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charts/chart7.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charts/chart8.xml" ContentType="application/vnd.openxmlformats-officedocument.drawingml.char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charts/chart6.xml" ContentType="application/vnd.openxmlformats-officedocument.drawingml.chart+xml"/>
  <Override PartName="/ppt/charts/chart10.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harts/chart9.xml" ContentType="application/vnd.openxmlformats-officedocument.drawingml.chart+xml"/>
  <Override PartName="/ppt/charts/chart11.xml" ContentType="application/vnd.openxmlformats-officedocument.drawingml.char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charts/chart5.xml" ContentType="application/vnd.openxmlformats-officedocument.drawingml.chart+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4" r:id="rId2"/>
  </p:sldMasterIdLst>
  <p:notesMasterIdLst>
    <p:notesMasterId r:id="rId63"/>
  </p:notesMasterIdLst>
  <p:handoutMasterIdLst>
    <p:handoutMasterId r:id="rId64"/>
  </p:handoutMasterIdLst>
  <p:sldIdLst>
    <p:sldId id="256" r:id="rId3"/>
    <p:sldId id="430" r:id="rId4"/>
    <p:sldId id="432" r:id="rId5"/>
    <p:sldId id="385" r:id="rId6"/>
    <p:sldId id="386" r:id="rId7"/>
    <p:sldId id="433" r:id="rId8"/>
    <p:sldId id="419" r:id="rId9"/>
    <p:sldId id="402" r:id="rId10"/>
    <p:sldId id="345" r:id="rId11"/>
    <p:sldId id="379" r:id="rId12"/>
    <p:sldId id="409" r:id="rId13"/>
    <p:sldId id="438" r:id="rId14"/>
    <p:sldId id="259" r:id="rId15"/>
    <p:sldId id="373" r:id="rId16"/>
    <p:sldId id="439" r:id="rId17"/>
    <p:sldId id="410" r:id="rId18"/>
    <p:sldId id="411" r:id="rId19"/>
    <p:sldId id="270" r:id="rId20"/>
    <p:sldId id="274" r:id="rId21"/>
    <p:sldId id="413" r:id="rId22"/>
    <p:sldId id="275" r:id="rId23"/>
    <p:sldId id="276" r:id="rId24"/>
    <p:sldId id="278" r:id="rId25"/>
    <p:sldId id="415" r:id="rId26"/>
    <p:sldId id="273" r:id="rId27"/>
    <p:sldId id="331" r:id="rId28"/>
    <p:sldId id="426" r:id="rId29"/>
    <p:sldId id="440" r:id="rId30"/>
    <p:sldId id="280" r:id="rId31"/>
    <p:sldId id="320" r:id="rId32"/>
    <p:sldId id="378" r:id="rId33"/>
    <p:sldId id="420" r:id="rId34"/>
    <p:sldId id="435" r:id="rId35"/>
    <p:sldId id="374" r:id="rId36"/>
    <p:sldId id="436" r:id="rId37"/>
    <p:sldId id="375" r:id="rId38"/>
    <p:sldId id="421" r:id="rId39"/>
    <p:sldId id="425" r:id="rId40"/>
    <p:sldId id="422" r:id="rId41"/>
    <p:sldId id="441" r:id="rId42"/>
    <p:sldId id="262" r:id="rId43"/>
    <p:sldId id="428" r:id="rId44"/>
    <p:sldId id="292" r:id="rId45"/>
    <p:sldId id="431" r:id="rId46"/>
    <p:sldId id="442" r:id="rId47"/>
    <p:sldId id="370" r:id="rId48"/>
    <p:sldId id="335" r:id="rId49"/>
    <p:sldId id="396" r:id="rId50"/>
    <p:sldId id="449" r:id="rId51"/>
    <p:sldId id="453" r:id="rId52"/>
    <p:sldId id="450" r:id="rId53"/>
    <p:sldId id="443" r:id="rId54"/>
    <p:sldId id="444" r:id="rId55"/>
    <p:sldId id="445" r:id="rId56"/>
    <p:sldId id="454" r:id="rId57"/>
    <p:sldId id="455" r:id="rId58"/>
    <p:sldId id="451" r:id="rId59"/>
    <p:sldId id="456" r:id="rId60"/>
    <p:sldId id="293" r:id="rId61"/>
    <p:sldId id="452" r:id="rId6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A61A9F"/>
    <a:srgbClr val="FF5050"/>
    <a:srgbClr val="FFCC00"/>
    <a:srgbClr val="CC9900"/>
    <a:srgbClr val="2A55D6"/>
    <a:srgbClr val="66FFFF"/>
    <a:srgbClr val="663D63"/>
    <a:srgbClr val="8C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9" autoAdjust="0"/>
    <p:restoredTop sz="71326" autoAdjust="0"/>
  </p:normalViewPr>
  <p:slideViewPr>
    <p:cSldViewPr snapToGrid="0">
      <p:cViewPr varScale="1">
        <p:scale>
          <a:sx n="51" d="100"/>
          <a:sy n="51" d="100"/>
        </p:scale>
        <p:origin x="-183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1" d="100"/>
          <a:sy n="101" d="100"/>
        </p:scale>
        <p:origin x="-3228" y="-108"/>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charts/_rels/chart1.xml.rels><?xml version="1.0" encoding="UTF-8" standalone="yes"?>
<Relationships xmlns="http://schemas.openxmlformats.org/package/2006/relationships"><Relationship Id="rId1" Type="http://schemas.openxmlformats.org/officeDocument/2006/relationships/oleObject" Target="file:///C:\Users\ZmILe\Desktop\bufSweep.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ZmILe\Desktop\bufSweep.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ZmILe\Desktop\bufSwee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ZmILe\Desktop\bufSweep.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ZmILe\Desktop\Weighted_ALL_W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ZmILe\Desktop\Weighted_ALL_W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ZmILe\Desktop\isca_mpki.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ZmILe\Desktop\isca_mpki.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ZmILe\Desktop\isca_mpk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Sheet1!$B$35</c:f>
              <c:strCache>
                <c:ptCount val="1"/>
                <c:pt idx="0">
                  <c:v>FR-FCFS</c:v>
                </c:pt>
              </c:strCache>
            </c:strRef>
          </c:tx>
          <c:spPr>
            <a:solidFill>
              <a:srgbClr val="FFCC00"/>
            </a:solidFill>
          </c:spPr>
          <c:cat>
            <c:strRef>
              <c:f>Sheet1!$A$36:$A$43</c:f>
              <c:strCache>
                <c:ptCount val="8"/>
                <c:pt idx="0">
                  <c:v>L</c:v>
                </c:pt>
                <c:pt idx="1">
                  <c:v>ML</c:v>
                </c:pt>
                <c:pt idx="2">
                  <c:v>M</c:v>
                </c:pt>
                <c:pt idx="3">
                  <c:v>HL</c:v>
                </c:pt>
                <c:pt idx="4">
                  <c:v>HML</c:v>
                </c:pt>
                <c:pt idx="5">
                  <c:v>HM</c:v>
                </c:pt>
                <c:pt idx="6">
                  <c:v>H</c:v>
                </c:pt>
                <c:pt idx="7">
                  <c:v>Avg</c:v>
                </c:pt>
              </c:strCache>
            </c:strRef>
          </c:cat>
          <c:val>
            <c:numRef>
              <c:f>Sheet1!$B$36:$B$43</c:f>
              <c:numCache>
                <c:formatCode>General</c:formatCode>
                <c:ptCount val="8"/>
                <c:pt idx="0">
                  <c:v>7.0659979999999845</c:v>
                </c:pt>
                <c:pt idx="1">
                  <c:v>5.6780149999999745</c:v>
                </c:pt>
                <c:pt idx="2">
                  <c:v>3.0229619999999997</c:v>
                </c:pt>
                <c:pt idx="3">
                  <c:v>4.0314280000000124</c:v>
                </c:pt>
                <c:pt idx="4">
                  <c:v>3.6181130000000001</c:v>
                </c:pt>
                <c:pt idx="5">
                  <c:v>2.2517140000000002</c:v>
                </c:pt>
                <c:pt idx="6">
                  <c:v>1.5751219999999897</c:v>
                </c:pt>
                <c:pt idx="7">
                  <c:v>3.8919069999999967</c:v>
                </c:pt>
              </c:numCache>
            </c:numRef>
          </c:val>
        </c:ser>
        <c:ser>
          <c:idx val="1"/>
          <c:order val="1"/>
          <c:tx>
            <c:strRef>
              <c:f>Sheet1!$C$35</c:f>
              <c:strCache>
                <c:ptCount val="1"/>
                <c:pt idx="0">
                  <c:v>ATLAS</c:v>
                </c:pt>
              </c:strCache>
            </c:strRef>
          </c:tx>
          <c:spPr>
            <a:solidFill>
              <a:srgbClr val="00B050"/>
            </a:solidFill>
          </c:spPr>
          <c:cat>
            <c:strRef>
              <c:f>Sheet1!$A$36:$A$43</c:f>
              <c:strCache>
                <c:ptCount val="8"/>
                <c:pt idx="0">
                  <c:v>L</c:v>
                </c:pt>
                <c:pt idx="1">
                  <c:v>ML</c:v>
                </c:pt>
                <c:pt idx="2">
                  <c:v>M</c:v>
                </c:pt>
                <c:pt idx="3">
                  <c:v>HL</c:v>
                </c:pt>
                <c:pt idx="4">
                  <c:v>HML</c:v>
                </c:pt>
                <c:pt idx="5">
                  <c:v>HM</c:v>
                </c:pt>
                <c:pt idx="6">
                  <c:v>H</c:v>
                </c:pt>
                <c:pt idx="7">
                  <c:v>Avg</c:v>
                </c:pt>
              </c:strCache>
            </c:strRef>
          </c:cat>
          <c:val>
            <c:numRef>
              <c:f>Sheet1!$C$36:$C$43</c:f>
              <c:numCache>
                <c:formatCode>General</c:formatCode>
                <c:ptCount val="8"/>
                <c:pt idx="0">
                  <c:v>7.8661979999999945</c:v>
                </c:pt>
                <c:pt idx="1">
                  <c:v>6.6578269999999655</c:v>
                </c:pt>
                <c:pt idx="2">
                  <c:v>4.0264790000000001</c:v>
                </c:pt>
                <c:pt idx="3">
                  <c:v>5.4299480000000004</c:v>
                </c:pt>
                <c:pt idx="4">
                  <c:v>5.0317670000000492</c:v>
                </c:pt>
                <c:pt idx="5">
                  <c:v>3.0925549999999977</c:v>
                </c:pt>
                <c:pt idx="6">
                  <c:v>1.9522470000000027</c:v>
                </c:pt>
                <c:pt idx="7">
                  <c:v>4.8652889999999855</c:v>
                </c:pt>
              </c:numCache>
            </c:numRef>
          </c:val>
        </c:ser>
        <c:ser>
          <c:idx val="2"/>
          <c:order val="2"/>
          <c:tx>
            <c:strRef>
              <c:f>Sheet1!$D$35</c:f>
              <c:strCache>
                <c:ptCount val="1"/>
                <c:pt idx="0">
                  <c:v>TCM</c:v>
                </c:pt>
              </c:strCache>
            </c:strRef>
          </c:tx>
          <c:spPr>
            <a:solidFill>
              <a:srgbClr val="FF0000"/>
            </a:solidFill>
          </c:spPr>
          <c:cat>
            <c:strRef>
              <c:f>Sheet1!$A$36:$A$43</c:f>
              <c:strCache>
                <c:ptCount val="8"/>
                <c:pt idx="0">
                  <c:v>L</c:v>
                </c:pt>
                <c:pt idx="1">
                  <c:v>ML</c:v>
                </c:pt>
                <c:pt idx="2">
                  <c:v>M</c:v>
                </c:pt>
                <c:pt idx="3">
                  <c:v>HL</c:v>
                </c:pt>
                <c:pt idx="4">
                  <c:v>HML</c:v>
                </c:pt>
                <c:pt idx="5">
                  <c:v>HM</c:v>
                </c:pt>
                <c:pt idx="6">
                  <c:v>H</c:v>
                </c:pt>
                <c:pt idx="7">
                  <c:v>Avg</c:v>
                </c:pt>
              </c:strCache>
            </c:strRef>
          </c:cat>
          <c:val>
            <c:numRef>
              <c:f>Sheet1!$D$36:$D$43</c:f>
              <c:numCache>
                <c:formatCode>General</c:formatCode>
                <c:ptCount val="8"/>
                <c:pt idx="0">
                  <c:v>7.6658599999999755</c:v>
                </c:pt>
                <c:pt idx="1">
                  <c:v>6.388039</c:v>
                </c:pt>
                <c:pt idx="2">
                  <c:v>3.5807959999999999</c:v>
                </c:pt>
                <c:pt idx="3">
                  <c:v>5.0101319999999845</c:v>
                </c:pt>
                <c:pt idx="4">
                  <c:v>4.5112120000000004</c:v>
                </c:pt>
                <c:pt idx="5">
                  <c:v>2.7440000000000002</c:v>
                </c:pt>
                <c:pt idx="6">
                  <c:v>1.8777699999999908</c:v>
                </c:pt>
                <c:pt idx="7">
                  <c:v>4.5396869999999998</c:v>
                </c:pt>
              </c:numCache>
            </c:numRef>
          </c:val>
        </c:ser>
        <c:ser>
          <c:idx val="3"/>
          <c:order val="3"/>
          <c:tx>
            <c:strRef>
              <c:f>Sheet1!$E$35</c:f>
              <c:strCache>
                <c:ptCount val="1"/>
                <c:pt idx="0">
                  <c:v>SMS_0.9</c:v>
                </c:pt>
              </c:strCache>
            </c:strRef>
          </c:tx>
          <c:spPr>
            <a:solidFill>
              <a:srgbClr val="2A55D6"/>
            </a:solidFill>
          </c:spPr>
          <c:cat>
            <c:strRef>
              <c:f>Sheet1!$A$36:$A$43</c:f>
              <c:strCache>
                <c:ptCount val="8"/>
                <c:pt idx="0">
                  <c:v>L</c:v>
                </c:pt>
                <c:pt idx="1">
                  <c:v>ML</c:v>
                </c:pt>
                <c:pt idx="2">
                  <c:v>M</c:v>
                </c:pt>
                <c:pt idx="3">
                  <c:v>HL</c:v>
                </c:pt>
                <c:pt idx="4">
                  <c:v>HML</c:v>
                </c:pt>
                <c:pt idx="5">
                  <c:v>HM</c:v>
                </c:pt>
                <c:pt idx="6">
                  <c:v>H</c:v>
                </c:pt>
                <c:pt idx="7">
                  <c:v>Avg</c:v>
                </c:pt>
              </c:strCache>
            </c:strRef>
          </c:cat>
          <c:val>
            <c:numRef>
              <c:f>Sheet1!$E$36:$E$43</c:f>
              <c:numCache>
                <c:formatCode>General</c:formatCode>
                <c:ptCount val="8"/>
                <c:pt idx="0">
                  <c:v>11.019843</c:v>
                </c:pt>
                <c:pt idx="1">
                  <c:v>8.6313889999999986</c:v>
                </c:pt>
                <c:pt idx="2">
                  <c:v>4.5777520000000003</c:v>
                </c:pt>
                <c:pt idx="3">
                  <c:v>5.8009649999999855</c:v>
                </c:pt>
                <c:pt idx="4">
                  <c:v>5.2336869999999998</c:v>
                </c:pt>
                <c:pt idx="5">
                  <c:v>3.0223770000000001</c:v>
                </c:pt>
                <c:pt idx="6">
                  <c:v>1.6681900000000001</c:v>
                </c:pt>
                <c:pt idx="7">
                  <c:v>5.7077429999999998</c:v>
                </c:pt>
              </c:numCache>
            </c:numRef>
          </c:val>
        </c:ser>
        <c:axId val="63825792"/>
        <c:axId val="63827328"/>
      </c:barChart>
      <c:catAx>
        <c:axId val="63825792"/>
        <c:scaling>
          <c:orientation val="minMax"/>
        </c:scaling>
        <c:axPos val="b"/>
        <c:tickLblPos val="nextTo"/>
        <c:txPr>
          <a:bodyPr/>
          <a:lstStyle/>
          <a:p>
            <a:pPr>
              <a:defRPr sz="2000"/>
            </a:pPr>
            <a:endParaRPr lang="en-US"/>
          </a:p>
        </c:txPr>
        <c:crossAx val="63827328"/>
        <c:crosses val="autoZero"/>
        <c:auto val="1"/>
        <c:lblAlgn val="ctr"/>
        <c:lblOffset val="100"/>
      </c:catAx>
      <c:valAx>
        <c:axId val="63827328"/>
        <c:scaling>
          <c:orientation val="minMax"/>
        </c:scaling>
        <c:axPos val="l"/>
        <c:majorGridlines/>
        <c:title>
          <c:tx>
            <c:rich>
              <a:bodyPr rot="-5400000" vert="horz"/>
              <a:lstStyle/>
              <a:p>
                <a:pPr>
                  <a:defRPr sz="2000"/>
                </a:pPr>
                <a:r>
                  <a:rPr lang="en-US" sz="2000" dirty="0"/>
                  <a:t>CGWS</a:t>
                </a:r>
              </a:p>
            </c:rich>
          </c:tx>
          <c:layout/>
        </c:title>
        <c:numFmt formatCode="General" sourceLinked="1"/>
        <c:tickLblPos val="nextTo"/>
        <c:txPr>
          <a:bodyPr/>
          <a:lstStyle/>
          <a:p>
            <a:pPr>
              <a:defRPr sz="2000"/>
            </a:pPr>
            <a:endParaRPr lang="en-US"/>
          </a:p>
        </c:txPr>
        <c:crossAx val="63825792"/>
        <c:crosses val="autoZero"/>
        <c:crossBetween val="between"/>
      </c:valAx>
    </c:plotArea>
    <c:legend>
      <c:legendPos val="r"/>
      <c:layout/>
      <c:txPr>
        <a:bodyPr/>
        <a:lstStyle/>
        <a:p>
          <a:pPr>
            <a:defRPr sz="2000"/>
          </a:pPr>
          <a:endParaRPr lang="en-US"/>
        </a:p>
      </c:txPr>
    </c:legend>
    <c:plotVisOnly val="1"/>
    <c:dispBlanksAs val="gap"/>
  </c:chart>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28647739818204454"/>
          <c:y val="1.2247867520892738E-2"/>
        </c:manualLayout>
      </c:layout>
      <c:txPr>
        <a:bodyPr/>
        <a:lstStyle/>
        <a:p>
          <a:pPr>
            <a:defRPr sz="2400"/>
          </a:pPr>
          <a:endParaRPr lang="en-US"/>
        </a:p>
      </c:txPr>
    </c:title>
    <c:plotArea>
      <c:layout/>
      <c:barChart>
        <c:barDir val="col"/>
        <c:grouping val="clustered"/>
        <c:ser>
          <c:idx val="0"/>
          <c:order val="0"/>
          <c:tx>
            <c:strRef>
              <c:f>Sheet1!$A$19</c:f>
              <c:strCache>
                <c:ptCount val="1"/>
                <c:pt idx="0">
                  <c:v>GPU Frame Rate</c:v>
                </c:pt>
              </c:strCache>
            </c:strRef>
          </c:tx>
          <c:spPr>
            <a:solidFill>
              <a:schemeClr val="accent2">
                <a:lumMod val="60000"/>
                <a:lumOff val="40000"/>
              </a:schemeClr>
            </a:solidFill>
          </c:spPr>
          <c:cat>
            <c:numRef>
              <c:f>Sheet1!$B$24:$F$24</c:f>
              <c:numCache>
                <c:formatCode>General</c:formatCode>
                <c:ptCount val="5"/>
                <c:pt idx="0">
                  <c:v>1</c:v>
                </c:pt>
                <c:pt idx="1">
                  <c:v>0.5</c:v>
                </c:pt>
                <c:pt idx="2">
                  <c:v>0.1</c:v>
                </c:pt>
                <c:pt idx="3">
                  <c:v>0.05</c:v>
                </c:pt>
                <c:pt idx="4">
                  <c:v>0</c:v>
                </c:pt>
              </c:numCache>
            </c:numRef>
          </c:cat>
          <c:val>
            <c:numRef>
              <c:f>Sheet1!$B$25:$F$25</c:f>
              <c:numCache>
                <c:formatCode>General</c:formatCode>
                <c:ptCount val="5"/>
                <c:pt idx="0">
                  <c:v>51.267823</c:v>
                </c:pt>
                <c:pt idx="1">
                  <c:v>51.367907000000002</c:v>
                </c:pt>
                <c:pt idx="2">
                  <c:v>52.662410000000257</c:v>
                </c:pt>
                <c:pt idx="3">
                  <c:v>59.53235000000025</c:v>
                </c:pt>
                <c:pt idx="4">
                  <c:v>79.223589000000004</c:v>
                </c:pt>
              </c:numCache>
            </c:numRef>
          </c:val>
        </c:ser>
        <c:axId val="64518400"/>
        <c:axId val="64536960"/>
      </c:barChart>
      <c:catAx>
        <c:axId val="64518400"/>
        <c:scaling>
          <c:orientation val="minMax"/>
        </c:scaling>
        <c:axPos val="b"/>
        <c:title>
          <c:tx>
            <c:rich>
              <a:bodyPr/>
              <a:lstStyle/>
              <a:p>
                <a:pPr>
                  <a:defRPr sz="2000"/>
                </a:pPr>
                <a:r>
                  <a:rPr lang="en-US" sz="2000"/>
                  <a:t>SJF Probability</a:t>
                </a:r>
              </a:p>
            </c:rich>
          </c:tx>
          <c:layout/>
        </c:title>
        <c:numFmt formatCode="General" sourceLinked="1"/>
        <c:tickLblPos val="nextTo"/>
        <c:txPr>
          <a:bodyPr/>
          <a:lstStyle/>
          <a:p>
            <a:pPr>
              <a:defRPr sz="2000"/>
            </a:pPr>
            <a:endParaRPr lang="en-US"/>
          </a:p>
        </c:txPr>
        <c:crossAx val="64536960"/>
        <c:crosses val="autoZero"/>
        <c:auto val="1"/>
        <c:lblAlgn val="ctr"/>
        <c:lblOffset val="100"/>
      </c:catAx>
      <c:valAx>
        <c:axId val="64536960"/>
        <c:scaling>
          <c:orientation val="minMax"/>
        </c:scaling>
        <c:axPos val="l"/>
        <c:majorGridlines/>
        <c:title>
          <c:tx>
            <c:rich>
              <a:bodyPr rot="-5400000" vert="horz"/>
              <a:lstStyle/>
              <a:p>
                <a:pPr>
                  <a:defRPr sz="2000"/>
                </a:pPr>
                <a:r>
                  <a:rPr lang="en-US" sz="2000"/>
                  <a:t>Frame Rate</a:t>
                </a:r>
              </a:p>
            </c:rich>
          </c:tx>
          <c:layout/>
        </c:title>
        <c:numFmt formatCode="General" sourceLinked="1"/>
        <c:tickLblPos val="nextTo"/>
        <c:txPr>
          <a:bodyPr/>
          <a:lstStyle/>
          <a:p>
            <a:pPr>
              <a:defRPr sz="2000"/>
            </a:pPr>
            <a:endParaRPr lang="en-US"/>
          </a:p>
        </c:txPr>
        <c:crossAx val="64518400"/>
        <c:crosses val="autoZero"/>
        <c:crossBetween val="between"/>
      </c:valAx>
    </c:plotArea>
    <c:plotVisOnly val="1"/>
    <c:dispBlanksAs val="gap"/>
  </c:chart>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26541666666666908"/>
          <c:y val="1.4697441025071274E-2"/>
        </c:manualLayout>
      </c:layout>
      <c:txPr>
        <a:bodyPr/>
        <a:lstStyle/>
        <a:p>
          <a:pPr>
            <a:defRPr sz="2400"/>
          </a:pPr>
          <a:endParaRPr lang="en-US"/>
        </a:p>
      </c:txPr>
    </c:title>
    <c:plotArea>
      <c:layout/>
      <c:barChart>
        <c:barDir val="col"/>
        <c:grouping val="clustered"/>
        <c:ser>
          <c:idx val="0"/>
          <c:order val="0"/>
          <c:tx>
            <c:strRef>
              <c:f>Sheet1!$A$17</c:f>
              <c:strCache>
                <c:ptCount val="1"/>
                <c:pt idx="0">
                  <c:v>CPU Performance</c:v>
                </c:pt>
              </c:strCache>
            </c:strRef>
          </c:tx>
          <c:spPr>
            <a:solidFill>
              <a:srgbClr val="2A55D6"/>
            </a:solidFill>
          </c:spPr>
          <c:cat>
            <c:numRef>
              <c:f>Sheet1!$B$22:$F$22</c:f>
              <c:numCache>
                <c:formatCode>General</c:formatCode>
                <c:ptCount val="5"/>
                <c:pt idx="0">
                  <c:v>1</c:v>
                </c:pt>
                <c:pt idx="1">
                  <c:v>0.5</c:v>
                </c:pt>
                <c:pt idx="2">
                  <c:v>0.1</c:v>
                </c:pt>
                <c:pt idx="3">
                  <c:v>0.05</c:v>
                </c:pt>
                <c:pt idx="4">
                  <c:v>0</c:v>
                </c:pt>
              </c:numCache>
            </c:numRef>
          </c:cat>
          <c:val>
            <c:numRef>
              <c:f>Sheet1!$B$23:$F$23</c:f>
              <c:numCache>
                <c:formatCode>General</c:formatCode>
                <c:ptCount val="5"/>
                <c:pt idx="0">
                  <c:v>5.1372669999999996</c:v>
                </c:pt>
                <c:pt idx="1">
                  <c:v>5.1372669999999996</c:v>
                </c:pt>
                <c:pt idx="2">
                  <c:v>5.0199999999999996</c:v>
                </c:pt>
                <c:pt idx="3">
                  <c:v>4.7011380000000003</c:v>
                </c:pt>
                <c:pt idx="4">
                  <c:v>2.7662499999999977</c:v>
                </c:pt>
              </c:numCache>
            </c:numRef>
          </c:val>
        </c:ser>
        <c:axId val="66142208"/>
        <c:axId val="66144128"/>
      </c:barChart>
      <c:catAx>
        <c:axId val="66142208"/>
        <c:scaling>
          <c:orientation val="minMax"/>
        </c:scaling>
        <c:axPos val="b"/>
        <c:title>
          <c:tx>
            <c:rich>
              <a:bodyPr/>
              <a:lstStyle/>
              <a:p>
                <a:pPr>
                  <a:defRPr sz="2000"/>
                </a:pPr>
                <a:r>
                  <a:rPr lang="en-US" sz="2000"/>
                  <a:t>SJF Probability</a:t>
                </a:r>
              </a:p>
            </c:rich>
          </c:tx>
          <c:layout/>
        </c:title>
        <c:numFmt formatCode="General" sourceLinked="1"/>
        <c:tickLblPos val="nextTo"/>
        <c:txPr>
          <a:bodyPr/>
          <a:lstStyle/>
          <a:p>
            <a:pPr>
              <a:defRPr sz="2000"/>
            </a:pPr>
            <a:endParaRPr lang="en-US"/>
          </a:p>
        </c:txPr>
        <c:crossAx val="66144128"/>
        <c:crosses val="autoZero"/>
        <c:auto val="1"/>
        <c:lblAlgn val="ctr"/>
        <c:lblOffset val="100"/>
      </c:catAx>
      <c:valAx>
        <c:axId val="66144128"/>
        <c:scaling>
          <c:orientation val="minMax"/>
        </c:scaling>
        <c:axPos val="l"/>
        <c:majorGridlines/>
        <c:title>
          <c:tx>
            <c:rich>
              <a:bodyPr rot="-5400000" vert="horz"/>
              <a:lstStyle/>
              <a:p>
                <a:pPr>
                  <a:defRPr sz="2000"/>
                </a:pPr>
                <a:r>
                  <a:rPr lang="en-US" sz="2000"/>
                  <a:t>Weighted Speedup</a:t>
                </a:r>
              </a:p>
            </c:rich>
          </c:tx>
          <c:layout>
            <c:manualLayout>
              <c:xMode val="edge"/>
              <c:yMode val="edge"/>
              <c:x val="0"/>
              <c:y val="0.20870134799837173"/>
            </c:manualLayout>
          </c:layout>
        </c:title>
        <c:numFmt formatCode="General" sourceLinked="1"/>
        <c:tickLblPos val="nextTo"/>
        <c:txPr>
          <a:bodyPr/>
          <a:lstStyle/>
          <a:p>
            <a:pPr>
              <a:defRPr sz="2000"/>
            </a:pPr>
            <a:endParaRPr lang="en-US"/>
          </a:p>
        </c:txPr>
        <c:crossAx val="66142208"/>
        <c:crosses val="autoZero"/>
        <c:crossBetween val="between"/>
      </c:valAx>
    </c:plotArea>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strRef>
              <c:f>Sheet1!$B$45</c:f>
              <c:strCache>
                <c:ptCount val="1"/>
                <c:pt idx="0">
                  <c:v>FR-FCFS</c:v>
                </c:pt>
              </c:strCache>
            </c:strRef>
          </c:tx>
          <c:spPr>
            <a:solidFill>
              <a:srgbClr val="FFCC00"/>
            </a:solidFill>
          </c:spPr>
          <c:cat>
            <c:strRef>
              <c:f>Sheet1!$A$46:$A$53</c:f>
              <c:strCache>
                <c:ptCount val="8"/>
                <c:pt idx="0">
                  <c:v>L</c:v>
                </c:pt>
                <c:pt idx="1">
                  <c:v>ML</c:v>
                </c:pt>
                <c:pt idx="2">
                  <c:v>M</c:v>
                </c:pt>
                <c:pt idx="3">
                  <c:v>HL</c:v>
                </c:pt>
                <c:pt idx="4">
                  <c:v>HML</c:v>
                </c:pt>
                <c:pt idx="5">
                  <c:v>HM</c:v>
                </c:pt>
                <c:pt idx="6">
                  <c:v>H</c:v>
                </c:pt>
                <c:pt idx="7">
                  <c:v>Avg</c:v>
                </c:pt>
              </c:strCache>
            </c:strRef>
          </c:cat>
          <c:val>
            <c:numRef>
              <c:f>Sheet1!$B$46:$B$53</c:f>
              <c:numCache>
                <c:formatCode>General</c:formatCode>
                <c:ptCount val="8"/>
                <c:pt idx="0">
                  <c:v>980.20291199999997</c:v>
                </c:pt>
                <c:pt idx="1">
                  <c:v>951.89142499999946</c:v>
                </c:pt>
                <c:pt idx="2">
                  <c:v>939.38795599999946</c:v>
                </c:pt>
                <c:pt idx="3">
                  <c:v>783.81205999999747</c:v>
                </c:pt>
                <c:pt idx="4">
                  <c:v>862.32283299999949</c:v>
                </c:pt>
                <c:pt idx="5">
                  <c:v>800.71383000000355</c:v>
                </c:pt>
                <c:pt idx="6">
                  <c:v>779.86858099999949</c:v>
                </c:pt>
                <c:pt idx="7">
                  <c:v>871.17137100000355</c:v>
                </c:pt>
              </c:numCache>
            </c:numRef>
          </c:val>
        </c:ser>
        <c:ser>
          <c:idx val="1"/>
          <c:order val="1"/>
          <c:tx>
            <c:strRef>
              <c:f>Sheet1!$C$45</c:f>
              <c:strCache>
                <c:ptCount val="1"/>
                <c:pt idx="0">
                  <c:v>ATLAS</c:v>
                </c:pt>
              </c:strCache>
            </c:strRef>
          </c:tx>
          <c:spPr>
            <a:solidFill>
              <a:srgbClr val="00B050"/>
            </a:solidFill>
          </c:spPr>
          <c:cat>
            <c:strRef>
              <c:f>Sheet1!$A$46:$A$53</c:f>
              <c:strCache>
                <c:ptCount val="8"/>
                <c:pt idx="0">
                  <c:v>L</c:v>
                </c:pt>
                <c:pt idx="1">
                  <c:v>ML</c:v>
                </c:pt>
                <c:pt idx="2">
                  <c:v>M</c:v>
                </c:pt>
                <c:pt idx="3">
                  <c:v>HL</c:v>
                </c:pt>
                <c:pt idx="4">
                  <c:v>HML</c:v>
                </c:pt>
                <c:pt idx="5">
                  <c:v>HM</c:v>
                </c:pt>
                <c:pt idx="6">
                  <c:v>H</c:v>
                </c:pt>
                <c:pt idx="7">
                  <c:v>Avg</c:v>
                </c:pt>
              </c:strCache>
            </c:strRef>
          </c:cat>
          <c:val>
            <c:numRef>
              <c:f>Sheet1!$C$46:$C$53</c:f>
              <c:numCache>
                <c:formatCode>General</c:formatCode>
                <c:ptCount val="8"/>
                <c:pt idx="0">
                  <c:v>950.01754999999946</c:v>
                </c:pt>
                <c:pt idx="1">
                  <c:v>865.83953299999996</c:v>
                </c:pt>
                <c:pt idx="2">
                  <c:v>746.41811099999939</c:v>
                </c:pt>
                <c:pt idx="3">
                  <c:v>537.47948300000053</c:v>
                </c:pt>
                <c:pt idx="4">
                  <c:v>577.12462899999946</c:v>
                </c:pt>
                <c:pt idx="5">
                  <c:v>525.22054600000001</c:v>
                </c:pt>
                <c:pt idx="6">
                  <c:v>467.74481600000001</c:v>
                </c:pt>
                <c:pt idx="7">
                  <c:v>667.12066699999946</c:v>
                </c:pt>
              </c:numCache>
            </c:numRef>
          </c:val>
        </c:ser>
        <c:ser>
          <c:idx val="2"/>
          <c:order val="2"/>
          <c:tx>
            <c:strRef>
              <c:f>Sheet1!$D$45</c:f>
              <c:strCache>
                <c:ptCount val="1"/>
                <c:pt idx="0">
                  <c:v>TCM</c:v>
                </c:pt>
              </c:strCache>
            </c:strRef>
          </c:tx>
          <c:spPr>
            <a:solidFill>
              <a:srgbClr val="FF0000"/>
            </a:solidFill>
          </c:spPr>
          <c:cat>
            <c:strRef>
              <c:f>Sheet1!$A$46:$A$53</c:f>
              <c:strCache>
                <c:ptCount val="8"/>
                <c:pt idx="0">
                  <c:v>L</c:v>
                </c:pt>
                <c:pt idx="1">
                  <c:v>ML</c:v>
                </c:pt>
                <c:pt idx="2">
                  <c:v>M</c:v>
                </c:pt>
                <c:pt idx="3">
                  <c:v>HL</c:v>
                </c:pt>
                <c:pt idx="4">
                  <c:v>HML</c:v>
                </c:pt>
                <c:pt idx="5">
                  <c:v>HM</c:v>
                </c:pt>
                <c:pt idx="6">
                  <c:v>H</c:v>
                </c:pt>
                <c:pt idx="7">
                  <c:v>Avg</c:v>
                </c:pt>
              </c:strCache>
            </c:strRef>
          </c:cat>
          <c:val>
            <c:numRef>
              <c:f>Sheet1!$D$46:$D$53</c:f>
              <c:numCache>
                <c:formatCode>General</c:formatCode>
                <c:ptCount val="8"/>
                <c:pt idx="0">
                  <c:v>967.31945499999949</c:v>
                </c:pt>
                <c:pt idx="1">
                  <c:v>914.12033599999995</c:v>
                </c:pt>
                <c:pt idx="2">
                  <c:v>869.56644299999948</c:v>
                </c:pt>
                <c:pt idx="3">
                  <c:v>649.79079200000353</c:v>
                </c:pt>
                <c:pt idx="4">
                  <c:v>726.53734499999996</c:v>
                </c:pt>
                <c:pt idx="5">
                  <c:v>632.62942499999997</c:v>
                </c:pt>
                <c:pt idx="6">
                  <c:v>562.73365899999999</c:v>
                </c:pt>
                <c:pt idx="7">
                  <c:v>760.38535100000001</c:v>
                </c:pt>
              </c:numCache>
            </c:numRef>
          </c:val>
        </c:ser>
        <c:ser>
          <c:idx val="4"/>
          <c:order val="3"/>
          <c:tx>
            <c:strRef>
              <c:f>Sheet1!$F$45</c:f>
              <c:strCache>
                <c:ptCount val="1"/>
                <c:pt idx="0">
                  <c:v>SMS_0</c:v>
                </c:pt>
              </c:strCache>
            </c:strRef>
          </c:tx>
          <c:spPr>
            <a:solidFill>
              <a:srgbClr val="2A55D6"/>
            </a:solidFill>
          </c:spPr>
          <c:cat>
            <c:strRef>
              <c:f>Sheet1!$A$46:$A$53</c:f>
              <c:strCache>
                <c:ptCount val="8"/>
                <c:pt idx="0">
                  <c:v>L</c:v>
                </c:pt>
                <c:pt idx="1">
                  <c:v>ML</c:v>
                </c:pt>
                <c:pt idx="2">
                  <c:v>M</c:v>
                </c:pt>
                <c:pt idx="3">
                  <c:v>HL</c:v>
                </c:pt>
                <c:pt idx="4">
                  <c:v>HML</c:v>
                </c:pt>
                <c:pt idx="5">
                  <c:v>HM</c:v>
                </c:pt>
                <c:pt idx="6">
                  <c:v>H</c:v>
                </c:pt>
                <c:pt idx="7">
                  <c:v>Avg</c:v>
                </c:pt>
              </c:strCache>
            </c:strRef>
          </c:cat>
          <c:val>
            <c:numRef>
              <c:f>Sheet1!$F$46:$F$53</c:f>
              <c:numCache>
                <c:formatCode>General</c:formatCode>
                <c:ptCount val="8"/>
                <c:pt idx="0">
                  <c:v>927.64892899999938</c:v>
                </c:pt>
                <c:pt idx="1">
                  <c:v>910.44140199999947</c:v>
                </c:pt>
                <c:pt idx="2">
                  <c:v>908.41533800000002</c:v>
                </c:pt>
                <c:pt idx="3">
                  <c:v>847.69145400000002</c:v>
                </c:pt>
                <c:pt idx="4">
                  <c:v>891.60299499999996</c:v>
                </c:pt>
                <c:pt idx="5">
                  <c:v>870.52322499999946</c:v>
                </c:pt>
                <c:pt idx="6">
                  <c:v>839.128198</c:v>
                </c:pt>
                <c:pt idx="7">
                  <c:v>885.06450599999948</c:v>
                </c:pt>
              </c:numCache>
            </c:numRef>
          </c:val>
        </c:ser>
        <c:axId val="68294528"/>
        <c:axId val="68296064"/>
      </c:barChart>
      <c:catAx>
        <c:axId val="68294528"/>
        <c:scaling>
          <c:orientation val="minMax"/>
        </c:scaling>
        <c:axPos val="b"/>
        <c:tickLblPos val="nextTo"/>
        <c:crossAx val="68296064"/>
        <c:crosses val="autoZero"/>
        <c:auto val="1"/>
        <c:lblAlgn val="ctr"/>
        <c:lblOffset val="100"/>
      </c:catAx>
      <c:valAx>
        <c:axId val="68296064"/>
        <c:scaling>
          <c:orientation val="minMax"/>
          <c:max val="1000"/>
        </c:scaling>
        <c:axPos val="l"/>
        <c:majorGridlines/>
        <c:title>
          <c:tx>
            <c:rich>
              <a:bodyPr rot="-5400000" vert="horz"/>
              <a:lstStyle/>
              <a:p>
                <a:pPr>
                  <a:defRPr/>
                </a:pPr>
                <a:r>
                  <a:rPr lang="en-US"/>
                  <a:t>CGWS</a:t>
                </a:r>
              </a:p>
            </c:rich>
          </c:tx>
          <c:layout/>
        </c:title>
        <c:numFmt formatCode="General" sourceLinked="1"/>
        <c:tickLblPos val="nextTo"/>
        <c:crossAx val="68294528"/>
        <c:crosses val="autoZero"/>
        <c:crossBetween val="between"/>
      </c:valAx>
    </c:plotArea>
    <c:legend>
      <c:legendPos val="r"/>
      <c:layout/>
    </c:legend>
    <c:plotVisOnly val="1"/>
    <c:dispBlanksAs val="gap"/>
  </c:chart>
  <c:txPr>
    <a:bodyPr/>
    <a:lstStyle/>
    <a:p>
      <a:pPr>
        <a:defRPr sz="20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5277481681214639"/>
          <c:y val="6.8876334404387812E-2"/>
          <c:w val="0.77945856366309885"/>
          <c:h val="0.69767441860465684"/>
        </c:manualLayout>
      </c:layout>
      <c:scatterChart>
        <c:scatterStyle val="lineMarker"/>
        <c:ser>
          <c:idx val="4"/>
          <c:order val="0"/>
          <c:tx>
            <c:v>Previous Best</c:v>
          </c:tx>
          <c:spPr>
            <a:ln w="63500">
              <a:solidFill>
                <a:srgbClr val="FF0000"/>
              </a:solidFill>
              <a:prstDash val="solid"/>
            </a:ln>
          </c:spPr>
          <c:marker>
            <c:symbol val="none"/>
          </c:marker>
          <c:xVal>
            <c:numRef>
              <c:f>Sheet1!$I$2:$I$1000</c:f>
              <c:numCache>
                <c:formatCode>General</c:formatCode>
                <c:ptCount val="999"/>
                <c:pt idx="0">
                  <c:v>5.467723662577167E-4</c:v>
                </c:pt>
                <c:pt idx="1">
                  <c:v>5.5509884899260556E-4</c:v>
                </c:pt>
                <c:pt idx="2">
                  <c:v>5.6355213095695973E-4</c:v>
                </c:pt>
                <c:pt idx="3">
                  <c:v>5.7213414310351295E-4</c:v>
                </c:pt>
                <c:pt idx="4">
                  <c:v>5.8084684579036839E-4</c:v>
                </c:pt>
                <c:pt idx="5">
                  <c:v>5.8969222922880017E-4</c:v>
                </c:pt>
                <c:pt idx="6">
                  <c:v>5.986723139378685E-4</c:v>
                </c:pt>
                <c:pt idx="7">
                  <c:v>6.0778915120595755E-4</c:v>
                </c:pt>
                <c:pt idx="8">
                  <c:v>6.1704482355934797E-4</c:v>
                </c:pt>
                <c:pt idx="9">
                  <c:v>6.2644144523791624E-4</c:v>
                </c:pt>
                <c:pt idx="10">
                  <c:v>6.3598116267808778E-4</c:v>
                </c:pt>
                <c:pt idx="11">
                  <c:v>6.4566615500313504E-4</c:v>
                </c:pt>
                <c:pt idx="12">
                  <c:v>6.5549863452094882E-4</c:v>
                </c:pt>
                <c:pt idx="13">
                  <c:v>6.6548084722938992E-4</c:v>
                </c:pt>
                <c:pt idx="14">
                  <c:v>6.7561507332932998E-4</c:v>
                </c:pt>
                <c:pt idx="15">
                  <c:v>6.8590362774551233E-4</c:v>
                </c:pt>
                <c:pt idx="16">
                  <c:v>6.9634886065534274E-4</c:v>
                </c:pt>
                <c:pt idx="17">
                  <c:v>7.0695315802572864E-4</c:v>
                </c:pt>
                <c:pt idx="18">
                  <c:v>7.1771894215809991E-4</c:v>
                </c:pt>
                <c:pt idx="19">
                  <c:v>7.2864867224172608E-4</c:v>
                </c:pt>
                <c:pt idx="20">
                  <c:v>7.397448449154581E-4</c:v>
                </c:pt>
                <c:pt idx="21">
                  <c:v>7.5100999483802833E-4</c:v>
                </c:pt>
                <c:pt idx="22">
                  <c:v>7.6244669526703379E-4</c:v>
                </c:pt>
                <c:pt idx="23">
                  <c:v>7.7405755864673486E-4</c:v>
                </c:pt>
                <c:pt idx="24">
                  <c:v>7.8584523720480709E-4</c:v>
                </c:pt>
                <c:pt idx="25">
                  <c:v>7.9781242355817991E-4</c:v>
                </c:pt>
                <c:pt idx="26">
                  <c:v>8.0996185132810176E-4</c:v>
                </c:pt>
                <c:pt idx="27">
                  <c:v>8.222962957645702E-4</c:v>
                </c:pt>
                <c:pt idx="28">
                  <c:v>8.3481857438027357E-4</c:v>
                </c:pt>
                <c:pt idx="29">
                  <c:v>8.4753154759418679E-4</c:v>
                </c:pt>
                <c:pt idx="30">
                  <c:v>8.6043811938496116E-4</c:v>
                </c:pt>
                <c:pt idx="31">
                  <c:v>8.7354123795427567E-4</c:v>
                </c:pt>
                <c:pt idx="32">
                  <c:v>8.8684389640028007E-4</c:v>
                </c:pt>
                <c:pt idx="33">
                  <c:v>9.003491334012996E-4</c:v>
                </c:pt>
                <c:pt idx="34">
                  <c:v>9.1406003390994838E-4</c:v>
                </c:pt>
                <c:pt idx="35">
                  <c:v>9.2797972985781568E-4</c:v>
                </c:pt>
                <c:pt idx="36">
                  <c:v>9.4211140087087884E-4</c:v>
                </c:pt>
                <c:pt idx="37">
                  <c:v>9.5645827499581614E-4</c:v>
                </c:pt>
                <c:pt idx="38">
                  <c:v>9.710236294373769E-4</c:v>
                </c:pt>
                <c:pt idx="39">
                  <c:v>9.8581079130698169E-4</c:v>
                </c:pt>
                <c:pt idx="40">
                  <c:v>1.000823138382722E-3</c:v>
                </c:pt>
                <c:pt idx="41">
                  <c:v>1.0160640998809359E-3</c:v>
                </c:pt>
                <c:pt idx="42">
                  <c:v>1.0315371572395288E-3</c:v>
                </c:pt>
                <c:pt idx="43">
                  <c:v>1.0472458449132282E-3</c:v>
                </c:pt>
                <c:pt idx="44">
                  <c:v>1.0631937511809415E-3</c:v>
                </c:pt>
                <c:pt idx="45">
                  <c:v>1.0793845189654232E-3</c:v>
                </c:pt>
                <c:pt idx="46">
                  <c:v>1.0958218466654039E-3</c:v>
                </c:pt>
                <c:pt idx="47">
                  <c:v>1.1125094890004101E-3</c:v>
                </c:pt>
                <c:pt idx="48">
                  <c:v>1.1294512578684363E-3</c:v>
                </c:pt>
                <c:pt idx="49">
                  <c:v>1.146651023216688E-3</c:v>
                </c:pt>
                <c:pt idx="50">
                  <c:v>1.1641127139255716E-3</c:v>
                </c:pt>
                <c:pt idx="51">
                  <c:v>1.1818403187061636E-3</c:v>
                </c:pt>
                <c:pt idx="52">
                  <c:v>1.1998378870113336E-3</c:v>
                </c:pt>
                <c:pt idx="53">
                  <c:v>1.2181095299607454E-3</c:v>
                </c:pt>
                <c:pt idx="54">
                  <c:v>1.2366594212799443E-3</c:v>
                </c:pt>
                <c:pt idx="55">
                  <c:v>1.2554917982537496E-3</c:v>
                </c:pt>
                <c:pt idx="56">
                  <c:v>1.2746109626941625E-3</c:v>
                </c:pt>
                <c:pt idx="57">
                  <c:v>1.2940212819230075E-3</c:v>
                </c:pt>
                <c:pt idx="58">
                  <c:v>1.3137271897695503E-3</c:v>
                </c:pt>
                <c:pt idx="59">
                  <c:v>1.3337331875833004E-3</c:v>
                </c:pt>
                <c:pt idx="60">
                  <c:v>1.3540438452622344E-3</c:v>
                </c:pt>
                <c:pt idx="61">
                  <c:v>1.3746638022966841E-3</c:v>
                </c:pt>
                <c:pt idx="62">
                  <c:v>1.3955977688291212E-3</c:v>
                </c:pt>
                <c:pt idx="63">
                  <c:v>1.4168505267300729E-3</c:v>
                </c:pt>
                <c:pt idx="64">
                  <c:v>1.4384269306904282E-3</c:v>
                </c:pt>
                <c:pt idx="65">
                  <c:v>1.4603319093303845E-3</c:v>
                </c:pt>
                <c:pt idx="66">
                  <c:v>1.4825704663252639E-3</c:v>
                </c:pt>
                <c:pt idx="67">
                  <c:v>1.5051476815484905E-3</c:v>
                </c:pt>
                <c:pt idx="68">
                  <c:v>1.5280687122319701E-3</c:v>
                </c:pt>
                <c:pt idx="69">
                  <c:v>1.5513387941441322E-3</c:v>
                </c:pt>
                <c:pt idx="70">
                  <c:v>1.5749632427859209E-3</c:v>
                </c:pt>
                <c:pt idx="71">
                  <c:v>1.5989474546049965E-3</c:v>
                </c:pt>
                <c:pt idx="72">
                  <c:v>1.6232969082284221E-3</c:v>
                </c:pt>
                <c:pt idx="73">
                  <c:v>1.6480171657141352E-3</c:v>
                </c:pt>
                <c:pt idx="74">
                  <c:v>1.6731138738214568E-3</c:v>
                </c:pt>
                <c:pt idx="75">
                  <c:v>1.6985927653009709E-3</c:v>
                </c:pt>
                <c:pt idx="76">
                  <c:v>1.7244596602040314E-3</c:v>
                </c:pt>
                <c:pt idx="77">
                  <c:v>1.7507204672122143E-3</c:v>
                </c:pt>
                <c:pt idx="78">
                  <c:v>1.7773811849870202E-3</c:v>
                </c:pt>
                <c:pt idx="79">
                  <c:v>1.8044479035401225E-3</c:v>
                </c:pt>
                <c:pt idx="80">
                  <c:v>1.8319268056244888E-3</c:v>
                </c:pt>
                <c:pt idx="81">
                  <c:v>1.8598241681466897E-3</c:v>
                </c:pt>
                <c:pt idx="82">
                  <c:v>1.8881463636007008E-3</c:v>
                </c:pt>
                <c:pt idx="83">
                  <c:v>1.9168998615235542E-3</c:v>
                </c:pt>
                <c:pt idx="84">
                  <c:v>1.9460912299731513E-3</c:v>
                </c:pt>
                <c:pt idx="85">
                  <c:v>1.9757271370285799E-3</c:v>
                </c:pt>
                <c:pt idx="86">
                  <c:v>2.0058143523132782E-3</c:v>
                </c:pt>
                <c:pt idx="87">
                  <c:v>2.0363597485414009E-3</c:v>
                </c:pt>
                <c:pt idx="88">
                  <c:v>2.0673703030877166E-3</c:v>
                </c:pt>
                <c:pt idx="89">
                  <c:v>2.0988530995814372E-3</c:v>
                </c:pt>
                <c:pt idx="90">
                  <c:v>2.130815329524301E-3</c:v>
                </c:pt>
                <c:pt idx="91">
                  <c:v>2.163264293933302E-3</c:v>
                </c:pt>
                <c:pt idx="92">
                  <c:v>2.1962074050084273E-3</c:v>
                </c:pt>
                <c:pt idx="93">
                  <c:v>2.2296521878258152E-3</c:v>
                </c:pt>
                <c:pt idx="94">
                  <c:v>2.2636062820566663E-3</c:v>
                </c:pt>
                <c:pt idx="95">
                  <c:v>2.2980774437123515E-3</c:v>
                </c:pt>
                <c:pt idx="96">
                  <c:v>2.333073546916092E-3</c:v>
                </c:pt>
                <c:pt idx="97">
                  <c:v>2.3686025857016161E-3</c:v>
                </c:pt>
                <c:pt idx="98">
                  <c:v>2.4046726758392028E-3</c:v>
                </c:pt>
                <c:pt idx="99">
                  <c:v>2.4412920566895474E-3</c:v>
                </c:pt>
                <c:pt idx="100">
                  <c:v>2.4784690930858343E-3</c:v>
                </c:pt>
                <c:pt idx="101">
                  <c:v>2.5162122772445028E-3</c:v>
                </c:pt>
                <c:pt idx="102">
                  <c:v>2.5545302307050798E-3</c:v>
                </c:pt>
                <c:pt idx="103">
                  <c:v>2.5934317062995737E-3</c:v>
                </c:pt>
                <c:pt idx="104">
                  <c:v>2.6329255901518488E-3</c:v>
                </c:pt>
                <c:pt idx="105">
                  <c:v>2.6730209037074621E-3</c:v>
                </c:pt>
                <c:pt idx="106">
                  <c:v>2.7137268057943796E-3</c:v>
                </c:pt>
                <c:pt idx="107">
                  <c:v>2.7550525947151036E-3</c:v>
                </c:pt>
                <c:pt idx="108">
                  <c:v>2.7970077103706653E-3</c:v>
                </c:pt>
                <c:pt idx="109">
                  <c:v>2.8396017364169185E-3</c:v>
                </c:pt>
                <c:pt idx="110">
                  <c:v>2.882844402453723E-3</c:v>
                </c:pt>
                <c:pt idx="111">
                  <c:v>2.9267455862474353E-3</c:v>
                </c:pt>
                <c:pt idx="112">
                  <c:v>2.9713153159872442E-3</c:v>
                </c:pt>
                <c:pt idx="113">
                  <c:v>3.0165637725758816E-3</c:v>
                </c:pt>
                <c:pt idx="114">
                  <c:v>3.0625012919552109E-3</c:v>
                </c:pt>
                <c:pt idx="115">
                  <c:v>3.1091383674672199E-3</c:v>
                </c:pt>
                <c:pt idx="116">
                  <c:v>3.1564856522509838E-3</c:v>
                </c:pt>
                <c:pt idx="117">
                  <c:v>3.2045539616761261E-3</c:v>
                </c:pt>
                <c:pt idx="118">
                  <c:v>3.253354275813327E-3</c:v>
                </c:pt>
                <c:pt idx="119">
                  <c:v>3.302897741942464E-3</c:v>
                </c:pt>
                <c:pt idx="120">
                  <c:v>3.353195677098947E-3</c:v>
                </c:pt>
                <c:pt idx="121">
                  <c:v>3.4042595706588285E-3</c:v>
                </c:pt>
                <c:pt idx="122">
                  <c:v>3.4561010869632782E-3</c:v>
                </c:pt>
                <c:pt idx="123">
                  <c:v>3.5087320679830247E-3</c:v>
                </c:pt>
                <c:pt idx="124">
                  <c:v>3.5621645360233759E-3</c:v>
                </c:pt>
                <c:pt idx="125">
                  <c:v>3.6164106964704317E-3</c:v>
                </c:pt>
                <c:pt idx="126">
                  <c:v>3.6714829405791187E-3</c:v>
                </c:pt>
                <c:pt idx="127">
                  <c:v>3.7273938483036767E-3</c:v>
                </c:pt>
                <c:pt idx="128">
                  <c:v>3.7841561911712424E-3</c:v>
                </c:pt>
                <c:pt idx="129">
                  <c:v>3.841782935199229E-3</c:v>
                </c:pt>
                <c:pt idx="130">
                  <c:v>3.9002872438570887E-3</c:v>
                </c:pt>
                <c:pt idx="131">
                  <c:v>3.9596824810731839E-3</c:v>
                </c:pt>
                <c:pt idx="132">
                  <c:v>4.0199822142874967E-3</c:v>
                </c:pt>
                <c:pt idx="133">
                  <c:v>4.0812002175507596E-3</c:v>
                </c:pt>
                <c:pt idx="134">
                  <c:v>4.1433504746708231E-3</c:v>
                </c:pt>
                <c:pt idx="135">
                  <c:v>4.2064471824069293E-3</c:v>
                </c:pt>
                <c:pt idx="136">
                  <c:v>4.2705047537126162E-3</c:v>
                </c:pt>
                <c:pt idx="137">
                  <c:v>4.3355378210280342E-3</c:v>
                </c:pt>
                <c:pt idx="138">
                  <c:v>4.4015612396223723E-3</c:v>
                </c:pt>
                <c:pt idx="139">
                  <c:v>4.4685900909871802E-3</c:v>
                </c:pt>
                <c:pt idx="140">
                  <c:v>4.5366396862814018E-3</c:v>
                </c:pt>
                <c:pt idx="141">
                  <c:v>4.6057255698288306E-3</c:v>
                </c:pt>
                <c:pt idx="142">
                  <c:v>4.6758635226688671E-3</c:v>
                </c:pt>
                <c:pt idx="143">
                  <c:v>4.7470695661612832E-3</c:v>
                </c:pt>
                <c:pt idx="144">
                  <c:v>4.8193599656459734E-3</c:v>
                </c:pt>
                <c:pt idx="145">
                  <c:v>4.892751234158348E-3</c:v>
                </c:pt>
                <c:pt idx="146">
                  <c:v>4.9672601362013716E-3</c:v>
                </c:pt>
                <c:pt idx="147">
                  <c:v>5.0429036915749948E-3</c:v>
                </c:pt>
                <c:pt idx="148">
                  <c:v>5.1196991792639545E-3</c:v>
                </c:pt>
                <c:pt idx="149">
                  <c:v>5.1976641413847263E-3</c:v>
                </c:pt>
                <c:pt idx="150">
                  <c:v>5.2768163871926158E-3</c:v>
                </c:pt>
                <c:pt idx="151">
                  <c:v>5.3571739971498625E-3</c:v>
                </c:pt>
                <c:pt idx="152">
                  <c:v>5.4387553270556976E-3</c:v>
                </c:pt>
                <c:pt idx="153">
                  <c:v>5.5215790122392881E-3</c:v>
                </c:pt>
                <c:pt idx="154">
                  <c:v>5.6056639718165364E-3</c:v>
                </c:pt>
                <c:pt idx="155">
                  <c:v>5.6910294130117127E-3</c:v>
                </c:pt>
                <c:pt idx="156">
                  <c:v>5.777694835544884E-3</c:v>
                </c:pt>
                <c:pt idx="157">
                  <c:v>5.8656800360861764E-3</c:v>
                </c:pt>
                <c:pt idx="158">
                  <c:v>5.9550051127778445E-3</c:v>
                </c:pt>
                <c:pt idx="159">
                  <c:v>6.0456904698252241E-3</c:v>
                </c:pt>
                <c:pt idx="160">
                  <c:v>6.1377568221575854E-3</c:v>
                </c:pt>
                <c:pt idx="161">
                  <c:v>6.2312252001599884E-3</c:v>
                </c:pt>
                <c:pt idx="162">
                  <c:v>6.326116954477142E-3</c:v>
                </c:pt>
                <c:pt idx="163">
                  <c:v>6.4224537608904998E-3</c:v>
                </c:pt>
                <c:pt idx="164">
                  <c:v>6.520257625269546E-3</c:v>
                </c:pt>
                <c:pt idx="165">
                  <c:v>6.6195508885985212E-3</c:v>
                </c:pt>
                <c:pt idx="166">
                  <c:v>6.7203562320797168E-3</c:v>
                </c:pt>
                <c:pt idx="167">
                  <c:v>6.8226966823144381E-3</c:v>
                </c:pt>
                <c:pt idx="168">
                  <c:v>6.9265956165628787E-3</c:v>
                </c:pt>
                <c:pt idx="169">
                  <c:v>7.0320767680841422E-3</c:v>
                </c:pt>
                <c:pt idx="170">
                  <c:v>7.1391642315575014E-3</c:v>
                </c:pt>
                <c:pt idx="171">
                  <c:v>7.2478824685862963E-3</c:v>
                </c:pt>
                <c:pt idx="172">
                  <c:v>7.358256313285582E-3</c:v>
                </c:pt>
                <c:pt idx="173">
                  <c:v>7.4703109779549063E-3</c:v>
                </c:pt>
                <c:pt idx="174">
                  <c:v>7.5840720588374677E-3</c:v>
                </c:pt>
                <c:pt idx="175">
                  <c:v>7.6995655419669707E-3</c:v>
                </c:pt>
                <c:pt idx="176">
                  <c:v>7.8168178091035274E-3</c:v>
                </c:pt>
                <c:pt idx="177">
                  <c:v>7.9358556437599224E-3</c:v>
                </c:pt>
                <c:pt idx="178">
                  <c:v>8.0567062373197301E-3</c:v>
                </c:pt>
                <c:pt idx="179">
                  <c:v>8.1793971952484491E-3</c:v>
                </c:pt>
                <c:pt idx="180">
                  <c:v>8.3039565433994413E-3</c:v>
                </c:pt>
                <c:pt idx="181">
                  <c:v>8.4304127344156758E-3</c:v>
                </c:pt>
                <c:pt idx="182">
                  <c:v>8.5587946542291168E-3</c:v>
                </c:pt>
                <c:pt idx="183">
                  <c:v>8.6891316286589991E-3</c:v>
                </c:pt>
                <c:pt idx="184">
                  <c:v>8.8214534301106554E-3</c:v>
                </c:pt>
                <c:pt idx="185">
                  <c:v>8.9557902843763072E-3</c:v>
                </c:pt>
                <c:pt idx="186">
                  <c:v>9.0921728775393996E-3</c:v>
                </c:pt>
                <c:pt idx="187">
                  <c:v>9.2306323629841557E-3</c:v>
                </c:pt>
                <c:pt idx="188">
                  <c:v>9.3712003685118318E-3</c:v>
                </c:pt>
                <c:pt idx="189">
                  <c:v>9.5139090035653191E-3</c:v>
                </c:pt>
                <c:pt idx="190">
                  <c:v>9.6587908665637708E-3</c:v>
                </c:pt>
                <c:pt idx="191">
                  <c:v>9.8058790523490105E-3</c:v>
                </c:pt>
                <c:pt idx="192">
                  <c:v>9.9552071597451865E-3</c:v>
                </c:pt>
                <c:pt idx="193">
                  <c:v>1.0106809299233695E-2</c:v>
                </c:pt>
                <c:pt idx="194">
                  <c:v>1.026072010074486E-2</c:v>
                </c:pt>
                <c:pt idx="195">
                  <c:v>1.0416974721568387E-2</c:v>
                </c:pt>
                <c:pt idx="196">
                  <c:v>1.0575608854384145E-2</c:v>
                </c:pt>
                <c:pt idx="197">
                  <c:v>1.0736658735415384E-2</c:v>
                </c:pt>
                <c:pt idx="198">
                  <c:v>1.0900161152705975E-2</c:v>
                </c:pt>
                <c:pt idx="199">
                  <c:v>1.1066153454523827E-2</c:v>
                </c:pt>
                <c:pt idx="200">
                  <c:v>1.123467355789221E-2</c:v>
                </c:pt>
                <c:pt idx="201">
                  <c:v>1.1405759957250981E-2</c:v>
                </c:pt>
                <c:pt idx="202">
                  <c:v>1.1579451733249721E-2</c:v>
                </c:pt>
                <c:pt idx="203">
                  <c:v>1.1755788561674842E-2</c:v>
                </c:pt>
                <c:pt idx="204">
                  <c:v>1.1934810722512536E-2</c:v>
                </c:pt>
                <c:pt idx="205">
                  <c:v>1.211655910914978E-2</c:v>
                </c:pt>
                <c:pt idx="206">
                  <c:v>1.2301075237715526E-2</c:v>
                </c:pt>
                <c:pt idx="207">
                  <c:v>1.2488401256563978E-2</c:v>
                </c:pt>
                <c:pt idx="208">
                  <c:v>1.2678579955902512E-2</c:v>
                </c:pt>
                <c:pt idx="209">
                  <c:v>1.2871654777566001E-2</c:v>
                </c:pt>
                <c:pt idx="210">
                  <c:v>1.3067669824940099E-2</c:v>
                </c:pt>
                <c:pt idx="211">
                  <c:v>1.3266669873035639E-2</c:v>
                </c:pt>
                <c:pt idx="212">
                  <c:v>1.3468700378716381E-2</c:v>
                </c:pt>
                <c:pt idx="213">
                  <c:v>1.3673807491082626E-2</c:v>
                </c:pt>
                <c:pt idx="214">
                  <c:v>1.3882038062012825E-2</c:v>
                </c:pt>
                <c:pt idx="215">
                  <c:v>1.4093439656865804E-2</c:v>
                </c:pt>
                <c:pt idx="216">
                  <c:v>1.430806056534599E-2</c:v>
                </c:pt>
                <c:pt idx="217">
                  <c:v>1.4525949812534002E-2</c:v>
                </c:pt>
                <c:pt idx="218">
                  <c:v>1.4747157170085281E-2</c:v>
                </c:pt>
                <c:pt idx="219">
                  <c:v>1.497173316759927E-2</c:v>
                </c:pt>
                <c:pt idx="220">
                  <c:v>1.51997291041617E-2</c:v>
                </c:pt>
                <c:pt idx="221">
                  <c:v>1.5431197060062641E-2</c:v>
                </c:pt>
                <c:pt idx="222">
                  <c:v>1.5666189908693038E-2</c:v>
                </c:pt>
                <c:pt idx="223">
                  <c:v>1.5904761328622372E-2</c:v>
                </c:pt>
                <c:pt idx="224">
                  <c:v>1.6146965815860278E-2</c:v>
                </c:pt>
                <c:pt idx="225">
                  <c:v>1.639285869630485E-2</c:v>
                </c:pt>
                <c:pt idx="226">
                  <c:v>1.664249613838056E-2</c:v>
                </c:pt>
                <c:pt idx="227">
                  <c:v>1.6895935165868591E-2</c:v>
                </c:pt>
                <c:pt idx="228">
                  <c:v>1.7153233670932574E-2</c:v>
                </c:pt>
                <c:pt idx="229">
                  <c:v>1.7414450427342715E-2</c:v>
                </c:pt>
                <c:pt idx="230">
                  <c:v>1.7679645103901232E-2</c:v>
                </c:pt>
                <c:pt idx="231">
                  <c:v>1.7948878278072327E-2</c:v>
                </c:pt>
                <c:pt idx="232">
                  <c:v>1.8222211449819618E-2</c:v>
                </c:pt>
                <c:pt idx="233">
                  <c:v>1.8499707055654426E-2</c:v>
                </c:pt>
                <c:pt idx="234">
                  <c:v>1.8781428482897905E-2</c:v>
                </c:pt>
                <c:pt idx="235">
                  <c:v>1.9067440084160305E-2</c:v>
                </c:pt>
                <c:pt idx="236">
                  <c:v>1.9357807192040919E-2</c:v>
                </c:pt>
                <c:pt idx="237">
                  <c:v>1.9652596134051691E-2</c:v>
                </c:pt>
                <c:pt idx="238">
                  <c:v>1.9951874247768227E-2</c:v>
                </c:pt>
                <c:pt idx="239">
                  <c:v>2.0255709896211387E-2</c:v>
                </c:pt>
                <c:pt idx="240">
                  <c:v>2.0564172483463351E-2</c:v>
                </c:pt>
                <c:pt idx="241">
                  <c:v>2.0877332470521183E-2</c:v>
                </c:pt>
                <c:pt idx="242">
                  <c:v>2.1195261391392023E-2</c:v>
                </c:pt>
                <c:pt idx="243">
                  <c:v>2.1518031869433532E-2</c:v>
                </c:pt>
                <c:pt idx="244">
                  <c:v>2.1845717633942684E-2</c:v>
                </c:pt>
                <c:pt idx="245">
                  <c:v>2.2178393536997642E-2</c:v>
                </c:pt>
                <c:pt idx="246">
                  <c:v>2.2516135570555994E-2</c:v>
                </c:pt>
                <c:pt idx="247">
                  <c:v>2.28590208838132E-2</c:v>
                </c:pt>
                <c:pt idx="248">
                  <c:v>2.3207127800825577E-2</c:v>
                </c:pt>
                <c:pt idx="249">
                  <c:v>2.3560535838401574E-2</c:v>
                </c:pt>
                <c:pt idx="250">
                  <c:v>2.391932572426558E-2</c:v>
                </c:pt>
                <c:pt idx="251">
                  <c:v>2.4283579415498042E-2</c:v>
                </c:pt>
                <c:pt idx="252">
                  <c:v>2.4653380117256901E-2</c:v>
                </c:pt>
                <c:pt idx="253">
                  <c:v>2.5028812301783651E-2</c:v>
                </c:pt>
                <c:pt idx="254">
                  <c:v>2.5409961727699153E-2</c:v>
                </c:pt>
                <c:pt idx="255">
                  <c:v>2.5796915459593048E-2</c:v>
                </c:pt>
                <c:pt idx="256">
                  <c:v>2.6189761887911715E-2</c:v>
                </c:pt>
                <c:pt idx="257">
                  <c:v>2.6588590749148933E-2</c:v>
                </c:pt>
                <c:pt idx="258">
                  <c:v>2.69934931463441E-2</c:v>
                </c:pt>
                <c:pt idx="259">
                  <c:v>2.7404561569892492E-2</c:v>
                </c:pt>
                <c:pt idx="260">
                  <c:v>2.7821889918672588E-2</c:v>
                </c:pt>
                <c:pt idx="261">
                  <c:v>2.8245573521495013E-2</c:v>
                </c:pt>
                <c:pt idx="262">
                  <c:v>2.8675709158878186E-2</c:v>
                </c:pt>
                <c:pt idx="263">
                  <c:v>2.9112395085155517E-2</c:v>
                </c:pt>
                <c:pt idx="264">
                  <c:v>2.9555731050919298E-2</c:v>
                </c:pt>
                <c:pt idx="265">
                  <c:v>3.0005818325806413E-2</c:v>
                </c:pt>
                <c:pt idx="266">
                  <c:v>3.0462759721630851E-2</c:v>
                </c:pt>
                <c:pt idx="267">
                  <c:v>3.0926659615868886E-2</c:v>
                </c:pt>
                <c:pt idx="268">
                  <c:v>3.1397623975501415E-2</c:v>
                </c:pt>
                <c:pt idx="269">
                  <c:v>3.1875760381219732E-2</c:v>
                </c:pt>
                <c:pt idx="270">
                  <c:v>3.2361178051999721E-2</c:v>
                </c:pt>
                <c:pt idx="271">
                  <c:v>3.2853987870050491E-2</c:v>
                </c:pt>
                <c:pt idx="272">
                  <c:v>3.3354302406142601E-2</c:v>
                </c:pt>
                <c:pt idx="273">
                  <c:v>3.3862235945322436E-2</c:v>
                </c:pt>
                <c:pt idx="274">
                  <c:v>3.4377904513017712E-2</c:v>
                </c:pt>
                <c:pt idx="275">
                  <c:v>3.4901425901540814E-2</c:v>
                </c:pt>
                <c:pt idx="276">
                  <c:v>3.5432919696995767E-2</c:v>
                </c:pt>
                <c:pt idx="277">
                  <c:v>3.5972507306594681E-2</c:v>
                </c:pt>
                <c:pt idx="278">
                  <c:v>3.6520311986390545E-2</c:v>
                </c:pt>
                <c:pt idx="279">
                  <c:v>3.7076458869432012E-2</c:v>
                </c:pt>
                <c:pt idx="280">
                  <c:v>3.7641074994347219E-2</c:v>
                </c:pt>
                <c:pt idx="281">
                  <c:v>3.8214289334362647E-2</c:v>
                </c:pt>
                <c:pt idx="282">
                  <c:v>3.8796232826764136E-2</c:v>
                </c:pt>
                <c:pt idx="283">
                  <c:v>3.9387038402806232E-2</c:v>
                </c:pt>
                <c:pt idx="284">
                  <c:v>3.9986841018077396E-2</c:v>
                </c:pt>
                <c:pt idx="285">
                  <c:v>4.0595777683327304E-2</c:v>
                </c:pt>
                <c:pt idx="286">
                  <c:v>4.1213987495763764E-2</c:v>
                </c:pt>
                <c:pt idx="287">
                  <c:v>4.1841611670826152E-2</c:v>
                </c:pt>
                <c:pt idx="288">
                  <c:v>4.2478793574442793E-2</c:v>
                </c:pt>
                <c:pt idx="289">
                  <c:v>4.312567875577946E-2</c:v>
                </c:pt>
                <c:pt idx="290">
                  <c:v>4.3782414980486822E-2</c:v>
                </c:pt>
                <c:pt idx="291">
                  <c:v>4.4449152264453548E-2</c:v>
                </c:pt>
                <c:pt idx="292">
                  <c:v>4.5126042908074697E-2</c:v>
                </c:pt>
                <c:pt idx="293">
                  <c:v>4.5813241531040341E-2</c:v>
                </c:pt>
                <c:pt idx="294">
                  <c:v>4.6510905107655112E-2</c:v>
                </c:pt>
                <c:pt idx="295">
                  <c:v>4.7219193002695573E-2</c:v>
                </c:pt>
                <c:pt idx="296">
                  <c:v>4.7938267007812778E-2</c:v>
                </c:pt>
                <c:pt idx="297">
                  <c:v>4.866829137849011E-2</c:v>
                </c:pt>
                <c:pt idx="298">
                  <c:v>4.9409432871563574E-2</c:v>
                </c:pt>
                <c:pt idx="299">
                  <c:v>5.0161860783313264E-2</c:v>
                </c:pt>
                <c:pt idx="300">
                  <c:v>5.092574698813529E-2</c:v>
                </c:pt>
                <c:pt idx="301">
                  <c:v>5.1701265977802328E-2</c:v>
                </c:pt>
                <c:pt idx="302">
                  <c:v>5.248859490132219E-2</c:v>
                </c:pt>
                <c:pt idx="303">
                  <c:v>5.3287913605403213E-2</c:v>
                </c:pt>
                <c:pt idx="304">
                  <c:v>5.4099404675536297E-2</c:v>
                </c:pt>
                <c:pt idx="305">
                  <c:v>5.4923253477701793E-2</c:v>
                </c:pt>
                <c:pt idx="306">
                  <c:v>5.5759648200712476E-2</c:v>
                </c:pt>
                <c:pt idx="307">
                  <c:v>5.6608779899200483E-2</c:v>
                </c:pt>
                <c:pt idx="308">
                  <c:v>5.7470842537259363E-2</c:v>
                </c:pt>
                <c:pt idx="309">
                  <c:v>5.8346033032750655E-2</c:v>
                </c:pt>
                <c:pt idx="310">
                  <c:v>5.9234551302284909E-2</c:v>
                </c:pt>
                <c:pt idx="311">
                  <c:v>6.013660030688827E-2</c:v>
                </c:pt>
                <c:pt idx="312">
                  <c:v>6.1052386098363692E-2</c:v>
                </c:pt>
                <c:pt idx="313">
                  <c:v>6.1982117866359078E-2</c:v>
                </c:pt>
                <c:pt idx="314">
                  <c:v>6.2926007986151375E-2</c:v>
                </c:pt>
                <c:pt idx="315">
                  <c:v>6.3884272067158729E-2</c:v>
                </c:pt>
                <c:pt idx="316">
                  <c:v>6.4857129002191635E-2</c:v>
                </c:pt>
                <c:pt idx="317">
                  <c:v>6.5844801017453408E-2</c:v>
                </c:pt>
                <c:pt idx="318">
                  <c:v>6.6847513723302956E-2</c:v>
                </c:pt>
                <c:pt idx="319">
                  <c:v>6.786549616578981E-2</c:v>
                </c:pt>
                <c:pt idx="320">
                  <c:v>6.8898980878974433E-2</c:v>
                </c:pt>
                <c:pt idx="321">
                  <c:v>6.9948203938045142E-2</c:v>
                </c:pt>
                <c:pt idx="322">
                  <c:v>7.1013405013243797E-2</c:v>
                </c:pt>
                <c:pt idx="323">
                  <c:v>7.2094827424612984E-2</c:v>
                </c:pt>
                <c:pt idx="324">
                  <c:v>7.3192718197576653E-2</c:v>
                </c:pt>
                <c:pt idx="325">
                  <c:v>7.4307328119367133E-2</c:v>
                </c:pt>
                <c:pt idx="326">
                  <c:v>7.5438911796311833E-2</c:v>
                </c:pt>
                <c:pt idx="327">
                  <c:v>7.658772771199171E-2</c:v>
                </c:pt>
                <c:pt idx="328">
                  <c:v>7.7754038286285979E-2</c:v>
                </c:pt>
                <c:pt idx="329">
                  <c:v>7.8938109935315734E-2</c:v>
                </c:pt>
                <c:pt idx="330">
                  <c:v>8.0140213132300187E-2</c:v>
                </c:pt>
                <c:pt idx="331">
                  <c:v>8.1360622469340338E-2</c:v>
                </c:pt>
                <c:pt idx="332">
                  <c:v>8.2599616720142502E-2</c:v>
                </c:pt>
                <c:pt idx="333">
                  <c:v>8.3857478903698046E-2</c:v>
                </c:pt>
                <c:pt idx="334">
                  <c:v>8.5134496348931984E-2</c:v>
                </c:pt>
                <c:pt idx="335">
                  <c:v>8.6430960760337044E-2</c:v>
                </c:pt>
                <c:pt idx="336">
                  <c:v>8.7747168284606131E-2</c:v>
                </c:pt>
                <c:pt idx="337">
                  <c:v>8.9083419578280296E-2</c:v>
                </c:pt>
                <c:pt idx="338">
                  <c:v>9.044001987642665E-2</c:v>
                </c:pt>
                <c:pt idx="339">
                  <c:v>9.1817279062362145E-2</c:v>
                </c:pt>
                <c:pt idx="340">
                  <c:v>9.32155117384387E-2</c:v>
                </c:pt>
                <c:pt idx="341">
                  <c:v>9.4635037297907343E-2</c:v>
                </c:pt>
                <c:pt idx="342">
                  <c:v>9.6076179997875474E-2</c:v>
                </c:pt>
                <c:pt idx="343">
                  <c:v>9.7539269033376119E-2</c:v>
                </c:pt>
                <c:pt idx="344">
                  <c:v>9.9024638612564567E-2</c:v>
                </c:pt>
                <c:pt idx="345">
                  <c:v>0.1005326280330605</c:v>
                </c:pt>
                <c:pt idx="346">
                  <c:v>0.10206358175945228</c:v>
                </c:pt>
                <c:pt idx="347">
                  <c:v>0.10361784950198201</c:v>
                </c:pt>
                <c:pt idx="348">
                  <c:v>0.10519578629642846</c:v>
                </c:pt>
                <c:pt idx="349">
                  <c:v>0.10679775258520656</c:v>
                </c:pt>
                <c:pt idx="350">
                  <c:v>0.10842411429970203</c:v>
                </c:pt>
                <c:pt idx="351">
                  <c:v>0.11007524294385999</c:v>
                </c:pt>
                <c:pt idx="352">
                  <c:v>0.11175151567904557</c:v>
                </c:pt>
                <c:pt idx="353">
                  <c:v>0.11345331541019855</c:v>
                </c:pt>
                <c:pt idx="354">
                  <c:v>0.11518103087329806</c:v>
                </c:pt>
                <c:pt idx="355">
                  <c:v>0.11693505672416046</c:v>
                </c:pt>
                <c:pt idx="356">
                  <c:v>0.11871579362858939</c:v>
                </c:pt>
                <c:pt idx="357">
                  <c:v>0.1205236483538978</c:v>
                </c:pt>
                <c:pt idx="358">
                  <c:v>0.12235903386182512</c:v>
                </c:pt>
                <c:pt idx="359">
                  <c:v>0.12422236940286817</c:v>
                </c:pt>
                <c:pt idx="360">
                  <c:v>0.1261140806120489</c:v>
                </c:pt>
                <c:pt idx="361">
                  <c:v>0.12803459960614103</c:v>
                </c:pt>
                <c:pt idx="362">
                  <c:v>0.12998436508237676</c:v>
                </c:pt>
                <c:pt idx="363">
                  <c:v>0.13196382241865648</c:v>
                </c:pt>
                <c:pt idx="364">
                  <c:v>0.13397342377528584</c:v>
                </c:pt>
                <c:pt idx="365">
                  <c:v>0.13601362819825968</c:v>
                </c:pt>
                <c:pt idx="366">
                  <c:v>0.13808490172412158</c:v>
                </c:pt>
                <c:pt idx="367">
                  <c:v>0.14018771748641778</c:v>
                </c:pt>
                <c:pt idx="368">
                  <c:v>0.14232255582377437</c:v>
                </c:pt>
                <c:pt idx="369">
                  <c:v>0.1444899043896187</c:v>
                </c:pt>
                <c:pt idx="370">
                  <c:v>0.14669025826357227</c:v>
                </c:pt>
                <c:pt idx="371">
                  <c:v>0.14892412006454039</c:v>
                </c:pt>
                <c:pt idx="372">
                  <c:v>0.15119200006552327</c:v>
                </c:pt>
                <c:pt idx="373">
                  <c:v>0.15349441631017594</c:v>
                </c:pt>
                <c:pt idx="374">
                  <c:v>0.15583189473114306</c:v>
                </c:pt>
                <c:pt idx="375">
                  <c:v>0.15820496927019601</c:v>
                </c:pt>
                <c:pt idx="376">
                  <c:v>0.160614182000199</c:v>
                </c:pt>
                <c:pt idx="377">
                  <c:v>0.16306008324893295</c:v>
                </c:pt>
                <c:pt idx="378">
                  <c:v>0.16554323172480509</c:v>
                </c:pt>
                <c:pt idx="379">
                  <c:v>0.16806419464447217</c:v>
                </c:pt>
                <c:pt idx="380">
                  <c:v>0.17062354786240824</c:v>
                </c:pt>
                <c:pt idx="381">
                  <c:v>0.17322187600244493</c:v>
                </c:pt>
                <c:pt idx="382">
                  <c:v>0.17585977259131472</c:v>
                </c:pt>
                <c:pt idx="383">
                  <c:v>0.17853784019422819</c:v>
                </c:pt>
                <c:pt idx="384">
                  <c:v>0.18125669055251586</c:v>
                </c:pt>
                <c:pt idx="385">
                  <c:v>0.18401694472336641</c:v>
                </c:pt>
                <c:pt idx="386">
                  <c:v>0.18681923322169181</c:v>
                </c:pt>
                <c:pt idx="387">
                  <c:v>0.18966419616415403</c:v>
                </c:pt>
                <c:pt idx="388">
                  <c:v>0.19255248341538481</c:v>
                </c:pt>
                <c:pt idx="389">
                  <c:v>0.19548475473643129</c:v>
                </c:pt>
                <c:pt idx="390">
                  <c:v>0.19846167993546321</c:v>
                </c:pt>
                <c:pt idx="391">
                  <c:v>0.20148393902077485</c:v>
                </c:pt>
                <c:pt idx="392">
                  <c:v>0.20455222235611656</c:v>
                </c:pt>
                <c:pt idx="393">
                  <c:v>0.20766723081839256</c:v>
                </c:pt>
                <c:pt idx="394">
                  <c:v>0.21082967595775878</c:v>
                </c:pt>
                <c:pt idx="395">
                  <c:v>0.21404028016016144</c:v>
                </c:pt>
                <c:pt idx="396">
                  <c:v>0.21729977681234658</c:v>
                </c:pt>
                <c:pt idx="397">
                  <c:v>0.22060891046938727</c:v>
                </c:pt>
                <c:pt idx="398">
                  <c:v>0.22396843702475872</c:v>
                </c:pt>
                <c:pt idx="399">
                  <c:v>0.22737912388300369</c:v>
                </c:pt>
                <c:pt idx="400">
                  <c:v>0.23084175013502925</c:v>
                </c:pt>
                <c:pt idx="401">
                  <c:v>0.23435710673607021</c:v>
                </c:pt>
                <c:pt idx="402">
                  <c:v>0.23792599668636577</c:v>
                </c:pt>
                <c:pt idx="403">
                  <c:v>0.24154923521458449</c:v>
                </c:pt>
                <c:pt idx="404">
                  <c:v>0.2452276499640452</c:v>
                </c:pt>
                <c:pt idx="405">
                  <c:v>0.24896208118177185</c:v>
                </c:pt>
                <c:pt idx="406">
                  <c:v>0.25275338191042818</c:v>
                </c:pt>
                <c:pt idx="407">
                  <c:v>0.25660241818317575</c:v>
                </c:pt>
                <c:pt idx="408">
                  <c:v>0.26051006922149839</c:v>
                </c:pt>
                <c:pt idx="409">
                  <c:v>0.26447722763603876</c:v>
                </c:pt>
                <c:pt idx="410">
                  <c:v>0.26850479963049645</c:v>
                </c:pt>
                <c:pt idx="411">
                  <c:v>0.2725937052086258</c:v>
                </c:pt>
                <c:pt idx="412">
                  <c:v>0.27674487838439171</c:v>
                </c:pt>
                <c:pt idx="413">
                  <c:v>0.28095926739532157</c:v>
                </c:pt>
                <c:pt idx="414">
                  <c:v>0.28523783491910809</c:v>
                </c:pt>
                <c:pt idx="415">
                  <c:v>0.28958155829351084</c:v>
                </c:pt>
                <c:pt idx="416">
                  <c:v>0.29399142973960496</c:v>
                </c:pt>
                <c:pt idx="417">
                  <c:v>0.2984684565884313</c:v>
                </c:pt>
                <c:pt idx="418">
                  <c:v>0.30301366151109782</c:v>
                </c:pt>
                <c:pt idx="419">
                  <c:v>0.30762808275238357</c:v>
                </c:pt>
                <c:pt idx="420">
                  <c:v>0.31231277436790233</c:v>
                </c:pt>
                <c:pt idx="421">
                  <c:v>0.3170688064648754</c:v>
                </c:pt>
                <c:pt idx="422">
                  <c:v>0.32189726544657382</c:v>
                </c:pt>
                <c:pt idx="423">
                  <c:v>0.32679925426048095</c:v>
                </c:pt>
                <c:pt idx="424">
                  <c:v>0.33177589265023461</c:v>
                </c:pt>
                <c:pt idx="425">
                  <c:v>0.33682831741140579</c:v>
                </c:pt>
                <c:pt idx="426">
                  <c:v>0.34195768265117316</c:v>
                </c:pt>
                <c:pt idx="427">
                  <c:v>0.34716516005195247</c:v>
                </c:pt>
                <c:pt idx="428">
                  <c:v>0.35245193913903816</c:v>
                </c:pt>
                <c:pt idx="429">
                  <c:v>0.35781922755232298</c:v>
                </c:pt>
                <c:pt idx="430">
                  <c:v>0.3632682513221554</c:v>
                </c:pt>
                <c:pt idx="431">
                  <c:v>0.36880025514939635</c:v>
                </c:pt>
                <c:pt idx="432">
                  <c:v>0.37441650268974253</c:v>
                </c:pt>
                <c:pt idx="433">
                  <c:v>0.38011827684237814</c:v>
                </c:pt>
                <c:pt idx="434">
                  <c:v>0.38590688004302343</c:v>
                </c:pt>
                <c:pt idx="435">
                  <c:v>0.3917836345614451</c:v>
                </c:pt>
                <c:pt idx="436">
                  <c:v>0.39774988280349755</c:v>
                </c:pt>
                <c:pt idx="437">
                  <c:v>0.40380698761776412</c:v>
                </c:pt>
                <c:pt idx="438">
                  <c:v>0.40995633260686692</c:v>
                </c:pt>
                <c:pt idx="439">
                  <c:v>0.41619932244351959</c:v>
                </c:pt>
                <c:pt idx="440">
                  <c:v>0.42253738319139056</c:v>
                </c:pt>
                <c:pt idx="441">
                  <c:v>0.42897196263085358</c:v>
                </c:pt>
                <c:pt idx="442">
                  <c:v>0.43550453058969896</c:v>
                </c:pt>
                <c:pt idx="443">
                  <c:v>0.44213657927888217</c:v>
                </c:pt>
                <c:pt idx="444">
                  <c:v>0.44886962363338284</c:v>
                </c:pt>
                <c:pt idx="445">
                  <c:v>0.45570520165825662</c:v>
                </c:pt>
                <c:pt idx="446">
                  <c:v>0.46264487477995614</c:v>
                </c:pt>
                <c:pt idx="447">
                  <c:v>0.46969022820300099</c:v>
                </c:pt>
                <c:pt idx="448">
                  <c:v>0.47684287127208252</c:v>
                </c:pt>
                <c:pt idx="449">
                  <c:v>0.48410443783967766</c:v>
                </c:pt>
                <c:pt idx="450">
                  <c:v>0.49147658663926669</c:v>
                </c:pt>
                <c:pt idx="451">
                  <c:v>0.49896100166423002</c:v>
                </c:pt>
                <c:pt idx="452">
                  <c:v>0.5065593925525177</c:v>
                </c:pt>
                <c:pt idx="453">
                  <c:v>0.51427349497717534</c:v>
                </c:pt>
                <c:pt idx="454">
                  <c:v>0.52210507104281767</c:v>
                </c:pt>
                <c:pt idx="455">
                  <c:v>0.53005590968813965</c:v>
                </c:pt>
                <c:pt idx="456">
                  <c:v>0.5381278270945582</c:v>
                </c:pt>
                <c:pt idx="457">
                  <c:v>0.54632266710107413</c:v>
                </c:pt>
                <c:pt idx="458">
                  <c:v>0.55464230162545602</c:v>
                </c:pt>
                <c:pt idx="459">
                  <c:v>0.5630886310918336</c:v>
                </c:pt>
                <c:pt idx="460">
                  <c:v>0.57166358486480551</c:v>
                </c:pt>
                <c:pt idx="461">
                  <c:v>0.58036912169015775</c:v>
                </c:pt>
                <c:pt idx="462">
                  <c:v>0.58920723014229237</c:v>
                </c:pt>
                <c:pt idx="463">
                  <c:v>0.5981799290784694</c:v>
                </c:pt>
                <c:pt idx="464">
                  <c:v>0.60728926809996897</c:v>
                </c:pt>
                <c:pt idx="465">
                  <c:v>0.61653732802027306</c:v>
                </c:pt>
                <c:pt idx="466">
                  <c:v>0.62592622134037901</c:v>
                </c:pt>
                <c:pt idx="467">
                  <c:v>0.63545809273134901</c:v>
                </c:pt>
                <c:pt idx="468">
                  <c:v>0.64513511952421243</c:v>
                </c:pt>
                <c:pt idx="469">
                  <c:v>0.65495951220732251</c:v>
                </c:pt>
                <c:pt idx="470">
                  <c:v>0.6649335149312916</c:v>
                </c:pt>
                <c:pt idx="471">
                  <c:v>0.67505940602161596</c:v>
                </c:pt>
                <c:pt idx="472">
                  <c:v>0.68533949849910258</c:v>
                </c:pt>
                <c:pt idx="473">
                  <c:v>0.69577614060822568</c:v>
                </c:pt>
                <c:pt idx="474">
                  <c:v>0.70637171635352913</c:v>
                </c:pt>
                <c:pt idx="475">
                  <c:v>0.71712864604419202</c:v>
                </c:pt>
                <c:pt idx="476">
                  <c:v>0.72804938684689513</c:v>
                </c:pt>
                <c:pt idx="477">
                  <c:v>0.73913643334710166</c:v>
                </c:pt>
                <c:pt idx="478">
                  <c:v>0.75039231811888496</c:v>
                </c:pt>
                <c:pt idx="479">
                  <c:v>0.76181961230343687</c:v>
                </c:pt>
                <c:pt idx="480">
                  <c:v>0.77342092619638225</c:v>
                </c:pt>
                <c:pt idx="481">
                  <c:v>0.7851989098440425</c:v>
                </c:pt>
                <c:pt idx="482">
                  <c:v>0.79715625364877474</c:v>
                </c:pt>
                <c:pt idx="483">
                  <c:v>0.80929568898352755</c:v>
                </c:pt>
                <c:pt idx="484">
                  <c:v>0.82161998881576359</c:v>
                </c:pt>
                <c:pt idx="485">
                  <c:v>0.83413196834087722</c:v>
                </c:pt>
                <c:pt idx="486">
                  <c:v>0.84683448562525587</c:v>
                </c:pt>
                <c:pt idx="487">
                  <c:v>0.85973044225914352</c:v>
                </c:pt>
                <c:pt idx="488">
                  <c:v>0.87282278401943469</c:v>
                </c:pt>
                <c:pt idx="489">
                  <c:v>0.88611450154257321</c:v>
                </c:pt>
                <c:pt idx="490">
                  <c:v>0.89960863100768862</c:v>
                </c:pt>
                <c:pt idx="491">
                  <c:v>0.91330825483014066</c:v>
                </c:pt>
                <c:pt idx="492">
                  <c:v>0.92721650236562481</c:v>
                </c:pt>
                <c:pt idx="493">
                  <c:v>0.94133655062499999</c:v>
                </c:pt>
                <c:pt idx="494">
                  <c:v>0.95567162500000025</c:v>
                </c:pt>
                <c:pt idx="495">
                  <c:v>0.97022500000000023</c:v>
                </c:pt>
                <c:pt idx="496">
                  <c:v>0.98499999999999999</c:v>
                </c:pt>
                <c:pt idx="497">
                  <c:v>1</c:v>
                </c:pt>
                <c:pt idx="498">
                  <c:v>1.0149999999999995</c:v>
                </c:pt>
                <c:pt idx="499">
                  <c:v>1.0302249999999993</c:v>
                </c:pt>
                <c:pt idx="500">
                  <c:v>1.0456783749999996</c:v>
                </c:pt>
                <c:pt idx="501">
                  <c:v>1.061363550624999</c:v>
                </c:pt>
                <c:pt idx="502">
                  <c:v>1.0772840038843738</c:v>
                </c:pt>
                <c:pt idx="503">
                  <c:v>1.0934432639426397</c:v>
                </c:pt>
                <c:pt idx="504">
                  <c:v>1.1098449129017791</c:v>
                </c:pt>
                <c:pt idx="505">
                  <c:v>1.1264925865953062</c:v>
                </c:pt>
                <c:pt idx="506">
                  <c:v>1.1433899753942351</c:v>
                </c:pt>
                <c:pt idx="507">
                  <c:v>1.1605408250251485</c:v>
                </c:pt>
                <c:pt idx="508">
                  <c:v>1.1779489374005261</c:v>
                </c:pt>
                <c:pt idx="509">
                  <c:v>1.1956181714615344</c:v>
                </c:pt>
                <c:pt idx="510">
                  <c:v>1.2135524440334564</c:v>
                </c:pt>
                <c:pt idx="511">
                  <c:v>1.2317557306939582</c:v>
                </c:pt>
                <c:pt idx="512">
                  <c:v>1.2502320666543678</c:v>
                </c:pt>
                <c:pt idx="513">
                  <c:v>1.2689855476541823</c:v>
                </c:pt>
                <c:pt idx="514">
                  <c:v>1.2880203308689953</c:v>
                </c:pt>
                <c:pt idx="515">
                  <c:v>1.3073406358320299</c:v>
                </c:pt>
                <c:pt idx="516">
                  <c:v>1.3269507453695104</c:v>
                </c:pt>
                <c:pt idx="517">
                  <c:v>1.3468550065500533</c:v>
                </c:pt>
                <c:pt idx="518">
                  <c:v>1.3670578316483044</c:v>
                </c:pt>
                <c:pt idx="519">
                  <c:v>1.3875636991230278</c:v>
                </c:pt>
                <c:pt idx="520">
                  <c:v>1.4083771546098733</c:v>
                </c:pt>
                <c:pt idx="521">
                  <c:v>1.4295028119290214</c:v>
                </c:pt>
                <c:pt idx="522">
                  <c:v>1.4509453541079562</c:v>
                </c:pt>
                <c:pt idx="523">
                  <c:v>1.472709534419576</c:v>
                </c:pt>
                <c:pt idx="524">
                  <c:v>1.4948001774358695</c:v>
                </c:pt>
                <c:pt idx="525">
                  <c:v>1.5172221800974068</c:v>
                </c:pt>
                <c:pt idx="526">
                  <c:v>1.5399805127988682</c:v>
                </c:pt>
                <c:pt idx="527">
                  <c:v>1.5630802204908509</c:v>
                </c:pt>
                <c:pt idx="528">
                  <c:v>1.586526423798214</c:v>
                </c:pt>
                <c:pt idx="529">
                  <c:v>1.6103243201551862</c:v>
                </c:pt>
                <c:pt idx="530">
                  <c:v>1.6344791849575147</c:v>
                </c:pt>
                <c:pt idx="531">
                  <c:v>1.6589963727318768</c:v>
                </c:pt>
                <c:pt idx="532">
                  <c:v>1.6838813183228545</c:v>
                </c:pt>
                <c:pt idx="533">
                  <c:v>1.709139538097697</c:v>
                </c:pt>
                <c:pt idx="534">
                  <c:v>1.7347766311691624</c:v>
                </c:pt>
                <c:pt idx="535">
                  <c:v>1.7607982806367002</c:v>
                </c:pt>
                <c:pt idx="536">
                  <c:v>1.7872102548462505</c:v>
                </c:pt>
                <c:pt idx="537">
                  <c:v>1.8140184086689441</c:v>
                </c:pt>
                <c:pt idx="538">
                  <c:v>1.8412286847989778</c:v>
                </c:pt>
                <c:pt idx="539">
                  <c:v>1.8688471150709625</c:v>
                </c:pt>
                <c:pt idx="540">
                  <c:v>1.8968798217970271</c:v>
                </c:pt>
                <c:pt idx="541">
                  <c:v>1.9253330191239819</c:v>
                </c:pt>
                <c:pt idx="542">
                  <c:v>1.9542130144108423</c:v>
                </c:pt>
                <c:pt idx="543">
                  <c:v>1.9835262096270039</c:v>
                </c:pt>
                <c:pt idx="544">
                  <c:v>2.0132791027714085</c:v>
                </c:pt>
                <c:pt idx="545">
                  <c:v>2.0434782893129801</c:v>
                </c:pt>
                <c:pt idx="546">
                  <c:v>2.0741304636526747</c:v>
                </c:pt>
                <c:pt idx="547">
                  <c:v>2.1052424206074627</c:v>
                </c:pt>
                <c:pt idx="548">
                  <c:v>2.1368210569165762</c:v>
                </c:pt>
                <c:pt idx="549">
                  <c:v>2.1688733727703244</c:v>
                </c:pt>
                <c:pt idx="550">
                  <c:v>2.2014064733618777</c:v>
                </c:pt>
                <c:pt idx="551">
                  <c:v>2.2344275704623078</c:v>
                </c:pt>
                <c:pt idx="552">
                  <c:v>2.2679439840192397</c:v>
                </c:pt>
                <c:pt idx="553">
                  <c:v>2.301963143779528</c:v>
                </c:pt>
                <c:pt idx="554">
                  <c:v>2.3364925909362197</c:v>
                </c:pt>
                <c:pt idx="555">
                  <c:v>2.3715399798002639</c:v>
                </c:pt>
                <c:pt idx="556">
                  <c:v>2.4071130794972686</c:v>
                </c:pt>
                <c:pt idx="557">
                  <c:v>2.4432197756897276</c:v>
                </c:pt>
                <c:pt idx="558">
                  <c:v>2.4798680723250728</c:v>
                </c:pt>
                <c:pt idx="559">
                  <c:v>2.517066093409948</c:v>
                </c:pt>
                <c:pt idx="560">
                  <c:v>2.5548220848110978</c:v>
                </c:pt>
                <c:pt idx="561">
                  <c:v>2.5931444160832631</c:v>
                </c:pt>
                <c:pt idx="562">
                  <c:v>2.6320415823245131</c:v>
                </c:pt>
                <c:pt idx="563">
                  <c:v>2.6715222060593802</c:v>
                </c:pt>
                <c:pt idx="564">
                  <c:v>2.7115950391502697</c:v>
                </c:pt>
                <c:pt idx="565">
                  <c:v>2.7522689647375236</c:v>
                </c:pt>
                <c:pt idx="566">
                  <c:v>2.7935529992085861</c:v>
                </c:pt>
                <c:pt idx="567">
                  <c:v>2.8354562941967143</c:v>
                </c:pt>
                <c:pt idx="568">
                  <c:v>2.8779881386096653</c:v>
                </c:pt>
                <c:pt idx="569">
                  <c:v>2.9211579606888107</c:v>
                </c:pt>
                <c:pt idx="570">
                  <c:v>2.9649753300991417</c:v>
                </c:pt>
                <c:pt idx="571">
                  <c:v>3.0094499600506284</c:v>
                </c:pt>
                <c:pt idx="572">
                  <c:v>3.0545917094513895</c:v>
                </c:pt>
                <c:pt idx="573">
                  <c:v>3.1004105850931589</c:v>
                </c:pt>
                <c:pt idx="574">
                  <c:v>3.1469167438695576</c:v>
                </c:pt>
                <c:pt idx="575">
                  <c:v>3.1941204950275992</c:v>
                </c:pt>
                <c:pt idx="576">
                  <c:v>3.2420323024530138</c:v>
                </c:pt>
                <c:pt idx="577">
                  <c:v>3.2906627869898077</c:v>
                </c:pt>
                <c:pt idx="578">
                  <c:v>3.3400227287946551</c:v>
                </c:pt>
                <c:pt idx="579">
                  <c:v>3.3901230697265752</c:v>
                </c:pt>
                <c:pt idx="580">
                  <c:v>3.4409749157724741</c:v>
                </c:pt>
                <c:pt idx="581">
                  <c:v>3.4925895395090585</c:v>
                </c:pt>
                <c:pt idx="582">
                  <c:v>3.5449783826016952</c:v>
                </c:pt>
                <c:pt idx="583">
                  <c:v>3.5981530583407202</c:v>
                </c:pt>
                <c:pt idx="584">
                  <c:v>3.6521253542158303</c:v>
                </c:pt>
                <c:pt idx="585">
                  <c:v>3.7069072345290675</c:v>
                </c:pt>
                <c:pt idx="586">
                  <c:v>3.762510843047004</c:v>
                </c:pt>
                <c:pt idx="587">
                  <c:v>3.8189485056927071</c:v>
                </c:pt>
                <c:pt idx="588">
                  <c:v>3.8762327332780968</c:v>
                </c:pt>
                <c:pt idx="589">
                  <c:v>3.9343762242772682</c:v>
                </c:pt>
                <c:pt idx="590">
                  <c:v>3.9933918676414293</c:v>
                </c:pt>
                <c:pt idx="591">
                  <c:v>4.0532927456560506</c:v>
                </c:pt>
                <c:pt idx="592">
                  <c:v>4.1140921368408874</c:v>
                </c:pt>
                <c:pt idx="593">
                  <c:v>4.1758035188935017</c:v>
                </c:pt>
                <c:pt idx="594">
                  <c:v>4.238440571676902</c:v>
                </c:pt>
                <c:pt idx="595">
                  <c:v>4.302017180252057</c:v>
                </c:pt>
                <c:pt idx="596">
                  <c:v>4.3665474379558376</c:v>
                </c:pt>
                <c:pt idx="597">
                  <c:v>4.4320456495251754</c:v>
                </c:pt>
                <c:pt idx="598">
                  <c:v>4.4985263342680515</c:v>
                </c:pt>
                <c:pt idx="599">
                  <c:v>4.5660042292820702</c:v>
                </c:pt>
                <c:pt idx="600">
                  <c:v>4.6344942927213015</c:v>
                </c:pt>
                <c:pt idx="601">
                  <c:v>4.7040117071121212</c:v>
                </c:pt>
                <c:pt idx="602">
                  <c:v>4.7745718827188028</c:v>
                </c:pt>
                <c:pt idx="603">
                  <c:v>4.8461904609595843</c:v>
                </c:pt>
                <c:pt idx="604">
                  <c:v>4.9188833178739779</c:v>
                </c:pt>
                <c:pt idx="605">
                  <c:v>4.9926665676420869</c:v>
                </c:pt>
                <c:pt idx="606">
                  <c:v>5.0675565661567123</c:v>
                </c:pt>
                <c:pt idx="607">
                  <c:v>5.1435699146490697</c:v>
                </c:pt>
                <c:pt idx="608">
                  <c:v>5.2207234633688033</c:v>
                </c:pt>
                <c:pt idx="609">
                  <c:v>5.2990343153193367</c:v>
                </c:pt>
                <c:pt idx="610">
                  <c:v>5.3785198300491244</c:v>
                </c:pt>
                <c:pt idx="611">
                  <c:v>5.4591976274998624</c:v>
                </c:pt>
                <c:pt idx="612">
                  <c:v>5.5410855919123581</c:v>
                </c:pt>
                <c:pt idx="613">
                  <c:v>5.6242018757910408</c:v>
                </c:pt>
                <c:pt idx="614">
                  <c:v>5.7085649039279076</c:v>
                </c:pt>
                <c:pt idx="615">
                  <c:v>5.7941933774868257</c:v>
                </c:pt>
                <c:pt idx="616">
                  <c:v>5.8811062781491277</c:v>
                </c:pt>
                <c:pt idx="617">
                  <c:v>5.9693228723213663</c:v>
                </c:pt>
                <c:pt idx="618">
                  <c:v>6.0588627154061863</c:v>
                </c:pt>
                <c:pt idx="619">
                  <c:v>6.1497456561372745</c:v>
                </c:pt>
                <c:pt idx="620">
                  <c:v>6.2419918409793338</c:v>
                </c:pt>
                <c:pt idx="621">
                  <c:v>6.3356217185940258</c:v>
                </c:pt>
                <c:pt idx="622">
                  <c:v>6.4306560443729346</c:v>
                </c:pt>
                <c:pt idx="623">
                  <c:v>6.5271158850385245</c:v>
                </c:pt>
                <c:pt idx="624">
                  <c:v>6.6250226233141039</c:v>
                </c:pt>
                <c:pt idx="625">
                  <c:v>6.7243979626638151</c:v>
                </c:pt>
                <c:pt idx="626">
                  <c:v>6.8252639321037734</c:v>
                </c:pt>
                <c:pt idx="627">
                  <c:v>6.9276428910853296</c:v>
                </c:pt>
                <c:pt idx="628">
                  <c:v>7.0315575344516086</c:v>
                </c:pt>
                <c:pt idx="629">
                  <c:v>7.137030897468378</c:v>
                </c:pt>
                <c:pt idx="630">
                  <c:v>7.2440863609304031</c:v>
                </c:pt>
                <c:pt idx="631">
                  <c:v>7.3527476563443601</c:v>
                </c:pt>
                <c:pt idx="632">
                  <c:v>7.463038871189525</c:v>
                </c:pt>
                <c:pt idx="633">
                  <c:v>7.5749844542573666</c:v>
                </c:pt>
                <c:pt idx="634">
                  <c:v>7.6886092210712293</c:v>
                </c:pt>
                <c:pt idx="635">
                  <c:v>7.8039383593872937</c:v>
                </c:pt>
                <c:pt idx="636">
                  <c:v>7.9209974347781058</c:v>
                </c:pt>
                <c:pt idx="637">
                  <c:v>8.039812396299773</c:v>
                </c:pt>
                <c:pt idx="638">
                  <c:v>8.1604095822442755</c:v>
                </c:pt>
                <c:pt idx="639">
                  <c:v>8.2828157259779331</c:v>
                </c:pt>
                <c:pt idx="640">
                  <c:v>8.4070579618676007</c:v>
                </c:pt>
                <c:pt idx="641">
                  <c:v>8.5331638312956137</c:v>
                </c:pt>
                <c:pt idx="642">
                  <c:v>8.6611612887650473</c:v>
                </c:pt>
                <c:pt idx="643">
                  <c:v>8.7910787080965136</c:v>
                </c:pt>
                <c:pt idx="644">
                  <c:v>8.9229448887179732</c:v>
                </c:pt>
                <c:pt idx="645">
                  <c:v>9.056789062048745</c:v>
                </c:pt>
                <c:pt idx="646">
                  <c:v>9.1926408979794711</c:v>
                </c:pt>
                <c:pt idx="647">
                  <c:v>9.3305305114491652</c:v>
                </c:pt>
                <c:pt idx="648">
                  <c:v>9.4704884691208946</c:v>
                </c:pt>
                <c:pt idx="649">
                  <c:v>9.6125457961577077</c:v>
                </c:pt>
                <c:pt idx="650">
                  <c:v>9.756733983100073</c:v>
                </c:pt>
                <c:pt idx="651">
                  <c:v>9.9030849928465727</c:v>
                </c:pt>
                <c:pt idx="652">
                  <c:v>10.051631267739275</c:v>
                </c:pt>
                <c:pt idx="653">
                  <c:v>10.202405736755363</c:v>
                </c:pt>
                <c:pt idx="654">
                  <c:v>10.355441822806698</c:v>
                </c:pt>
                <c:pt idx="655">
                  <c:v>10.510773450148788</c:v>
                </c:pt>
                <c:pt idx="656">
                  <c:v>10.668435051901023</c:v>
                </c:pt>
                <c:pt idx="657">
                  <c:v>10.828461577679533</c:v>
                </c:pt>
                <c:pt idx="658">
                  <c:v>10.990888501344726</c:v>
                </c:pt>
                <c:pt idx="659">
                  <c:v>11.155751828864899</c:v>
                </c:pt>
                <c:pt idx="660">
                  <c:v>11.323088106297869</c:v>
                </c:pt>
                <c:pt idx="661">
                  <c:v>11.492934427892338</c:v>
                </c:pt>
                <c:pt idx="662">
                  <c:v>11.665328444310715</c:v>
                </c:pt>
                <c:pt idx="663">
                  <c:v>11.840308370975375</c:v>
                </c:pt>
                <c:pt idx="664">
                  <c:v>12.017912996540009</c:v>
                </c:pt>
                <c:pt idx="665">
                  <c:v>12.198181691488108</c:v>
                </c:pt>
                <c:pt idx="666">
                  <c:v>12.381154416860429</c:v>
                </c:pt>
                <c:pt idx="667">
                  <c:v>12.566871733113333</c:v>
                </c:pt>
                <c:pt idx="668">
                  <c:v>12.755374809110032</c:v>
                </c:pt>
                <c:pt idx="669">
                  <c:v>12.946705431246682</c:v>
                </c:pt>
                <c:pt idx="670">
                  <c:v>13.14090601271538</c:v>
                </c:pt>
                <c:pt idx="671">
                  <c:v>13.33801960290611</c:v>
                </c:pt>
                <c:pt idx="672">
                  <c:v>13.538089896949703</c:v>
                </c:pt>
                <c:pt idx="673">
                  <c:v>13.741161245403941</c:v>
                </c:pt>
                <c:pt idx="674">
                  <c:v>13.947278664084999</c:v>
                </c:pt>
                <c:pt idx="675">
                  <c:v>14.156487844046284</c:v>
                </c:pt>
                <c:pt idx="676">
                  <c:v>14.36883516170697</c:v>
                </c:pt>
                <c:pt idx="677">
                  <c:v>14.584367689132566</c:v>
                </c:pt>
                <c:pt idx="678">
                  <c:v>14.803133204469564</c:v>
                </c:pt>
                <c:pt idx="679">
                  <c:v>15.025180202536605</c:v>
                </c:pt>
                <c:pt idx="680">
                  <c:v>15.250557905574652</c:v>
                </c:pt>
                <c:pt idx="681">
                  <c:v>15.479316274158272</c:v>
                </c:pt>
                <c:pt idx="682">
                  <c:v>15.711506018270642</c:v>
                </c:pt>
                <c:pt idx="683">
                  <c:v>15.947178608544695</c:v>
                </c:pt>
                <c:pt idx="684">
                  <c:v>16.186386287672857</c:v>
                </c:pt>
                <c:pt idx="685">
                  <c:v>16.429182081987943</c:v>
                </c:pt>
                <c:pt idx="686">
                  <c:v>16.675619813217772</c:v>
                </c:pt>
                <c:pt idx="687">
                  <c:v>16.92575411041604</c:v>
                </c:pt>
                <c:pt idx="688">
                  <c:v>17.179640422072278</c:v>
                </c:pt>
                <c:pt idx="689">
                  <c:v>17.437335028403361</c:v>
                </c:pt>
                <c:pt idx="690">
                  <c:v>17.698895053829418</c:v>
                </c:pt>
                <c:pt idx="691">
                  <c:v>17.964378479636849</c:v>
                </c:pt>
                <c:pt idx="692">
                  <c:v>18.233844156831399</c:v>
                </c:pt>
                <c:pt idx="693">
                  <c:v>18.507351819183867</c:v>
                </c:pt>
                <c:pt idx="694">
                  <c:v>18.784962096471624</c:v>
                </c:pt>
                <c:pt idx="695">
                  <c:v>19.066736527918689</c:v>
                </c:pt>
                <c:pt idx="696">
                  <c:v>19.352737575837466</c:v>
                </c:pt>
                <c:pt idx="697">
                  <c:v>19.643028639475027</c:v>
                </c:pt>
                <c:pt idx="698">
                  <c:v>19.937674069067157</c:v>
                </c:pt>
                <c:pt idx="699">
                  <c:v>20.236739180103147</c:v>
                </c:pt>
                <c:pt idx="700">
                  <c:v>20.540290267804707</c:v>
                </c:pt>
                <c:pt idx="701">
                  <c:v>20.848394621821772</c:v>
                </c:pt>
                <c:pt idx="702">
                  <c:v>21.161120541149092</c:v>
                </c:pt>
                <c:pt idx="703">
                  <c:v>21.478537349266318</c:v>
                </c:pt>
                <c:pt idx="704">
                  <c:v>21.800715409505326</c:v>
                </c:pt>
                <c:pt idx="705">
                  <c:v>22.127726140647898</c:v>
                </c:pt>
                <c:pt idx="706">
                  <c:v>22.459642032757607</c:v>
                </c:pt>
                <c:pt idx="707">
                  <c:v>22.796536663248983</c:v>
                </c:pt>
                <c:pt idx="708">
                  <c:v>23.138484713197723</c:v>
                </c:pt>
                <c:pt idx="709">
                  <c:v>23.485561983895671</c:v>
                </c:pt>
                <c:pt idx="710">
                  <c:v>23.837845413654133</c:v>
                </c:pt>
                <c:pt idx="711">
                  <c:v>24.195413094858921</c:v>
                </c:pt>
                <c:pt idx="712">
                  <c:v>24.558344291281795</c:v>
                </c:pt>
                <c:pt idx="713">
                  <c:v>24.926719455651021</c:v>
                </c:pt>
                <c:pt idx="714">
                  <c:v>25.300620247485789</c:v>
                </c:pt>
                <c:pt idx="715">
                  <c:v>25.680129551198071</c:v>
                </c:pt>
                <c:pt idx="716">
                  <c:v>26.06533149446604</c:v>
                </c:pt>
                <c:pt idx="717">
                  <c:v>26.456311466883037</c:v>
                </c:pt>
                <c:pt idx="718">
                  <c:v>26.853156138886288</c:v>
                </c:pt>
                <c:pt idx="719">
                  <c:v>27.255953480969573</c:v>
                </c:pt>
                <c:pt idx="720">
                  <c:v>27.664792783184112</c:v>
                </c:pt>
                <c:pt idx="721">
                  <c:v>28.079764674931866</c:v>
                </c:pt>
                <c:pt idx="722">
                  <c:v>28.500961145055854</c:v>
                </c:pt>
                <c:pt idx="723">
                  <c:v>28.928475562231682</c:v>
                </c:pt>
                <c:pt idx="724">
                  <c:v>29.362402695665139</c:v>
                </c:pt>
                <c:pt idx="725">
                  <c:v>29.802838736100128</c:v>
                </c:pt>
                <c:pt idx="726">
                  <c:v>30.249881317141625</c:v>
                </c:pt>
                <c:pt idx="727">
                  <c:v>30.703629536898731</c:v>
                </c:pt>
                <c:pt idx="728">
                  <c:v>31.164183979952224</c:v>
                </c:pt>
                <c:pt idx="729">
                  <c:v>31.631646739651504</c:v>
                </c:pt>
                <c:pt idx="730">
                  <c:v>32.106121440746257</c:v>
                </c:pt>
                <c:pt idx="731">
                  <c:v>32.587713262357454</c:v>
                </c:pt>
                <c:pt idx="732">
                  <c:v>33.076528961292809</c:v>
                </c:pt>
                <c:pt idx="733">
                  <c:v>33.572676895712192</c:v>
                </c:pt>
                <c:pt idx="734">
                  <c:v>34.076267049147894</c:v>
                </c:pt>
                <c:pt idx="735">
                  <c:v>34.587411054885095</c:v>
                </c:pt>
                <c:pt idx="736">
                  <c:v>35.106222220708382</c:v>
                </c:pt>
                <c:pt idx="737">
                  <c:v>35.632815554019011</c:v>
                </c:pt>
                <c:pt idx="738">
                  <c:v>36.167307787329285</c:v>
                </c:pt>
                <c:pt idx="739">
                  <c:v>36.709817404139223</c:v>
                </c:pt>
                <c:pt idx="740">
                  <c:v>37.26046466520129</c:v>
                </c:pt>
                <c:pt idx="741">
                  <c:v>37.819371635179323</c:v>
                </c:pt>
                <c:pt idx="742">
                  <c:v>38.386662209706991</c:v>
                </c:pt>
                <c:pt idx="743">
                  <c:v>38.962462142852615</c:v>
                </c:pt>
                <c:pt idx="744">
                  <c:v>39.546899074995395</c:v>
                </c:pt>
                <c:pt idx="745">
                  <c:v>40.140102561120329</c:v>
                </c:pt>
                <c:pt idx="746">
                  <c:v>40.742204099537126</c:v>
                </c:pt>
                <c:pt idx="747">
                  <c:v>41.353337161030154</c:v>
                </c:pt>
                <c:pt idx="748">
                  <c:v>41.973637218445624</c:v>
                </c:pt>
                <c:pt idx="749">
                  <c:v>42.6032417767223</c:v>
                </c:pt>
                <c:pt idx="750">
                  <c:v>43.242290403373147</c:v>
                </c:pt>
                <c:pt idx="751">
                  <c:v>43.89092475942374</c:v>
                </c:pt>
                <c:pt idx="752">
                  <c:v>44.549288630815091</c:v>
                </c:pt>
                <c:pt idx="753">
                  <c:v>45.217527960277302</c:v>
                </c:pt>
                <c:pt idx="754">
                  <c:v>45.895790879681471</c:v>
                </c:pt>
                <c:pt idx="755">
                  <c:v>46.584227742876671</c:v>
                </c:pt>
                <c:pt idx="756">
                  <c:v>47.282991159019829</c:v>
                </c:pt>
                <c:pt idx="757">
                  <c:v>47.992236026405145</c:v>
                </c:pt>
                <c:pt idx="758">
                  <c:v>48.712119566801206</c:v>
                </c:pt>
                <c:pt idx="759">
                  <c:v>49.442801360303193</c:v>
                </c:pt>
                <c:pt idx="760">
                  <c:v>50.184443380707748</c:v>
                </c:pt>
                <c:pt idx="761">
                  <c:v>50.937210031418346</c:v>
                </c:pt>
                <c:pt idx="762">
                  <c:v>51.701268181889624</c:v>
                </c:pt>
                <c:pt idx="763">
                  <c:v>52.476787204617949</c:v>
                </c:pt>
                <c:pt idx="764">
                  <c:v>53.263939012687231</c:v>
                </c:pt>
                <c:pt idx="765">
                  <c:v>54.062898097877536</c:v>
                </c:pt>
                <c:pt idx="766">
                  <c:v>54.87384156934565</c:v>
                </c:pt>
                <c:pt idx="767">
                  <c:v>55.696949192885896</c:v>
                </c:pt>
                <c:pt idx="768">
                  <c:v>56.532403430779162</c:v>
                </c:pt>
                <c:pt idx="769">
                  <c:v>57.380389482240808</c:v>
                </c:pt>
                <c:pt idx="770">
                  <c:v>58.241095324474458</c:v>
                </c:pt>
                <c:pt idx="771">
                  <c:v>59.114711754341542</c:v>
                </c:pt>
                <c:pt idx="772">
                  <c:v>60.001432430656656</c:v>
                </c:pt>
                <c:pt idx="773">
                  <c:v>60.901453917116491</c:v>
                </c:pt>
                <c:pt idx="774">
                  <c:v>61.814975725873254</c:v>
                </c:pt>
                <c:pt idx="775">
                  <c:v>62.742200361761348</c:v>
                </c:pt>
                <c:pt idx="776">
                  <c:v>63.683333367187778</c:v>
                </c:pt>
                <c:pt idx="777">
                  <c:v>64.638583367695546</c:v>
                </c:pt>
                <c:pt idx="778">
                  <c:v>65.60816211821097</c:v>
                </c:pt>
                <c:pt idx="779">
                  <c:v>66.592284549984157</c:v>
                </c:pt>
                <c:pt idx="780">
                  <c:v>67.591168818233911</c:v>
                </c:pt>
                <c:pt idx="781">
                  <c:v>68.605036350507376</c:v>
                </c:pt>
                <c:pt idx="782">
                  <c:v>69.634111895765017</c:v>
                </c:pt>
                <c:pt idx="783">
                  <c:v>70.678623574201481</c:v>
                </c:pt>
                <c:pt idx="784">
                  <c:v>71.738802927814461</c:v>
                </c:pt>
                <c:pt idx="785">
                  <c:v>72.814884971731701</c:v>
                </c:pt>
                <c:pt idx="786">
                  <c:v>73.9071082463077</c:v>
                </c:pt>
                <c:pt idx="787">
                  <c:v>75.015714870002284</c:v>
                </c:pt>
                <c:pt idx="788">
                  <c:v>76.14095059305231</c:v>
                </c:pt>
                <c:pt idx="789">
                  <c:v>77.283064851948097</c:v>
                </c:pt>
                <c:pt idx="790">
                  <c:v>78.442310824727301</c:v>
                </c:pt>
                <c:pt idx="791">
                  <c:v>79.618945487098202</c:v>
                </c:pt>
                <c:pt idx="792">
                  <c:v>80.813229669404691</c:v>
                </c:pt>
                <c:pt idx="793">
                  <c:v>82.025428114445674</c:v>
                </c:pt>
                <c:pt idx="794">
                  <c:v>83.255809536162388</c:v>
                </c:pt>
                <c:pt idx="795">
                  <c:v>84.504646679204825</c:v>
                </c:pt>
                <c:pt idx="796">
                  <c:v>85.772216379392887</c:v>
                </c:pt>
                <c:pt idx="797">
                  <c:v>87.058799625083779</c:v>
                </c:pt>
                <c:pt idx="798">
                  <c:v>88.364681619460029</c:v>
                </c:pt>
                <c:pt idx="799">
                  <c:v>89.690151843751863</c:v>
                </c:pt>
                <c:pt idx="800">
                  <c:v>91.035504121408181</c:v>
                </c:pt>
                <c:pt idx="801">
                  <c:v>92.401036683229307</c:v>
                </c:pt>
                <c:pt idx="802">
                  <c:v>93.787052233477738</c:v>
                </c:pt>
                <c:pt idx="803">
                  <c:v>95.193858016979846</c:v>
                </c:pt>
                <c:pt idx="804">
                  <c:v>96.621765887234545</c:v>
                </c:pt>
                <c:pt idx="805">
                  <c:v>98.071092375543088</c:v>
                </c:pt>
                <c:pt idx="806">
                  <c:v>99.542158761176225</c:v>
                </c:pt>
                <c:pt idx="807">
                  <c:v>101.03529114259381</c:v>
                </c:pt>
                <c:pt idx="808">
                  <c:v>102.55082050973276</c:v>
                </c:pt>
                <c:pt idx="809">
                  <c:v>104.0890828173787</c:v>
                </c:pt>
                <c:pt idx="810">
                  <c:v>105.65041905963938</c:v>
                </c:pt>
                <c:pt idx="811">
                  <c:v>107.23517534553396</c:v>
                </c:pt>
                <c:pt idx="812">
                  <c:v>108.84370297571698</c:v>
                </c:pt>
                <c:pt idx="813">
                  <c:v>110.4763585203527</c:v>
                </c:pt>
                <c:pt idx="814">
                  <c:v>112.13350389815801</c:v>
                </c:pt>
                <c:pt idx="815">
                  <c:v>113.81550645663035</c:v>
                </c:pt>
                <c:pt idx="816">
                  <c:v>115.52273905347975</c:v>
                </c:pt>
                <c:pt idx="817">
                  <c:v>117.25558013928199</c:v>
                </c:pt>
                <c:pt idx="818">
                  <c:v>119.01441384137129</c:v>
                </c:pt>
                <c:pt idx="819">
                  <c:v>120.79963004899179</c:v>
                </c:pt>
                <c:pt idx="820">
                  <c:v>122.61162449972669</c:v>
                </c:pt>
                <c:pt idx="821">
                  <c:v>124.45079886722255</c:v>
                </c:pt>
                <c:pt idx="822">
                  <c:v>126.31756085023089</c:v>
                </c:pt>
                <c:pt idx="823">
                  <c:v>128.21232426298434</c:v>
                </c:pt>
                <c:pt idx="824">
                  <c:v>130.13550912692904</c:v>
                </c:pt>
                <c:pt idx="825">
                  <c:v>132.08754176383303</c:v>
                </c:pt>
                <c:pt idx="826">
                  <c:v>134.06885489029051</c:v>
                </c:pt>
                <c:pt idx="827">
                  <c:v>136.07988771364481</c:v>
                </c:pt>
                <c:pt idx="828">
                  <c:v>138.12108602934953</c:v>
                </c:pt>
                <c:pt idx="829">
                  <c:v>140.19290231978982</c:v>
                </c:pt>
                <c:pt idx="830">
                  <c:v>142.29579585458654</c:v>
                </c:pt>
                <c:pt idx="831">
                  <c:v>144.43023279240541</c:v>
                </c:pt>
                <c:pt idx="832">
                  <c:v>146.59668628429145</c:v>
                </c:pt>
                <c:pt idx="833">
                  <c:v>148.79563657855579</c:v>
                </c:pt>
                <c:pt idx="834">
                  <c:v>151.02757112723418</c:v>
                </c:pt>
                <c:pt idx="835">
                  <c:v>153.29298469414249</c:v>
                </c:pt>
                <c:pt idx="836">
                  <c:v>155.59237946455477</c:v>
                </c:pt>
                <c:pt idx="837">
                  <c:v>157.92626515652307</c:v>
                </c:pt>
                <c:pt idx="838">
                  <c:v>160.29515913387081</c:v>
                </c:pt>
                <c:pt idx="839">
                  <c:v>162.69958652087882</c:v>
                </c:pt>
                <c:pt idx="840">
                  <c:v>165.14008031869216</c:v>
                </c:pt>
                <c:pt idx="841">
                  <c:v>167.6171815234724</c:v>
                </c:pt>
                <c:pt idx="842">
                  <c:v>170.13143924632459</c:v>
                </c:pt>
                <c:pt idx="843">
                  <c:v>172.68341083501943</c:v>
                </c:pt>
                <c:pt idx="844">
                  <c:v>175.27366199754454</c:v>
                </c:pt>
                <c:pt idx="845">
                  <c:v>177.9027669275078</c:v>
                </c:pt>
                <c:pt idx="846">
                  <c:v>180.57130843142045</c:v>
                </c:pt>
                <c:pt idx="847">
                  <c:v>183.27987805789164</c:v>
                </c:pt>
                <c:pt idx="848">
                  <c:v>186.02907622876</c:v>
                </c:pt>
                <c:pt idx="849">
                  <c:v>188.81951237219138</c:v>
                </c:pt>
                <c:pt idx="850">
                  <c:v>191.65180505777434</c:v>
                </c:pt>
                <c:pt idx="851">
                  <c:v>194.52658213364083</c:v>
                </c:pt>
                <c:pt idx="852">
                  <c:v>197.44448086564549</c:v>
                </c:pt>
                <c:pt idx="853">
                  <c:v>200.40614807863025</c:v>
                </c:pt>
                <c:pt idx="854">
                  <c:v>203.41224029980958</c:v>
                </c:pt>
                <c:pt idx="855">
                  <c:v>206.46342390430664</c:v>
                </c:pt>
                <c:pt idx="856">
                  <c:v>209.56037526287122</c:v>
                </c:pt>
                <c:pt idx="857">
                  <c:v>212.70378089181423</c:v>
                </c:pt>
                <c:pt idx="858">
                  <c:v>215.89433760519157</c:v>
                </c:pt>
                <c:pt idx="859">
                  <c:v>219.13275266926931</c:v>
                </c:pt>
                <c:pt idx="860">
                  <c:v>222.41974395930833</c:v>
                </c:pt>
                <c:pt idx="861">
                  <c:v>225.75604011869805</c:v>
                </c:pt>
                <c:pt idx="862">
                  <c:v>229.1423807204784</c:v>
                </c:pt>
                <c:pt idx="863">
                  <c:v>232.57951643128558</c:v>
                </c:pt>
                <c:pt idx="864">
                  <c:v>236.06820917775494</c:v>
                </c:pt>
                <c:pt idx="865">
                  <c:v>239.60923231542122</c:v>
                </c:pt>
                <c:pt idx="866">
                  <c:v>243.20337080015236</c:v>
                </c:pt>
                <c:pt idx="867">
                  <c:v>246.85142136215484</c:v>
                </c:pt>
                <c:pt idx="868">
                  <c:v>250.55419268258703</c:v>
                </c:pt>
                <c:pt idx="869">
                  <c:v>254.31250557282578</c:v>
                </c:pt>
                <c:pt idx="870">
                  <c:v>258.12719315641817</c:v>
                </c:pt>
                <c:pt idx="871">
                  <c:v>261.99910105376443</c:v>
                </c:pt>
                <c:pt idx="872">
                  <c:v>265.92908756957075</c:v>
                </c:pt>
                <c:pt idx="873">
                  <c:v>269.9180238831143</c:v>
                </c:pt>
                <c:pt idx="874">
                  <c:v>273.96679424136113</c:v>
                </c:pt>
                <c:pt idx="875">
                  <c:v>278.07629615498149</c:v>
                </c:pt>
                <c:pt idx="876">
                  <c:v>282.24744059730637</c:v>
                </c:pt>
                <c:pt idx="877">
                  <c:v>286.48115220626551</c:v>
                </c:pt>
                <c:pt idx="878">
                  <c:v>290.77836948935965</c:v>
                </c:pt>
                <c:pt idx="879">
                  <c:v>295.14004503170025</c:v>
                </c:pt>
                <c:pt idx="880">
                  <c:v>299.56714570717537</c:v>
                </c:pt>
                <c:pt idx="881">
                  <c:v>304.06065289278325</c:v>
                </c:pt>
                <c:pt idx="882">
                  <c:v>308.62156268617474</c:v>
                </c:pt>
                <c:pt idx="883">
                  <c:v>313.25088612646766</c:v>
                </c:pt>
                <c:pt idx="884">
                  <c:v>317.9496494183644</c:v>
                </c:pt>
                <c:pt idx="885">
                  <c:v>322.71889415963983</c:v>
                </c:pt>
                <c:pt idx="886">
                  <c:v>327.55967757203439</c:v>
                </c:pt>
                <c:pt idx="887">
                  <c:v>332.47307273561478</c:v>
                </c:pt>
                <c:pt idx="888">
                  <c:v>337.46016882664895</c:v>
                </c:pt>
                <c:pt idx="889">
                  <c:v>342.52207135904877</c:v>
                </c:pt>
                <c:pt idx="890">
                  <c:v>347.65990242943457</c:v>
                </c:pt>
                <c:pt idx="891">
                  <c:v>352.87480096587592</c:v>
                </c:pt>
                <c:pt idx="892">
                  <c:v>358.16792298036415</c:v>
                </c:pt>
                <c:pt idx="893">
                  <c:v>363.54044182506965</c:v>
                </c:pt>
                <c:pt idx="894">
                  <c:v>368.99354845244528</c:v>
                </c:pt>
                <c:pt idx="895">
                  <c:v>374.52845167923215</c:v>
                </c:pt>
                <c:pt idx="896">
                  <c:v>380.14637845442059</c:v>
                </c:pt>
                <c:pt idx="897">
                  <c:v>385.84857413123694</c:v>
                </c:pt>
                <c:pt idx="898">
                  <c:v>391.63630274320519</c:v>
                </c:pt>
                <c:pt idx="899">
                  <c:v>397.51084728435353</c:v>
                </c:pt>
                <c:pt idx="900">
                  <c:v>403.47350999361856</c:v>
                </c:pt>
                <c:pt idx="901">
                  <c:v>409.52561264352289</c:v>
                </c:pt>
                <c:pt idx="902">
                  <c:v>415.66849683317571</c:v>
                </c:pt>
                <c:pt idx="903">
                  <c:v>421.90352428567314</c:v>
                </c:pt>
                <c:pt idx="904">
                  <c:v>428.2320771499584</c:v>
                </c:pt>
                <c:pt idx="905">
                  <c:v>434.65555830720763</c:v>
                </c:pt>
                <c:pt idx="906">
                  <c:v>441.17539168181582</c:v>
                </c:pt>
                <c:pt idx="907">
                  <c:v>447.79302255704289</c:v>
                </c:pt>
                <c:pt idx="908">
                  <c:v>454.5099178953987</c:v>
                </c:pt>
                <c:pt idx="909">
                  <c:v>461.32756666382966</c:v>
                </c:pt>
                <c:pt idx="910">
                  <c:v>468.24748016378715</c:v>
                </c:pt>
                <c:pt idx="911">
                  <c:v>475.27119236624355</c:v>
                </c:pt>
                <c:pt idx="912">
                  <c:v>482.40026025173728</c:v>
                </c:pt>
                <c:pt idx="913">
                  <c:v>489.63626415551335</c:v>
                </c:pt>
                <c:pt idx="914">
                  <c:v>496.98080811784592</c:v>
                </c:pt>
                <c:pt idx="915">
                  <c:v>504.43552023961354</c:v>
                </c:pt>
                <c:pt idx="916">
                  <c:v>512.00205304320741</c:v>
                </c:pt>
                <c:pt idx="917">
                  <c:v>519.68208383885565</c:v>
                </c:pt>
                <c:pt idx="918">
                  <c:v>527.47731509643847</c:v>
                </c:pt>
                <c:pt idx="919">
                  <c:v>535.38947482288495</c:v>
                </c:pt>
                <c:pt idx="920">
                  <c:v>543.42031694522791</c:v>
                </c:pt>
                <c:pt idx="921">
                  <c:v>551.57162169940648</c:v>
                </c:pt>
                <c:pt idx="922">
                  <c:v>559.8451960248974</c:v>
                </c:pt>
                <c:pt idx="923">
                  <c:v>568.2428739652712</c:v>
                </c:pt>
                <c:pt idx="924">
                  <c:v>576.7665170747498</c:v>
                </c:pt>
                <c:pt idx="925">
                  <c:v>585.41801483087124</c:v>
                </c:pt>
                <c:pt idx="926">
                  <c:v>594.19928505333451</c:v>
                </c:pt>
                <c:pt idx="927">
                  <c:v>603.11227432913449</c:v>
                </c:pt>
                <c:pt idx="928">
                  <c:v>612.15895844407123</c:v>
                </c:pt>
                <c:pt idx="929">
                  <c:v>621.34134282073228</c:v>
                </c:pt>
                <c:pt idx="930">
                  <c:v>630.66146296304316</c:v>
                </c:pt>
                <c:pt idx="931">
                  <c:v>640.12138490748873</c:v>
                </c:pt>
                <c:pt idx="932">
                  <c:v>649.72320568110104</c:v>
                </c:pt>
                <c:pt idx="933">
                  <c:v>659.46905376631753</c:v>
                </c:pt>
                <c:pt idx="934">
                  <c:v>669.36108957281249</c:v>
                </c:pt>
                <c:pt idx="935">
                  <c:v>679.4015059164044</c:v>
                </c:pt>
                <c:pt idx="936">
                  <c:v>689.59252850515043</c:v>
                </c:pt>
                <c:pt idx="937">
                  <c:v>699.93641643272747</c:v>
                </c:pt>
                <c:pt idx="938">
                  <c:v>710.4354626792184</c:v>
                </c:pt>
                <c:pt idx="939">
                  <c:v>721.09199461940659</c:v>
                </c:pt>
                <c:pt idx="940">
                  <c:v>731.90837453869824</c:v>
                </c:pt>
                <c:pt idx="941">
                  <c:v>742.88700015677807</c:v>
                </c:pt>
                <c:pt idx="942">
                  <c:v>754.03030515912963</c:v>
                </c:pt>
                <c:pt idx="943">
                  <c:v>765.34075973651659</c:v>
                </c:pt>
                <c:pt idx="944">
                  <c:v>776.82087113256409</c:v>
                </c:pt>
                <c:pt idx="945">
                  <c:v>788.47318419955252</c:v>
                </c:pt>
                <c:pt idx="946">
                  <c:v>800.30028196254568</c:v>
                </c:pt>
                <c:pt idx="947">
                  <c:v>812.30478619198357</c:v>
                </c:pt>
                <c:pt idx="948">
                  <c:v>824.48935798486343</c:v>
                </c:pt>
                <c:pt idx="949">
                  <c:v>836.85669835463602</c:v>
                </c:pt>
                <c:pt idx="950">
                  <c:v>849.4095488299555</c:v>
                </c:pt>
                <c:pt idx="951">
                  <c:v>862.1506920624048</c:v>
                </c:pt>
                <c:pt idx="952">
                  <c:v>875.08295244334101</c:v>
                </c:pt>
                <c:pt idx="953">
                  <c:v>888.20919672999105</c:v>
                </c:pt>
                <c:pt idx="954">
                  <c:v>901.53233468094061</c:v>
                </c:pt>
                <c:pt idx="955">
                  <c:v>915.05531970115487</c:v>
                </c:pt>
                <c:pt idx="956">
                  <c:v>928.78114949667236</c:v>
                </c:pt>
                <c:pt idx="957">
                  <c:v>942.71286673912232</c:v>
                </c:pt>
                <c:pt idx="958">
                  <c:v>956.85355974020865</c:v>
                </c:pt>
                <c:pt idx="959">
                  <c:v>971.20636313631212</c:v>
                </c:pt>
                <c:pt idx="960">
                  <c:v>985.77445858335682</c:v>
                </c:pt>
                <c:pt idx="961">
                  <c:v>1000.5610754621067</c:v>
                </c:pt>
                <c:pt idx="962">
                  <c:v>1015.5694915940383</c:v>
                </c:pt>
                <c:pt idx="963">
                  <c:v>1030.8030339679483</c:v>
                </c:pt>
                <c:pt idx="964">
                  <c:v>1046.2650794774681</c:v>
                </c:pt>
                <c:pt idx="965">
                  <c:v>1061.9590556696305</c:v>
                </c:pt>
                <c:pt idx="966">
                  <c:v>1077.8884415046737</c:v>
                </c:pt>
                <c:pt idx="967">
                  <c:v>1094.0567681272448</c:v>
                </c:pt>
                <c:pt idx="968">
                  <c:v>1110.4676196491534</c:v>
                </c:pt>
                <c:pt idx="969">
                  <c:v>1127.1246339438899</c:v>
                </c:pt>
                <c:pt idx="970">
                  <c:v>1144.0315034530481</c:v>
                </c:pt>
                <c:pt idx="971">
                  <c:v>1161.1919760048434</c:v>
                </c:pt>
                <c:pt idx="972">
                  <c:v>1178.6098556449163</c:v>
                </c:pt>
                <c:pt idx="973">
                  <c:v>1196.2890034795901</c:v>
                </c:pt>
                <c:pt idx="974">
                  <c:v>1214.2333385317831</c:v>
                </c:pt>
                <c:pt idx="975">
                  <c:v>1232.4468386097603</c:v>
                </c:pt>
                <c:pt idx="976">
                  <c:v>1250.9335411889067</c:v>
                </c:pt>
                <c:pt idx="977">
                  <c:v>1269.6975443067402</c:v>
                </c:pt>
                <c:pt idx="978">
                  <c:v>1288.7430074713409</c:v>
                </c:pt>
                <c:pt idx="979">
                  <c:v>1308.0741525834108</c:v>
                </c:pt>
                <c:pt idx="980">
                  <c:v>1327.6952648721622</c:v>
                </c:pt>
                <c:pt idx="981">
                  <c:v>1347.6106938452449</c:v>
                </c:pt>
                <c:pt idx="982">
                  <c:v>1367.8248542529225</c:v>
                </c:pt>
                <c:pt idx="983">
                  <c:v>1388.3422270667161</c:v>
                </c:pt>
                <c:pt idx="984">
                  <c:v>1409.1673604727171</c:v>
                </c:pt>
                <c:pt idx="985">
                  <c:v>1430.3048708798071</c:v>
                </c:pt>
                <c:pt idx="986">
                  <c:v>1451.7594439430045</c:v>
                </c:pt>
                <c:pt idx="987">
                  <c:v>1473.53583560215</c:v>
                </c:pt>
                <c:pt idx="988">
                  <c:v>1495.6388731361817</c:v>
                </c:pt>
                <c:pt idx="989">
                  <c:v>1518.0734562332239</c:v>
                </c:pt>
                <c:pt idx="990">
                  <c:v>1540.8445580767225</c:v>
                </c:pt>
                <c:pt idx="991">
                  <c:v>1563.9572264478732</c:v>
                </c:pt>
                <c:pt idx="992">
                  <c:v>1587.4165848445916</c:v>
                </c:pt>
                <c:pt idx="993">
                  <c:v>1611.2278336172601</c:v>
                </c:pt>
                <c:pt idx="994">
                  <c:v>1635.3962511215191</c:v>
                </c:pt>
                <c:pt idx="995">
                  <c:v>1659.9271948883409</c:v>
                </c:pt>
                <c:pt idx="996">
                  <c:v>1684.8261028116658</c:v>
                </c:pt>
                <c:pt idx="997">
                  <c:v>1710.0984943538404</c:v>
                </c:pt>
                <c:pt idx="998">
                  <c:v>1735.7499717691489</c:v>
                </c:pt>
              </c:numCache>
            </c:numRef>
          </c:xVal>
          <c:yVal>
            <c:numRef>
              <c:f>Sheet1!$AI$2:$AI$1000</c:f>
              <c:numCache>
                <c:formatCode>General</c:formatCode>
                <c:ptCount val="999"/>
                <c:pt idx="0">
                  <c:v>0.2625135834117846</c:v>
                </c:pt>
                <c:pt idx="1">
                  <c:v>0.26251379025859489</c:v>
                </c:pt>
                <c:pt idx="2">
                  <c:v>0.26251400025513633</c:v>
                </c:pt>
                <c:pt idx="3">
                  <c:v>0.26251421344936782</c:v>
                </c:pt>
                <c:pt idx="4">
                  <c:v>0.26251442988997797</c:v>
                </c:pt>
                <c:pt idx="5">
                  <c:v>0.2625146496263967</c:v>
                </c:pt>
                <c:pt idx="6">
                  <c:v>0.26251487270880708</c:v>
                </c:pt>
                <c:pt idx="7">
                  <c:v>0.26251509918815508</c:v>
                </c:pt>
                <c:pt idx="8">
                  <c:v>0.26251532911616327</c:v>
                </c:pt>
                <c:pt idx="9">
                  <c:v>0.26251556254534131</c:v>
                </c:pt>
                <c:pt idx="10">
                  <c:v>0.26251579952899767</c:v>
                </c:pt>
                <c:pt idx="11">
                  <c:v>0.26251604012125318</c:v>
                </c:pt>
                <c:pt idx="12">
                  <c:v>0.26251628437705238</c:v>
                </c:pt>
                <c:pt idx="13">
                  <c:v>0.26251653235217576</c:v>
                </c:pt>
                <c:pt idx="14">
                  <c:v>0.26251678410325358</c:v>
                </c:pt>
                <c:pt idx="15">
                  <c:v>0.26251703968777784</c:v>
                </c:pt>
                <c:pt idx="16">
                  <c:v>0.26251729916411626</c:v>
                </c:pt>
                <c:pt idx="17">
                  <c:v>0.26251756259152415</c:v>
                </c:pt>
                <c:pt idx="18">
                  <c:v>0.26251783003015983</c:v>
                </c:pt>
                <c:pt idx="19">
                  <c:v>0.26251810154109706</c:v>
                </c:pt>
                <c:pt idx="20">
                  <c:v>0.26251837718633908</c:v>
                </c:pt>
                <c:pt idx="21">
                  <c:v>0.26251865702883331</c:v>
                </c:pt>
                <c:pt idx="22">
                  <c:v>0.26251894113248547</c:v>
                </c:pt>
                <c:pt idx="23">
                  <c:v>0.26251922956217333</c:v>
                </c:pt>
                <c:pt idx="24">
                  <c:v>0.26251952238376358</c:v>
                </c:pt>
                <c:pt idx="25">
                  <c:v>0.26251981966412435</c:v>
                </c:pt>
                <c:pt idx="26">
                  <c:v>0.26252012147114245</c:v>
                </c:pt>
                <c:pt idx="27">
                  <c:v>0.26252042787373758</c:v>
                </c:pt>
                <c:pt idx="28">
                  <c:v>0.26252073894187905</c:v>
                </c:pt>
                <c:pt idx="29">
                  <c:v>0.26252105474660026</c:v>
                </c:pt>
                <c:pt idx="30">
                  <c:v>0.26252137536001774</c:v>
                </c:pt>
                <c:pt idx="31">
                  <c:v>0.26252170085534354</c:v>
                </c:pt>
                <c:pt idx="32">
                  <c:v>0.26252203130690571</c:v>
                </c:pt>
                <c:pt idx="33">
                  <c:v>0.26252236679016305</c:v>
                </c:pt>
                <c:pt idx="34">
                  <c:v>0.26252270738172317</c:v>
                </c:pt>
                <c:pt idx="35">
                  <c:v>0.2625230531593597</c:v>
                </c:pt>
                <c:pt idx="36">
                  <c:v>0.26252340420203002</c:v>
                </c:pt>
                <c:pt idx="37">
                  <c:v>0.26252376058989385</c:v>
                </c:pt>
                <c:pt idx="38">
                  <c:v>0.26252412240432976</c:v>
                </c:pt>
                <c:pt idx="39">
                  <c:v>0.26252448972795689</c:v>
                </c:pt>
                <c:pt idx="40">
                  <c:v>0.26252486264465003</c:v>
                </c:pt>
                <c:pt idx="41">
                  <c:v>0.26252524123956167</c:v>
                </c:pt>
                <c:pt idx="42">
                  <c:v>0.26252562559914044</c:v>
                </c:pt>
                <c:pt idx="43">
                  <c:v>0.26252601581115032</c:v>
                </c:pt>
                <c:pt idx="44">
                  <c:v>0.26252641196469145</c:v>
                </c:pt>
                <c:pt idx="45">
                  <c:v>0.26252681415021945</c:v>
                </c:pt>
                <c:pt idx="46">
                  <c:v>0.26252722245956778</c:v>
                </c:pt>
                <c:pt idx="47">
                  <c:v>0.26252763698596682</c:v>
                </c:pt>
                <c:pt idx="48">
                  <c:v>0.26252805782406635</c:v>
                </c:pt>
                <c:pt idx="49">
                  <c:v>0.26252848506995613</c:v>
                </c:pt>
                <c:pt idx="50">
                  <c:v>0.26252891882118862</c:v>
                </c:pt>
                <c:pt idx="51">
                  <c:v>0.26252935917680181</c:v>
                </c:pt>
                <c:pt idx="52">
                  <c:v>0.26252980623733962</c:v>
                </c:pt>
                <c:pt idx="53">
                  <c:v>0.26253026010487746</c:v>
                </c:pt>
                <c:pt idx="54">
                  <c:v>0.26253072088304308</c:v>
                </c:pt>
                <c:pt idx="55">
                  <c:v>0.26253118867704234</c:v>
                </c:pt>
                <c:pt idx="56">
                  <c:v>0.2625316635936818</c:v>
                </c:pt>
                <c:pt idx="57">
                  <c:v>0.26253214574139311</c:v>
                </c:pt>
                <c:pt idx="58">
                  <c:v>0.2625326352302591</c:v>
                </c:pt>
                <c:pt idx="59">
                  <c:v>0.26253313217203661</c:v>
                </c:pt>
                <c:pt idx="60">
                  <c:v>0.26253363668018437</c:v>
                </c:pt>
                <c:pt idx="61">
                  <c:v>0.26253414886988735</c:v>
                </c:pt>
                <c:pt idx="62">
                  <c:v>0.26253466885808308</c:v>
                </c:pt>
                <c:pt idx="63">
                  <c:v>0.2625351967634888</c:v>
                </c:pt>
                <c:pt idx="64">
                  <c:v>0.26253573270662878</c:v>
                </c:pt>
                <c:pt idx="65">
                  <c:v>0.26253627680986108</c:v>
                </c:pt>
                <c:pt idx="66">
                  <c:v>0.2625368291974054</c:v>
                </c:pt>
                <c:pt idx="67">
                  <c:v>0.26253738999537191</c:v>
                </c:pt>
                <c:pt idx="68">
                  <c:v>0.26253795933179025</c:v>
                </c:pt>
                <c:pt idx="69">
                  <c:v>0.2625385373366379</c:v>
                </c:pt>
                <c:pt idx="70">
                  <c:v>0.26253912414187014</c:v>
                </c:pt>
                <c:pt idx="71">
                  <c:v>0.26253971988145025</c:v>
                </c:pt>
                <c:pt idx="72">
                  <c:v>0.26254032469137956</c:v>
                </c:pt>
                <c:pt idx="73">
                  <c:v>0.26254093870972972</c:v>
                </c:pt>
                <c:pt idx="74">
                  <c:v>0.26254156207667234</c:v>
                </c:pt>
                <c:pt idx="75">
                  <c:v>0.26254219493451231</c:v>
                </c:pt>
                <c:pt idx="76">
                  <c:v>0.26254283742771972</c:v>
                </c:pt>
                <c:pt idx="77">
                  <c:v>0.26254348970296282</c:v>
                </c:pt>
                <c:pt idx="78">
                  <c:v>0.26254415190914132</c:v>
                </c:pt>
                <c:pt idx="79">
                  <c:v>0.26254482419742048</c:v>
                </c:pt>
                <c:pt idx="80">
                  <c:v>0.26254550672126575</c:v>
                </c:pt>
                <c:pt idx="81">
                  <c:v>0.26254619963647741</c:v>
                </c:pt>
                <c:pt idx="82">
                  <c:v>0.2625469031012258</c:v>
                </c:pt>
                <c:pt idx="83">
                  <c:v>0.26254761727608789</c:v>
                </c:pt>
                <c:pt idx="84">
                  <c:v>0.26254834232408381</c:v>
                </c:pt>
                <c:pt idx="85">
                  <c:v>0.26254907841071379</c:v>
                </c:pt>
                <c:pt idx="86">
                  <c:v>0.26254982570399577</c:v>
                </c:pt>
                <c:pt idx="87">
                  <c:v>0.26255058437450396</c:v>
                </c:pt>
                <c:pt idx="88">
                  <c:v>0.26255135459540691</c:v>
                </c:pt>
                <c:pt idx="89">
                  <c:v>0.26255213654250875</c:v>
                </c:pt>
                <c:pt idx="90">
                  <c:v>0.26255293039428701</c:v>
                </c:pt>
                <c:pt idx="91">
                  <c:v>0.2625537363319343</c:v>
                </c:pt>
                <c:pt idx="92">
                  <c:v>0.26255455453940046</c:v>
                </c:pt>
                <c:pt idx="93">
                  <c:v>0.26255538520343258</c:v>
                </c:pt>
                <c:pt idx="94">
                  <c:v>0.26255622851361876</c:v>
                </c:pt>
                <c:pt idx="95">
                  <c:v>0.26255708466243127</c:v>
                </c:pt>
                <c:pt idx="96">
                  <c:v>0.26255795384526981</c:v>
                </c:pt>
                <c:pt idx="97">
                  <c:v>0.26255883626050625</c:v>
                </c:pt>
                <c:pt idx="98">
                  <c:v>0.2625597321095296</c:v>
                </c:pt>
                <c:pt idx="99">
                  <c:v>0.26256064159679277</c:v>
                </c:pt>
                <c:pt idx="100">
                  <c:v>0.26256156492985816</c:v>
                </c:pt>
                <c:pt idx="101">
                  <c:v>0.26256250231944406</c:v>
                </c:pt>
                <c:pt idx="102">
                  <c:v>0.26256345397947489</c:v>
                </c:pt>
                <c:pt idx="103">
                  <c:v>0.26256442012712833</c:v>
                </c:pt>
                <c:pt idx="104">
                  <c:v>0.26256540098288539</c:v>
                </c:pt>
                <c:pt idx="105">
                  <c:v>0.2625663967705793</c:v>
                </c:pt>
                <c:pt idx="106">
                  <c:v>0.26256740771744852</c:v>
                </c:pt>
                <c:pt idx="107">
                  <c:v>0.26256843405418634</c:v>
                </c:pt>
                <c:pt idx="108">
                  <c:v>0.26256947601499531</c:v>
                </c:pt>
                <c:pt idx="109">
                  <c:v>0.26257053383763873</c:v>
                </c:pt>
                <c:pt idx="110">
                  <c:v>0.26257160776349597</c:v>
                </c:pt>
                <c:pt idx="111">
                  <c:v>0.26257269803761712</c:v>
                </c:pt>
                <c:pt idx="112">
                  <c:v>0.26257380490877802</c:v>
                </c:pt>
                <c:pt idx="113">
                  <c:v>0.26257492862953807</c:v>
                </c:pt>
                <c:pt idx="114">
                  <c:v>0.26257606945629658</c:v>
                </c:pt>
                <c:pt idx="115">
                  <c:v>0.26257722764935132</c:v>
                </c:pt>
                <c:pt idx="116">
                  <c:v>0.26257840347295841</c:v>
                </c:pt>
                <c:pt idx="117">
                  <c:v>0.26257959719539126</c:v>
                </c:pt>
                <c:pt idx="118">
                  <c:v>0.26258080908900278</c:v>
                </c:pt>
                <c:pt idx="119">
                  <c:v>0.2625820394302858</c:v>
                </c:pt>
                <c:pt idx="120">
                  <c:v>0.26258328849993806</c:v>
                </c:pt>
                <c:pt idx="121">
                  <c:v>0.26258455658292384</c:v>
                </c:pt>
                <c:pt idx="122">
                  <c:v>0.26258584396853962</c:v>
                </c:pt>
                <c:pt idx="123">
                  <c:v>0.26258715095048057</c:v>
                </c:pt>
                <c:pt idx="124">
                  <c:v>0.26258847782690592</c:v>
                </c:pt>
                <c:pt idx="125">
                  <c:v>0.26258982490050731</c:v>
                </c:pt>
                <c:pt idx="126">
                  <c:v>0.26259119247857809</c:v>
                </c:pt>
                <c:pt idx="127">
                  <c:v>0.26259258087308285</c:v>
                </c:pt>
                <c:pt idx="128">
                  <c:v>0.26259399040072706</c:v>
                </c:pt>
                <c:pt idx="129">
                  <c:v>0.26259542138303127</c:v>
                </c:pt>
                <c:pt idx="130">
                  <c:v>0.26259687414640231</c:v>
                </c:pt>
                <c:pt idx="131">
                  <c:v>0.26259834902220791</c:v>
                </c:pt>
                <c:pt idx="132">
                  <c:v>0.26259984634685257</c:v>
                </c:pt>
                <c:pt idx="133">
                  <c:v>0.26260136646185317</c:v>
                </c:pt>
                <c:pt idx="134">
                  <c:v>0.26260290971391687</c:v>
                </c:pt>
                <c:pt idx="135">
                  <c:v>0.26260447645501978</c:v>
                </c:pt>
                <c:pt idx="136">
                  <c:v>0.26260606704248707</c:v>
                </c:pt>
                <c:pt idx="137">
                  <c:v>0.26260768183907346</c:v>
                </c:pt>
                <c:pt idx="138">
                  <c:v>0.26260932121304614</c:v>
                </c:pt>
                <c:pt idx="139">
                  <c:v>0.26261098553826839</c:v>
                </c:pt>
                <c:pt idx="140">
                  <c:v>0.26261267519428388</c:v>
                </c:pt>
                <c:pt idx="141">
                  <c:v>0.26261439056640318</c:v>
                </c:pt>
                <c:pt idx="142">
                  <c:v>0.26261613204579154</c:v>
                </c:pt>
                <c:pt idx="143">
                  <c:v>0.26261790002955682</c:v>
                </c:pt>
                <c:pt idx="144">
                  <c:v>0.26261969492083981</c:v>
                </c:pt>
                <c:pt idx="145">
                  <c:v>0.26262151712890597</c:v>
                </c:pt>
                <c:pt idx="146">
                  <c:v>0.26262336706923856</c:v>
                </c:pt>
                <c:pt idx="147">
                  <c:v>0.26262524516363145</c:v>
                </c:pt>
                <c:pt idx="148">
                  <c:v>0.26262715184028657</c:v>
                </c:pt>
                <c:pt idx="149">
                  <c:v>0.26262908753390968</c:v>
                </c:pt>
                <c:pt idx="150">
                  <c:v>0.26263105268580922</c:v>
                </c:pt>
                <c:pt idx="151">
                  <c:v>0.26263304774399676</c:v>
                </c:pt>
                <c:pt idx="152">
                  <c:v>0.2626350731632886</c:v>
                </c:pt>
                <c:pt idx="153">
                  <c:v>0.26263712940540729</c:v>
                </c:pt>
                <c:pt idx="154">
                  <c:v>0.26263921693908859</c:v>
                </c:pt>
                <c:pt idx="155">
                  <c:v>0.26264133624018565</c:v>
                </c:pt>
                <c:pt idx="156">
                  <c:v>0.26264348779177843</c:v>
                </c:pt>
                <c:pt idx="157">
                  <c:v>0.2626456720842818</c:v>
                </c:pt>
                <c:pt idx="158">
                  <c:v>0.26264788961555707</c:v>
                </c:pt>
                <c:pt idx="159">
                  <c:v>0.26265014089102501</c:v>
                </c:pt>
                <c:pt idx="160">
                  <c:v>0.26265242642378023</c:v>
                </c:pt>
                <c:pt idx="161">
                  <c:v>0.2626547467347069</c:v>
                </c:pt>
                <c:pt idx="162">
                  <c:v>0.26265710235259676</c:v>
                </c:pt>
                <c:pt idx="163">
                  <c:v>0.26265949381426934</c:v>
                </c:pt>
                <c:pt idx="164">
                  <c:v>0.26266192166469232</c:v>
                </c:pt>
                <c:pt idx="165">
                  <c:v>0.26266438645710627</c:v>
                </c:pt>
                <c:pt idx="166">
                  <c:v>0.26266688875314881</c:v>
                </c:pt>
                <c:pt idx="167">
                  <c:v>0.26266942912298158</c:v>
                </c:pt>
                <c:pt idx="168">
                  <c:v>0.26267200814541986</c:v>
                </c:pt>
                <c:pt idx="169">
                  <c:v>0.26267462640806283</c:v>
                </c:pt>
                <c:pt idx="170">
                  <c:v>0.26267728450742689</c:v>
                </c:pt>
                <c:pt idx="171">
                  <c:v>0.26267998304907991</c:v>
                </c:pt>
                <c:pt idx="172">
                  <c:v>0.26268272264777842</c:v>
                </c:pt>
                <c:pt idx="173">
                  <c:v>0.26268550392760703</c:v>
                </c:pt>
                <c:pt idx="174">
                  <c:v>0.26268832752211818</c:v>
                </c:pt>
                <c:pt idx="175">
                  <c:v>0.2626911940744765</c:v>
                </c:pt>
                <c:pt idx="176">
                  <c:v>0.2626941042376037</c:v>
                </c:pt>
                <c:pt idx="177">
                  <c:v>0.26269705867432497</c:v>
                </c:pt>
                <c:pt idx="178">
                  <c:v>0.26270005805752084</c:v>
                </c:pt>
                <c:pt idx="179">
                  <c:v>0.26270310307027672</c:v>
                </c:pt>
                <c:pt idx="180">
                  <c:v>0.26270619440603815</c:v>
                </c:pt>
                <c:pt idx="181">
                  <c:v>0.26270933276876801</c:v>
                </c:pt>
                <c:pt idx="182">
                  <c:v>0.26271251887310376</c:v>
                </c:pt>
                <c:pt idx="183">
                  <c:v>0.26271575344451953</c:v>
                </c:pt>
                <c:pt idx="184">
                  <c:v>0.26271903721948986</c:v>
                </c:pt>
                <c:pt idx="185">
                  <c:v>0.26272237094565554</c:v>
                </c:pt>
                <c:pt idx="186">
                  <c:v>0.26272575538199128</c:v>
                </c:pt>
                <c:pt idx="187">
                  <c:v>0.26272919129897898</c:v>
                </c:pt>
                <c:pt idx="188">
                  <c:v>0.2627326794787791</c:v>
                </c:pt>
                <c:pt idx="189">
                  <c:v>0.26273622071540775</c:v>
                </c:pt>
                <c:pt idx="190">
                  <c:v>0.26273981581491607</c:v>
                </c:pt>
                <c:pt idx="191">
                  <c:v>0.26274346559557027</c:v>
                </c:pt>
                <c:pt idx="192">
                  <c:v>0.26274717088803773</c:v>
                </c:pt>
                <c:pt idx="193">
                  <c:v>0.26275093253557247</c:v>
                </c:pt>
                <c:pt idx="194">
                  <c:v>0.26275475139420601</c:v>
                </c:pt>
                <c:pt idx="195">
                  <c:v>0.26275862833293856</c:v>
                </c:pt>
                <c:pt idx="196">
                  <c:v>0.26276256423393635</c:v>
                </c:pt>
                <c:pt idx="197">
                  <c:v>0.26276655999272835</c:v>
                </c:pt>
                <c:pt idx="198">
                  <c:v>0.26277061651840877</c:v>
                </c:pt>
                <c:pt idx="199">
                  <c:v>0.26277473473384066</c:v>
                </c:pt>
                <c:pt idx="200">
                  <c:v>0.26277891557586375</c:v>
                </c:pt>
                <c:pt idx="201">
                  <c:v>0.26278315999550428</c:v>
                </c:pt>
                <c:pt idx="202">
                  <c:v>0.26278746895819005</c:v>
                </c:pt>
                <c:pt idx="203">
                  <c:v>0.26279184344396522</c:v>
                </c:pt>
                <c:pt idx="204">
                  <c:v>0.26279628444771219</c:v>
                </c:pt>
                <c:pt idx="205">
                  <c:v>0.26280079297937348</c:v>
                </c:pt>
                <c:pt idx="206">
                  <c:v>0.2628053700641787</c:v>
                </c:pt>
                <c:pt idx="207">
                  <c:v>0.26281001674287535</c:v>
                </c:pt>
                <c:pt idx="208">
                  <c:v>0.26281473407196104</c:v>
                </c:pt>
                <c:pt idx="209">
                  <c:v>0.26281952312392126</c:v>
                </c:pt>
                <c:pt idx="210">
                  <c:v>0.26282438498746902</c:v>
                </c:pt>
                <c:pt idx="211">
                  <c:v>0.26282932076778892</c:v>
                </c:pt>
                <c:pt idx="212">
                  <c:v>0.26283433158678565</c:v>
                </c:pt>
                <c:pt idx="213">
                  <c:v>0.26283941858333354</c:v>
                </c:pt>
                <c:pt idx="214">
                  <c:v>0.26284458291353308</c:v>
                </c:pt>
                <c:pt idx="215">
                  <c:v>0.26284982575096832</c:v>
                </c:pt>
                <c:pt idx="216">
                  <c:v>0.26285514828697026</c:v>
                </c:pt>
                <c:pt idx="217">
                  <c:v>0.26286055173088357</c:v>
                </c:pt>
                <c:pt idx="218">
                  <c:v>0.26286603731033531</c:v>
                </c:pt>
                <c:pt idx="219">
                  <c:v>0.26287160627151135</c:v>
                </c:pt>
                <c:pt idx="220">
                  <c:v>0.26287725987943361</c:v>
                </c:pt>
                <c:pt idx="221">
                  <c:v>0.26288299941824261</c:v>
                </c:pt>
                <c:pt idx="222">
                  <c:v>0.2628888261914844</c:v>
                </c:pt>
                <c:pt idx="223">
                  <c:v>0.26289474152240178</c:v>
                </c:pt>
                <c:pt idx="224">
                  <c:v>0.26290074675422898</c:v>
                </c:pt>
                <c:pt idx="225">
                  <c:v>0.26290684325049174</c:v>
                </c:pt>
                <c:pt idx="226">
                  <c:v>0.26291303239531016</c:v>
                </c:pt>
                <c:pt idx="227">
                  <c:v>0.26291931559370935</c:v>
                </c:pt>
                <c:pt idx="228">
                  <c:v>0.26292569427192986</c:v>
                </c:pt>
                <c:pt idx="229">
                  <c:v>0.26293216987774742</c:v>
                </c:pt>
                <c:pt idx="230">
                  <c:v>0.26293874388079358</c:v>
                </c:pt>
                <c:pt idx="231">
                  <c:v>0.26294541777288416</c:v>
                </c:pt>
                <c:pt idx="232">
                  <c:v>0.26295219306834983</c:v>
                </c:pt>
                <c:pt idx="233">
                  <c:v>0.26295907130437352</c:v>
                </c:pt>
                <c:pt idx="234">
                  <c:v>0.2629660540413315</c:v>
                </c:pt>
                <c:pt idx="235">
                  <c:v>0.26297314286314122</c:v>
                </c:pt>
                <c:pt idx="236">
                  <c:v>0.26298033937761139</c:v>
                </c:pt>
                <c:pt idx="237">
                  <c:v>0.26298764521679896</c:v>
                </c:pt>
                <c:pt idx="238">
                  <c:v>0.26299506203737333</c:v>
                </c:pt>
                <c:pt idx="239">
                  <c:v>0.26300259152098127</c:v>
                </c:pt>
                <c:pt idx="240">
                  <c:v>0.26301023537462054</c:v>
                </c:pt>
                <c:pt idx="241">
                  <c:v>0.26301799533101811</c:v>
                </c:pt>
                <c:pt idx="242">
                  <c:v>0.26302587314901438</c:v>
                </c:pt>
                <c:pt idx="243">
                  <c:v>0.26303387061395095</c:v>
                </c:pt>
                <c:pt idx="244">
                  <c:v>0.26304198953806768</c:v>
                </c:pt>
                <c:pt idx="245">
                  <c:v>0.26305023176090181</c:v>
                </c:pt>
                <c:pt idx="246">
                  <c:v>0.26305859914969476</c:v>
                </c:pt>
                <c:pt idx="247">
                  <c:v>0.26306709359980474</c:v>
                </c:pt>
                <c:pt idx="248">
                  <c:v>0.26307571703512606</c:v>
                </c:pt>
                <c:pt idx="249">
                  <c:v>0.26308447140851232</c:v>
                </c:pt>
                <c:pt idx="250">
                  <c:v>0.26309335870220779</c:v>
                </c:pt>
                <c:pt idx="251">
                  <c:v>0.26310238092828436</c:v>
                </c:pt>
                <c:pt idx="252">
                  <c:v>0.26311154012908439</c:v>
                </c:pt>
                <c:pt idx="253">
                  <c:v>0.26312083837767103</c:v>
                </c:pt>
                <c:pt idx="254">
                  <c:v>0.26313027777828352</c:v>
                </c:pt>
                <c:pt idx="255">
                  <c:v>0.26313986046680127</c:v>
                </c:pt>
                <c:pt idx="256">
                  <c:v>0.2631495886112119</c:v>
                </c:pt>
                <c:pt idx="257">
                  <c:v>0.26315946441208876</c:v>
                </c:pt>
                <c:pt idx="258">
                  <c:v>0.26316949010307272</c:v>
                </c:pt>
                <c:pt idx="259">
                  <c:v>0.26317966795136338</c:v>
                </c:pt>
                <c:pt idx="260">
                  <c:v>0.26319000025821526</c:v>
                </c:pt>
                <c:pt idx="261">
                  <c:v>0.26320048935944351</c:v>
                </c:pt>
                <c:pt idx="262">
                  <c:v>0.26321113762593246</c:v>
                </c:pt>
                <c:pt idx="263">
                  <c:v>0.26322194746415889</c:v>
                </c:pt>
                <c:pt idx="264">
                  <c:v>0.26323292131671389</c:v>
                </c:pt>
                <c:pt idx="265">
                  <c:v>0.26324406166283931</c:v>
                </c:pt>
                <c:pt idx="266">
                  <c:v>0.26325537101896856</c:v>
                </c:pt>
                <c:pt idx="267">
                  <c:v>0.26326685193927551</c:v>
                </c:pt>
                <c:pt idx="268">
                  <c:v>0.26327850701623151</c:v>
                </c:pt>
                <c:pt idx="269">
                  <c:v>0.26329033888117109</c:v>
                </c:pt>
                <c:pt idx="270">
                  <c:v>0.26330235020486448</c:v>
                </c:pt>
                <c:pt idx="271">
                  <c:v>0.26331454369809798</c:v>
                </c:pt>
                <c:pt idx="272">
                  <c:v>0.26332692211226544</c:v>
                </c:pt>
                <c:pt idx="273">
                  <c:v>0.26333948823996334</c:v>
                </c:pt>
                <c:pt idx="274">
                  <c:v>0.26335224491559966</c:v>
                </c:pt>
                <c:pt idx="275">
                  <c:v>0.26336519501600758</c:v>
                </c:pt>
                <c:pt idx="276">
                  <c:v>0.26337834146106881</c:v>
                </c:pt>
                <c:pt idx="277">
                  <c:v>0.26339168721434636</c:v>
                </c:pt>
                <c:pt idx="278">
                  <c:v>0.2634052352837255</c:v>
                </c:pt>
                <c:pt idx="279">
                  <c:v>0.26341898872206543</c:v>
                </c:pt>
                <c:pt idx="280">
                  <c:v>0.26343295062785665</c:v>
                </c:pt>
                <c:pt idx="281">
                  <c:v>0.26344712414589144</c:v>
                </c:pt>
                <c:pt idx="282">
                  <c:v>0.26346151246794175</c:v>
                </c:pt>
                <c:pt idx="283">
                  <c:v>0.26347611883344613</c:v>
                </c:pt>
                <c:pt idx="284">
                  <c:v>0.26349094653020783</c:v>
                </c:pt>
                <c:pt idx="285">
                  <c:v>0.26350599889510168</c:v>
                </c:pt>
                <c:pt idx="286">
                  <c:v>0.26352127931479125</c:v>
                </c:pt>
                <c:pt idx="287">
                  <c:v>0.26353679122645474</c:v>
                </c:pt>
                <c:pt idx="288">
                  <c:v>0.26355253811852331</c:v>
                </c:pt>
                <c:pt idx="289">
                  <c:v>0.26356852353142896</c:v>
                </c:pt>
                <c:pt idx="290">
                  <c:v>0.26358475105835982</c:v>
                </c:pt>
                <c:pt idx="291">
                  <c:v>0.26360122434603034</c:v>
                </c:pt>
                <c:pt idx="292">
                  <c:v>0.26361794709546021</c:v>
                </c:pt>
                <c:pt idx="293">
                  <c:v>0.26363492306276232</c:v>
                </c:pt>
                <c:pt idx="294">
                  <c:v>0.26365215605994502</c:v>
                </c:pt>
                <c:pt idx="295">
                  <c:v>0.2636696499557229</c:v>
                </c:pt>
                <c:pt idx="296">
                  <c:v>0.26368740867633944</c:v>
                </c:pt>
                <c:pt idx="297">
                  <c:v>0.26370543620640119</c:v>
                </c:pt>
                <c:pt idx="298">
                  <c:v>0.26372373658972276</c:v>
                </c:pt>
                <c:pt idx="299">
                  <c:v>0.26374231393018449</c:v>
                </c:pt>
                <c:pt idx="300">
                  <c:v>0.26376117239260072</c:v>
                </c:pt>
                <c:pt idx="301">
                  <c:v>0.26378031620359993</c:v>
                </c:pt>
                <c:pt idx="302">
                  <c:v>0.26379974965251807</c:v>
                </c:pt>
                <c:pt idx="303">
                  <c:v>0.26381947709230325</c:v>
                </c:pt>
                <c:pt idx="304">
                  <c:v>0.26383950294043046</c:v>
                </c:pt>
                <c:pt idx="305">
                  <c:v>0.2638598316798344</c:v>
                </c:pt>
                <c:pt idx="306">
                  <c:v>0.26388046785984826</c:v>
                </c:pt>
                <c:pt idx="307">
                  <c:v>0.26390141609715884</c:v>
                </c:pt>
                <c:pt idx="308">
                  <c:v>0.26392268107677624</c:v>
                </c:pt>
                <c:pt idx="309">
                  <c:v>0.26394426755301026</c:v>
                </c:pt>
                <c:pt idx="310">
                  <c:v>0.26396618035046704</c:v>
                </c:pt>
                <c:pt idx="311">
                  <c:v>0.26398842436505393</c:v>
                </c:pt>
                <c:pt idx="312">
                  <c:v>0.2640110045650001</c:v>
                </c:pt>
                <c:pt idx="313">
                  <c:v>0.26403392599189068</c:v>
                </c:pt>
                <c:pt idx="314">
                  <c:v>0.2640571937617131</c:v>
                </c:pt>
                <c:pt idx="315">
                  <c:v>0.26408081306591924</c:v>
                </c:pt>
                <c:pt idx="316">
                  <c:v>0.26410478917249941</c:v>
                </c:pt>
                <c:pt idx="317">
                  <c:v>0.26412912742707312</c:v>
                </c:pt>
                <c:pt idx="318">
                  <c:v>0.26415383325399189</c:v>
                </c:pt>
                <c:pt idx="319">
                  <c:v>0.26417891215745742</c:v>
                </c:pt>
                <c:pt idx="320">
                  <c:v>0.26420436972265393</c:v>
                </c:pt>
                <c:pt idx="321">
                  <c:v>0.26423021161689619</c:v>
                </c:pt>
                <c:pt idx="322">
                  <c:v>0.26425644359079176</c:v>
                </c:pt>
                <c:pt idx="323">
                  <c:v>0.26428307147941815</c:v>
                </c:pt>
                <c:pt idx="324">
                  <c:v>0.26431010120351511</c:v>
                </c:pt>
                <c:pt idx="325">
                  <c:v>0.26433753877069266</c:v>
                </c:pt>
                <c:pt idx="326">
                  <c:v>0.26436539027665557</c:v>
                </c:pt>
                <c:pt idx="327">
                  <c:v>0.26439366190644065</c:v>
                </c:pt>
                <c:pt idx="328">
                  <c:v>0.26442235993567265</c:v>
                </c:pt>
                <c:pt idx="329">
                  <c:v>0.26445149073183505</c:v>
                </c:pt>
                <c:pt idx="330">
                  <c:v>0.26448106075555705</c:v>
                </c:pt>
                <c:pt idx="331">
                  <c:v>0.26451107656191575</c:v>
                </c:pt>
                <c:pt idx="332">
                  <c:v>0.26454154480175707</c:v>
                </c:pt>
                <c:pt idx="333">
                  <c:v>0.26457247222303126</c:v>
                </c:pt>
                <c:pt idx="334">
                  <c:v>0.26460386567214489</c:v>
                </c:pt>
                <c:pt idx="335">
                  <c:v>0.26463573209533164</c:v>
                </c:pt>
                <c:pt idx="336">
                  <c:v>0.26466807854003899</c:v>
                </c:pt>
                <c:pt idx="337">
                  <c:v>0.26470091215633046</c:v>
                </c:pt>
                <c:pt idx="338">
                  <c:v>0.26473424019830843</c:v>
                </c:pt>
                <c:pt idx="339">
                  <c:v>0.26476807002555131</c:v>
                </c:pt>
                <c:pt idx="340">
                  <c:v>0.26480240910456987</c:v>
                </c:pt>
                <c:pt idx="341">
                  <c:v>0.26483726501028104</c:v>
                </c:pt>
                <c:pt idx="342">
                  <c:v>0.26487264542749961</c:v>
                </c:pt>
                <c:pt idx="343">
                  <c:v>0.26490855815244724</c:v>
                </c:pt>
                <c:pt idx="344">
                  <c:v>0.26494501109427998</c:v>
                </c:pt>
                <c:pt idx="345">
                  <c:v>0.26498201227663515</c:v>
                </c:pt>
                <c:pt idx="346">
                  <c:v>0.26501956983919395</c:v>
                </c:pt>
                <c:pt idx="347">
                  <c:v>0.26505769203926516</c:v>
                </c:pt>
                <c:pt idx="348">
                  <c:v>0.2650963872533863</c:v>
                </c:pt>
                <c:pt idx="349">
                  <c:v>0.26513566397894389</c:v>
                </c:pt>
                <c:pt idx="350">
                  <c:v>0.26517553083581108</c:v>
                </c:pt>
                <c:pt idx="351">
                  <c:v>0.26521599656800776</c:v>
                </c:pt>
                <c:pt idx="352">
                  <c:v>0.26525707004537591</c:v>
                </c:pt>
                <c:pt idx="353">
                  <c:v>0.26529876026527632</c:v>
                </c:pt>
                <c:pt idx="354">
                  <c:v>0.26534107635430371</c:v>
                </c:pt>
                <c:pt idx="355">
                  <c:v>0.26538402757002261</c:v>
                </c:pt>
                <c:pt idx="356">
                  <c:v>0.26542762330272124</c:v>
                </c:pt>
                <c:pt idx="357">
                  <c:v>0.26547187307718556</c:v>
                </c:pt>
                <c:pt idx="358">
                  <c:v>0.2655167865544939</c:v>
                </c:pt>
                <c:pt idx="359">
                  <c:v>0.26556237353382955</c:v>
                </c:pt>
                <c:pt idx="360">
                  <c:v>0.26560864395431516</c:v>
                </c:pt>
                <c:pt idx="361">
                  <c:v>0.26565560789686582</c:v>
                </c:pt>
                <c:pt idx="362">
                  <c:v>0.26570327558606294</c:v>
                </c:pt>
                <c:pt idx="363">
                  <c:v>0.26575165739204787</c:v>
                </c:pt>
                <c:pt idx="364">
                  <c:v>0.265800763832436</c:v>
                </c:pt>
                <c:pt idx="365">
                  <c:v>0.26585060557424983</c:v>
                </c:pt>
                <c:pt idx="366">
                  <c:v>0.26590119343587515</c:v>
                </c:pt>
                <c:pt idx="367">
                  <c:v>0.26595253838903504</c:v>
                </c:pt>
                <c:pt idx="368">
                  <c:v>0.26600465156078434</c:v>
                </c:pt>
                <c:pt idx="369">
                  <c:v>0.26605754423552624</c:v>
                </c:pt>
                <c:pt idx="370">
                  <c:v>0.26611122785704827</c:v>
                </c:pt>
                <c:pt idx="371">
                  <c:v>0.2661657140305777</c:v>
                </c:pt>
                <c:pt idx="372">
                  <c:v>0.26622101452485991</c:v>
                </c:pt>
                <c:pt idx="373">
                  <c:v>0.26627714127425528</c:v>
                </c:pt>
                <c:pt idx="374">
                  <c:v>0.26633410638085636</c:v>
                </c:pt>
                <c:pt idx="375">
                  <c:v>0.26639192211662754</c:v>
                </c:pt>
                <c:pt idx="376">
                  <c:v>0.26645060092556333</c:v>
                </c:pt>
                <c:pt idx="377">
                  <c:v>0.26651015542586681</c:v>
                </c:pt>
                <c:pt idx="378">
                  <c:v>0.26657059841215058</c:v>
                </c:pt>
                <c:pt idx="379">
                  <c:v>0.26663194285765557</c:v>
                </c:pt>
                <c:pt idx="380">
                  <c:v>0.26669420191649151</c:v>
                </c:pt>
                <c:pt idx="381">
                  <c:v>0.26675738892589734</c:v>
                </c:pt>
                <c:pt idx="382">
                  <c:v>0.26682151740852095</c:v>
                </c:pt>
                <c:pt idx="383">
                  <c:v>0.26688660107472101</c:v>
                </c:pt>
                <c:pt idx="384">
                  <c:v>0.26695265382488453</c:v>
                </c:pt>
                <c:pt idx="385">
                  <c:v>0.26701968975176998</c:v>
                </c:pt>
                <c:pt idx="386">
                  <c:v>0.26708772314286522</c:v>
                </c:pt>
                <c:pt idx="387">
                  <c:v>0.26715676848276532</c:v>
                </c:pt>
                <c:pt idx="388">
                  <c:v>0.26722684045557415</c:v>
                </c:pt>
                <c:pt idx="389">
                  <c:v>0.26729795394731887</c:v>
                </c:pt>
                <c:pt idx="390">
                  <c:v>0.26737012404838811</c:v>
                </c:pt>
                <c:pt idx="391">
                  <c:v>0.26744336605598606</c:v>
                </c:pt>
                <c:pt idx="392">
                  <c:v>0.26751769547660686</c:v>
                </c:pt>
                <c:pt idx="393">
                  <c:v>0.26759312802852636</c:v>
                </c:pt>
                <c:pt idx="394">
                  <c:v>0.26766967964431226</c:v>
                </c:pt>
                <c:pt idx="395">
                  <c:v>0.26774736647335029</c:v>
                </c:pt>
                <c:pt idx="396">
                  <c:v>0.26782620488439213</c:v>
                </c:pt>
                <c:pt idx="397">
                  <c:v>0.26790621146811461</c:v>
                </c:pt>
                <c:pt idx="398">
                  <c:v>0.26798740303970103</c:v>
                </c:pt>
                <c:pt idx="399">
                  <c:v>0.26806979664143477</c:v>
                </c:pt>
                <c:pt idx="400">
                  <c:v>0.26815340954531275</c:v>
                </c:pt>
                <c:pt idx="401">
                  <c:v>0.26823825925567046</c:v>
                </c:pt>
                <c:pt idx="402">
                  <c:v>0.26832436351182626</c:v>
                </c:pt>
                <c:pt idx="403">
                  <c:v>0.26841174029073644</c:v>
                </c:pt>
                <c:pt idx="404">
                  <c:v>0.26850040780966994</c:v>
                </c:pt>
                <c:pt idx="405">
                  <c:v>0.26859038452889028</c:v>
                </c:pt>
                <c:pt idx="406">
                  <c:v>0.26868168915435725</c:v>
                </c:pt>
                <c:pt idx="407">
                  <c:v>0.26877434064043576</c:v>
                </c:pt>
                <c:pt idx="408">
                  <c:v>0.26886835819262245</c:v>
                </c:pt>
                <c:pt idx="409">
                  <c:v>0.26896376127027893</c:v>
                </c:pt>
                <c:pt idx="410">
                  <c:v>0.26906056958937913</c:v>
                </c:pt>
                <c:pt idx="411">
                  <c:v>0.26915880312526635</c:v>
                </c:pt>
                <c:pt idx="412">
                  <c:v>0.26925848211541881</c:v>
                </c:pt>
                <c:pt idx="413">
                  <c:v>0.2693596270622271</c:v>
                </c:pt>
                <c:pt idx="414">
                  <c:v>0.2694622587357754</c:v>
                </c:pt>
                <c:pt idx="415">
                  <c:v>0.26956639817663491</c:v>
                </c:pt>
                <c:pt idx="416">
                  <c:v>0.26967206669866051</c:v>
                </c:pt>
                <c:pt idx="417">
                  <c:v>0.26977928589179451</c:v>
                </c:pt>
                <c:pt idx="418">
                  <c:v>0.26988807762487649</c:v>
                </c:pt>
                <c:pt idx="419">
                  <c:v>0.26999846404845385</c:v>
                </c:pt>
                <c:pt idx="420">
                  <c:v>0.27011046759759982</c:v>
                </c:pt>
                <c:pt idx="421">
                  <c:v>0.27022411099473048</c:v>
                </c:pt>
                <c:pt idx="422">
                  <c:v>0.27033941725242283</c:v>
                </c:pt>
                <c:pt idx="423">
                  <c:v>0.2704564096762348</c:v>
                </c:pt>
                <c:pt idx="424">
                  <c:v>0.27057511186752325</c:v>
                </c:pt>
                <c:pt idx="425">
                  <c:v>0.27069554772625826</c:v>
                </c:pt>
                <c:pt idx="426">
                  <c:v>0.2708177414538373</c:v>
                </c:pt>
                <c:pt idx="427">
                  <c:v>0.27094171755589047</c:v>
                </c:pt>
                <c:pt idx="428">
                  <c:v>0.27106750084508396</c:v>
                </c:pt>
                <c:pt idx="429">
                  <c:v>0.27119511644391303</c:v>
                </c:pt>
                <c:pt idx="430">
                  <c:v>0.27132458978748902</c:v>
                </c:pt>
                <c:pt idx="431">
                  <c:v>0.27145594662631223</c:v>
                </c:pt>
                <c:pt idx="432">
                  <c:v>0.27158921302904004</c:v>
                </c:pt>
                <c:pt idx="433">
                  <c:v>0.27172441538523345</c:v>
                </c:pt>
                <c:pt idx="434">
                  <c:v>0.27186158040809633</c:v>
                </c:pt>
                <c:pt idx="435">
                  <c:v>0.27200073513719492</c:v>
                </c:pt>
                <c:pt idx="436">
                  <c:v>0.27214190694115875</c:v>
                </c:pt>
                <c:pt idx="437">
                  <c:v>0.27228512352036471</c:v>
                </c:pt>
                <c:pt idx="438">
                  <c:v>0.2724304129095963</c:v>
                </c:pt>
                <c:pt idx="439">
                  <c:v>0.27257780348068261</c:v>
                </c:pt>
                <c:pt idx="440">
                  <c:v>0.27272732394511001</c:v>
                </c:pt>
                <c:pt idx="441">
                  <c:v>0.27287900335660825</c:v>
                </c:pt>
                <c:pt idx="442">
                  <c:v>0.2730328711137045</c:v>
                </c:pt>
                <c:pt idx="443">
                  <c:v>0.27318895696225065</c:v>
                </c:pt>
                <c:pt idx="444">
                  <c:v>0.27334729099791233</c:v>
                </c:pt>
                <c:pt idx="445">
                  <c:v>0.27350790366862582</c:v>
                </c:pt>
                <c:pt idx="446">
                  <c:v>0.27367082577701496</c:v>
                </c:pt>
                <c:pt idx="447">
                  <c:v>0.2738360884827683</c:v>
                </c:pt>
                <c:pt idx="448">
                  <c:v>0.27400372330497447</c:v>
                </c:pt>
                <c:pt idx="449">
                  <c:v>0.27417376212441025</c:v>
                </c:pt>
                <c:pt idx="450">
                  <c:v>0.27434623718578266</c:v>
                </c:pt>
                <c:pt idx="451">
                  <c:v>0.27452118109992063</c:v>
                </c:pt>
                <c:pt idx="452">
                  <c:v>0.27469862684591168</c:v>
                </c:pt>
                <c:pt idx="453">
                  <c:v>0.27487860777318507</c:v>
                </c:pt>
                <c:pt idx="454">
                  <c:v>0.27506115760353411</c:v>
                </c:pt>
                <c:pt idx="455">
                  <c:v>0.27524631043307879</c:v>
                </c:pt>
                <c:pt idx="456">
                  <c:v>0.27543410073416186</c:v>
                </c:pt>
                <c:pt idx="457">
                  <c:v>0.27562456335717817</c:v>
                </c:pt>
                <c:pt idx="458">
                  <c:v>0.27581773353233202</c:v>
                </c:pt>
                <c:pt idx="459">
                  <c:v>0.27601364687132329</c:v>
                </c:pt>
                <c:pt idx="460">
                  <c:v>0.27621233936895151</c:v>
                </c:pt>
                <c:pt idx="461">
                  <c:v>0.27641384740464237</c:v>
                </c:pt>
                <c:pt idx="462">
                  <c:v>0.2766182077438884</c:v>
                </c:pt>
                <c:pt idx="463">
                  <c:v>0.27682545753960242</c:v>
                </c:pt>
                <c:pt idx="464">
                  <c:v>0.27703563433337824</c:v>
                </c:pt>
                <c:pt idx="465">
                  <c:v>0.27724877605665738</c:v>
                </c:pt>
                <c:pt idx="466">
                  <c:v>0.27746492103179465</c:v>
                </c:pt>
                <c:pt idx="467">
                  <c:v>0.2776841079730219</c:v>
                </c:pt>
                <c:pt idx="468">
                  <c:v>0.27790637598730455</c:v>
                </c:pt>
                <c:pt idx="469">
                  <c:v>0.27813176457508576</c:v>
                </c:pt>
                <c:pt idx="470">
                  <c:v>0.27836031363091701</c:v>
                </c:pt>
                <c:pt idx="471">
                  <c:v>0.27859206344396542</c:v>
                </c:pt>
                <c:pt idx="472">
                  <c:v>0.27882705469840152</c:v>
                </c:pt>
                <c:pt idx="473">
                  <c:v>0.27906532847365395</c:v>
                </c:pt>
                <c:pt idx="474">
                  <c:v>0.2793069262445344</c:v>
                </c:pt>
                <c:pt idx="475">
                  <c:v>0.27955188988122198</c:v>
                </c:pt>
                <c:pt idx="476">
                  <c:v>0.27980026164910754</c:v>
                </c:pt>
                <c:pt idx="477">
                  <c:v>0.28005208420848782</c:v>
                </c:pt>
                <c:pt idx="478">
                  <c:v>0.2803074006141103</c:v>
                </c:pt>
                <c:pt idx="479">
                  <c:v>0.28056625431455789</c:v>
                </c:pt>
                <c:pt idx="480">
                  <c:v>0.28082868915147302</c:v>
                </c:pt>
                <c:pt idx="481">
                  <c:v>0.28109474935861273</c:v>
                </c:pt>
                <c:pt idx="482">
                  <c:v>0.28136447956073263</c:v>
                </c:pt>
                <c:pt idx="483">
                  <c:v>0.28163792477229033</c:v>
                </c:pt>
                <c:pt idx="484">
                  <c:v>0.28191513039596727</c:v>
                </c:pt>
                <c:pt idx="485">
                  <c:v>0.28219614222099837</c:v>
                </c:pt>
                <c:pt idx="486">
                  <c:v>0.28248100642131074</c:v>
                </c:pt>
                <c:pt idx="487">
                  <c:v>0.28276976955345795</c:v>
                </c:pt>
                <c:pt idx="488">
                  <c:v>0.28306247855434885</c:v>
                </c:pt>
                <c:pt idx="489">
                  <c:v>0.28335918073876598</c:v>
                </c:pt>
                <c:pt idx="490">
                  <c:v>0.28365992379666338</c:v>
                </c:pt>
                <c:pt idx="491">
                  <c:v>0.28396475579024028</c:v>
                </c:pt>
                <c:pt idx="492">
                  <c:v>0.28427372515078481</c:v>
                </c:pt>
                <c:pt idx="493">
                  <c:v>0.28458688067528154</c:v>
                </c:pt>
                <c:pt idx="494">
                  <c:v>0.28490427152277442</c:v>
                </c:pt>
                <c:pt idx="495">
                  <c:v>0.285225947210482</c:v>
                </c:pt>
                <c:pt idx="496">
                  <c:v>0.28555195760965585</c:v>
                </c:pt>
                <c:pt idx="497">
                  <c:v>0.28588235294117648</c:v>
                </c:pt>
                <c:pt idx="498">
                  <c:v>0.2862121657361153</c:v>
                </c:pt>
                <c:pt idx="499">
                  <c:v>0.28654633159573639</c:v>
                </c:pt>
                <c:pt idx="500">
                  <c:v>0.28688489949875656</c:v>
                </c:pt>
                <c:pt idx="501">
                  <c:v>0.28722791873413789</c:v>
                </c:pt>
                <c:pt idx="502">
                  <c:v>0.28757543889570725</c:v>
                </c:pt>
                <c:pt idx="503">
                  <c:v>0.28792750987649463</c:v>
                </c:pt>
                <c:pt idx="504">
                  <c:v>0.28828418186279392</c:v>
                </c:pt>
                <c:pt idx="505">
                  <c:v>0.28864550532793326</c:v>
                </c:pt>
                <c:pt idx="506">
                  <c:v>0.28901153102575083</c:v>
                </c:pt>
                <c:pt idx="507">
                  <c:v>0.28938230998377207</c:v>
                </c:pt>
                <c:pt idx="508">
                  <c:v>0.28975789349607678</c:v>
                </c:pt>
                <c:pt idx="509">
                  <c:v>0.29013833311585846</c:v>
                </c:pt>
                <c:pt idx="510">
                  <c:v>0.29052368064765782</c:v>
                </c:pt>
                <c:pt idx="511">
                  <c:v>0.29091398813927671</c:v>
                </c:pt>
                <c:pt idx="512">
                  <c:v>0.29130930787335785</c:v>
                </c:pt>
                <c:pt idx="513">
                  <c:v>0.29170969235862615</c:v>
                </c:pt>
                <c:pt idx="514">
                  <c:v>0.29211519432078842</c:v>
                </c:pt>
                <c:pt idx="515">
                  <c:v>0.29252586669308089</c:v>
                </c:pt>
                <c:pt idx="516">
                  <c:v>0.29294176260646104</c:v>
                </c:pt>
                <c:pt idx="517">
                  <c:v>0.29336293537943892</c:v>
                </c:pt>
                <c:pt idx="518">
                  <c:v>0.29378943850753714</c:v>
                </c:pt>
                <c:pt idx="519">
                  <c:v>0.29422132565238135</c:v>
                </c:pt>
                <c:pt idx="520">
                  <c:v>0.29465865063040525</c:v>
                </c:pt>
                <c:pt idx="521">
                  <c:v>0.29510146740117466</c:v>
                </c:pt>
                <c:pt idx="522">
                  <c:v>0.29554983005531821</c:v>
                </c:pt>
                <c:pt idx="523">
                  <c:v>0.29600379280206085</c:v>
                </c:pt>
                <c:pt idx="524">
                  <c:v>0.29646340995635462</c:v>
                </c:pt>
                <c:pt idx="525">
                  <c:v>0.29692873592560509</c:v>
                </c:pt>
                <c:pt idx="526">
                  <c:v>0.29739982519597857</c:v>
                </c:pt>
                <c:pt idx="527">
                  <c:v>0.29787673231829892</c:v>
                </c:pt>
                <c:pt idx="528">
                  <c:v>0.29835951189351412</c:v>
                </c:pt>
                <c:pt idx="529">
                  <c:v>0.29884821855774035</c:v>
                </c:pt>
                <c:pt idx="530">
                  <c:v>0.29934290696687121</c:v>
                </c:pt>
                <c:pt idx="531">
                  <c:v>0.29984363178075141</c:v>
                </c:pt>
                <c:pt idx="532">
                  <c:v>0.30035044764690932</c:v>
                </c:pt>
                <c:pt idx="533">
                  <c:v>0.30086340918384447</c:v>
                </c:pt>
                <c:pt idx="534">
                  <c:v>0.30138257096386611</c:v>
                </c:pt>
                <c:pt idx="535">
                  <c:v>0.30190798749548098</c:v>
                </c:pt>
                <c:pt idx="536">
                  <c:v>0.30243971320532564</c:v>
                </c:pt>
                <c:pt idx="537">
                  <c:v>0.30297780241963868</c:v>
                </c:pt>
                <c:pt idx="538">
                  <c:v>0.30352230934527397</c:v>
                </c:pt>
                <c:pt idx="539">
                  <c:v>0.30407328805024925</c:v>
                </c:pt>
                <c:pt idx="540">
                  <c:v>0.30463079244383107</c:v>
                </c:pt>
                <c:pt idx="541">
                  <c:v>0.30519487625615038</c:v>
                </c:pt>
                <c:pt idx="542">
                  <c:v>0.30576559301735023</c:v>
                </c:pt>
                <c:pt idx="543">
                  <c:v>0.30634299603626453</c:v>
                </c:pt>
                <c:pt idx="544">
                  <c:v>0.30692713837862595</c:v>
                </c:pt>
                <c:pt idx="545">
                  <c:v>0.30751807284480309</c:v>
                </c:pt>
                <c:pt idx="546">
                  <c:v>0.30811585194706637</c:v>
                </c:pt>
                <c:pt idx="547">
                  <c:v>0.30872052788638615</c:v>
                </c:pt>
                <c:pt idx="548">
                  <c:v>0.30933215252875984</c:v>
                </c:pt>
                <c:pt idx="549">
                  <c:v>0.3099507773810718</c:v>
                </c:pt>
                <c:pt idx="550">
                  <c:v>0.31057645356648755</c:v>
                </c:pt>
                <c:pt idx="551">
                  <c:v>0.31120923179938631</c:v>
                </c:pt>
                <c:pt idx="552">
                  <c:v>0.31184916235983046</c:v>
                </c:pt>
                <c:pt idx="553">
                  <c:v>0.31249629506757948</c:v>
                </c:pt>
                <c:pt idx="554">
                  <c:v>0.31315067925565226</c:v>
                </c:pt>
                <c:pt idx="555">
                  <c:v>0.31381236374343718</c:v>
                </c:pt>
                <c:pt idx="556">
                  <c:v>0.31448139680936327</c:v>
                </c:pt>
                <c:pt idx="557">
                  <c:v>0.31515782616312976</c:v>
                </c:pt>
                <c:pt idx="558">
                  <c:v>0.31584169891750735</c:v>
                </c:pt>
                <c:pt idx="559">
                  <c:v>0.316533061559711</c:v>
                </c:pt>
                <c:pt idx="560">
                  <c:v>0.31723195992236058</c:v>
                </c:pt>
                <c:pt idx="561">
                  <c:v>0.31793843915402875</c:v>
                </c:pt>
                <c:pt idx="562">
                  <c:v>0.31865254368938939</c:v>
                </c:pt>
                <c:pt idx="563">
                  <c:v>0.3193743172189778</c:v>
                </c:pt>
                <c:pt idx="564">
                  <c:v>0.32010380265856692</c:v>
                </c:pt>
                <c:pt idx="565">
                  <c:v>0.32084104211817865</c:v>
                </c:pt>
                <c:pt idx="566">
                  <c:v>0.32158607687073215</c:v>
                </c:pt>
                <c:pt idx="567">
                  <c:v>0.32233894732035029</c:v>
                </c:pt>
                <c:pt idx="568">
                  <c:v>0.32309969297033347</c:v>
                </c:pt>
                <c:pt idx="569">
                  <c:v>0.32386835239081402</c:v>
                </c:pt>
                <c:pt idx="570">
                  <c:v>0.32464496318610553</c:v>
                </c:pt>
                <c:pt idx="571">
                  <c:v>0.32542956196176787</c:v>
                </c:pt>
                <c:pt idx="572">
                  <c:v>0.32622218429139405</c:v>
                </c:pt>
                <c:pt idx="573">
                  <c:v>0.32702286468314812</c:v>
                </c:pt>
                <c:pt idx="574">
                  <c:v>0.32783163654605957</c:v>
                </c:pt>
                <c:pt idx="575">
                  <c:v>0.32864853215610418</c:v>
                </c:pt>
                <c:pt idx="576">
                  <c:v>0.32947358262208037</c:v>
                </c:pt>
                <c:pt idx="577">
                  <c:v>0.33030681785130955</c:v>
                </c:pt>
                <c:pt idx="578">
                  <c:v>0.33114826651517698</c:v>
                </c:pt>
                <c:pt idx="579">
                  <c:v>0.33199795601453685</c:v>
                </c:pt>
                <c:pt idx="580">
                  <c:v>0.33285591244500162</c:v>
                </c:pt>
                <c:pt idx="581">
                  <c:v>0.33372216056214266</c:v>
                </c:pt>
                <c:pt idx="582">
                  <c:v>0.33459672374662436</c:v>
                </c:pt>
                <c:pt idx="583">
                  <c:v>0.33547962396929742</c:v>
                </c:pt>
                <c:pt idx="584">
                  <c:v>0.33637088175627644</c:v>
                </c:pt>
                <c:pt idx="585">
                  <c:v>0.33727051615402898</c:v>
                </c:pt>
                <c:pt idx="586">
                  <c:v>0.33817854469450581</c:v>
                </c:pt>
                <c:pt idx="587">
                  <c:v>0.33909498336033433</c:v>
                </c:pt>
                <c:pt idx="588">
                  <c:v>0.34001984655011264</c:v>
                </c:pt>
                <c:pt idx="589">
                  <c:v>0.34095314704382806</c:v>
                </c:pt>
                <c:pt idx="590">
                  <c:v>0.34189489596843131</c:v>
                </c:pt>
                <c:pt idx="591">
                  <c:v>0.34284510276359953</c:v>
                </c:pt>
                <c:pt idx="592">
                  <c:v>0.34380377514772115</c:v>
                </c:pt>
                <c:pt idx="593">
                  <c:v>0.34477091908412882</c:v>
                </c:pt>
                <c:pt idx="594">
                  <c:v>0.34574653874762312</c:v>
                </c:pt>
                <c:pt idx="595">
                  <c:v>0.34673063649131236</c:v>
                </c:pt>
                <c:pt idx="596">
                  <c:v>0.34772321281380897</c:v>
                </c:pt>
                <c:pt idx="597">
                  <c:v>0.34872426632681297</c:v>
                </c:pt>
                <c:pt idx="598">
                  <c:v>0.34973379372312324</c:v>
                </c:pt>
                <c:pt idx="599">
                  <c:v>0.35075178974510901</c:v>
                </c:pt>
                <c:pt idx="600">
                  <c:v>0.35177824715367745</c:v>
                </c:pt>
                <c:pt idx="601">
                  <c:v>0.35297549497731823</c:v>
                </c:pt>
                <c:pt idx="602">
                  <c:v>0.35432397613749378</c:v>
                </c:pt>
                <c:pt idx="603">
                  <c:v>0.35575736079566944</c:v>
                </c:pt>
                <c:pt idx="604">
                  <c:v>0.35754434751111319</c:v>
                </c:pt>
                <c:pt idx="605">
                  <c:v>0.3593454833163639</c:v>
                </c:pt>
                <c:pt idx="606">
                  <c:v>0.36116073492733425</c:v>
                </c:pt>
                <c:pt idx="607">
                  <c:v>0.36299006538282019</c:v>
                </c:pt>
                <c:pt idx="608">
                  <c:v>0.36483343400120849</c:v>
                </c:pt>
                <c:pt idx="609">
                  <c:v>0.36669079633860985</c:v>
                </c:pt>
                <c:pt idx="610">
                  <c:v>0.36856210414847207</c:v>
                </c:pt>
                <c:pt idx="611">
                  <c:v>0.37044730534275122</c:v>
                </c:pt>
                <c:pt idx="612">
                  <c:v>0.37234634395469657</c:v>
                </c:pt>
                <c:pt idx="613">
                  <c:v>0.37425916010332061</c:v>
                </c:pt>
                <c:pt idx="614">
                  <c:v>0.37618568995961882</c:v>
                </c:pt>
                <c:pt idx="615">
                  <c:v>0.37812586571459694</c:v>
                </c:pt>
                <c:pt idx="616">
                  <c:v>0.3800796155491834</c:v>
                </c:pt>
                <c:pt idx="617">
                  <c:v>0.38204686360607537</c:v>
                </c:pt>
                <c:pt idx="618">
                  <c:v>0.38402752996359074</c:v>
                </c:pt>
                <c:pt idx="619">
                  <c:v>0.38602153061158551</c:v>
                </c:pt>
                <c:pt idx="620">
                  <c:v>0.3880287774294956</c:v>
                </c:pt>
                <c:pt idx="621">
                  <c:v>0.39004917816656148</c:v>
                </c:pt>
                <c:pt idx="622">
                  <c:v>0.39208263642430247</c:v>
                </c:pt>
                <c:pt idx="623">
                  <c:v>0.3941290516412832</c:v>
                </c:pt>
                <c:pt idx="624">
                  <c:v>0.39618831908024277</c:v>
                </c:pt>
                <c:pt idx="625">
                  <c:v>0.39826032981762793</c:v>
                </c:pt>
                <c:pt idx="626">
                  <c:v>0.40034497073559355</c:v>
                </c:pt>
                <c:pt idx="627">
                  <c:v>0.40244212451650985</c:v>
                </c:pt>
                <c:pt idx="628">
                  <c:v>0.40455166964003381</c:v>
                </c:pt>
                <c:pt idx="629">
                  <c:v>0.40667348038278484</c:v>
                </c:pt>
                <c:pt idx="630">
                  <c:v>0.40880742682067284</c:v>
                </c:pt>
                <c:pt idx="631">
                  <c:v>0.41095337483391847</c:v>
                </c:pt>
                <c:pt idx="632">
                  <c:v>0.41311118611480541</c:v>
                </c:pt>
                <c:pt idx="633">
                  <c:v>0.4152807181782005</c:v>
                </c:pt>
                <c:pt idx="634">
                  <c:v>0.41746182437487883</c:v>
                </c:pt>
                <c:pt idx="635">
                  <c:v>0.41965435390768147</c:v>
                </c:pt>
                <c:pt idx="636">
                  <c:v>0.4218581518505381</c:v>
                </c:pt>
                <c:pt idx="637">
                  <c:v>0.42407305917037735</c:v>
                </c:pt>
                <c:pt idx="638">
                  <c:v>0.4262989127519497</c:v>
                </c:pt>
                <c:pt idx="639">
                  <c:v>0.42853554542557976</c:v>
                </c:pt>
                <c:pt idx="640">
                  <c:v>0.43078278599787012</c:v>
                </c:pt>
                <c:pt idx="641">
                  <c:v>0.43304045928535806</c:v>
                </c:pt>
                <c:pt idx="642">
                  <c:v>0.43530838615115275</c:v>
                </c:pt>
                <c:pt idx="643">
                  <c:v>0.43758638354453905</c:v>
                </c:pt>
                <c:pt idx="644">
                  <c:v>0.43987426454356571</c:v>
                </c:pt>
                <c:pt idx="645">
                  <c:v>0.44217183840061069</c:v>
                </c:pt>
                <c:pt idx="646">
                  <c:v>0.44447891059091882</c:v>
                </c:pt>
                <c:pt idx="647">
                  <c:v>0.44679528286410486</c:v>
                </c:pt>
                <c:pt idx="648">
                  <c:v>0.44912075329861184</c:v>
                </c:pt>
                <c:pt idx="649">
                  <c:v>0.45145511635910202</c:v>
                </c:pt>
                <c:pt idx="650">
                  <c:v>0.45379816295677167</c:v>
                </c:pt>
                <c:pt idx="651">
                  <c:v>0.45614968051255489</c:v>
                </c:pt>
                <c:pt idx="652">
                  <c:v>0.45850945302319757</c:v>
                </c:pt>
                <c:pt idx="653">
                  <c:v>0.46087726113016636</c:v>
                </c:pt>
                <c:pt idx="654">
                  <c:v>0.46325288219135674</c:v>
                </c:pt>
                <c:pt idx="655">
                  <c:v>0.46563609035556686</c:v>
                </c:pt>
                <c:pt idx="656">
                  <c:v>0.46802665663968768</c:v>
                </c:pt>
                <c:pt idx="657">
                  <c:v>0.47042434900856517</c:v>
                </c:pt>
                <c:pt idx="658">
                  <c:v>0.47282893245748797</c:v>
                </c:pt>
                <c:pt idx="659">
                  <c:v>0.47524016909724093</c:v>
                </c:pt>
                <c:pt idx="660">
                  <c:v>0.47765781824166942</c:v>
                </c:pt>
                <c:pt idx="661">
                  <c:v>0.48008163649769364</c:v>
                </c:pt>
                <c:pt idx="662">
                  <c:v>0.48251137785770531</c:v>
                </c:pt>
                <c:pt idx="663">
                  <c:v>0.48494679379428079</c:v>
                </c:pt>
                <c:pt idx="664">
                  <c:v>0.48738763335713736</c:v>
                </c:pt>
                <c:pt idx="665">
                  <c:v>0.48983364327225637</c:v>
                </c:pt>
                <c:pt idx="666">
                  <c:v>0.49228456804309734</c:v>
                </c:pt>
                <c:pt idx="667">
                  <c:v>0.49474015005381589</c:v>
                </c:pt>
                <c:pt idx="668">
                  <c:v>0.49720012967440863</c:v>
                </c:pt>
                <c:pt idx="669">
                  <c:v>0.49966424536768761</c:v>
                </c:pt>
                <c:pt idx="670">
                  <c:v>0.50213223379800132</c:v>
                </c:pt>
                <c:pt idx="671">
                  <c:v>0.50460382994160513</c:v>
                </c:pt>
                <c:pt idx="672">
                  <c:v>0.50707876719858536</c:v>
                </c:pt>
                <c:pt idx="673">
                  <c:v>0.50955677750623729</c:v>
                </c:pt>
                <c:pt idx="674">
                  <c:v>0.51203759145380323</c:v>
                </c:pt>
                <c:pt idx="675">
                  <c:v>0.51452093839845392</c:v>
                </c:pt>
                <c:pt idx="676">
                  <c:v>0.51700654658242562</c:v>
                </c:pt>
                <c:pt idx="677">
                  <c:v>0.51949414325119114</c:v>
                </c:pt>
                <c:pt idx="678">
                  <c:v>0.52198345477256447</c:v>
                </c:pt>
                <c:pt idx="679">
                  <c:v>0.52447420675662859</c:v>
                </c:pt>
                <c:pt idx="680">
                  <c:v>0.52696612417637156</c:v>
                </c:pt>
                <c:pt idx="681">
                  <c:v>0.52945893148892276</c:v>
                </c:pt>
                <c:pt idx="682">
                  <c:v>0.53195235275727171</c:v>
                </c:pt>
                <c:pt idx="683">
                  <c:v>0.53444611177236145</c:v>
                </c:pt>
                <c:pt idx="684">
                  <c:v>0.53693993217543445</c:v>
                </c:pt>
                <c:pt idx="685">
                  <c:v>0.53943353758051849</c:v>
                </c:pt>
                <c:pt idx="686">
                  <c:v>0.54192665169694498</c:v>
                </c:pt>
                <c:pt idx="687">
                  <c:v>0.54441899845177022</c:v>
                </c:pt>
                <c:pt idx="688">
                  <c:v>0.5469103021119941</c:v>
                </c:pt>
                <c:pt idx="689">
                  <c:v>0.54940028740646052</c:v>
                </c:pt>
                <c:pt idx="690">
                  <c:v>0.55188867964732213</c:v>
                </c:pt>
                <c:pt idx="691">
                  <c:v>0.55437520485095537</c:v>
                </c:pt>
                <c:pt idx="692">
                  <c:v>0.55685958985821882</c:v>
                </c:pt>
                <c:pt idx="693">
                  <c:v>0.55934156245393563</c:v>
                </c:pt>
                <c:pt idx="694">
                  <c:v>0.5618208514854941</c:v>
                </c:pt>
                <c:pt idx="695">
                  <c:v>0.56429718698045439</c:v>
                </c:pt>
                <c:pt idx="696">
                  <c:v>0.56677030026306108</c:v>
                </c:pt>
                <c:pt idx="697">
                  <c:v>0.56923992406954194</c:v>
                </c:pt>
                <c:pt idx="698">
                  <c:v>0.57170579266210575</c:v>
                </c:pt>
                <c:pt idx="699">
                  <c:v>0.5741676419415207</c:v>
                </c:pt>
                <c:pt idx="700">
                  <c:v>0.57662520955819374</c:v>
                </c:pt>
                <c:pt idx="701">
                  <c:v>0.57907823502162659</c:v>
                </c:pt>
                <c:pt idx="702">
                  <c:v>0.5815264598081864</c:v>
                </c:pt>
                <c:pt idx="703">
                  <c:v>0.58396962746706937</c:v>
                </c:pt>
                <c:pt idx="704">
                  <c:v>0.58640748372438556</c:v>
                </c:pt>
                <c:pt idx="705">
                  <c:v>0.58883977658527553</c:v>
                </c:pt>
                <c:pt idx="706">
                  <c:v>0.59126625643396902</c:v>
                </c:pt>
                <c:pt idx="707">
                  <c:v>0.59368667613171777</c:v>
                </c:pt>
                <c:pt idx="708">
                  <c:v>0.59610079111250913</c:v>
                </c:pt>
                <c:pt idx="709">
                  <c:v>0.59850835947650449</c:v>
                </c:pt>
                <c:pt idx="710">
                  <c:v>0.6009091420811179</c:v>
                </c:pt>
                <c:pt idx="711">
                  <c:v>0.6033029026296759</c:v>
                </c:pt>
                <c:pt idx="712">
                  <c:v>0.60568940775759683</c:v>
                </c:pt>
                <c:pt idx="713">
                  <c:v>0.6080684271160216</c:v>
                </c:pt>
                <c:pt idx="714">
                  <c:v>0.61043973345285074</c:v>
                </c:pt>
                <c:pt idx="715">
                  <c:v>0.61280310269112781</c:v>
                </c:pt>
                <c:pt idx="716">
                  <c:v>0.61515831400472198</c:v>
                </c:pt>
                <c:pt idx="717">
                  <c:v>0.61750514989127436</c:v>
                </c:pt>
                <c:pt idx="718">
                  <c:v>0.61984339624235218</c:v>
                </c:pt>
                <c:pt idx="719">
                  <c:v>0.62217284241078541</c:v>
                </c:pt>
                <c:pt idx="720">
                  <c:v>0.62449328127515102</c:v>
                </c:pt>
                <c:pt idx="721">
                  <c:v>0.62680450930137455</c:v>
                </c:pt>
                <c:pt idx="722">
                  <c:v>0.62910632660141963</c:v>
                </c:pt>
                <c:pt idx="723">
                  <c:v>0.63139853698905446</c:v>
                </c:pt>
                <c:pt idx="724">
                  <c:v>0.6336809480326665</c:v>
                </c:pt>
                <c:pt idx="725">
                  <c:v>0.63595337110512151</c:v>
                </c:pt>
                <c:pt idx="726">
                  <c:v>0.63821562143064692</c:v>
                </c:pt>
                <c:pt idx="727">
                  <c:v>0.64046751812874569</c:v>
                </c:pt>
                <c:pt idx="728">
                  <c:v>0.64270888425512296</c:v>
                </c:pt>
                <c:pt idx="729">
                  <c:v>0.64493954683964339</c:v>
                </c:pt>
                <c:pt idx="730">
                  <c:v>0.64715933692130789</c:v>
                </c:pt>
                <c:pt idx="731">
                  <c:v>0.64936808958026959</c:v>
                </c:pt>
                <c:pt idx="732">
                  <c:v>0.65156564396689565</c:v>
                </c:pt>
                <c:pt idx="733">
                  <c:v>0.65375184332788783</c:v>
                </c:pt>
                <c:pt idx="734">
                  <c:v>0.65592653502948373</c:v>
                </c:pt>
                <c:pt idx="735">
                  <c:v>0.65808957057776163</c:v>
                </c:pt>
                <c:pt idx="736">
                  <c:v>0.6602408056360658</c:v>
                </c:pt>
                <c:pt idx="737">
                  <c:v>0.66238010003958503</c:v>
                </c:pt>
                <c:pt idx="738">
                  <c:v>0.66450731780711658</c:v>
                </c:pt>
                <c:pt idx="739">
                  <c:v>0.66662232715004321</c:v>
                </c:pt>
                <c:pt idx="740">
                  <c:v>0.66872500047856187</c:v>
                </c:pt>
                <c:pt idx="741">
                  <c:v>0.67081521440520153</c:v>
                </c:pt>
                <c:pt idx="742">
                  <c:v>0.67289284974567409</c:v>
                </c:pt>
                <c:pt idx="743">
                  <c:v>0.6749577915170959</c:v>
                </c:pt>
                <c:pt idx="744">
                  <c:v>0.67700992893362744</c:v>
                </c:pt>
                <c:pt idx="745">
                  <c:v>0.67904915539958299</c:v>
                </c:pt>
                <c:pt idx="746">
                  <c:v>0.68107536850005013</c:v>
                </c:pt>
                <c:pt idx="747">
                  <c:v>0.68308846998908535</c:v>
                </c:pt>
                <c:pt idx="748">
                  <c:v>0.68508836577551857</c:v>
                </c:pt>
                <c:pt idx="749">
                  <c:v>0.68707496590644102</c:v>
                </c:pt>
                <c:pt idx="750">
                  <c:v>0.68904818454842165</c:v>
                </c:pt>
                <c:pt idx="751">
                  <c:v>0.69100793996651011</c:v>
                </c:pt>
                <c:pt idx="752">
                  <c:v>0.69295415450109354</c:v>
                </c:pt>
                <c:pt idx="753">
                  <c:v>0.69488675454265358</c:v>
                </c:pt>
                <c:pt idx="754">
                  <c:v>0.69680567050450237</c:v>
                </c:pt>
                <c:pt idx="755">
                  <c:v>0.6987108367935384</c:v>
                </c:pt>
                <c:pt idx="756">
                  <c:v>0.70060219177910876</c:v>
                </c:pt>
                <c:pt idx="757">
                  <c:v>0.70247967776002385</c:v>
                </c:pt>
                <c:pt idx="758">
                  <c:v>0.70434324092979339</c:v>
                </c:pt>
                <c:pt idx="759">
                  <c:v>0.70619283134015409</c:v>
                </c:pt>
                <c:pt idx="760">
                  <c:v>0.70802840286294833</c:v>
                </c:pt>
                <c:pt idx="761">
                  <c:v>0.70984991315042389</c:v>
                </c:pt>
                <c:pt idx="762">
                  <c:v>0.71165732359401179</c:v>
                </c:pt>
                <c:pt idx="763">
                  <c:v>0.71345059928166321</c:v>
                </c:pt>
                <c:pt idx="764">
                  <c:v>0.71522970895379812</c:v>
                </c:pt>
                <c:pt idx="765">
                  <c:v>0.71699462495793131</c:v>
                </c:pt>
                <c:pt idx="766">
                  <c:v>0.7187453232020572</c:v>
                </c:pt>
                <c:pt idx="767">
                  <c:v>0.72048178310683697</c:v>
                </c:pt>
                <c:pt idx="768">
                  <c:v>0.72220398755667103</c:v>
                </c:pt>
                <c:pt idx="769">
                  <c:v>0.72391192284970918</c:v>
                </c:pt>
                <c:pt idx="770">
                  <c:v>0.72560557864687125</c:v>
                </c:pt>
                <c:pt idx="771">
                  <c:v>0.72728494791993381</c:v>
                </c:pt>
                <c:pt idx="772">
                  <c:v>0.72895002689875799</c:v>
                </c:pt>
                <c:pt idx="773">
                  <c:v>0.73060081501769958</c:v>
                </c:pt>
                <c:pt idx="774">
                  <c:v>0.73223731486128796</c:v>
                </c:pt>
                <c:pt idx="775">
                  <c:v>0.73385953210921684</c:v>
                </c:pt>
                <c:pt idx="776">
                  <c:v>0.73546747548070923</c:v>
                </c:pt>
                <c:pt idx="777">
                  <c:v>0.73706115667832428</c:v>
                </c:pt>
                <c:pt idx="778">
                  <c:v>0.73864059033124829</c:v>
                </c:pt>
                <c:pt idx="779">
                  <c:v>0.74020579393814534</c:v>
                </c:pt>
                <c:pt idx="780">
                  <c:v>0.74175678780960386</c:v>
                </c:pt>
                <c:pt idx="781">
                  <c:v>0.74329359501024883</c:v>
                </c:pt>
                <c:pt idx="782">
                  <c:v>0.74481624130056345</c:v>
                </c:pt>
                <c:pt idx="783">
                  <c:v>0.74632475507847573</c:v>
                </c:pt>
                <c:pt idx="784">
                  <c:v>0.74781916732076159</c:v>
                </c:pt>
                <c:pt idx="785">
                  <c:v>0.74929951152431284</c:v>
                </c:pt>
                <c:pt idx="786">
                  <c:v>0.75076582364731737</c:v>
                </c:pt>
                <c:pt idx="787">
                  <c:v>0.75221814205039894</c:v>
                </c:pt>
                <c:pt idx="788">
                  <c:v>0.75365650743776569</c:v>
                </c:pt>
                <c:pt idx="789">
                  <c:v>0.75508096279840331</c:v>
                </c:pt>
                <c:pt idx="790">
                  <c:v>0.75649155334736662</c:v>
                </c:pt>
                <c:pt idx="791">
                  <c:v>0.75788832646720161</c:v>
                </c:pt>
                <c:pt idx="792">
                  <c:v>0.75927133164954475</c:v>
                </c:pt>
                <c:pt idx="793">
                  <c:v>0.76064062043693126</c:v>
                </c:pt>
                <c:pt idx="794">
                  <c:v>0.76199624636486085</c:v>
                </c:pt>
                <c:pt idx="795">
                  <c:v>0.76333826490414369</c:v>
                </c:pt>
                <c:pt idx="796">
                  <c:v>0.76466673340357205</c:v>
                </c:pt>
                <c:pt idx="797">
                  <c:v>0.76598171103294299</c:v>
                </c:pt>
                <c:pt idx="798">
                  <c:v>0.76728325872647418</c:v>
                </c:pt>
                <c:pt idx="799">
                  <c:v>0.76857143912662751</c:v>
                </c:pt>
                <c:pt idx="800">
                  <c:v>0.76984631652838797</c:v>
                </c:pt>
                <c:pt idx="801">
                  <c:v>0.77110795682401023</c:v>
                </c:pt>
                <c:pt idx="802">
                  <c:v>0.77235642744827171</c:v>
                </c:pt>
                <c:pt idx="803">
                  <c:v>0.77359179732424632</c:v>
                </c:pt>
                <c:pt idx="804">
                  <c:v>0.77481413680963163</c:v>
                </c:pt>
                <c:pt idx="805">
                  <c:v>0.77602351764364863</c:v>
                </c:pt>
                <c:pt idx="806">
                  <c:v>0.77722001289453135</c:v>
                </c:pt>
                <c:pt idx="807">
                  <c:v>0.77840369690763678</c:v>
                </c:pt>
                <c:pt idx="808">
                  <c:v>0.77957464525418563</c:v>
                </c:pt>
                <c:pt idx="809">
                  <c:v>0.78073293468064819</c:v>
                </c:pt>
                <c:pt idx="810">
                  <c:v>0.78187864305880883</c:v>
                </c:pt>
                <c:pt idx="811">
                  <c:v>0.78301184933650125</c:v>
                </c:pt>
                <c:pt idx="812">
                  <c:v>0.7841326334890506</c:v>
                </c:pt>
                <c:pt idx="813">
                  <c:v>0.78524107647141905</c:v>
                </c:pt>
                <c:pt idx="814">
                  <c:v>0.78633726017107608</c:v>
                </c:pt>
                <c:pt idx="815">
                  <c:v>0.78742126736160445</c:v>
                </c:pt>
                <c:pt idx="816">
                  <c:v>0.78849318165704363</c:v>
                </c:pt>
                <c:pt idx="817">
                  <c:v>0.78955308746699249</c:v>
                </c:pt>
                <c:pt idx="818">
                  <c:v>0.7906010699524646</c:v>
                </c:pt>
                <c:pt idx="819">
                  <c:v>0.7916372149825196</c:v>
                </c:pt>
                <c:pt idx="820">
                  <c:v>0.79266160909165939</c:v>
                </c:pt>
                <c:pt idx="821">
                  <c:v>0.79367433943800991</c:v>
                </c:pt>
                <c:pt idx="822">
                  <c:v>0.79467549376228241</c:v>
                </c:pt>
                <c:pt idx="823">
                  <c:v>0.79566516034752277</c:v>
                </c:pt>
                <c:pt idx="824">
                  <c:v>0.7966434279796506</c:v>
                </c:pt>
                <c:pt idx="825">
                  <c:v>0.79761038590878852</c:v>
                </c:pt>
                <c:pt idx="826">
                  <c:v>0.79856612381138636</c:v>
                </c:pt>
                <c:pt idx="827">
                  <c:v>0.79951073175313647</c:v>
                </c:pt>
                <c:pt idx="828">
                  <c:v>0.80044430015268253</c:v>
                </c:pt>
                <c:pt idx="829">
                  <c:v>0.8013669197461234</c:v>
                </c:pt>
                <c:pt idx="830">
                  <c:v>0.80227868155230353</c:v>
                </c:pt>
                <c:pt idx="831">
                  <c:v>0.80317967683889435</c:v>
                </c:pt>
                <c:pt idx="832">
                  <c:v>0.80406999708926008</c:v>
                </c:pt>
                <c:pt idx="833">
                  <c:v>0.80494973397011094</c:v>
                </c:pt>
                <c:pt idx="834">
                  <c:v>0.80581897929992652</c:v>
                </c:pt>
                <c:pt idx="835">
                  <c:v>0.80667782501816265</c:v>
                </c:pt>
                <c:pt idx="836">
                  <c:v>0.80752636315522131</c:v>
                </c:pt>
                <c:pt idx="837">
                  <c:v>0.80836468580318988</c:v>
                </c:pt>
                <c:pt idx="838">
                  <c:v>0.80919288508733378</c:v>
                </c:pt>
                <c:pt idx="839">
                  <c:v>0.8100110531383492</c:v>
                </c:pt>
                <c:pt idx="840">
                  <c:v>0.81081928206535203</c:v>
                </c:pt>
                <c:pt idx="841">
                  <c:v>0.81161766392961632</c:v>
                </c:pt>
                <c:pt idx="842">
                  <c:v>0.81240629071903692</c:v>
                </c:pt>
                <c:pt idx="843">
                  <c:v>0.81318525432332101</c:v>
                </c:pt>
                <c:pt idx="844">
                  <c:v>0.81395464650989147</c:v>
                </c:pt>
                <c:pt idx="845">
                  <c:v>0.81471455890050404</c:v>
                </c:pt>
                <c:pt idx="846">
                  <c:v>0.81546508294856279</c:v>
                </c:pt>
                <c:pt idx="847">
                  <c:v>0.8162063099171214</c:v>
                </c:pt>
                <c:pt idx="848">
                  <c:v>0.81693833085757628</c:v>
                </c:pt>
                <c:pt idx="849">
                  <c:v>0.81766123658902246</c:v>
                </c:pt>
                <c:pt idx="850">
                  <c:v>0.81837511767828186</c:v>
                </c:pt>
                <c:pt idx="851">
                  <c:v>0.81908006442058234</c:v>
                </c:pt>
                <c:pt idx="852">
                  <c:v>0.81977616682088039</c:v>
                </c:pt>
                <c:pt idx="853">
                  <c:v>0.82046351457582001</c:v>
                </c:pt>
                <c:pt idx="854">
                  <c:v>0.82114219705631752</c:v>
                </c:pt>
                <c:pt idx="855">
                  <c:v>0.82181230329075916</c:v>
                </c:pt>
                <c:pt idx="856">
                  <c:v>0.8224739219488052</c:v>
                </c:pt>
                <c:pt idx="857">
                  <c:v>0.82312714132578768</c:v>
                </c:pt>
                <c:pt idx="858">
                  <c:v>0.82377204932769332</c:v>
                </c:pt>
                <c:pt idx="859">
                  <c:v>0.82440873345671928</c:v>
                </c:pt>
                <c:pt idx="860">
                  <c:v>0.82503728079739203</c:v>
                </c:pt>
                <c:pt idx="861">
                  <c:v>0.8256577780032438</c:v>
                </c:pt>
                <c:pt idx="862">
                  <c:v>0.8262703112840234</c:v>
                </c:pt>
                <c:pt idx="863">
                  <c:v>0.82687496639344682</c:v>
                </c:pt>
                <c:pt idx="864">
                  <c:v>0.82747182861746593</c:v>
                </c:pt>
                <c:pt idx="865">
                  <c:v>0.82806098276304996</c:v>
                </c:pt>
                <c:pt idx="866">
                  <c:v>0.8286425131474654</c:v>
                </c:pt>
                <c:pt idx="867">
                  <c:v>0.82921650358804755</c:v>
                </c:pt>
                <c:pt idx="868">
                  <c:v>0.82978303739245474</c:v>
                </c:pt>
                <c:pt idx="869">
                  <c:v>0.83034219734938663</c:v>
                </c:pt>
                <c:pt idx="870">
                  <c:v>0.83089406571976554</c:v>
                </c:pt>
                <c:pt idx="871">
                  <c:v>0.83143872422836773</c:v>
                </c:pt>
                <c:pt idx="872">
                  <c:v>0.83197625405589071</c:v>
                </c:pt>
                <c:pt idx="873">
                  <c:v>0.83250673583144741</c:v>
                </c:pt>
                <c:pt idx="874">
                  <c:v>0.83303024962549033</c:v>
                </c:pt>
                <c:pt idx="875">
                  <c:v>0.83354687494312563</c:v>
                </c:pt>
                <c:pt idx="876">
                  <c:v>0.83405669071784538</c:v>
                </c:pt>
                <c:pt idx="877">
                  <c:v>0.83455977530563652</c:v>
                </c:pt>
                <c:pt idx="878">
                  <c:v>0.83505620647947376</c:v>
                </c:pt>
                <c:pt idx="879">
                  <c:v>0.83554606142418042</c:v>
                </c:pt>
                <c:pt idx="880">
                  <c:v>0.83602941673165365</c:v>
                </c:pt>
                <c:pt idx="881">
                  <c:v>0.83650634839643601</c:v>
                </c:pt>
                <c:pt idx="882">
                  <c:v>0.83697693181163213</c:v>
                </c:pt>
                <c:pt idx="883">
                  <c:v>0.83744124176515544</c:v>
                </c:pt>
                <c:pt idx="884">
                  <c:v>0.83789935243630076</c:v>
                </c:pt>
                <c:pt idx="885">
                  <c:v>0.83835133739262979</c:v>
                </c:pt>
                <c:pt idx="886">
                  <c:v>0.83879726958716705</c:v>
                </c:pt>
                <c:pt idx="887">
                  <c:v>0.83923722135588585</c:v>
                </c:pt>
                <c:pt idx="888">
                  <c:v>0.83967126441548956</c:v>
                </c:pt>
                <c:pt idx="889">
                  <c:v>0.84009946986146844</c:v>
                </c:pt>
                <c:pt idx="890">
                  <c:v>0.84052190816643568</c:v>
                </c:pt>
                <c:pt idx="891">
                  <c:v>0.84093864917871775</c:v>
                </c:pt>
                <c:pt idx="892">
                  <c:v>0.8413497621212106</c:v>
                </c:pt>
                <c:pt idx="893">
                  <c:v>0.84175531559047745</c:v>
                </c:pt>
                <c:pt idx="894">
                  <c:v>0.84215537755608894</c:v>
                </c:pt>
                <c:pt idx="895">
                  <c:v>0.8425500153601998</c:v>
                </c:pt>
                <c:pt idx="896">
                  <c:v>0.84293929571734449</c:v>
                </c:pt>
                <c:pt idx="897">
                  <c:v>0.84332328471445783</c:v>
                </c:pt>
                <c:pt idx="898">
                  <c:v>0.84370204781110181</c:v>
                </c:pt>
                <c:pt idx="899">
                  <c:v>0.84407564983989825</c:v>
                </c:pt>
                <c:pt idx="900">
                  <c:v>0.84444415500715853</c:v>
                </c:pt>
                <c:pt idx="901">
                  <c:v>0.84480762689370603</c:v>
                </c:pt>
                <c:pt idx="902">
                  <c:v>0.84516612845587669</c:v>
                </c:pt>
                <c:pt idx="903">
                  <c:v>0.84551972202670234</c:v>
                </c:pt>
                <c:pt idx="904">
                  <c:v>0.84586846931726323</c:v>
                </c:pt>
                <c:pt idx="905">
                  <c:v>0.84621243141820468</c:v>
                </c:pt>
                <c:pt idx="906">
                  <c:v>0.84655166880141053</c:v>
                </c:pt>
                <c:pt idx="907">
                  <c:v>0.84688624132183554</c:v>
                </c:pt>
                <c:pt idx="908">
                  <c:v>0.84721620821947663</c:v>
                </c:pt>
                <c:pt idx="909">
                  <c:v>0.84754162812149136</c:v>
                </c:pt>
                <c:pt idx="910">
                  <c:v>0.8478625590444494</c:v>
                </c:pt>
                <c:pt idx="911">
                  <c:v>0.84817905839671515</c:v>
                </c:pt>
                <c:pt idx="912">
                  <c:v>0.84849118298095272</c:v>
                </c:pt>
                <c:pt idx="913">
                  <c:v>0.84879898899675643</c:v>
                </c:pt>
                <c:pt idx="914">
                  <c:v>0.84910253204338748</c:v>
                </c:pt>
                <c:pt idx="915">
                  <c:v>0.84940186712262755</c:v>
                </c:pt>
                <c:pt idx="916">
                  <c:v>0.84969704864173579</c:v>
                </c:pt>
                <c:pt idx="917">
                  <c:v>0.84998813041650145</c:v>
                </c:pt>
                <c:pt idx="918">
                  <c:v>0.85027516567439865</c:v>
                </c:pt>
                <c:pt idx="919">
                  <c:v>0.85055820705782703</c:v>
                </c:pt>
                <c:pt idx="920">
                  <c:v>0.85083730662744328</c:v>
                </c:pt>
                <c:pt idx="921">
                  <c:v>0.85111251586557068</c:v>
                </c:pt>
                <c:pt idx="922">
                  <c:v>0.85138388567969159</c:v>
                </c:pt>
                <c:pt idx="923">
                  <c:v>0.85165146640601208</c:v>
                </c:pt>
                <c:pt idx="924">
                  <c:v>0.85191530781309632</c:v>
                </c:pt>
                <c:pt idx="925">
                  <c:v>0.85217545910556991</c:v>
                </c:pt>
                <c:pt idx="926">
                  <c:v>0.85243196892788398</c:v>
                </c:pt>
                <c:pt idx="927">
                  <c:v>0.85268488536814124</c:v>
                </c:pt>
                <c:pt idx="928">
                  <c:v>0.85293425596197325</c:v>
                </c:pt>
                <c:pt idx="929">
                  <c:v>0.85318012769647822</c:v>
                </c:pt>
                <c:pt idx="930">
                  <c:v>0.85342254701419773</c:v>
                </c:pt>
                <c:pt idx="931">
                  <c:v>0.85366155981714953</c:v>
                </c:pt>
                <c:pt idx="932">
                  <c:v>0.85389721147089659</c:v>
                </c:pt>
                <c:pt idx="933">
                  <c:v>0.85412954680865583</c:v>
                </c:pt>
                <c:pt idx="934">
                  <c:v>0.85435861013545189</c:v>
                </c:pt>
                <c:pt idx="935">
                  <c:v>0.85458444523229338</c:v>
                </c:pt>
                <c:pt idx="936">
                  <c:v>0.85480709536039035</c:v>
                </c:pt>
                <c:pt idx="937">
                  <c:v>0.85502660326539348</c:v>
                </c:pt>
                <c:pt idx="938">
                  <c:v>0.85524301118166401</c:v>
                </c:pt>
                <c:pt idx="939">
                  <c:v>0.8554563608365664</c:v>
                </c:pt>
                <c:pt idx="940">
                  <c:v>0.85566669345478086</c:v>
                </c:pt>
                <c:pt idx="941">
                  <c:v>0.85587404976263226</c:v>
                </c:pt>
                <c:pt idx="942">
                  <c:v>0.85607846999244441</c:v>
                </c:pt>
                <c:pt idx="943">
                  <c:v>0.85627999388689935</c:v>
                </c:pt>
                <c:pt idx="944">
                  <c:v>0.85647866070341194</c:v>
                </c:pt>
                <c:pt idx="945">
                  <c:v>0.85667450921851906</c:v>
                </c:pt>
                <c:pt idx="946">
                  <c:v>0.85686757773226885</c:v>
                </c:pt>
                <c:pt idx="947">
                  <c:v>0.8570579040726255</c:v>
                </c:pt>
                <c:pt idx="948">
                  <c:v>0.85724552559986988</c:v>
                </c:pt>
                <c:pt idx="949">
                  <c:v>0.85743047921100768</c:v>
                </c:pt>
                <c:pt idx="950">
                  <c:v>0.85761280134418072</c:v>
                </c:pt>
                <c:pt idx="951">
                  <c:v>0.8577925279830696</c:v>
                </c:pt>
                <c:pt idx="952">
                  <c:v>0.85796969466130446</c:v>
                </c:pt>
                <c:pt idx="953">
                  <c:v>0.85814433646686206</c:v>
                </c:pt>
                <c:pt idx="954">
                  <c:v>0.85831648804646443</c:v>
                </c:pt>
                <c:pt idx="955">
                  <c:v>0.85848618360996964</c:v>
                </c:pt>
                <c:pt idx="956">
                  <c:v>0.85865345693475081</c:v>
                </c:pt>
                <c:pt idx="957">
                  <c:v>0.85881834137006841</c:v>
                </c:pt>
                <c:pt idx="958">
                  <c:v>0.85898086984143551</c:v>
                </c:pt>
                <c:pt idx="959">
                  <c:v>0.8591410748549646</c:v>
                </c:pt>
                <c:pt idx="960">
                  <c:v>0.85929898850170383</c:v>
                </c:pt>
                <c:pt idx="961">
                  <c:v>0.85945464246196235</c:v>
                </c:pt>
                <c:pt idx="962">
                  <c:v>0.85960806800961653</c:v>
                </c:pt>
                <c:pt idx="963">
                  <c:v>0.85975929601640066</c:v>
                </c:pt>
                <c:pt idx="964">
                  <c:v>0.85990835695618184</c:v>
                </c:pt>
                <c:pt idx="965">
                  <c:v>0.86005528090921712</c:v>
                </c:pt>
                <c:pt idx="966">
                  <c:v>0.86020009756638982</c:v>
                </c:pt>
                <c:pt idx="967">
                  <c:v>0.86034283623342533</c:v>
                </c:pt>
                <c:pt idx="968">
                  <c:v>0.8604835258350888</c:v>
                </c:pt>
                <c:pt idx="969">
                  <c:v>0.86062219491936331</c:v>
                </c:pt>
                <c:pt idx="970">
                  <c:v>0.86075887166159792</c:v>
                </c:pt>
                <c:pt idx="971">
                  <c:v>0.86089358386863868</c:v>
                </c:pt>
                <c:pt idx="972">
                  <c:v>0.86102635898293922</c:v>
                </c:pt>
                <c:pt idx="973">
                  <c:v>0.86115722408664042</c:v>
                </c:pt>
                <c:pt idx="974">
                  <c:v>0.86128620590562599</c:v>
                </c:pt>
                <c:pt idx="975">
                  <c:v>0.8614133308135592</c:v>
                </c:pt>
                <c:pt idx="976">
                  <c:v>0.86153862483588528</c:v>
                </c:pt>
                <c:pt idx="977">
                  <c:v>0.86166211365381451</c:v>
                </c:pt>
                <c:pt idx="978">
                  <c:v>0.86178382260827346</c:v>
                </c:pt>
                <c:pt idx="979">
                  <c:v>0.861903776703832</c:v>
                </c:pt>
                <c:pt idx="980">
                  <c:v>0.86202200061260181</c:v>
                </c:pt>
                <c:pt idx="981">
                  <c:v>0.86213851867810598</c:v>
                </c:pt>
                <c:pt idx="982">
                  <c:v>0.8622533549191187</c:v>
                </c:pt>
                <c:pt idx="983">
                  <c:v>0.86236653303348232</c:v>
                </c:pt>
                <c:pt idx="984">
                  <c:v>0.86247807640188756</c:v>
                </c:pt>
                <c:pt idx="985">
                  <c:v>0.86258800809162817</c:v>
                </c:pt>
                <c:pt idx="986">
                  <c:v>0.86269635086032781</c:v>
                </c:pt>
                <c:pt idx="987">
                  <c:v>0.86280312715963192</c:v>
                </c:pt>
                <c:pt idx="988">
                  <c:v>0.86290835913887376</c:v>
                </c:pt>
                <c:pt idx="989">
                  <c:v>0.86301206864870605</c:v>
                </c:pt>
                <c:pt idx="990">
                  <c:v>0.86311427724470913</c:v>
                </c:pt>
                <c:pt idx="991">
                  <c:v>0.86321500619095803</c:v>
                </c:pt>
                <c:pt idx="992">
                  <c:v>0.86331427646356884</c:v>
                </c:pt>
                <c:pt idx="993">
                  <c:v>0.86341210875420538</c:v>
                </c:pt>
                <c:pt idx="994">
                  <c:v>0.8635085234735641</c:v>
                </c:pt>
                <c:pt idx="995">
                  <c:v>0.86360354075481549</c:v>
                </c:pt>
                <c:pt idx="996">
                  <c:v>0.86369718045702693</c:v>
                </c:pt>
                <c:pt idx="997">
                  <c:v>0.8637894621685468</c:v>
                </c:pt>
                <c:pt idx="998">
                  <c:v>0.8638804052103547</c:v>
                </c:pt>
              </c:numCache>
            </c:numRef>
          </c:yVal>
        </c:ser>
        <c:axId val="65307008"/>
        <c:axId val="65308928"/>
      </c:scatterChart>
      <c:valAx>
        <c:axId val="65307008"/>
        <c:scaling>
          <c:logBase val="10"/>
          <c:orientation val="minMax"/>
          <c:max val="1000"/>
          <c:min val="1.0000000000000041E-3"/>
        </c:scaling>
        <c:axPos val="b"/>
        <c:majorGridlines/>
        <c:minorGridlines>
          <c:spPr>
            <a:ln>
              <a:prstDash val="sysDot"/>
            </a:ln>
          </c:spPr>
        </c:minorGridlines>
        <c:title>
          <c:tx>
            <c:rich>
              <a:bodyPr/>
              <a:lstStyle/>
              <a:p>
                <a:pPr>
                  <a:defRPr sz="2400" b="1" i="0" u="none" strike="noStrike" baseline="0">
                    <a:solidFill>
                      <a:srgbClr val="3C3C3C"/>
                    </a:solidFill>
                    <a:latin typeface="+mn-lt"/>
                    <a:ea typeface="Arial"/>
                    <a:cs typeface="Arial"/>
                  </a:defRPr>
                </a:pPr>
                <a:r>
                  <a:rPr lang="en-US" sz="2400" b="1">
                    <a:latin typeface="+mn-lt"/>
                  </a:rPr>
                  <a:t>GPUweight</a:t>
                </a:r>
              </a:p>
            </c:rich>
          </c:tx>
          <c:layout>
            <c:manualLayout>
              <c:xMode val="edge"/>
              <c:yMode val="edge"/>
              <c:x val="0.44949847914796393"/>
              <c:y val="0.89846027094146663"/>
            </c:manualLayout>
          </c:layout>
          <c:spPr>
            <a:noFill/>
            <a:ln w="25400">
              <a:noFill/>
            </a:ln>
          </c:spPr>
        </c:title>
        <c:numFmt formatCode="General" sourceLinked="1"/>
        <c:minorTickMark val="out"/>
        <c:tickLblPos val="nextTo"/>
        <c:spPr>
          <a:ln w="3175">
            <a:solidFill>
              <a:sysClr val="windowText" lastClr="000000"/>
            </a:solidFill>
            <a:prstDash val="solid"/>
          </a:ln>
        </c:spPr>
        <c:txPr>
          <a:bodyPr rot="0" vert="horz"/>
          <a:lstStyle/>
          <a:p>
            <a:pPr>
              <a:defRPr sz="2400" b="0" i="0" u="none" strike="noStrike" baseline="0">
                <a:solidFill>
                  <a:srgbClr val="3C3C3C"/>
                </a:solidFill>
                <a:latin typeface="+mn-lt"/>
                <a:ea typeface="Arial"/>
                <a:cs typeface="Arial"/>
              </a:defRPr>
            </a:pPr>
            <a:endParaRPr lang="en-US"/>
          </a:p>
        </c:txPr>
        <c:crossAx val="65308928"/>
        <c:crossesAt val="0"/>
        <c:crossBetween val="midCat"/>
      </c:valAx>
      <c:valAx>
        <c:axId val="65308928"/>
        <c:scaling>
          <c:orientation val="minMax"/>
          <c:max val="1"/>
        </c:scaling>
        <c:axPos val="l"/>
        <c:majorGridlines>
          <c:spPr>
            <a:ln w="3175">
              <a:solidFill>
                <a:schemeClr val="tx1"/>
              </a:solidFill>
              <a:prstDash val="solid"/>
            </a:ln>
          </c:spPr>
        </c:majorGridlines>
        <c:title>
          <c:tx>
            <c:rich>
              <a:bodyPr/>
              <a:lstStyle/>
              <a:p>
                <a:pPr>
                  <a:defRPr sz="2400" b="1" i="0" u="none" strike="noStrike" baseline="0">
                    <a:solidFill>
                      <a:srgbClr val="3C3C3C"/>
                    </a:solidFill>
                    <a:latin typeface="+mn-lt"/>
                    <a:ea typeface="Arial"/>
                    <a:cs typeface="Arial"/>
                  </a:defRPr>
                </a:pPr>
                <a:r>
                  <a:rPr lang="en-US" sz="2400" b="1">
                    <a:latin typeface="+mn-lt"/>
                  </a:rPr>
                  <a:t>System Performance</a:t>
                </a:r>
              </a:p>
            </c:rich>
          </c:tx>
          <c:layout>
            <c:manualLayout>
              <c:xMode val="edge"/>
              <c:yMode val="edge"/>
              <c:x val="0"/>
              <c:y val="7.2478843731977452E-2"/>
            </c:manualLayout>
          </c:layout>
          <c:spPr>
            <a:noFill/>
            <a:ln w="25400">
              <a:noFill/>
            </a:ln>
          </c:spPr>
        </c:title>
        <c:numFmt formatCode="General" sourceLinked="1"/>
        <c:tickLblPos val="nextTo"/>
        <c:spPr>
          <a:ln w="3175">
            <a:solidFill>
              <a:schemeClr val="tx1"/>
            </a:solidFill>
            <a:prstDash val="solid"/>
          </a:ln>
        </c:spPr>
        <c:txPr>
          <a:bodyPr rot="0" vert="horz"/>
          <a:lstStyle/>
          <a:p>
            <a:pPr>
              <a:defRPr sz="2400" b="0" i="0" u="none" strike="noStrike" baseline="0">
                <a:solidFill>
                  <a:srgbClr val="3C3C3C"/>
                </a:solidFill>
                <a:latin typeface="+mn-lt"/>
                <a:ea typeface="Arial"/>
                <a:cs typeface="Arial"/>
              </a:defRPr>
            </a:pPr>
            <a:endParaRPr lang="en-US"/>
          </a:p>
        </c:txPr>
        <c:crossAx val="65307008"/>
        <c:crossesAt val="0"/>
        <c:crossBetween val="midCat"/>
      </c:valAx>
      <c:spPr>
        <a:noFill/>
        <a:ln w="3175">
          <a:solidFill>
            <a:schemeClr val="tx1"/>
          </a:solidFill>
          <a:prstDash val="solid"/>
        </a:ln>
      </c:spPr>
    </c:plotArea>
    <c:legend>
      <c:legendPos val="r"/>
      <c:layout>
        <c:manualLayout>
          <c:xMode val="edge"/>
          <c:yMode val="edge"/>
          <c:x val="0.18709257529944121"/>
          <c:y val="0.104008097642503"/>
          <c:w val="0.3767361684537554"/>
          <c:h val="0.33255652460482937"/>
        </c:manualLayout>
      </c:layout>
      <c:spPr>
        <a:solidFill>
          <a:sysClr val="window" lastClr="FFFFFF"/>
        </a:solidFill>
        <a:ln w="25400">
          <a:solidFill>
            <a:sysClr val="windowText" lastClr="000000"/>
          </a:solidFill>
        </a:ln>
      </c:spPr>
      <c:txPr>
        <a:bodyPr/>
        <a:lstStyle/>
        <a:p>
          <a:pPr>
            <a:defRPr sz="2400" b="1" i="0" u="none" strike="noStrike" baseline="0">
              <a:solidFill>
                <a:srgbClr val="3C3C3C"/>
              </a:solidFill>
              <a:latin typeface="+mn-lt"/>
              <a:ea typeface="Arial"/>
              <a:cs typeface="Arial"/>
            </a:defRPr>
          </a:pPr>
          <a:endParaRPr lang="en-US"/>
        </a:p>
      </c:txPr>
    </c:legend>
    <c:plotVisOnly val="1"/>
    <c:dispBlanksAs val="span"/>
  </c:chart>
  <c:spPr>
    <a:solidFill>
      <a:srgbClr val="FFFFFF"/>
    </a:solid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15277481681214641"/>
          <c:y val="6.8876334404387812E-2"/>
          <c:w val="0.77945856366309918"/>
          <c:h val="0.69767441860465707"/>
        </c:manualLayout>
      </c:layout>
      <c:scatterChart>
        <c:scatterStyle val="lineMarker"/>
        <c:ser>
          <c:idx val="4"/>
          <c:order val="0"/>
          <c:tx>
            <c:v>Previous Best</c:v>
          </c:tx>
          <c:spPr>
            <a:ln w="63500">
              <a:solidFill>
                <a:srgbClr val="FF0000"/>
              </a:solidFill>
              <a:prstDash val="solid"/>
            </a:ln>
          </c:spPr>
          <c:marker>
            <c:symbol val="none"/>
          </c:marker>
          <c:xVal>
            <c:numRef>
              <c:f>Sheet1!$I$2:$I$1000</c:f>
              <c:numCache>
                <c:formatCode>General</c:formatCode>
                <c:ptCount val="999"/>
                <c:pt idx="0">
                  <c:v>5.4677236625771876E-4</c:v>
                </c:pt>
                <c:pt idx="1">
                  <c:v>5.5509884899260589E-4</c:v>
                </c:pt>
                <c:pt idx="2">
                  <c:v>5.6355213095695973E-4</c:v>
                </c:pt>
                <c:pt idx="3">
                  <c:v>5.7213414310351566E-4</c:v>
                </c:pt>
                <c:pt idx="4">
                  <c:v>5.8084684579037078E-4</c:v>
                </c:pt>
                <c:pt idx="5">
                  <c:v>5.8969222922880191E-4</c:v>
                </c:pt>
                <c:pt idx="6">
                  <c:v>5.9867231393787197E-4</c:v>
                </c:pt>
                <c:pt idx="7">
                  <c:v>6.0778915120595928E-4</c:v>
                </c:pt>
                <c:pt idx="8">
                  <c:v>6.1704482355935003E-4</c:v>
                </c:pt>
                <c:pt idx="9">
                  <c:v>6.2644144523791624E-4</c:v>
                </c:pt>
                <c:pt idx="10">
                  <c:v>6.3598116267808821E-4</c:v>
                </c:pt>
                <c:pt idx="11">
                  <c:v>6.4566615500313851E-4</c:v>
                </c:pt>
                <c:pt idx="12">
                  <c:v>6.5549863452094882E-4</c:v>
                </c:pt>
                <c:pt idx="13">
                  <c:v>6.6548084722938992E-4</c:v>
                </c:pt>
                <c:pt idx="14">
                  <c:v>6.756150733293328E-4</c:v>
                </c:pt>
                <c:pt idx="15">
                  <c:v>6.8590362774551233E-4</c:v>
                </c:pt>
                <c:pt idx="16">
                  <c:v>6.9634886065534404E-4</c:v>
                </c:pt>
                <c:pt idx="17">
                  <c:v>7.0695315802572864E-4</c:v>
                </c:pt>
                <c:pt idx="18">
                  <c:v>7.1771894215809991E-4</c:v>
                </c:pt>
                <c:pt idx="19">
                  <c:v>7.2864867224172836E-4</c:v>
                </c:pt>
                <c:pt idx="20">
                  <c:v>7.3974484491546005E-4</c:v>
                </c:pt>
                <c:pt idx="21">
                  <c:v>7.5100999483802995E-4</c:v>
                </c:pt>
                <c:pt idx="22">
                  <c:v>7.6244669526703412E-4</c:v>
                </c:pt>
                <c:pt idx="23">
                  <c:v>7.7405755864673584E-4</c:v>
                </c:pt>
                <c:pt idx="24">
                  <c:v>7.8584523720480861E-4</c:v>
                </c:pt>
                <c:pt idx="25">
                  <c:v>7.9781242355818328E-4</c:v>
                </c:pt>
                <c:pt idx="26">
                  <c:v>8.0996185132810577E-4</c:v>
                </c:pt>
                <c:pt idx="27">
                  <c:v>8.2229629576457302E-4</c:v>
                </c:pt>
                <c:pt idx="28">
                  <c:v>8.3481857438027357E-4</c:v>
                </c:pt>
                <c:pt idx="29">
                  <c:v>8.4753154759418744E-4</c:v>
                </c:pt>
                <c:pt idx="30">
                  <c:v>8.6043811938496225E-4</c:v>
                </c:pt>
                <c:pt idx="31">
                  <c:v>8.7354123795428033E-4</c:v>
                </c:pt>
                <c:pt idx="32">
                  <c:v>8.8684389640028343E-4</c:v>
                </c:pt>
                <c:pt idx="33">
                  <c:v>9.0034913340130307E-4</c:v>
                </c:pt>
                <c:pt idx="34">
                  <c:v>9.1406003390995065E-4</c:v>
                </c:pt>
                <c:pt idx="35">
                  <c:v>9.2797972985781991E-4</c:v>
                </c:pt>
                <c:pt idx="36">
                  <c:v>9.4211140087088253E-4</c:v>
                </c:pt>
                <c:pt idx="37">
                  <c:v>9.564582749958195E-4</c:v>
                </c:pt>
                <c:pt idx="38">
                  <c:v>9.7102362943738037E-4</c:v>
                </c:pt>
                <c:pt idx="39">
                  <c:v>9.8581079130698667E-4</c:v>
                </c:pt>
                <c:pt idx="40">
                  <c:v>1.000823138382722E-3</c:v>
                </c:pt>
                <c:pt idx="41">
                  <c:v>1.0160640998809359E-3</c:v>
                </c:pt>
                <c:pt idx="42">
                  <c:v>1.0315371572395288E-3</c:v>
                </c:pt>
                <c:pt idx="43">
                  <c:v>1.0472458449132345E-3</c:v>
                </c:pt>
                <c:pt idx="44">
                  <c:v>1.0631937511809415E-3</c:v>
                </c:pt>
                <c:pt idx="45">
                  <c:v>1.0793845189654241E-3</c:v>
                </c:pt>
                <c:pt idx="46">
                  <c:v>1.0958218466654039E-3</c:v>
                </c:pt>
                <c:pt idx="47">
                  <c:v>1.1125094890004101E-3</c:v>
                </c:pt>
                <c:pt idx="48">
                  <c:v>1.1294512578684359E-3</c:v>
                </c:pt>
                <c:pt idx="49">
                  <c:v>1.146651023216694E-3</c:v>
                </c:pt>
                <c:pt idx="50">
                  <c:v>1.1641127139255779E-3</c:v>
                </c:pt>
                <c:pt idx="51">
                  <c:v>1.1818403187061641E-3</c:v>
                </c:pt>
                <c:pt idx="52">
                  <c:v>1.1998378870113368E-3</c:v>
                </c:pt>
                <c:pt idx="53">
                  <c:v>1.2181095299607526E-3</c:v>
                </c:pt>
                <c:pt idx="54">
                  <c:v>1.2366594212799478E-3</c:v>
                </c:pt>
                <c:pt idx="55">
                  <c:v>1.2554917982537496E-3</c:v>
                </c:pt>
                <c:pt idx="56">
                  <c:v>1.2746109626941657E-3</c:v>
                </c:pt>
                <c:pt idx="57">
                  <c:v>1.2940212819230101E-3</c:v>
                </c:pt>
                <c:pt idx="58">
                  <c:v>1.3137271897695503E-3</c:v>
                </c:pt>
                <c:pt idx="59">
                  <c:v>1.3337331875833021E-3</c:v>
                </c:pt>
                <c:pt idx="60">
                  <c:v>1.3540438452622401E-3</c:v>
                </c:pt>
                <c:pt idx="61">
                  <c:v>1.3746638022966841E-3</c:v>
                </c:pt>
                <c:pt idx="62">
                  <c:v>1.3955977688291221E-3</c:v>
                </c:pt>
                <c:pt idx="63">
                  <c:v>1.4168505267300789E-3</c:v>
                </c:pt>
                <c:pt idx="64">
                  <c:v>1.4384269306904282E-3</c:v>
                </c:pt>
                <c:pt idx="65">
                  <c:v>1.4603319093303877E-3</c:v>
                </c:pt>
                <c:pt idx="66">
                  <c:v>1.4825704663252691E-3</c:v>
                </c:pt>
                <c:pt idx="67">
                  <c:v>1.5051476815484905E-3</c:v>
                </c:pt>
                <c:pt idx="68">
                  <c:v>1.5280687122319701E-3</c:v>
                </c:pt>
                <c:pt idx="69">
                  <c:v>1.5513387941441322E-3</c:v>
                </c:pt>
                <c:pt idx="70">
                  <c:v>1.5749632427859209E-3</c:v>
                </c:pt>
                <c:pt idx="71">
                  <c:v>1.5989474546050009E-3</c:v>
                </c:pt>
                <c:pt idx="72">
                  <c:v>1.6232969082284221E-3</c:v>
                </c:pt>
                <c:pt idx="73">
                  <c:v>1.6480171657141432E-3</c:v>
                </c:pt>
                <c:pt idx="74">
                  <c:v>1.6731138738214635E-3</c:v>
                </c:pt>
                <c:pt idx="75">
                  <c:v>1.6985927653009763E-3</c:v>
                </c:pt>
                <c:pt idx="76">
                  <c:v>1.7244596602040321E-3</c:v>
                </c:pt>
                <c:pt idx="77">
                  <c:v>1.7507204672122143E-3</c:v>
                </c:pt>
                <c:pt idx="78">
                  <c:v>1.7773811849870248E-3</c:v>
                </c:pt>
                <c:pt idx="79">
                  <c:v>1.8044479035401295E-3</c:v>
                </c:pt>
                <c:pt idx="80">
                  <c:v>1.8319268056244888E-3</c:v>
                </c:pt>
                <c:pt idx="81">
                  <c:v>1.8598241681466901E-3</c:v>
                </c:pt>
                <c:pt idx="82">
                  <c:v>1.8881463636007099E-3</c:v>
                </c:pt>
                <c:pt idx="83">
                  <c:v>1.916899861523562E-3</c:v>
                </c:pt>
                <c:pt idx="84">
                  <c:v>1.9460912299731573E-3</c:v>
                </c:pt>
                <c:pt idx="85">
                  <c:v>1.975727137028586E-3</c:v>
                </c:pt>
                <c:pt idx="86">
                  <c:v>2.0058143523132782E-3</c:v>
                </c:pt>
                <c:pt idx="87">
                  <c:v>2.0363597485414118E-3</c:v>
                </c:pt>
                <c:pt idx="88">
                  <c:v>2.0673703030877249E-3</c:v>
                </c:pt>
                <c:pt idx="89">
                  <c:v>2.0988530995814372E-3</c:v>
                </c:pt>
                <c:pt idx="90">
                  <c:v>2.130815329524301E-3</c:v>
                </c:pt>
                <c:pt idx="91">
                  <c:v>2.1632642939333098E-3</c:v>
                </c:pt>
                <c:pt idx="92">
                  <c:v>2.1962074050084273E-3</c:v>
                </c:pt>
                <c:pt idx="93">
                  <c:v>2.2296521878258152E-3</c:v>
                </c:pt>
                <c:pt idx="94">
                  <c:v>2.2636062820566806E-3</c:v>
                </c:pt>
                <c:pt idx="95">
                  <c:v>2.2980774437123632E-3</c:v>
                </c:pt>
                <c:pt idx="96">
                  <c:v>2.333073546916102E-3</c:v>
                </c:pt>
                <c:pt idx="97">
                  <c:v>2.3686025857016192E-3</c:v>
                </c:pt>
                <c:pt idx="98">
                  <c:v>2.4046726758392028E-3</c:v>
                </c:pt>
                <c:pt idx="99">
                  <c:v>2.4412920566895492E-3</c:v>
                </c:pt>
                <c:pt idx="100">
                  <c:v>2.4784690930858343E-3</c:v>
                </c:pt>
                <c:pt idx="101">
                  <c:v>2.5162122772445041E-3</c:v>
                </c:pt>
                <c:pt idx="102">
                  <c:v>2.5545302307050876E-3</c:v>
                </c:pt>
                <c:pt idx="103">
                  <c:v>2.593431706299588E-3</c:v>
                </c:pt>
                <c:pt idx="104">
                  <c:v>2.6329255901518488E-3</c:v>
                </c:pt>
                <c:pt idx="105">
                  <c:v>2.6730209037074716E-3</c:v>
                </c:pt>
                <c:pt idx="106">
                  <c:v>2.7137268057943909E-3</c:v>
                </c:pt>
                <c:pt idx="107">
                  <c:v>2.7550525947151036E-3</c:v>
                </c:pt>
                <c:pt idx="108">
                  <c:v>2.7970077103706779E-3</c:v>
                </c:pt>
                <c:pt idx="109">
                  <c:v>2.8396017364169211E-3</c:v>
                </c:pt>
                <c:pt idx="110">
                  <c:v>2.882844402453723E-3</c:v>
                </c:pt>
                <c:pt idx="111">
                  <c:v>2.9267455862474426E-3</c:v>
                </c:pt>
                <c:pt idx="112">
                  <c:v>2.9713153159872442E-3</c:v>
                </c:pt>
                <c:pt idx="113">
                  <c:v>3.0165637725758816E-3</c:v>
                </c:pt>
                <c:pt idx="114">
                  <c:v>3.0625012919552213E-3</c:v>
                </c:pt>
                <c:pt idx="115">
                  <c:v>3.1091383674672346E-3</c:v>
                </c:pt>
                <c:pt idx="116">
                  <c:v>3.1564856522509842E-3</c:v>
                </c:pt>
                <c:pt idx="117">
                  <c:v>3.2045539616761399E-3</c:v>
                </c:pt>
                <c:pt idx="118">
                  <c:v>3.2533542758133431E-3</c:v>
                </c:pt>
                <c:pt idx="119">
                  <c:v>3.3028977419424814E-3</c:v>
                </c:pt>
                <c:pt idx="120">
                  <c:v>3.3531956770989492E-3</c:v>
                </c:pt>
                <c:pt idx="121">
                  <c:v>3.4042595706588285E-3</c:v>
                </c:pt>
                <c:pt idx="122">
                  <c:v>3.4561010869632782E-3</c:v>
                </c:pt>
                <c:pt idx="123">
                  <c:v>3.5087320679830399E-3</c:v>
                </c:pt>
                <c:pt idx="124">
                  <c:v>3.5621645360233863E-3</c:v>
                </c:pt>
                <c:pt idx="125">
                  <c:v>3.6164106964704395E-3</c:v>
                </c:pt>
                <c:pt idx="126">
                  <c:v>3.6714829405791191E-3</c:v>
                </c:pt>
                <c:pt idx="127">
                  <c:v>3.727393848303698E-3</c:v>
                </c:pt>
                <c:pt idx="128">
                  <c:v>3.7841561911712515E-3</c:v>
                </c:pt>
                <c:pt idx="129">
                  <c:v>3.8417829351992277E-3</c:v>
                </c:pt>
                <c:pt idx="130">
                  <c:v>3.9002872438571048E-3</c:v>
                </c:pt>
                <c:pt idx="131">
                  <c:v>3.9596824810731839E-3</c:v>
                </c:pt>
                <c:pt idx="132">
                  <c:v>4.0199822142874967E-3</c:v>
                </c:pt>
                <c:pt idx="133">
                  <c:v>4.0812002175507744E-3</c:v>
                </c:pt>
                <c:pt idx="134">
                  <c:v>4.1433504746708387E-3</c:v>
                </c:pt>
                <c:pt idx="135">
                  <c:v>4.2064471824069518E-3</c:v>
                </c:pt>
                <c:pt idx="136">
                  <c:v>4.2705047537126353E-3</c:v>
                </c:pt>
                <c:pt idx="137">
                  <c:v>4.3355378210280342E-3</c:v>
                </c:pt>
                <c:pt idx="138">
                  <c:v>4.4015612396223923E-3</c:v>
                </c:pt>
                <c:pt idx="139">
                  <c:v>4.4685900909871923E-3</c:v>
                </c:pt>
                <c:pt idx="140">
                  <c:v>4.5366396862814217E-3</c:v>
                </c:pt>
                <c:pt idx="141">
                  <c:v>4.6057255698288306E-3</c:v>
                </c:pt>
                <c:pt idx="142">
                  <c:v>4.6758635226688845E-3</c:v>
                </c:pt>
                <c:pt idx="143">
                  <c:v>4.7470695661612832E-3</c:v>
                </c:pt>
                <c:pt idx="144">
                  <c:v>4.8193599656459734E-3</c:v>
                </c:pt>
                <c:pt idx="145">
                  <c:v>4.892751234158348E-3</c:v>
                </c:pt>
                <c:pt idx="146">
                  <c:v>4.9672601362013881E-3</c:v>
                </c:pt>
                <c:pt idx="147">
                  <c:v>5.0429036915750087E-3</c:v>
                </c:pt>
                <c:pt idx="148">
                  <c:v>5.119699179263971E-3</c:v>
                </c:pt>
                <c:pt idx="149">
                  <c:v>5.1976641413847436E-3</c:v>
                </c:pt>
                <c:pt idx="150">
                  <c:v>5.2768163871926427E-3</c:v>
                </c:pt>
                <c:pt idx="151">
                  <c:v>5.3571739971498633E-3</c:v>
                </c:pt>
                <c:pt idx="152">
                  <c:v>5.4387553270556993E-3</c:v>
                </c:pt>
                <c:pt idx="153">
                  <c:v>5.5215790122392933E-3</c:v>
                </c:pt>
                <c:pt idx="154">
                  <c:v>5.6056639718165433E-3</c:v>
                </c:pt>
                <c:pt idx="155">
                  <c:v>5.6910294130117405E-3</c:v>
                </c:pt>
                <c:pt idx="156">
                  <c:v>5.7776948355449075E-3</c:v>
                </c:pt>
                <c:pt idx="157">
                  <c:v>5.8656800360861764E-3</c:v>
                </c:pt>
                <c:pt idx="158">
                  <c:v>5.9550051127778619E-3</c:v>
                </c:pt>
                <c:pt idx="159">
                  <c:v>6.0456904698252397E-3</c:v>
                </c:pt>
                <c:pt idx="160">
                  <c:v>6.1377568221575854E-3</c:v>
                </c:pt>
                <c:pt idx="161">
                  <c:v>6.2312252001600014E-3</c:v>
                </c:pt>
                <c:pt idx="162">
                  <c:v>6.326116954477142E-3</c:v>
                </c:pt>
                <c:pt idx="163">
                  <c:v>6.4224537608904998E-3</c:v>
                </c:pt>
                <c:pt idx="164">
                  <c:v>6.5202576252695625E-3</c:v>
                </c:pt>
                <c:pt idx="165">
                  <c:v>6.6195508885985212E-3</c:v>
                </c:pt>
                <c:pt idx="166">
                  <c:v>6.7203562320797168E-3</c:v>
                </c:pt>
                <c:pt idx="167">
                  <c:v>6.8226966823144563E-3</c:v>
                </c:pt>
                <c:pt idx="168">
                  <c:v>6.9265956165628934E-3</c:v>
                </c:pt>
                <c:pt idx="169">
                  <c:v>7.0320767680841579E-3</c:v>
                </c:pt>
                <c:pt idx="170">
                  <c:v>7.1391642315575014E-3</c:v>
                </c:pt>
                <c:pt idx="171">
                  <c:v>7.2478824685862963E-3</c:v>
                </c:pt>
                <c:pt idx="172">
                  <c:v>7.3582563132855924E-3</c:v>
                </c:pt>
                <c:pt idx="173">
                  <c:v>7.4703109779549123E-3</c:v>
                </c:pt>
                <c:pt idx="174">
                  <c:v>7.5840720588374703E-3</c:v>
                </c:pt>
                <c:pt idx="175">
                  <c:v>7.6995655419669707E-3</c:v>
                </c:pt>
                <c:pt idx="176">
                  <c:v>7.8168178091035274E-3</c:v>
                </c:pt>
                <c:pt idx="177">
                  <c:v>7.9358556437599224E-3</c:v>
                </c:pt>
                <c:pt idx="178">
                  <c:v>8.0567062373197978E-3</c:v>
                </c:pt>
                <c:pt idx="179">
                  <c:v>8.1793971952484508E-3</c:v>
                </c:pt>
                <c:pt idx="180">
                  <c:v>8.3039565433994812E-3</c:v>
                </c:pt>
                <c:pt idx="181">
                  <c:v>8.4304127344157088E-3</c:v>
                </c:pt>
                <c:pt idx="182">
                  <c:v>8.5587946542291585E-3</c:v>
                </c:pt>
                <c:pt idx="183">
                  <c:v>8.6891316286590008E-3</c:v>
                </c:pt>
                <c:pt idx="184">
                  <c:v>8.8214534301106554E-3</c:v>
                </c:pt>
                <c:pt idx="185">
                  <c:v>8.9557902843763609E-3</c:v>
                </c:pt>
                <c:pt idx="186">
                  <c:v>9.092172877539436E-3</c:v>
                </c:pt>
                <c:pt idx="187">
                  <c:v>9.2306323629841557E-3</c:v>
                </c:pt>
                <c:pt idx="188">
                  <c:v>9.3712003685118318E-3</c:v>
                </c:pt>
                <c:pt idx="189">
                  <c:v>9.5139090035653538E-3</c:v>
                </c:pt>
                <c:pt idx="190">
                  <c:v>9.6587908665637708E-3</c:v>
                </c:pt>
                <c:pt idx="191">
                  <c:v>9.8058790523490695E-3</c:v>
                </c:pt>
                <c:pt idx="192">
                  <c:v>9.9552071597452559E-3</c:v>
                </c:pt>
                <c:pt idx="193">
                  <c:v>1.0106809299233764E-2</c:v>
                </c:pt>
                <c:pt idx="194">
                  <c:v>1.026072010074486E-2</c:v>
                </c:pt>
                <c:pt idx="195">
                  <c:v>1.0416974721568387E-2</c:v>
                </c:pt>
                <c:pt idx="196">
                  <c:v>1.0575608854384144E-2</c:v>
                </c:pt>
                <c:pt idx="197">
                  <c:v>1.0736658735415419E-2</c:v>
                </c:pt>
                <c:pt idx="198">
                  <c:v>1.0900161152705983E-2</c:v>
                </c:pt>
                <c:pt idx="199">
                  <c:v>1.1066153454523827E-2</c:v>
                </c:pt>
                <c:pt idx="200">
                  <c:v>1.123467355789221E-2</c:v>
                </c:pt>
                <c:pt idx="201">
                  <c:v>1.1405759957250981E-2</c:v>
                </c:pt>
                <c:pt idx="202">
                  <c:v>1.1579451733249721E-2</c:v>
                </c:pt>
                <c:pt idx="203">
                  <c:v>1.1755788561674842E-2</c:v>
                </c:pt>
                <c:pt idx="204">
                  <c:v>1.1934810722512573E-2</c:v>
                </c:pt>
                <c:pt idx="205">
                  <c:v>1.211655910914978E-2</c:v>
                </c:pt>
                <c:pt idx="206">
                  <c:v>1.2301075237715609E-2</c:v>
                </c:pt>
                <c:pt idx="207">
                  <c:v>1.2488401256564023E-2</c:v>
                </c:pt>
                <c:pt idx="208">
                  <c:v>1.2678579955902521E-2</c:v>
                </c:pt>
                <c:pt idx="209">
                  <c:v>1.2871654777566001E-2</c:v>
                </c:pt>
                <c:pt idx="210">
                  <c:v>1.3067669824940099E-2</c:v>
                </c:pt>
                <c:pt idx="211">
                  <c:v>1.326666987303564E-2</c:v>
                </c:pt>
                <c:pt idx="212">
                  <c:v>1.3468700378716381E-2</c:v>
                </c:pt>
                <c:pt idx="213">
                  <c:v>1.3673807491082667E-2</c:v>
                </c:pt>
                <c:pt idx="214">
                  <c:v>1.3882038062012885E-2</c:v>
                </c:pt>
                <c:pt idx="215">
                  <c:v>1.4093439656865821E-2</c:v>
                </c:pt>
                <c:pt idx="216">
                  <c:v>1.430806056534599E-2</c:v>
                </c:pt>
                <c:pt idx="217">
                  <c:v>1.4525949812534002E-2</c:v>
                </c:pt>
                <c:pt idx="218">
                  <c:v>1.4747157170085281E-2</c:v>
                </c:pt>
                <c:pt idx="219">
                  <c:v>1.497173316759927E-2</c:v>
                </c:pt>
                <c:pt idx="220">
                  <c:v>1.51997291041617E-2</c:v>
                </c:pt>
                <c:pt idx="221">
                  <c:v>1.5431197060062641E-2</c:v>
                </c:pt>
                <c:pt idx="222">
                  <c:v>1.5666189908693041E-2</c:v>
                </c:pt>
                <c:pt idx="223">
                  <c:v>1.5904761328622403E-2</c:v>
                </c:pt>
                <c:pt idx="224">
                  <c:v>1.614696581586033E-2</c:v>
                </c:pt>
                <c:pt idx="225">
                  <c:v>1.6392858696304906E-2</c:v>
                </c:pt>
                <c:pt idx="226">
                  <c:v>1.6642496138380567E-2</c:v>
                </c:pt>
                <c:pt idx="227">
                  <c:v>1.6895935165868639E-2</c:v>
                </c:pt>
                <c:pt idx="228">
                  <c:v>1.7153233670932574E-2</c:v>
                </c:pt>
                <c:pt idx="229">
                  <c:v>1.7414450427342715E-2</c:v>
                </c:pt>
                <c:pt idx="230">
                  <c:v>1.7679645103901232E-2</c:v>
                </c:pt>
                <c:pt idx="231">
                  <c:v>1.7948878278072386E-2</c:v>
                </c:pt>
                <c:pt idx="232">
                  <c:v>1.822221144981967E-2</c:v>
                </c:pt>
                <c:pt idx="233">
                  <c:v>1.8499707055654426E-2</c:v>
                </c:pt>
                <c:pt idx="234">
                  <c:v>1.8781428482897961E-2</c:v>
                </c:pt>
                <c:pt idx="235">
                  <c:v>1.9067440084160354E-2</c:v>
                </c:pt>
                <c:pt idx="236">
                  <c:v>1.9357807192040923E-2</c:v>
                </c:pt>
                <c:pt idx="237">
                  <c:v>1.9652596134051691E-2</c:v>
                </c:pt>
                <c:pt idx="238">
                  <c:v>1.9951874247768352E-2</c:v>
                </c:pt>
                <c:pt idx="239">
                  <c:v>2.025570989621139E-2</c:v>
                </c:pt>
                <c:pt idx="240">
                  <c:v>2.056417248346348E-2</c:v>
                </c:pt>
                <c:pt idx="241">
                  <c:v>2.0877332470521377E-2</c:v>
                </c:pt>
                <c:pt idx="242">
                  <c:v>2.1195261391392023E-2</c:v>
                </c:pt>
                <c:pt idx="243">
                  <c:v>2.1518031869433532E-2</c:v>
                </c:pt>
                <c:pt idx="244">
                  <c:v>2.1845717633942777E-2</c:v>
                </c:pt>
                <c:pt idx="245">
                  <c:v>2.2178393536997642E-2</c:v>
                </c:pt>
                <c:pt idx="246">
                  <c:v>2.2516135570556012E-2</c:v>
                </c:pt>
                <c:pt idx="247">
                  <c:v>2.2859020883813318E-2</c:v>
                </c:pt>
                <c:pt idx="248">
                  <c:v>2.3207127800825653E-2</c:v>
                </c:pt>
                <c:pt idx="249">
                  <c:v>2.3560535838401567E-2</c:v>
                </c:pt>
                <c:pt idx="250">
                  <c:v>2.3919325724265611E-2</c:v>
                </c:pt>
                <c:pt idx="251">
                  <c:v>2.4283579415498042E-2</c:v>
                </c:pt>
                <c:pt idx="252">
                  <c:v>2.4653380117256971E-2</c:v>
                </c:pt>
                <c:pt idx="253">
                  <c:v>2.5028812301783651E-2</c:v>
                </c:pt>
                <c:pt idx="254">
                  <c:v>2.5409961727699264E-2</c:v>
                </c:pt>
                <c:pt idx="255">
                  <c:v>2.5796915459593166E-2</c:v>
                </c:pt>
                <c:pt idx="256">
                  <c:v>2.6189761887911795E-2</c:v>
                </c:pt>
                <c:pt idx="257">
                  <c:v>2.6588590749148933E-2</c:v>
                </c:pt>
                <c:pt idx="258">
                  <c:v>2.69934931463441E-2</c:v>
                </c:pt>
                <c:pt idx="259">
                  <c:v>2.7404561569892492E-2</c:v>
                </c:pt>
                <c:pt idx="260">
                  <c:v>2.7821889918672602E-2</c:v>
                </c:pt>
                <c:pt idx="261">
                  <c:v>2.8245573521495093E-2</c:v>
                </c:pt>
                <c:pt idx="262">
                  <c:v>2.8675709158878192E-2</c:v>
                </c:pt>
                <c:pt idx="263">
                  <c:v>2.9112395085155601E-2</c:v>
                </c:pt>
                <c:pt idx="264">
                  <c:v>2.9555731050919298E-2</c:v>
                </c:pt>
                <c:pt idx="265">
                  <c:v>3.0005818325806528E-2</c:v>
                </c:pt>
                <c:pt idx="266">
                  <c:v>3.0462759721630848E-2</c:v>
                </c:pt>
                <c:pt idx="267">
                  <c:v>3.0926659615868868E-2</c:v>
                </c:pt>
                <c:pt idx="268">
                  <c:v>3.1397623975501415E-2</c:v>
                </c:pt>
                <c:pt idx="269">
                  <c:v>3.1875760381219892E-2</c:v>
                </c:pt>
                <c:pt idx="270">
                  <c:v>3.2361178051999812E-2</c:v>
                </c:pt>
                <c:pt idx="271">
                  <c:v>3.2853987870050623E-2</c:v>
                </c:pt>
                <c:pt idx="272">
                  <c:v>3.3354302406142601E-2</c:v>
                </c:pt>
                <c:pt idx="273">
                  <c:v>3.3862235945322436E-2</c:v>
                </c:pt>
                <c:pt idx="274">
                  <c:v>3.4377904513017712E-2</c:v>
                </c:pt>
                <c:pt idx="275">
                  <c:v>3.4901425901540814E-2</c:v>
                </c:pt>
                <c:pt idx="276">
                  <c:v>3.5432919696995815E-2</c:v>
                </c:pt>
                <c:pt idx="277">
                  <c:v>3.5972507306594681E-2</c:v>
                </c:pt>
                <c:pt idx="278">
                  <c:v>3.6520311986390552E-2</c:v>
                </c:pt>
                <c:pt idx="279">
                  <c:v>3.7076458869432012E-2</c:v>
                </c:pt>
                <c:pt idx="280">
                  <c:v>3.7641074994347219E-2</c:v>
                </c:pt>
                <c:pt idx="281">
                  <c:v>3.8214289334362578E-2</c:v>
                </c:pt>
                <c:pt idx="282">
                  <c:v>3.8796232826764233E-2</c:v>
                </c:pt>
                <c:pt idx="283">
                  <c:v>3.9387038402806246E-2</c:v>
                </c:pt>
                <c:pt idx="284">
                  <c:v>3.9986841018077396E-2</c:v>
                </c:pt>
                <c:pt idx="285">
                  <c:v>4.0595777683327304E-2</c:v>
                </c:pt>
                <c:pt idx="286">
                  <c:v>4.1213987495763764E-2</c:v>
                </c:pt>
                <c:pt idx="287">
                  <c:v>4.1841611670826152E-2</c:v>
                </c:pt>
                <c:pt idx="288">
                  <c:v>4.2478793574442793E-2</c:v>
                </c:pt>
                <c:pt idx="289">
                  <c:v>4.3125678755779447E-2</c:v>
                </c:pt>
                <c:pt idx="290">
                  <c:v>4.3782414980487079E-2</c:v>
                </c:pt>
                <c:pt idx="291">
                  <c:v>4.444915226445334E-2</c:v>
                </c:pt>
                <c:pt idx="292">
                  <c:v>4.5126042908074697E-2</c:v>
                </c:pt>
                <c:pt idx="293">
                  <c:v>4.5813241531040549E-2</c:v>
                </c:pt>
                <c:pt idx="294">
                  <c:v>4.6510905107655105E-2</c:v>
                </c:pt>
                <c:pt idx="295">
                  <c:v>4.7219193002695573E-2</c:v>
                </c:pt>
                <c:pt idx="296">
                  <c:v>4.7938267007812833E-2</c:v>
                </c:pt>
                <c:pt idx="297">
                  <c:v>4.866829137849011E-2</c:v>
                </c:pt>
                <c:pt idx="298">
                  <c:v>4.9409432871563574E-2</c:v>
                </c:pt>
                <c:pt idx="299">
                  <c:v>5.0161860783313264E-2</c:v>
                </c:pt>
                <c:pt idx="300">
                  <c:v>5.092574698813529E-2</c:v>
                </c:pt>
                <c:pt idx="301">
                  <c:v>5.1701265977802328E-2</c:v>
                </c:pt>
                <c:pt idx="302">
                  <c:v>5.2488594901322426E-2</c:v>
                </c:pt>
                <c:pt idx="303">
                  <c:v>5.3287913605403213E-2</c:v>
                </c:pt>
                <c:pt idx="304">
                  <c:v>5.4099404675536533E-2</c:v>
                </c:pt>
                <c:pt idx="305">
                  <c:v>5.4923253477701793E-2</c:v>
                </c:pt>
                <c:pt idx="306">
                  <c:v>5.5759648200712476E-2</c:v>
                </c:pt>
                <c:pt idx="307">
                  <c:v>5.6608779899200483E-2</c:v>
                </c:pt>
                <c:pt idx="308">
                  <c:v>5.7470842537259266E-2</c:v>
                </c:pt>
                <c:pt idx="309">
                  <c:v>5.8346033032750814E-2</c:v>
                </c:pt>
                <c:pt idx="310">
                  <c:v>5.9234551302284909E-2</c:v>
                </c:pt>
                <c:pt idx="311">
                  <c:v>6.0136600306888471E-2</c:v>
                </c:pt>
                <c:pt idx="312">
                  <c:v>6.1052386098363692E-2</c:v>
                </c:pt>
                <c:pt idx="313">
                  <c:v>6.1982117866359078E-2</c:v>
                </c:pt>
                <c:pt idx="314">
                  <c:v>6.2926007986151514E-2</c:v>
                </c:pt>
                <c:pt idx="315">
                  <c:v>6.3884272067158729E-2</c:v>
                </c:pt>
                <c:pt idx="316">
                  <c:v>6.4857129002191843E-2</c:v>
                </c:pt>
                <c:pt idx="317">
                  <c:v>6.5844801017453408E-2</c:v>
                </c:pt>
                <c:pt idx="318">
                  <c:v>6.6847513723302956E-2</c:v>
                </c:pt>
                <c:pt idx="319">
                  <c:v>6.786549616578981E-2</c:v>
                </c:pt>
                <c:pt idx="320">
                  <c:v>6.8898980878974433E-2</c:v>
                </c:pt>
                <c:pt idx="321">
                  <c:v>6.9948203938045392E-2</c:v>
                </c:pt>
                <c:pt idx="322">
                  <c:v>7.1013405013243991E-2</c:v>
                </c:pt>
                <c:pt idx="323">
                  <c:v>7.2094827424612984E-2</c:v>
                </c:pt>
                <c:pt idx="324">
                  <c:v>7.3192718197576723E-2</c:v>
                </c:pt>
                <c:pt idx="325">
                  <c:v>7.4307328119367133E-2</c:v>
                </c:pt>
                <c:pt idx="326">
                  <c:v>7.5438911796311833E-2</c:v>
                </c:pt>
                <c:pt idx="327">
                  <c:v>7.6587727711991724E-2</c:v>
                </c:pt>
                <c:pt idx="328">
                  <c:v>7.7754038286285979E-2</c:v>
                </c:pt>
                <c:pt idx="329">
                  <c:v>7.8938109935315734E-2</c:v>
                </c:pt>
                <c:pt idx="330">
                  <c:v>8.0140213132300187E-2</c:v>
                </c:pt>
                <c:pt idx="331">
                  <c:v>8.1360622469340338E-2</c:v>
                </c:pt>
                <c:pt idx="332">
                  <c:v>8.2599616720142502E-2</c:v>
                </c:pt>
                <c:pt idx="333">
                  <c:v>8.3857478903698615E-2</c:v>
                </c:pt>
                <c:pt idx="334">
                  <c:v>8.5134496348932484E-2</c:v>
                </c:pt>
                <c:pt idx="335">
                  <c:v>8.6430960760337044E-2</c:v>
                </c:pt>
                <c:pt idx="336">
                  <c:v>8.7747168284606478E-2</c:v>
                </c:pt>
                <c:pt idx="337">
                  <c:v>8.9083419578280296E-2</c:v>
                </c:pt>
                <c:pt idx="338">
                  <c:v>9.044001987642665E-2</c:v>
                </c:pt>
                <c:pt idx="339">
                  <c:v>9.1817279062362145E-2</c:v>
                </c:pt>
                <c:pt idx="340">
                  <c:v>9.32155117384387E-2</c:v>
                </c:pt>
                <c:pt idx="341">
                  <c:v>9.4635037297907343E-2</c:v>
                </c:pt>
                <c:pt idx="342">
                  <c:v>9.6076179997875544E-2</c:v>
                </c:pt>
                <c:pt idx="343">
                  <c:v>9.7539269033376244E-2</c:v>
                </c:pt>
                <c:pt idx="344">
                  <c:v>9.9024638612564567E-2</c:v>
                </c:pt>
                <c:pt idx="345">
                  <c:v>0.10053262803306059</c:v>
                </c:pt>
                <c:pt idx="346">
                  <c:v>0.10206358175945229</c:v>
                </c:pt>
                <c:pt idx="347">
                  <c:v>0.10361784950198202</c:v>
                </c:pt>
                <c:pt idx="348">
                  <c:v>0.10519578629642871</c:v>
                </c:pt>
                <c:pt idx="349">
                  <c:v>0.10679775258520699</c:v>
                </c:pt>
                <c:pt idx="350">
                  <c:v>0.10842411429970203</c:v>
                </c:pt>
                <c:pt idx="351">
                  <c:v>0.11007524294386024</c:v>
                </c:pt>
                <c:pt idx="352">
                  <c:v>0.11175151567904536</c:v>
                </c:pt>
                <c:pt idx="353">
                  <c:v>0.11345331541019836</c:v>
                </c:pt>
                <c:pt idx="354">
                  <c:v>0.11518103087329806</c:v>
                </c:pt>
                <c:pt idx="355">
                  <c:v>0.11693505672416046</c:v>
                </c:pt>
                <c:pt idx="356">
                  <c:v>0.11871579362858976</c:v>
                </c:pt>
                <c:pt idx="357">
                  <c:v>0.1205236483538981</c:v>
                </c:pt>
                <c:pt idx="358">
                  <c:v>0.12235903386182508</c:v>
                </c:pt>
                <c:pt idx="359">
                  <c:v>0.12422236940286817</c:v>
                </c:pt>
                <c:pt idx="360">
                  <c:v>0.1261140806120489</c:v>
                </c:pt>
                <c:pt idx="361">
                  <c:v>0.12803459960614103</c:v>
                </c:pt>
                <c:pt idx="362">
                  <c:v>0.12998436508237729</c:v>
                </c:pt>
                <c:pt idx="363">
                  <c:v>0.13196382241865637</c:v>
                </c:pt>
                <c:pt idx="364">
                  <c:v>0.13397342377528584</c:v>
                </c:pt>
                <c:pt idx="365">
                  <c:v>0.13601362819825968</c:v>
                </c:pt>
                <c:pt idx="366">
                  <c:v>0.13808490172412174</c:v>
                </c:pt>
                <c:pt idx="367">
                  <c:v>0.14018771748641778</c:v>
                </c:pt>
                <c:pt idx="368">
                  <c:v>0.14232255582377437</c:v>
                </c:pt>
                <c:pt idx="369">
                  <c:v>0.1444899043896187</c:v>
                </c:pt>
                <c:pt idx="370">
                  <c:v>0.14669025826357227</c:v>
                </c:pt>
                <c:pt idx="371">
                  <c:v>0.14892412006454039</c:v>
                </c:pt>
                <c:pt idx="372">
                  <c:v>0.15119200006552341</c:v>
                </c:pt>
                <c:pt idx="373">
                  <c:v>0.15349441631017652</c:v>
                </c:pt>
                <c:pt idx="374">
                  <c:v>0.15583189473114353</c:v>
                </c:pt>
                <c:pt idx="375">
                  <c:v>0.15820496927019648</c:v>
                </c:pt>
                <c:pt idx="376">
                  <c:v>0.16061418200019942</c:v>
                </c:pt>
                <c:pt idx="377">
                  <c:v>0.16306008324893295</c:v>
                </c:pt>
                <c:pt idx="378">
                  <c:v>0.16554323172480556</c:v>
                </c:pt>
                <c:pt idx="379">
                  <c:v>0.16806419464447259</c:v>
                </c:pt>
                <c:pt idx="380">
                  <c:v>0.17062354786240824</c:v>
                </c:pt>
                <c:pt idx="381">
                  <c:v>0.17322187600244493</c:v>
                </c:pt>
                <c:pt idx="382">
                  <c:v>0.17585977259131474</c:v>
                </c:pt>
                <c:pt idx="383">
                  <c:v>0.17853784019422891</c:v>
                </c:pt>
                <c:pt idx="384">
                  <c:v>0.18125669055251628</c:v>
                </c:pt>
                <c:pt idx="385">
                  <c:v>0.18401694472336708</c:v>
                </c:pt>
                <c:pt idx="386">
                  <c:v>0.18681923322169258</c:v>
                </c:pt>
                <c:pt idx="387">
                  <c:v>0.18966419616415445</c:v>
                </c:pt>
                <c:pt idx="388">
                  <c:v>0.19255248341538522</c:v>
                </c:pt>
                <c:pt idx="389">
                  <c:v>0.19548475473643181</c:v>
                </c:pt>
                <c:pt idx="390">
                  <c:v>0.19846167993546321</c:v>
                </c:pt>
                <c:pt idx="391">
                  <c:v>0.20148393902077491</c:v>
                </c:pt>
                <c:pt idx="392">
                  <c:v>0.20455222235611656</c:v>
                </c:pt>
                <c:pt idx="393">
                  <c:v>0.20766723081839336</c:v>
                </c:pt>
                <c:pt idx="394">
                  <c:v>0.21082967595775867</c:v>
                </c:pt>
                <c:pt idx="395">
                  <c:v>0.21404028016016255</c:v>
                </c:pt>
                <c:pt idx="396">
                  <c:v>0.2172997768123473</c:v>
                </c:pt>
                <c:pt idx="397">
                  <c:v>0.22060891046938727</c:v>
                </c:pt>
                <c:pt idx="398">
                  <c:v>0.22396843702475874</c:v>
                </c:pt>
                <c:pt idx="399">
                  <c:v>0.22737912388300369</c:v>
                </c:pt>
                <c:pt idx="400">
                  <c:v>0.23084175013502944</c:v>
                </c:pt>
                <c:pt idx="401">
                  <c:v>0.23435710673607021</c:v>
                </c:pt>
                <c:pt idx="402">
                  <c:v>0.23792599668636644</c:v>
                </c:pt>
                <c:pt idx="403">
                  <c:v>0.24154923521458449</c:v>
                </c:pt>
                <c:pt idx="404">
                  <c:v>0.2452276499640452</c:v>
                </c:pt>
                <c:pt idx="405">
                  <c:v>0.24896208118177285</c:v>
                </c:pt>
                <c:pt idx="406">
                  <c:v>0.25275338191042818</c:v>
                </c:pt>
                <c:pt idx="407">
                  <c:v>0.25660241818317575</c:v>
                </c:pt>
                <c:pt idx="408">
                  <c:v>0.26051006922149916</c:v>
                </c:pt>
                <c:pt idx="409">
                  <c:v>0.26447722763603876</c:v>
                </c:pt>
                <c:pt idx="410">
                  <c:v>0.26850479963049734</c:v>
                </c:pt>
                <c:pt idx="411">
                  <c:v>0.2725937052086258</c:v>
                </c:pt>
                <c:pt idx="412">
                  <c:v>0.27674487838439182</c:v>
                </c:pt>
                <c:pt idx="413">
                  <c:v>0.28095926739532245</c:v>
                </c:pt>
                <c:pt idx="414">
                  <c:v>0.28523783491910809</c:v>
                </c:pt>
                <c:pt idx="415">
                  <c:v>0.28958155829351084</c:v>
                </c:pt>
                <c:pt idx="416">
                  <c:v>0.29399142973960596</c:v>
                </c:pt>
                <c:pt idx="417">
                  <c:v>0.2984684565884313</c:v>
                </c:pt>
                <c:pt idx="418">
                  <c:v>0.30301366151109782</c:v>
                </c:pt>
                <c:pt idx="419">
                  <c:v>0.30762808275238446</c:v>
                </c:pt>
                <c:pt idx="420">
                  <c:v>0.31231277436790467</c:v>
                </c:pt>
                <c:pt idx="421">
                  <c:v>0.31706880646487712</c:v>
                </c:pt>
                <c:pt idx="422">
                  <c:v>0.32189726544657382</c:v>
                </c:pt>
                <c:pt idx="423">
                  <c:v>0.32679925426048095</c:v>
                </c:pt>
                <c:pt idx="424">
                  <c:v>0.33177589265023488</c:v>
                </c:pt>
                <c:pt idx="425">
                  <c:v>0.33682831741140756</c:v>
                </c:pt>
                <c:pt idx="426">
                  <c:v>0.34195768265117316</c:v>
                </c:pt>
                <c:pt idx="427">
                  <c:v>0.34716516005195247</c:v>
                </c:pt>
                <c:pt idx="428">
                  <c:v>0.35245193913903838</c:v>
                </c:pt>
                <c:pt idx="429">
                  <c:v>0.35781922755232298</c:v>
                </c:pt>
                <c:pt idx="430">
                  <c:v>0.36326825132215623</c:v>
                </c:pt>
                <c:pt idx="431">
                  <c:v>0.36880025514939735</c:v>
                </c:pt>
                <c:pt idx="432">
                  <c:v>0.37441650268974436</c:v>
                </c:pt>
                <c:pt idx="433">
                  <c:v>0.38011827684237937</c:v>
                </c:pt>
                <c:pt idx="434">
                  <c:v>0.38590688004302487</c:v>
                </c:pt>
                <c:pt idx="435">
                  <c:v>0.39178363456144538</c:v>
                </c:pt>
                <c:pt idx="436">
                  <c:v>0.39774988280349782</c:v>
                </c:pt>
                <c:pt idx="437">
                  <c:v>0.4038069876177659</c:v>
                </c:pt>
                <c:pt idx="438">
                  <c:v>0.40995633260686692</c:v>
                </c:pt>
                <c:pt idx="439">
                  <c:v>0.41619932244351859</c:v>
                </c:pt>
                <c:pt idx="440">
                  <c:v>0.42253738319139056</c:v>
                </c:pt>
                <c:pt idx="441">
                  <c:v>0.42897196263085535</c:v>
                </c:pt>
                <c:pt idx="442">
                  <c:v>0.43550453058969985</c:v>
                </c:pt>
                <c:pt idx="443">
                  <c:v>0.44213657927888295</c:v>
                </c:pt>
                <c:pt idx="444">
                  <c:v>0.44886962363338284</c:v>
                </c:pt>
                <c:pt idx="445">
                  <c:v>0.45570520165825662</c:v>
                </c:pt>
                <c:pt idx="446">
                  <c:v>0.46264487477995736</c:v>
                </c:pt>
                <c:pt idx="447">
                  <c:v>0.46969022820300099</c:v>
                </c:pt>
                <c:pt idx="448">
                  <c:v>0.4768428712720843</c:v>
                </c:pt>
                <c:pt idx="449">
                  <c:v>0.48410443783967905</c:v>
                </c:pt>
                <c:pt idx="450">
                  <c:v>0.49147658663926846</c:v>
                </c:pt>
                <c:pt idx="451">
                  <c:v>0.49896100166423102</c:v>
                </c:pt>
                <c:pt idx="452">
                  <c:v>0.5065593925525177</c:v>
                </c:pt>
                <c:pt idx="453">
                  <c:v>0.51427349497717534</c:v>
                </c:pt>
                <c:pt idx="454">
                  <c:v>0.52210507104281767</c:v>
                </c:pt>
                <c:pt idx="455">
                  <c:v>0.53005590968813965</c:v>
                </c:pt>
                <c:pt idx="456">
                  <c:v>0.53812782709455864</c:v>
                </c:pt>
                <c:pt idx="457">
                  <c:v>0.54632266710107413</c:v>
                </c:pt>
                <c:pt idx="458">
                  <c:v>0.55464230162545602</c:v>
                </c:pt>
                <c:pt idx="459">
                  <c:v>0.5630886310918336</c:v>
                </c:pt>
                <c:pt idx="460">
                  <c:v>0.57166358486480551</c:v>
                </c:pt>
                <c:pt idx="461">
                  <c:v>0.58036912169015598</c:v>
                </c:pt>
                <c:pt idx="462">
                  <c:v>0.58920723014229237</c:v>
                </c:pt>
                <c:pt idx="463">
                  <c:v>0.5981799290784694</c:v>
                </c:pt>
                <c:pt idx="464">
                  <c:v>0.60728926809996897</c:v>
                </c:pt>
                <c:pt idx="465">
                  <c:v>0.61653732802027306</c:v>
                </c:pt>
                <c:pt idx="466">
                  <c:v>0.62592622134038078</c:v>
                </c:pt>
                <c:pt idx="467">
                  <c:v>0.63545809273134901</c:v>
                </c:pt>
                <c:pt idx="468">
                  <c:v>0.64513511952421265</c:v>
                </c:pt>
                <c:pt idx="469">
                  <c:v>0.65495951220732485</c:v>
                </c:pt>
                <c:pt idx="470">
                  <c:v>0.6649335149312916</c:v>
                </c:pt>
                <c:pt idx="471">
                  <c:v>0.6750594060216184</c:v>
                </c:pt>
                <c:pt idx="472">
                  <c:v>0.68533949849910458</c:v>
                </c:pt>
                <c:pt idx="473">
                  <c:v>0.69577614060822568</c:v>
                </c:pt>
                <c:pt idx="474">
                  <c:v>0.70637171635353257</c:v>
                </c:pt>
                <c:pt idx="475">
                  <c:v>0.71712864604419546</c:v>
                </c:pt>
                <c:pt idx="476">
                  <c:v>0.72804938684689691</c:v>
                </c:pt>
                <c:pt idx="477">
                  <c:v>0.73913643334710322</c:v>
                </c:pt>
                <c:pt idx="478">
                  <c:v>0.7503923181188874</c:v>
                </c:pt>
                <c:pt idx="479">
                  <c:v>0.76181961230344153</c:v>
                </c:pt>
                <c:pt idx="480">
                  <c:v>0.77342092619638425</c:v>
                </c:pt>
                <c:pt idx="481">
                  <c:v>0.7851989098440425</c:v>
                </c:pt>
                <c:pt idx="482">
                  <c:v>0.79715625364877696</c:v>
                </c:pt>
                <c:pt idx="483">
                  <c:v>0.8092956889835291</c:v>
                </c:pt>
                <c:pt idx="484">
                  <c:v>0.82161998881576359</c:v>
                </c:pt>
                <c:pt idx="485">
                  <c:v>0.83413196834087877</c:v>
                </c:pt>
                <c:pt idx="486">
                  <c:v>0.84683448562525587</c:v>
                </c:pt>
                <c:pt idx="487">
                  <c:v>0.8597304422591463</c:v>
                </c:pt>
                <c:pt idx="488">
                  <c:v>0.87282278401943469</c:v>
                </c:pt>
                <c:pt idx="489">
                  <c:v>0.88611450154257321</c:v>
                </c:pt>
                <c:pt idx="490">
                  <c:v>0.89960863100768862</c:v>
                </c:pt>
                <c:pt idx="491">
                  <c:v>0.91330825483014066</c:v>
                </c:pt>
                <c:pt idx="492">
                  <c:v>0.92721650236562458</c:v>
                </c:pt>
                <c:pt idx="493">
                  <c:v>0.94133655062499999</c:v>
                </c:pt>
                <c:pt idx="494">
                  <c:v>0.95567162500000225</c:v>
                </c:pt>
                <c:pt idx="495">
                  <c:v>0.970225000000002</c:v>
                </c:pt>
                <c:pt idx="496">
                  <c:v>0.98499999999999999</c:v>
                </c:pt>
                <c:pt idx="497">
                  <c:v>1</c:v>
                </c:pt>
                <c:pt idx="498">
                  <c:v>1.0149999999999959</c:v>
                </c:pt>
                <c:pt idx="499">
                  <c:v>1.0302249999999962</c:v>
                </c:pt>
                <c:pt idx="500">
                  <c:v>1.0456783749999996</c:v>
                </c:pt>
                <c:pt idx="501">
                  <c:v>1.061363550624995</c:v>
                </c:pt>
                <c:pt idx="502">
                  <c:v>1.0772840038843738</c:v>
                </c:pt>
                <c:pt idx="503">
                  <c:v>1.0934432639426397</c:v>
                </c:pt>
                <c:pt idx="504">
                  <c:v>1.1098449129017791</c:v>
                </c:pt>
                <c:pt idx="505">
                  <c:v>1.1264925865953093</c:v>
                </c:pt>
                <c:pt idx="506">
                  <c:v>1.1433899753942351</c:v>
                </c:pt>
                <c:pt idx="507">
                  <c:v>1.1605408250251485</c:v>
                </c:pt>
                <c:pt idx="508">
                  <c:v>1.1779489374005261</c:v>
                </c:pt>
                <c:pt idx="509">
                  <c:v>1.1956181714615401</c:v>
                </c:pt>
                <c:pt idx="510">
                  <c:v>1.2135524440334564</c:v>
                </c:pt>
                <c:pt idx="511">
                  <c:v>1.2317557306939582</c:v>
                </c:pt>
                <c:pt idx="512">
                  <c:v>1.250232066654368</c:v>
                </c:pt>
                <c:pt idx="513">
                  <c:v>1.2689855476541818</c:v>
                </c:pt>
                <c:pt idx="514">
                  <c:v>1.2880203308689953</c:v>
                </c:pt>
                <c:pt idx="515">
                  <c:v>1.3073406358320299</c:v>
                </c:pt>
                <c:pt idx="516">
                  <c:v>1.3269507453695104</c:v>
                </c:pt>
                <c:pt idx="517">
                  <c:v>1.3468550065500564</c:v>
                </c:pt>
                <c:pt idx="518">
                  <c:v>1.3670578316483106</c:v>
                </c:pt>
                <c:pt idx="519">
                  <c:v>1.3875636991230278</c:v>
                </c:pt>
                <c:pt idx="520">
                  <c:v>1.4083771546098733</c:v>
                </c:pt>
                <c:pt idx="521">
                  <c:v>1.4295028119290214</c:v>
                </c:pt>
                <c:pt idx="522">
                  <c:v>1.4509453541079558</c:v>
                </c:pt>
                <c:pt idx="523">
                  <c:v>1.472709534419576</c:v>
                </c:pt>
                <c:pt idx="524">
                  <c:v>1.4948001774358695</c:v>
                </c:pt>
                <c:pt idx="525">
                  <c:v>1.5172221800974037</c:v>
                </c:pt>
                <c:pt idx="526">
                  <c:v>1.5399805127988682</c:v>
                </c:pt>
                <c:pt idx="527">
                  <c:v>1.5630802204908509</c:v>
                </c:pt>
                <c:pt idx="528">
                  <c:v>1.5865264237982171</c:v>
                </c:pt>
                <c:pt idx="529">
                  <c:v>1.6103243201551858</c:v>
                </c:pt>
                <c:pt idx="530">
                  <c:v>1.6344791849575182</c:v>
                </c:pt>
                <c:pt idx="531">
                  <c:v>1.6589963727318768</c:v>
                </c:pt>
                <c:pt idx="532">
                  <c:v>1.6838813183228538</c:v>
                </c:pt>
                <c:pt idx="533">
                  <c:v>1.7091395380976935</c:v>
                </c:pt>
                <c:pt idx="534">
                  <c:v>1.7347766311691588</c:v>
                </c:pt>
                <c:pt idx="535">
                  <c:v>1.7607982806367002</c:v>
                </c:pt>
                <c:pt idx="536">
                  <c:v>1.7872102548462505</c:v>
                </c:pt>
                <c:pt idx="537">
                  <c:v>1.8140184086689441</c:v>
                </c:pt>
                <c:pt idx="538">
                  <c:v>1.8412286847989778</c:v>
                </c:pt>
                <c:pt idx="539">
                  <c:v>1.8688471150709625</c:v>
                </c:pt>
                <c:pt idx="540">
                  <c:v>1.8968798217970302</c:v>
                </c:pt>
                <c:pt idx="541">
                  <c:v>1.9253330191239819</c:v>
                </c:pt>
                <c:pt idx="542">
                  <c:v>1.9542130144108463</c:v>
                </c:pt>
                <c:pt idx="543">
                  <c:v>1.9835262096270039</c:v>
                </c:pt>
                <c:pt idx="544">
                  <c:v>2.0132791027714085</c:v>
                </c:pt>
                <c:pt idx="545">
                  <c:v>2.0434782893129801</c:v>
                </c:pt>
                <c:pt idx="546">
                  <c:v>2.0741304636526752</c:v>
                </c:pt>
                <c:pt idx="547">
                  <c:v>2.1052424206074627</c:v>
                </c:pt>
                <c:pt idx="548">
                  <c:v>2.1368210569165802</c:v>
                </c:pt>
                <c:pt idx="549">
                  <c:v>2.1688733727703315</c:v>
                </c:pt>
                <c:pt idx="550">
                  <c:v>2.2014064733618777</c:v>
                </c:pt>
                <c:pt idx="551">
                  <c:v>2.2344275704623207</c:v>
                </c:pt>
                <c:pt idx="552">
                  <c:v>2.2679439840192397</c:v>
                </c:pt>
                <c:pt idx="553">
                  <c:v>2.3019631437795267</c:v>
                </c:pt>
                <c:pt idx="554">
                  <c:v>2.3364925909362135</c:v>
                </c:pt>
                <c:pt idx="555">
                  <c:v>2.3715399798002577</c:v>
                </c:pt>
                <c:pt idx="556">
                  <c:v>2.4071130794972686</c:v>
                </c:pt>
                <c:pt idx="557">
                  <c:v>2.4432197756897276</c:v>
                </c:pt>
                <c:pt idx="558">
                  <c:v>2.4798680723250728</c:v>
                </c:pt>
                <c:pt idx="559">
                  <c:v>2.5170660934099467</c:v>
                </c:pt>
                <c:pt idx="560">
                  <c:v>2.5548220848110978</c:v>
                </c:pt>
                <c:pt idx="561">
                  <c:v>2.5931444160832577</c:v>
                </c:pt>
                <c:pt idx="562">
                  <c:v>2.6320415823245131</c:v>
                </c:pt>
                <c:pt idx="563">
                  <c:v>2.6715222060593802</c:v>
                </c:pt>
                <c:pt idx="564">
                  <c:v>2.7115950391502626</c:v>
                </c:pt>
                <c:pt idx="565">
                  <c:v>2.7522689647375227</c:v>
                </c:pt>
                <c:pt idx="566">
                  <c:v>2.793552999208579</c:v>
                </c:pt>
                <c:pt idx="567">
                  <c:v>2.8354562941967059</c:v>
                </c:pt>
                <c:pt idx="568">
                  <c:v>2.8779881386096591</c:v>
                </c:pt>
                <c:pt idx="569">
                  <c:v>2.9211579606888107</c:v>
                </c:pt>
                <c:pt idx="570">
                  <c:v>2.9649753300991377</c:v>
                </c:pt>
                <c:pt idx="571">
                  <c:v>3.0094499600506222</c:v>
                </c:pt>
                <c:pt idx="572">
                  <c:v>3.0545917094513997</c:v>
                </c:pt>
                <c:pt idx="573">
                  <c:v>3.1004105850931589</c:v>
                </c:pt>
                <c:pt idx="574">
                  <c:v>3.1469167438695602</c:v>
                </c:pt>
                <c:pt idx="575">
                  <c:v>3.1941204950275992</c:v>
                </c:pt>
                <c:pt idx="576">
                  <c:v>3.2420323024530142</c:v>
                </c:pt>
                <c:pt idx="577">
                  <c:v>3.2906627869898077</c:v>
                </c:pt>
                <c:pt idx="578">
                  <c:v>3.3400227287946551</c:v>
                </c:pt>
                <c:pt idx="579">
                  <c:v>3.3901230697265752</c:v>
                </c:pt>
                <c:pt idx="580">
                  <c:v>3.4409749157724807</c:v>
                </c:pt>
                <c:pt idx="581">
                  <c:v>3.4925895395090567</c:v>
                </c:pt>
                <c:pt idx="582">
                  <c:v>3.5449783826016952</c:v>
                </c:pt>
                <c:pt idx="583">
                  <c:v>3.5981530583407202</c:v>
                </c:pt>
                <c:pt idx="584">
                  <c:v>3.6521253542158303</c:v>
                </c:pt>
                <c:pt idx="585">
                  <c:v>3.7069072345290675</c:v>
                </c:pt>
                <c:pt idx="586">
                  <c:v>3.7625108430470107</c:v>
                </c:pt>
                <c:pt idx="587">
                  <c:v>3.8189485056927008</c:v>
                </c:pt>
                <c:pt idx="588">
                  <c:v>3.8762327332780866</c:v>
                </c:pt>
                <c:pt idx="589">
                  <c:v>3.9343762242772677</c:v>
                </c:pt>
                <c:pt idx="590">
                  <c:v>3.9933918676414426</c:v>
                </c:pt>
                <c:pt idx="591">
                  <c:v>4.0532927456560524</c:v>
                </c:pt>
                <c:pt idx="592">
                  <c:v>4.1140921368408865</c:v>
                </c:pt>
                <c:pt idx="593">
                  <c:v>4.1758035188935017</c:v>
                </c:pt>
                <c:pt idx="594">
                  <c:v>4.2384405716768985</c:v>
                </c:pt>
                <c:pt idx="595">
                  <c:v>4.302017180252057</c:v>
                </c:pt>
                <c:pt idx="596">
                  <c:v>4.3665474379558376</c:v>
                </c:pt>
                <c:pt idx="597">
                  <c:v>4.4320456495251754</c:v>
                </c:pt>
                <c:pt idx="598">
                  <c:v>4.4985263342680515</c:v>
                </c:pt>
                <c:pt idx="599">
                  <c:v>4.5660042292820675</c:v>
                </c:pt>
                <c:pt idx="600">
                  <c:v>4.6344942927213015</c:v>
                </c:pt>
                <c:pt idx="601">
                  <c:v>4.7040117071121212</c:v>
                </c:pt>
                <c:pt idx="602">
                  <c:v>4.7745718827188028</c:v>
                </c:pt>
                <c:pt idx="603">
                  <c:v>4.8461904609595843</c:v>
                </c:pt>
                <c:pt idx="604">
                  <c:v>4.9188833178739779</c:v>
                </c:pt>
                <c:pt idx="605">
                  <c:v>4.9926665676420869</c:v>
                </c:pt>
                <c:pt idx="606">
                  <c:v>5.0675565661566768</c:v>
                </c:pt>
                <c:pt idx="607">
                  <c:v>5.1435699146490714</c:v>
                </c:pt>
                <c:pt idx="608">
                  <c:v>5.2207234633688033</c:v>
                </c:pt>
                <c:pt idx="609">
                  <c:v>5.2990343153193384</c:v>
                </c:pt>
                <c:pt idx="610">
                  <c:v>5.3785198300491244</c:v>
                </c:pt>
                <c:pt idx="611">
                  <c:v>5.4591976274998624</c:v>
                </c:pt>
                <c:pt idx="612">
                  <c:v>5.5410855919123581</c:v>
                </c:pt>
                <c:pt idx="613">
                  <c:v>5.6242018757910355</c:v>
                </c:pt>
                <c:pt idx="614">
                  <c:v>5.7085649039279076</c:v>
                </c:pt>
                <c:pt idx="615">
                  <c:v>5.7941933774868257</c:v>
                </c:pt>
                <c:pt idx="616">
                  <c:v>5.8811062781491277</c:v>
                </c:pt>
                <c:pt idx="617">
                  <c:v>5.9693228723213734</c:v>
                </c:pt>
                <c:pt idx="618">
                  <c:v>6.0588627154061934</c:v>
                </c:pt>
                <c:pt idx="619">
                  <c:v>6.1497456561372745</c:v>
                </c:pt>
                <c:pt idx="620">
                  <c:v>6.2419918409793338</c:v>
                </c:pt>
                <c:pt idx="621">
                  <c:v>6.3356217185940409</c:v>
                </c:pt>
                <c:pt idx="622">
                  <c:v>6.4306560443729479</c:v>
                </c:pt>
                <c:pt idx="623">
                  <c:v>6.5271158850385245</c:v>
                </c:pt>
                <c:pt idx="624">
                  <c:v>6.6250226233141039</c:v>
                </c:pt>
                <c:pt idx="625">
                  <c:v>6.7243979626638151</c:v>
                </c:pt>
                <c:pt idx="626">
                  <c:v>6.8252639321037734</c:v>
                </c:pt>
                <c:pt idx="627">
                  <c:v>6.9276428910853314</c:v>
                </c:pt>
                <c:pt idx="628">
                  <c:v>7.0315575344516104</c:v>
                </c:pt>
                <c:pt idx="629">
                  <c:v>7.1370308974683745</c:v>
                </c:pt>
                <c:pt idx="630">
                  <c:v>7.244086360930388</c:v>
                </c:pt>
                <c:pt idx="631">
                  <c:v>7.3527476563443601</c:v>
                </c:pt>
                <c:pt idx="632">
                  <c:v>7.463038871189525</c:v>
                </c:pt>
                <c:pt idx="633">
                  <c:v>7.5749844542573666</c:v>
                </c:pt>
                <c:pt idx="634">
                  <c:v>7.6886092210712293</c:v>
                </c:pt>
                <c:pt idx="635">
                  <c:v>7.803938359387276</c:v>
                </c:pt>
                <c:pt idx="636">
                  <c:v>7.9209974347781094</c:v>
                </c:pt>
                <c:pt idx="637">
                  <c:v>8.039812396299773</c:v>
                </c:pt>
                <c:pt idx="638">
                  <c:v>8.1604095822443092</c:v>
                </c:pt>
                <c:pt idx="639">
                  <c:v>8.2828157259779331</c:v>
                </c:pt>
                <c:pt idx="640">
                  <c:v>8.4070579618676007</c:v>
                </c:pt>
                <c:pt idx="641">
                  <c:v>8.5331638312956137</c:v>
                </c:pt>
                <c:pt idx="642">
                  <c:v>8.6611612887650473</c:v>
                </c:pt>
                <c:pt idx="643">
                  <c:v>8.7910787080964585</c:v>
                </c:pt>
                <c:pt idx="644">
                  <c:v>8.9229448887179768</c:v>
                </c:pt>
                <c:pt idx="645">
                  <c:v>9.0567890620487788</c:v>
                </c:pt>
                <c:pt idx="646">
                  <c:v>9.1926408979794747</c:v>
                </c:pt>
                <c:pt idx="647">
                  <c:v>9.3305305114492079</c:v>
                </c:pt>
                <c:pt idx="648">
                  <c:v>9.4704884691208946</c:v>
                </c:pt>
                <c:pt idx="649">
                  <c:v>9.6125457961577077</c:v>
                </c:pt>
                <c:pt idx="650">
                  <c:v>9.756733983100073</c:v>
                </c:pt>
                <c:pt idx="651">
                  <c:v>9.9030849928465727</c:v>
                </c:pt>
                <c:pt idx="652">
                  <c:v>10.051631267739303</c:v>
                </c:pt>
                <c:pt idx="653">
                  <c:v>10.20240573675537</c:v>
                </c:pt>
                <c:pt idx="654">
                  <c:v>10.355441822806753</c:v>
                </c:pt>
                <c:pt idx="655">
                  <c:v>10.510773450148788</c:v>
                </c:pt>
                <c:pt idx="656">
                  <c:v>10.668435051901024</c:v>
                </c:pt>
                <c:pt idx="657">
                  <c:v>10.828461577679533</c:v>
                </c:pt>
                <c:pt idx="658">
                  <c:v>10.990888501344726</c:v>
                </c:pt>
                <c:pt idx="659">
                  <c:v>11.155751828864934</c:v>
                </c:pt>
                <c:pt idx="660">
                  <c:v>11.323088106297869</c:v>
                </c:pt>
                <c:pt idx="661">
                  <c:v>11.492934427892354</c:v>
                </c:pt>
                <c:pt idx="662">
                  <c:v>11.665328444310688</c:v>
                </c:pt>
                <c:pt idx="663">
                  <c:v>11.840308370975368</c:v>
                </c:pt>
                <c:pt idx="664">
                  <c:v>12.017912996540009</c:v>
                </c:pt>
                <c:pt idx="665">
                  <c:v>12.198181691488108</c:v>
                </c:pt>
                <c:pt idx="666">
                  <c:v>12.381154416860429</c:v>
                </c:pt>
                <c:pt idx="667">
                  <c:v>12.566871733113333</c:v>
                </c:pt>
                <c:pt idx="668">
                  <c:v>12.755374809110032</c:v>
                </c:pt>
                <c:pt idx="669">
                  <c:v>12.946705431246682</c:v>
                </c:pt>
                <c:pt idx="670">
                  <c:v>13.14090601271538</c:v>
                </c:pt>
                <c:pt idx="671">
                  <c:v>13.33801960290611</c:v>
                </c:pt>
                <c:pt idx="672">
                  <c:v>13.538089896949726</c:v>
                </c:pt>
                <c:pt idx="673">
                  <c:v>13.741161245403941</c:v>
                </c:pt>
                <c:pt idx="674">
                  <c:v>13.947278664084998</c:v>
                </c:pt>
                <c:pt idx="675">
                  <c:v>14.156487844046335</c:v>
                </c:pt>
                <c:pt idx="676">
                  <c:v>14.36883516170697</c:v>
                </c:pt>
                <c:pt idx="677">
                  <c:v>14.584367689132533</c:v>
                </c:pt>
                <c:pt idx="678">
                  <c:v>14.803133204469574</c:v>
                </c:pt>
                <c:pt idx="679">
                  <c:v>15.025180202536626</c:v>
                </c:pt>
                <c:pt idx="680">
                  <c:v>15.250557905574652</c:v>
                </c:pt>
                <c:pt idx="681">
                  <c:v>15.479316274158306</c:v>
                </c:pt>
                <c:pt idx="682">
                  <c:v>15.711506018270654</c:v>
                </c:pt>
                <c:pt idx="683">
                  <c:v>15.947178608544695</c:v>
                </c:pt>
                <c:pt idx="684">
                  <c:v>16.186386287672804</c:v>
                </c:pt>
                <c:pt idx="685">
                  <c:v>16.429182081987854</c:v>
                </c:pt>
                <c:pt idx="686">
                  <c:v>16.675619813217772</c:v>
                </c:pt>
                <c:pt idx="687">
                  <c:v>16.92575411041604</c:v>
                </c:pt>
                <c:pt idx="688">
                  <c:v>17.179640422072278</c:v>
                </c:pt>
                <c:pt idx="689">
                  <c:v>17.437335028403361</c:v>
                </c:pt>
                <c:pt idx="690">
                  <c:v>17.698895053829435</c:v>
                </c:pt>
                <c:pt idx="691">
                  <c:v>17.964378479636849</c:v>
                </c:pt>
                <c:pt idx="692">
                  <c:v>18.233844156831399</c:v>
                </c:pt>
                <c:pt idx="693">
                  <c:v>18.507351819183867</c:v>
                </c:pt>
                <c:pt idx="694">
                  <c:v>18.784962096471624</c:v>
                </c:pt>
                <c:pt idx="695">
                  <c:v>19.066736527918689</c:v>
                </c:pt>
                <c:pt idx="696">
                  <c:v>19.352737575837402</c:v>
                </c:pt>
                <c:pt idx="697">
                  <c:v>19.643028639475027</c:v>
                </c:pt>
                <c:pt idx="698">
                  <c:v>19.937674069067157</c:v>
                </c:pt>
                <c:pt idx="699">
                  <c:v>20.236739180103061</c:v>
                </c:pt>
                <c:pt idx="700">
                  <c:v>20.540290267804707</c:v>
                </c:pt>
                <c:pt idx="701">
                  <c:v>20.848394621821772</c:v>
                </c:pt>
                <c:pt idx="702">
                  <c:v>21.161120541149089</c:v>
                </c:pt>
                <c:pt idx="703">
                  <c:v>21.478537349266237</c:v>
                </c:pt>
                <c:pt idx="704">
                  <c:v>21.800715409505326</c:v>
                </c:pt>
                <c:pt idx="705">
                  <c:v>22.127726140647887</c:v>
                </c:pt>
                <c:pt idx="706">
                  <c:v>22.459642032757518</c:v>
                </c:pt>
                <c:pt idx="707">
                  <c:v>22.796536663248983</c:v>
                </c:pt>
                <c:pt idx="708">
                  <c:v>23.13848471319773</c:v>
                </c:pt>
                <c:pt idx="709">
                  <c:v>23.485561983895629</c:v>
                </c:pt>
                <c:pt idx="710">
                  <c:v>23.837845413654239</c:v>
                </c:pt>
                <c:pt idx="711">
                  <c:v>24.195413094858921</c:v>
                </c:pt>
                <c:pt idx="712">
                  <c:v>24.558344291281738</c:v>
                </c:pt>
                <c:pt idx="713">
                  <c:v>24.926719455650989</c:v>
                </c:pt>
                <c:pt idx="714">
                  <c:v>25.300620247485789</c:v>
                </c:pt>
                <c:pt idx="715">
                  <c:v>25.680129551198029</c:v>
                </c:pt>
                <c:pt idx="716">
                  <c:v>26.065331494466029</c:v>
                </c:pt>
                <c:pt idx="717">
                  <c:v>26.456311466883037</c:v>
                </c:pt>
                <c:pt idx="718">
                  <c:v>26.853156138886291</c:v>
                </c:pt>
                <c:pt idx="719">
                  <c:v>27.255953480969573</c:v>
                </c:pt>
                <c:pt idx="720">
                  <c:v>27.664792783184112</c:v>
                </c:pt>
                <c:pt idx="721">
                  <c:v>28.079764674931802</c:v>
                </c:pt>
                <c:pt idx="722">
                  <c:v>28.500961145055914</c:v>
                </c:pt>
                <c:pt idx="723">
                  <c:v>28.928475562231682</c:v>
                </c:pt>
                <c:pt idx="724">
                  <c:v>29.362402695665054</c:v>
                </c:pt>
                <c:pt idx="725">
                  <c:v>29.802838736100128</c:v>
                </c:pt>
                <c:pt idx="726">
                  <c:v>30.249881317141625</c:v>
                </c:pt>
                <c:pt idx="727">
                  <c:v>30.703629536898678</c:v>
                </c:pt>
                <c:pt idx="728">
                  <c:v>31.164183979952224</c:v>
                </c:pt>
                <c:pt idx="729">
                  <c:v>31.631646739651504</c:v>
                </c:pt>
                <c:pt idx="730">
                  <c:v>32.106121440746158</c:v>
                </c:pt>
                <c:pt idx="731">
                  <c:v>32.587713262357454</c:v>
                </c:pt>
                <c:pt idx="732">
                  <c:v>33.076528961292794</c:v>
                </c:pt>
                <c:pt idx="733">
                  <c:v>33.572676895712092</c:v>
                </c:pt>
                <c:pt idx="734">
                  <c:v>34.076267049147894</c:v>
                </c:pt>
                <c:pt idx="735">
                  <c:v>34.587411054885095</c:v>
                </c:pt>
                <c:pt idx="736">
                  <c:v>35.106222220708382</c:v>
                </c:pt>
                <c:pt idx="737">
                  <c:v>35.632815554019011</c:v>
                </c:pt>
                <c:pt idx="738">
                  <c:v>36.167307787329285</c:v>
                </c:pt>
                <c:pt idx="739">
                  <c:v>36.709817404139223</c:v>
                </c:pt>
                <c:pt idx="740">
                  <c:v>37.260464665201162</c:v>
                </c:pt>
                <c:pt idx="741">
                  <c:v>37.819371635179323</c:v>
                </c:pt>
                <c:pt idx="742">
                  <c:v>38.386662209706877</c:v>
                </c:pt>
                <c:pt idx="743">
                  <c:v>38.962462142852615</c:v>
                </c:pt>
                <c:pt idx="744">
                  <c:v>39.546899074995395</c:v>
                </c:pt>
                <c:pt idx="745">
                  <c:v>40.140102561120329</c:v>
                </c:pt>
                <c:pt idx="746">
                  <c:v>40.742204099537126</c:v>
                </c:pt>
                <c:pt idx="747">
                  <c:v>41.353337161030026</c:v>
                </c:pt>
                <c:pt idx="748">
                  <c:v>41.973637218445624</c:v>
                </c:pt>
                <c:pt idx="749">
                  <c:v>42.6032417767222</c:v>
                </c:pt>
                <c:pt idx="750">
                  <c:v>43.242290403373147</c:v>
                </c:pt>
                <c:pt idx="751">
                  <c:v>43.89092475942374</c:v>
                </c:pt>
                <c:pt idx="752">
                  <c:v>44.549288630815091</c:v>
                </c:pt>
                <c:pt idx="753">
                  <c:v>45.217527960277295</c:v>
                </c:pt>
                <c:pt idx="754">
                  <c:v>45.895790879681471</c:v>
                </c:pt>
                <c:pt idx="755">
                  <c:v>46.584227742876571</c:v>
                </c:pt>
                <c:pt idx="756">
                  <c:v>47.282991159019829</c:v>
                </c:pt>
                <c:pt idx="757">
                  <c:v>47.992236026405266</c:v>
                </c:pt>
                <c:pt idx="758">
                  <c:v>48.712119566801213</c:v>
                </c:pt>
                <c:pt idx="759">
                  <c:v>49.442801360303093</c:v>
                </c:pt>
                <c:pt idx="760">
                  <c:v>50.184443380707748</c:v>
                </c:pt>
                <c:pt idx="761">
                  <c:v>50.937210031418346</c:v>
                </c:pt>
                <c:pt idx="762">
                  <c:v>51.701268181889624</c:v>
                </c:pt>
                <c:pt idx="763">
                  <c:v>52.47678720461785</c:v>
                </c:pt>
                <c:pt idx="764">
                  <c:v>53.263939012687231</c:v>
                </c:pt>
                <c:pt idx="765">
                  <c:v>54.062898097877536</c:v>
                </c:pt>
                <c:pt idx="766">
                  <c:v>54.873841569345366</c:v>
                </c:pt>
                <c:pt idx="767">
                  <c:v>55.696949192886009</c:v>
                </c:pt>
                <c:pt idx="768">
                  <c:v>56.532403430779162</c:v>
                </c:pt>
                <c:pt idx="769">
                  <c:v>57.380389482240595</c:v>
                </c:pt>
                <c:pt idx="770">
                  <c:v>58.241095324474557</c:v>
                </c:pt>
                <c:pt idx="771">
                  <c:v>59.114711754341435</c:v>
                </c:pt>
                <c:pt idx="772">
                  <c:v>60.001432430656557</c:v>
                </c:pt>
                <c:pt idx="773">
                  <c:v>60.901453917116378</c:v>
                </c:pt>
                <c:pt idx="774">
                  <c:v>61.814975725873254</c:v>
                </c:pt>
                <c:pt idx="775">
                  <c:v>62.742200361761348</c:v>
                </c:pt>
                <c:pt idx="776">
                  <c:v>63.683333367187863</c:v>
                </c:pt>
                <c:pt idx="777">
                  <c:v>64.638583367695489</c:v>
                </c:pt>
                <c:pt idx="778">
                  <c:v>65.608162118210757</c:v>
                </c:pt>
                <c:pt idx="779">
                  <c:v>66.592284549984157</c:v>
                </c:pt>
                <c:pt idx="780">
                  <c:v>67.591168818233911</c:v>
                </c:pt>
                <c:pt idx="781">
                  <c:v>68.605036350507035</c:v>
                </c:pt>
                <c:pt idx="782">
                  <c:v>69.634111895765017</c:v>
                </c:pt>
                <c:pt idx="783">
                  <c:v>70.678623574201481</c:v>
                </c:pt>
                <c:pt idx="784">
                  <c:v>71.738802927814419</c:v>
                </c:pt>
                <c:pt idx="785">
                  <c:v>72.814884971731701</c:v>
                </c:pt>
                <c:pt idx="786">
                  <c:v>73.907108246307899</c:v>
                </c:pt>
                <c:pt idx="787">
                  <c:v>75.015714870002284</c:v>
                </c:pt>
                <c:pt idx="788">
                  <c:v>76.14095059305231</c:v>
                </c:pt>
                <c:pt idx="789">
                  <c:v>77.283064851948097</c:v>
                </c:pt>
                <c:pt idx="790">
                  <c:v>78.442310824727301</c:v>
                </c:pt>
                <c:pt idx="791">
                  <c:v>79.618945487098202</c:v>
                </c:pt>
                <c:pt idx="792">
                  <c:v>80.813229669404947</c:v>
                </c:pt>
                <c:pt idx="793">
                  <c:v>82.025428114445319</c:v>
                </c:pt>
                <c:pt idx="794">
                  <c:v>83.255809536162388</c:v>
                </c:pt>
                <c:pt idx="795">
                  <c:v>84.504646679204825</c:v>
                </c:pt>
                <c:pt idx="796">
                  <c:v>85.772216379392887</c:v>
                </c:pt>
                <c:pt idx="797">
                  <c:v>87.058799625083779</c:v>
                </c:pt>
                <c:pt idx="798">
                  <c:v>88.364681619460029</c:v>
                </c:pt>
                <c:pt idx="799">
                  <c:v>89.690151843751508</c:v>
                </c:pt>
                <c:pt idx="800">
                  <c:v>91.035504121408181</c:v>
                </c:pt>
                <c:pt idx="801">
                  <c:v>92.401036683229307</c:v>
                </c:pt>
                <c:pt idx="802">
                  <c:v>93.787052233477738</c:v>
                </c:pt>
                <c:pt idx="803">
                  <c:v>95.193858016979505</c:v>
                </c:pt>
                <c:pt idx="804">
                  <c:v>96.621765887234488</c:v>
                </c:pt>
                <c:pt idx="805">
                  <c:v>98.071092375543088</c:v>
                </c:pt>
                <c:pt idx="806">
                  <c:v>99.542158761176225</c:v>
                </c:pt>
                <c:pt idx="807">
                  <c:v>101.03529114259346</c:v>
                </c:pt>
                <c:pt idx="808">
                  <c:v>102.55082050973276</c:v>
                </c:pt>
                <c:pt idx="809">
                  <c:v>104.08908281737848</c:v>
                </c:pt>
                <c:pt idx="810">
                  <c:v>105.65041905963938</c:v>
                </c:pt>
                <c:pt idx="811">
                  <c:v>107.23517534553395</c:v>
                </c:pt>
                <c:pt idx="812">
                  <c:v>108.84370297571698</c:v>
                </c:pt>
                <c:pt idx="813">
                  <c:v>110.47635852035268</c:v>
                </c:pt>
                <c:pt idx="814">
                  <c:v>112.13350389815801</c:v>
                </c:pt>
                <c:pt idx="815">
                  <c:v>113.81550645663035</c:v>
                </c:pt>
                <c:pt idx="816">
                  <c:v>115.52273905347936</c:v>
                </c:pt>
                <c:pt idx="817">
                  <c:v>117.25558013928163</c:v>
                </c:pt>
                <c:pt idx="818">
                  <c:v>119.01441384137163</c:v>
                </c:pt>
                <c:pt idx="819">
                  <c:v>120.79963004899179</c:v>
                </c:pt>
                <c:pt idx="820">
                  <c:v>122.61162449972689</c:v>
                </c:pt>
                <c:pt idx="821">
                  <c:v>124.45079886722255</c:v>
                </c:pt>
                <c:pt idx="822">
                  <c:v>126.31756085023089</c:v>
                </c:pt>
                <c:pt idx="823">
                  <c:v>128.21232426298434</c:v>
                </c:pt>
                <c:pt idx="824">
                  <c:v>130.13550912692853</c:v>
                </c:pt>
                <c:pt idx="825">
                  <c:v>132.08754176383303</c:v>
                </c:pt>
                <c:pt idx="826">
                  <c:v>134.06885489029051</c:v>
                </c:pt>
                <c:pt idx="827">
                  <c:v>136.07988771364478</c:v>
                </c:pt>
                <c:pt idx="828">
                  <c:v>138.12108602934953</c:v>
                </c:pt>
                <c:pt idx="829">
                  <c:v>140.19290231979022</c:v>
                </c:pt>
                <c:pt idx="830">
                  <c:v>142.29579585458652</c:v>
                </c:pt>
                <c:pt idx="831">
                  <c:v>144.43023279240541</c:v>
                </c:pt>
                <c:pt idx="832">
                  <c:v>146.59668628429145</c:v>
                </c:pt>
                <c:pt idx="833">
                  <c:v>148.79563657855579</c:v>
                </c:pt>
                <c:pt idx="834">
                  <c:v>151.02757112723421</c:v>
                </c:pt>
                <c:pt idx="835">
                  <c:v>153.29298469414152</c:v>
                </c:pt>
                <c:pt idx="836">
                  <c:v>155.59237946455477</c:v>
                </c:pt>
                <c:pt idx="837">
                  <c:v>157.92626515652307</c:v>
                </c:pt>
                <c:pt idx="838">
                  <c:v>160.29515913387027</c:v>
                </c:pt>
                <c:pt idx="839">
                  <c:v>162.69958652087803</c:v>
                </c:pt>
                <c:pt idx="840">
                  <c:v>165.14008031869221</c:v>
                </c:pt>
                <c:pt idx="841">
                  <c:v>167.617181523472</c:v>
                </c:pt>
                <c:pt idx="842">
                  <c:v>170.13143924632467</c:v>
                </c:pt>
                <c:pt idx="843">
                  <c:v>172.68341083501986</c:v>
                </c:pt>
                <c:pt idx="844">
                  <c:v>175.27366199754374</c:v>
                </c:pt>
                <c:pt idx="845">
                  <c:v>177.9027669275078</c:v>
                </c:pt>
                <c:pt idx="846">
                  <c:v>180.57130843142085</c:v>
                </c:pt>
                <c:pt idx="847">
                  <c:v>183.27987805789158</c:v>
                </c:pt>
                <c:pt idx="848">
                  <c:v>186.02907622875998</c:v>
                </c:pt>
                <c:pt idx="849">
                  <c:v>188.81951237219138</c:v>
                </c:pt>
                <c:pt idx="850">
                  <c:v>191.65180505777474</c:v>
                </c:pt>
                <c:pt idx="851">
                  <c:v>194.52658213364072</c:v>
                </c:pt>
                <c:pt idx="852">
                  <c:v>197.44448086564549</c:v>
                </c:pt>
                <c:pt idx="853">
                  <c:v>200.40614807863105</c:v>
                </c:pt>
                <c:pt idx="854">
                  <c:v>203.41224029980958</c:v>
                </c:pt>
                <c:pt idx="855">
                  <c:v>206.46342390430658</c:v>
                </c:pt>
                <c:pt idx="856">
                  <c:v>209.56037526287082</c:v>
                </c:pt>
                <c:pt idx="857">
                  <c:v>212.70378089181369</c:v>
                </c:pt>
                <c:pt idx="858">
                  <c:v>215.89433760519196</c:v>
                </c:pt>
                <c:pt idx="859">
                  <c:v>219.13275266926885</c:v>
                </c:pt>
                <c:pt idx="860">
                  <c:v>222.41974395930794</c:v>
                </c:pt>
                <c:pt idx="861">
                  <c:v>225.75604011869845</c:v>
                </c:pt>
                <c:pt idx="862">
                  <c:v>229.14238072047812</c:v>
                </c:pt>
                <c:pt idx="863">
                  <c:v>232.57951643128558</c:v>
                </c:pt>
                <c:pt idx="864">
                  <c:v>236.06820917775534</c:v>
                </c:pt>
                <c:pt idx="865">
                  <c:v>239.60923231542162</c:v>
                </c:pt>
                <c:pt idx="866">
                  <c:v>243.20337080015187</c:v>
                </c:pt>
                <c:pt idx="867">
                  <c:v>246.85142136215538</c:v>
                </c:pt>
                <c:pt idx="868">
                  <c:v>250.55419268258703</c:v>
                </c:pt>
                <c:pt idx="869">
                  <c:v>254.31250557282578</c:v>
                </c:pt>
                <c:pt idx="870">
                  <c:v>258.12719315641817</c:v>
                </c:pt>
                <c:pt idx="871">
                  <c:v>261.99910105376443</c:v>
                </c:pt>
                <c:pt idx="872">
                  <c:v>265.92908756957064</c:v>
                </c:pt>
                <c:pt idx="873">
                  <c:v>269.91802388311424</c:v>
                </c:pt>
                <c:pt idx="874">
                  <c:v>273.96679424136113</c:v>
                </c:pt>
                <c:pt idx="875">
                  <c:v>278.07629615498149</c:v>
                </c:pt>
                <c:pt idx="876">
                  <c:v>282.24744059730733</c:v>
                </c:pt>
                <c:pt idx="877">
                  <c:v>286.4811522062638</c:v>
                </c:pt>
                <c:pt idx="878">
                  <c:v>290.77836948935965</c:v>
                </c:pt>
                <c:pt idx="879">
                  <c:v>295.1400450317015</c:v>
                </c:pt>
                <c:pt idx="880">
                  <c:v>299.56714570717418</c:v>
                </c:pt>
                <c:pt idx="881">
                  <c:v>304.06065289278331</c:v>
                </c:pt>
                <c:pt idx="882">
                  <c:v>308.62156268617463</c:v>
                </c:pt>
                <c:pt idx="883">
                  <c:v>313.25088612646925</c:v>
                </c:pt>
                <c:pt idx="884">
                  <c:v>317.9496494183644</c:v>
                </c:pt>
                <c:pt idx="885">
                  <c:v>322.71889415963983</c:v>
                </c:pt>
                <c:pt idx="886">
                  <c:v>327.55967757203439</c:v>
                </c:pt>
                <c:pt idx="887">
                  <c:v>332.47307273561393</c:v>
                </c:pt>
                <c:pt idx="888">
                  <c:v>337.46016882664895</c:v>
                </c:pt>
                <c:pt idx="889">
                  <c:v>342.52207135904877</c:v>
                </c:pt>
                <c:pt idx="890">
                  <c:v>347.65990242943548</c:v>
                </c:pt>
                <c:pt idx="891">
                  <c:v>352.87480096587592</c:v>
                </c:pt>
                <c:pt idx="892">
                  <c:v>358.16792298036432</c:v>
                </c:pt>
                <c:pt idx="893">
                  <c:v>363.54044182507056</c:v>
                </c:pt>
                <c:pt idx="894">
                  <c:v>368.99354845244363</c:v>
                </c:pt>
                <c:pt idx="895">
                  <c:v>374.52845167923215</c:v>
                </c:pt>
                <c:pt idx="896">
                  <c:v>380.14637845442059</c:v>
                </c:pt>
                <c:pt idx="897">
                  <c:v>385.848574131237</c:v>
                </c:pt>
                <c:pt idx="898">
                  <c:v>391.63630274320377</c:v>
                </c:pt>
                <c:pt idx="899">
                  <c:v>397.51084728435438</c:v>
                </c:pt>
                <c:pt idx="900">
                  <c:v>403.47350999361765</c:v>
                </c:pt>
                <c:pt idx="901">
                  <c:v>409.52561264352289</c:v>
                </c:pt>
                <c:pt idx="902">
                  <c:v>415.66849683317571</c:v>
                </c:pt>
                <c:pt idx="903">
                  <c:v>421.90352428567189</c:v>
                </c:pt>
                <c:pt idx="904">
                  <c:v>428.2320771499584</c:v>
                </c:pt>
                <c:pt idx="905">
                  <c:v>434.65555830720763</c:v>
                </c:pt>
                <c:pt idx="906">
                  <c:v>441.17539168181582</c:v>
                </c:pt>
                <c:pt idx="907">
                  <c:v>447.79302255704198</c:v>
                </c:pt>
                <c:pt idx="908">
                  <c:v>454.5099178953987</c:v>
                </c:pt>
                <c:pt idx="909">
                  <c:v>461.32756666382971</c:v>
                </c:pt>
                <c:pt idx="910">
                  <c:v>468.24748016378862</c:v>
                </c:pt>
                <c:pt idx="911">
                  <c:v>475.27119236624259</c:v>
                </c:pt>
                <c:pt idx="912">
                  <c:v>482.40026025173728</c:v>
                </c:pt>
                <c:pt idx="913">
                  <c:v>489.63626415551335</c:v>
                </c:pt>
                <c:pt idx="914">
                  <c:v>496.98080811784592</c:v>
                </c:pt>
                <c:pt idx="915">
                  <c:v>504.43552023961354</c:v>
                </c:pt>
                <c:pt idx="916">
                  <c:v>512.00205304320741</c:v>
                </c:pt>
                <c:pt idx="917">
                  <c:v>519.68208383885565</c:v>
                </c:pt>
                <c:pt idx="918">
                  <c:v>527.47731509643847</c:v>
                </c:pt>
                <c:pt idx="919">
                  <c:v>535.38947482288495</c:v>
                </c:pt>
                <c:pt idx="920">
                  <c:v>543.42031694522791</c:v>
                </c:pt>
                <c:pt idx="921">
                  <c:v>551.57162169940648</c:v>
                </c:pt>
                <c:pt idx="922">
                  <c:v>559.8451960248974</c:v>
                </c:pt>
                <c:pt idx="923">
                  <c:v>568.24287396527154</c:v>
                </c:pt>
                <c:pt idx="924">
                  <c:v>576.76651707474946</c:v>
                </c:pt>
                <c:pt idx="925">
                  <c:v>585.41801483087124</c:v>
                </c:pt>
                <c:pt idx="926">
                  <c:v>594.19928505333451</c:v>
                </c:pt>
                <c:pt idx="927">
                  <c:v>603.11227432913461</c:v>
                </c:pt>
                <c:pt idx="928">
                  <c:v>612.15895844407123</c:v>
                </c:pt>
                <c:pt idx="929">
                  <c:v>621.34134282073228</c:v>
                </c:pt>
                <c:pt idx="930">
                  <c:v>630.66146296304316</c:v>
                </c:pt>
                <c:pt idx="931">
                  <c:v>640.12138490748873</c:v>
                </c:pt>
                <c:pt idx="932">
                  <c:v>649.72320568110104</c:v>
                </c:pt>
                <c:pt idx="933">
                  <c:v>659.46905376631753</c:v>
                </c:pt>
                <c:pt idx="934">
                  <c:v>669.3610895728126</c:v>
                </c:pt>
                <c:pt idx="935">
                  <c:v>679.4015059164044</c:v>
                </c:pt>
                <c:pt idx="936">
                  <c:v>689.59252850515043</c:v>
                </c:pt>
                <c:pt idx="937">
                  <c:v>699.93641643272747</c:v>
                </c:pt>
                <c:pt idx="938">
                  <c:v>710.4354626792184</c:v>
                </c:pt>
                <c:pt idx="939">
                  <c:v>721.09199461940659</c:v>
                </c:pt>
                <c:pt idx="940">
                  <c:v>731.9083745387012</c:v>
                </c:pt>
                <c:pt idx="941">
                  <c:v>742.88700015677807</c:v>
                </c:pt>
                <c:pt idx="942">
                  <c:v>754.03030515912963</c:v>
                </c:pt>
                <c:pt idx="943">
                  <c:v>765.34075973651659</c:v>
                </c:pt>
                <c:pt idx="944">
                  <c:v>776.82087113256409</c:v>
                </c:pt>
                <c:pt idx="945">
                  <c:v>788.47318419955252</c:v>
                </c:pt>
                <c:pt idx="946">
                  <c:v>800.30028196254568</c:v>
                </c:pt>
                <c:pt idx="947">
                  <c:v>812.30478619198288</c:v>
                </c:pt>
                <c:pt idx="948">
                  <c:v>824.48935798486343</c:v>
                </c:pt>
                <c:pt idx="949">
                  <c:v>836.85669835463432</c:v>
                </c:pt>
                <c:pt idx="950">
                  <c:v>849.40954882995538</c:v>
                </c:pt>
                <c:pt idx="951">
                  <c:v>862.15069206240446</c:v>
                </c:pt>
                <c:pt idx="952">
                  <c:v>875.08295244334101</c:v>
                </c:pt>
                <c:pt idx="953">
                  <c:v>888.20919672999105</c:v>
                </c:pt>
                <c:pt idx="954">
                  <c:v>901.53233468094049</c:v>
                </c:pt>
                <c:pt idx="955">
                  <c:v>915.05531970115487</c:v>
                </c:pt>
                <c:pt idx="956">
                  <c:v>928.78114949667304</c:v>
                </c:pt>
                <c:pt idx="957">
                  <c:v>942.71286673912255</c:v>
                </c:pt>
                <c:pt idx="958">
                  <c:v>956.85355974020797</c:v>
                </c:pt>
                <c:pt idx="959">
                  <c:v>971.20636313631303</c:v>
                </c:pt>
                <c:pt idx="960">
                  <c:v>985.77445858335852</c:v>
                </c:pt>
                <c:pt idx="961">
                  <c:v>1000.5610754621067</c:v>
                </c:pt>
                <c:pt idx="962">
                  <c:v>1015.5694915940383</c:v>
                </c:pt>
                <c:pt idx="963">
                  <c:v>1030.8030339679478</c:v>
                </c:pt>
                <c:pt idx="964">
                  <c:v>1046.2650794774681</c:v>
                </c:pt>
                <c:pt idx="965">
                  <c:v>1061.9590556696339</c:v>
                </c:pt>
                <c:pt idx="966">
                  <c:v>1077.8884415046728</c:v>
                </c:pt>
                <c:pt idx="967">
                  <c:v>1094.0567681272485</c:v>
                </c:pt>
                <c:pt idx="968">
                  <c:v>1110.4676196491571</c:v>
                </c:pt>
                <c:pt idx="969">
                  <c:v>1127.1246339438899</c:v>
                </c:pt>
                <c:pt idx="970">
                  <c:v>1144.0315034530481</c:v>
                </c:pt>
                <c:pt idx="971">
                  <c:v>1161.1919760048395</c:v>
                </c:pt>
                <c:pt idx="972">
                  <c:v>1178.6098556449163</c:v>
                </c:pt>
                <c:pt idx="973">
                  <c:v>1196.2890034795901</c:v>
                </c:pt>
                <c:pt idx="974">
                  <c:v>1214.2333385317795</c:v>
                </c:pt>
                <c:pt idx="975">
                  <c:v>1232.4468386097603</c:v>
                </c:pt>
                <c:pt idx="976">
                  <c:v>1250.9335411889067</c:v>
                </c:pt>
                <c:pt idx="977">
                  <c:v>1269.6975443067402</c:v>
                </c:pt>
                <c:pt idx="978">
                  <c:v>1288.7430074713409</c:v>
                </c:pt>
                <c:pt idx="979">
                  <c:v>1308.0741525834108</c:v>
                </c:pt>
                <c:pt idx="980">
                  <c:v>1327.6952648721622</c:v>
                </c:pt>
                <c:pt idx="981">
                  <c:v>1347.6106938452451</c:v>
                </c:pt>
                <c:pt idx="982">
                  <c:v>1367.8248542529191</c:v>
                </c:pt>
                <c:pt idx="983">
                  <c:v>1388.3422270667159</c:v>
                </c:pt>
                <c:pt idx="984">
                  <c:v>1409.1673604727171</c:v>
                </c:pt>
                <c:pt idx="985">
                  <c:v>1430.3048708798024</c:v>
                </c:pt>
                <c:pt idx="986">
                  <c:v>1451.7594439430045</c:v>
                </c:pt>
                <c:pt idx="987">
                  <c:v>1473.5358356021511</c:v>
                </c:pt>
                <c:pt idx="988">
                  <c:v>1495.6388731361817</c:v>
                </c:pt>
                <c:pt idx="989">
                  <c:v>1518.0734562332204</c:v>
                </c:pt>
                <c:pt idx="990">
                  <c:v>1540.8445580767225</c:v>
                </c:pt>
                <c:pt idx="991">
                  <c:v>1563.9572264478732</c:v>
                </c:pt>
                <c:pt idx="992">
                  <c:v>1587.4165848445955</c:v>
                </c:pt>
                <c:pt idx="993">
                  <c:v>1611.2278336172601</c:v>
                </c:pt>
                <c:pt idx="994">
                  <c:v>1635.3962511215211</c:v>
                </c:pt>
                <c:pt idx="995">
                  <c:v>1659.9271948883409</c:v>
                </c:pt>
                <c:pt idx="996">
                  <c:v>1684.8261028116658</c:v>
                </c:pt>
                <c:pt idx="997">
                  <c:v>1710.098494353836</c:v>
                </c:pt>
                <c:pt idx="998">
                  <c:v>1735.7499717691533</c:v>
                </c:pt>
              </c:numCache>
            </c:numRef>
          </c:xVal>
          <c:yVal>
            <c:numRef>
              <c:f>Sheet1!$AI$2:$AI$1000</c:f>
              <c:numCache>
                <c:formatCode>General</c:formatCode>
                <c:ptCount val="999"/>
                <c:pt idx="0">
                  <c:v>0.2625135834117846</c:v>
                </c:pt>
                <c:pt idx="1">
                  <c:v>0.26251379025859489</c:v>
                </c:pt>
                <c:pt idx="2">
                  <c:v>0.26251400025513633</c:v>
                </c:pt>
                <c:pt idx="3">
                  <c:v>0.26251421344936782</c:v>
                </c:pt>
                <c:pt idx="4">
                  <c:v>0.26251442988997914</c:v>
                </c:pt>
                <c:pt idx="5">
                  <c:v>0.2625146496263967</c:v>
                </c:pt>
                <c:pt idx="6">
                  <c:v>0.26251487270880808</c:v>
                </c:pt>
                <c:pt idx="7">
                  <c:v>0.26251509918815508</c:v>
                </c:pt>
                <c:pt idx="8">
                  <c:v>0.26251532911616327</c:v>
                </c:pt>
                <c:pt idx="9">
                  <c:v>0.26251556254534131</c:v>
                </c:pt>
                <c:pt idx="10">
                  <c:v>0.26251579952899767</c:v>
                </c:pt>
                <c:pt idx="11">
                  <c:v>0.26251604012125318</c:v>
                </c:pt>
                <c:pt idx="12">
                  <c:v>0.26251628437705377</c:v>
                </c:pt>
                <c:pt idx="13">
                  <c:v>0.26251653235217581</c:v>
                </c:pt>
                <c:pt idx="14">
                  <c:v>0.26251678410325457</c:v>
                </c:pt>
                <c:pt idx="15">
                  <c:v>0.26251703968777784</c:v>
                </c:pt>
                <c:pt idx="16">
                  <c:v>0.26251729916411631</c:v>
                </c:pt>
                <c:pt idx="17">
                  <c:v>0.26251756259152415</c:v>
                </c:pt>
                <c:pt idx="18">
                  <c:v>0.26251783003015983</c:v>
                </c:pt>
                <c:pt idx="19">
                  <c:v>0.26251810154109706</c:v>
                </c:pt>
                <c:pt idx="20">
                  <c:v>0.26251837718633908</c:v>
                </c:pt>
                <c:pt idx="21">
                  <c:v>0.26251865702883331</c:v>
                </c:pt>
                <c:pt idx="22">
                  <c:v>0.26251894113248664</c:v>
                </c:pt>
                <c:pt idx="23">
                  <c:v>0.26251922956217333</c:v>
                </c:pt>
                <c:pt idx="24">
                  <c:v>0.26251952238376358</c:v>
                </c:pt>
                <c:pt idx="25">
                  <c:v>0.26251981966412435</c:v>
                </c:pt>
                <c:pt idx="26">
                  <c:v>0.26252012147114245</c:v>
                </c:pt>
                <c:pt idx="27">
                  <c:v>0.26252042787373758</c:v>
                </c:pt>
                <c:pt idx="28">
                  <c:v>0.26252073894187938</c:v>
                </c:pt>
                <c:pt idx="29">
                  <c:v>0.26252105474660026</c:v>
                </c:pt>
                <c:pt idx="30">
                  <c:v>0.26252137536001874</c:v>
                </c:pt>
                <c:pt idx="31">
                  <c:v>0.26252170085534382</c:v>
                </c:pt>
                <c:pt idx="32">
                  <c:v>0.26252203130690582</c:v>
                </c:pt>
                <c:pt idx="33">
                  <c:v>0.26252236679016383</c:v>
                </c:pt>
                <c:pt idx="34">
                  <c:v>0.26252270738172406</c:v>
                </c:pt>
                <c:pt idx="35">
                  <c:v>0.26252305315935981</c:v>
                </c:pt>
                <c:pt idx="36">
                  <c:v>0.26252340420203002</c:v>
                </c:pt>
                <c:pt idx="37">
                  <c:v>0.26252376058989485</c:v>
                </c:pt>
                <c:pt idx="38">
                  <c:v>0.26252412240432976</c:v>
                </c:pt>
                <c:pt idx="39">
                  <c:v>0.26252448972795844</c:v>
                </c:pt>
                <c:pt idx="40">
                  <c:v>0.26252486264465186</c:v>
                </c:pt>
                <c:pt idx="41">
                  <c:v>0.26252524123956245</c:v>
                </c:pt>
                <c:pt idx="42">
                  <c:v>0.26252562559914122</c:v>
                </c:pt>
                <c:pt idx="43">
                  <c:v>0.26252601581115032</c:v>
                </c:pt>
                <c:pt idx="44">
                  <c:v>0.26252641196469317</c:v>
                </c:pt>
                <c:pt idx="45">
                  <c:v>0.26252681415022022</c:v>
                </c:pt>
                <c:pt idx="46">
                  <c:v>0.26252722245956778</c:v>
                </c:pt>
                <c:pt idx="47">
                  <c:v>0.26252763698596682</c:v>
                </c:pt>
                <c:pt idx="48">
                  <c:v>0.26252805782406735</c:v>
                </c:pt>
                <c:pt idx="49">
                  <c:v>0.26252848506995791</c:v>
                </c:pt>
                <c:pt idx="50">
                  <c:v>0.26252891882118862</c:v>
                </c:pt>
                <c:pt idx="51">
                  <c:v>0.26252935917680181</c:v>
                </c:pt>
                <c:pt idx="52">
                  <c:v>0.26252980623733962</c:v>
                </c:pt>
                <c:pt idx="53">
                  <c:v>0.26253026010487834</c:v>
                </c:pt>
                <c:pt idx="54">
                  <c:v>0.26253072088304308</c:v>
                </c:pt>
                <c:pt idx="55">
                  <c:v>0.26253118867704234</c:v>
                </c:pt>
                <c:pt idx="56">
                  <c:v>0.2625316635936818</c:v>
                </c:pt>
                <c:pt idx="57">
                  <c:v>0.26253214574139233</c:v>
                </c:pt>
                <c:pt idx="58">
                  <c:v>0.26253263523025938</c:v>
                </c:pt>
                <c:pt idx="59">
                  <c:v>0.26253313217203583</c:v>
                </c:pt>
                <c:pt idx="60">
                  <c:v>0.26253363668018337</c:v>
                </c:pt>
                <c:pt idx="61">
                  <c:v>0.26253414886988735</c:v>
                </c:pt>
                <c:pt idx="62">
                  <c:v>0.26253466885808308</c:v>
                </c:pt>
                <c:pt idx="63">
                  <c:v>0.26253519676348874</c:v>
                </c:pt>
                <c:pt idx="64">
                  <c:v>0.262535732706628</c:v>
                </c:pt>
                <c:pt idx="65">
                  <c:v>0.26253627680986208</c:v>
                </c:pt>
                <c:pt idx="66">
                  <c:v>0.26253682919740623</c:v>
                </c:pt>
                <c:pt idx="67">
                  <c:v>0.26253738999537191</c:v>
                </c:pt>
                <c:pt idx="68">
                  <c:v>0.26253795933179025</c:v>
                </c:pt>
                <c:pt idx="69">
                  <c:v>0.2625385373366379</c:v>
                </c:pt>
                <c:pt idx="70">
                  <c:v>0.26253912414187014</c:v>
                </c:pt>
                <c:pt idx="71">
                  <c:v>0.26253971988145031</c:v>
                </c:pt>
                <c:pt idx="72">
                  <c:v>0.26254032469137878</c:v>
                </c:pt>
                <c:pt idx="73">
                  <c:v>0.26254093870972972</c:v>
                </c:pt>
                <c:pt idx="74">
                  <c:v>0.26254156207667234</c:v>
                </c:pt>
                <c:pt idx="75">
                  <c:v>0.26254219493451231</c:v>
                </c:pt>
                <c:pt idx="76">
                  <c:v>0.26254283742771972</c:v>
                </c:pt>
                <c:pt idx="77">
                  <c:v>0.26254348970296282</c:v>
                </c:pt>
                <c:pt idx="78">
                  <c:v>0.26254415190914132</c:v>
                </c:pt>
                <c:pt idx="79">
                  <c:v>0.26254482419742048</c:v>
                </c:pt>
                <c:pt idx="80">
                  <c:v>0.26254550672126575</c:v>
                </c:pt>
                <c:pt idx="81">
                  <c:v>0.26254619963647741</c:v>
                </c:pt>
                <c:pt idx="82">
                  <c:v>0.2625469031012258</c:v>
                </c:pt>
                <c:pt idx="83">
                  <c:v>0.26254761727608789</c:v>
                </c:pt>
                <c:pt idx="84">
                  <c:v>0.26254834232408381</c:v>
                </c:pt>
                <c:pt idx="85">
                  <c:v>0.26254907841071379</c:v>
                </c:pt>
                <c:pt idx="86">
                  <c:v>0.26254982570399577</c:v>
                </c:pt>
                <c:pt idx="87">
                  <c:v>0.26255058437450496</c:v>
                </c:pt>
                <c:pt idx="88">
                  <c:v>0.26255135459540679</c:v>
                </c:pt>
                <c:pt idx="89">
                  <c:v>0.26255213654250875</c:v>
                </c:pt>
                <c:pt idx="90">
                  <c:v>0.2625529303942879</c:v>
                </c:pt>
                <c:pt idx="91">
                  <c:v>0.26255373633193424</c:v>
                </c:pt>
                <c:pt idx="92">
                  <c:v>0.26255455453940046</c:v>
                </c:pt>
                <c:pt idx="93">
                  <c:v>0.26255538520343258</c:v>
                </c:pt>
                <c:pt idx="94">
                  <c:v>0.26255622851361876</c:v>
                </c:pt>
                <c:pt idx="95">
                  <c:v>0.26255708466243127</c:v>
                </c:pt>
                <c:pt idx="96">
                  <c:v>0.26255795384526981</c:v>
                </c:pt>
                <c:pt idx="97">
                  <c:v>0.2625588362605063</c:v>
                </c:pt>
                <c:pt idx="98">
                  <c:v>0.2625597321095296</c:v>
                </c:pt>
                <c:pt idx="99">
                  <c:v>0.26256064159679277</c:v>
                </c:pt>
                <c:pt idx="100">
                  <c:v>0.26256156492985955</c:v>
                </c:pt>
                <c:pt idx="101">
                  <c:v>0.26256250231944561</c:v>
                </c:pt>
                <c:pt idx="102">
                  <c:v>0.26256345397947572</c:v>
                </c:pt>
                <c:pt idx="103">
                  <c:v>0.26256442012712833</c:v>
                </c:pt>
                <c:pt idx="104">
                  <c:v>0.26256540098288617</c:v>
                </c:pt>
                <c:pt idx="105">
                  <c:v>0.2625663967705793</c:v>
                </c:pt>
                <c:pt idx="106">
                  <c:v>0.26256740771744952</c:v>
                </c:pt>
                <c:pt idx="107">
                  <c:v>0.26256843405418634</c:v>
                </c:pt>
                <c:pt idx="108">
                  <c:v>0.26256947601499531</c:v>
                </c:pt>
                <c:pt idx="109">
                  <c:v>0.26257053383763962</c:v>
                </c:pt>
                <c:pt idx="110">
                  <c:v>0.26257160776349597</c:v>
                </c:pt>
                <c:pt idx="111">
                  <c:v>0.26257269803761801</c:v>
                </c:pt>
                <c:pt idx="112">
                  <c:v>0.26257380490877802</c:v>
                </c:pt>
                <c:pt idx="113">
                  <c:v>0.26257492862953807</c:v>
                </c:pt>
                <c:pt idx="114">
                  <c:v>0.26257606945629658</c:v>
                </c:pt>
                <c:pt idx="115">
                  <c:v>0.26257722764935132</c:v>
                </c:pt>
                <c:pt idx="116">
                  <c:v>0.26257840347295941</c:v>
                </c:pt>
                <c:pt idx="117">
                  <c:v>0.26257959719539131</c:v>
                </c:pt>
                <c:pt idx="118">
                  <c:v>0.26258080908900433</c:v>
                </c:pt>
                <c:pt idx="119">
                  <c:v>0.2625820394302858</c:v>
                </c:pt>
                <c:pt idx="120">
                  <c:v>0.26258328849993806</c:v>
                </c:pt>
                <c:pt idx="121">
                  <c:v>0.26258455658292384</c:v>
                </c:pt>
                <c:pt idx="122">
                  <c:v>0.26258584396853962</c:v>
                </c:pt>
                <c:pt idx="123">
                  <c:v>0.26258715095048057</c:v>
                </c:pt>
                <c:pt idx="124">
                  <c:v>0.26258847782690703</c:v>
                </c:pt>
                <c:pt idx="125">
                  <c:v>0.26258982490050731</c:v>
                </c:pt>
                <c:pt idx="126">
                  <c:v>0.2625911924785771</c:v>
                </c:pt>
                <c:pt idx="127">
                  <c:v>0.26259258087308285</c:v>
                </c:pt>
                <c:pt idx="128">
                  <c:v>0.26259399040072673</c:v>
                </c:pt>
                <c:pt idx="129">
                  <c:v>0.26259542138303127</c:v>
                </c:pt>
                <c:pt idx="130">
                  <c:v>0.26259687414640231</c:v>
                </c:pt>
                <c:pt idx="131">
                  <c:v>0.26259834902220791</c:v>
                </c:pt>
                <c:pt idx="132">
                  <c:v>0.26259984634685257</c:v>
                </c:pt>
                <c:pt idx="133">
                  <c:v>0.26260136646185317</c:v>
                </c:pt>
                <c:pt idx="134">
                  <c:v>0.26260290971391687</c:v>
                </c:pt>
                <c:pt idx="135">
                  <c:v>0.26260447645501978</c:v>
                </c:pt>
                <c:pt idx="136">
                  <c:v>0.26260606704248796</c:v>
                </c:pt>
                <c:pt idx="137">
                  <c:v>0.26260768183907446</c:v>
                </c:pt>
                <c:pt idx="138">
                  <c:v>0.26260932121304631</c:v>
                </c:pt>
                <c:pt idx="139">
                  <c:v>0.26261098553826923</c:v>
                </c:pt>
                <c:pt idx="140">
                  <c:v>0.26261267519428527</c:v>
                </c:pt>
                <c:pt idx="141">
                  <c:v>0.26261439056640318</c:v>
                </c:pt>
                <c:pt idx="142">
                  <c:v>0.26261613204579154</c:v>
                </c:pt>
                <c:pt idx="143">
                  <c:v>0.26261790002955682</c:v>
                </c:pt>
                <c:pt idx="144">
                  <c:v>0.26261969492083981</c:v>
                </c:pt>
                <c:pt idx="145">
                  <c:v>0.26262151712890597</c:v>
                </c:pt>
                <c:pt idx="146">
                  <c:v>0.26262336706923933</c:v>
                </c:pt>
                <c:pt idx="147">
                  <c:v>0.26262524516363145</c:v>
                </c:pt>
                <c:pt idx="148">
                  <c:v>0.26262715184028657</c:v>
                </c:pt>
                <c:pt idx="149">
                  <c:v>0.26262908753390968</c:v>
                </c:pt>
                <c:pt idx="150">
                  <c:v>0.26263105268580844</c:v>
                </c:pt>
                <c:pt idx="151">
                  <c:v>0.26263304774399576</c:v>
                </c:pt>
                <c:pt idx="152">
                  <c:v>0.2626350731632886</c:v>
                </c:pt>
                <c:pt idx="153">
                  <c:v>0.26263712940540729</c:v>
                </c:pt>
                <c:pt idx="154">
                  <c:v>0.26263921693908859</c:v>
                </c:pt>
                <c:pt idx="155">
                  <c:v>0.26264133624018476</c:v>
                </c:pt>
                <c:pt idx="156">
                  <c:v>0.26264348779177843</c:v>
                </c:pt>
                <c:pt idx="157">
                  <c:v>0.2626456720842818</c:v>
                </c:pt>
                <c:pt idx="158">
                  <c:v>0.26264788961555707</c:v>
                </c:pt>
                <c:pt idx="159">
                  <c:v>0.26265014089102479</c:v>
                </c:pt>
                <c:pt idx="160">
                  <c:v>0.26265242642378023</c:v>
                </c:pt>
                <c:pt idx="161">
                  <c:v>0.2626547467347069</c:v>
                </c:pt>
                <c:pt idx="162">
                  <c:v>0.26265710235259676</c:v>
                </c:pt>
                <c:pt idx="163">
                  <c:v>0.26265949381427017</c:v>
                </c:pt>
                <c:pt idx="164">
                  <c:v>0.26266192166469232</c:v>
                </c:pt>
                <c:pt idx="165">
                  <c:v>0.26266438645710627</c:v>
                </c:pt>
                <c:pt idx="166">
                  <c:v>0.26266688875314881</c:v>
                </c:pt>
                <c:pt idx="167">
                  <c:v>0.26266942912298158</c:v>
                </c:pt>
                <c:pt idx="168">
                  <c:v>0.26267200814541986</c:v>
                </c:pt>
                <c:pt idx="169">
                  <c:v>0.26267462640806283</c:v>
                </c:pt>
                <c:pt idx="170">
                  <c:v>0.26267728450742689</c:v>
                </c:pt>
                <c:pt idx="171">
                  <c:v>0.26267998304908091</c:v>
                </c:pt>
                <c:pt idx="172">
                  <c:v>0.26268272264777842</c:v>
                </c:pt>
                <c:pt idx="173">
                  <c:v>0.26268550392760825</c:v>
                </c:pt>
                <c:pt idx="174">
                  <c:v>0.26268832752211818</c:v>
                </c:pt>
                <c:pt idx="175">
                  <c:v>0.2626911940744765</c:v>
                </c:pt>
                <c:pt idx="176">
                  <c:v>0.26269410423760381</c:v>
                </c:pt>
                <c:pt idx="177">
                  <c:v>0.26269705867432375</c:v>
                </c:pt>
                <c:pt idx="178">
                  <c:v>0.26270005805752006</c:v>
                </c:pt>
                <c:pt idx="179">
                  <c:v>0.26270310307027672</c:v>
                </c:pt>
                <c:pt idx="180">
                  <c:v>0.26270619440603726</c:v>
                </c:pt>
                <c:pt idx="181">
                  <c:v>0.26270933276876779</c:v>
                </c:pt>
                <c:pt idx="182">
                  <c:v>0.26271251887310376</c:v>
                </c:pt>
                <c:pt idx="183">
                  <c:v>0.26271575344451953</c:v>
                </c:pt>
                <c:pt idx="184">
                  <c:v>0.26271903721948986</c:v>
                </c:pt>
                <c:pt idx="185">
                  <c:v>0.26272237094565687</c:v>
                </c:pt>
                <c:pt idx="186">
                  <c:v>0.26272575538199128</c:v>
                </c:pt>
                <c:pt idx="187">
                  <c:v>0.26272919129897898</c:v>
                </c:pt>
                <c:pt idx="188">
                  <c:v>0.2627326794787791</c:v>
                </c:pt>
                <c:pt idx="189">
                  <c:v>0.26273622071540775</c:v>
                </c:pt>
                <c:pt idx="190">
                  <c:v>0.26273981581491607</c:v>
                </c:pt>
                <c:pt idx="191">
                  <c:v>0.26274346559557027</c:v>
                </c:pt>
                <c:pt idx="192">
                  <c:v>0.26274717088803773</c:v>
                </c:pt>
                <c:pt idx="193">
                  <c:v>0.26275093253557225</c:v>
                </c:pt>
                <c:pt idx="194">
                  <c:v>0.2627547513942069</c:v>
                </c:pt>
                <c:pt idx="195">
                  <c:v>0.26275862833293856</c:v>
                </c:pt>
                <c:pt idx="196">
                  <c:v>0.26276256423393635</c:v>
                </c:pt>
                <c:pt idx="197">
                  <c:v>0.26276655999272835</c:v>
                </c:pt>
                <c:pt idx="198">
                  <c:v>0.26277061651840877</c:v>
                </c:pt>
                <c:pt idx="199">
                  <c:v>0.26277473473384144</c:v>
                </c:pt>
                <c:pt idx="200">
                  <c:v>0.26277891557586475</c:v>
                </c:pt>
                <c:pt idx="201">
                  <c:v>0.26278315999550428</c:v>
                </c:pt>
                <c:pt idx="202">
                  <c:v>0.26278746895819005</c:v>
                </c:pt>
                <c:pt idx="203">
                  <c:v>0.26279184344396445</c:v>
                </c:pt>
                <c:pt idx="204">
                  <c:v>0.26279628444771219</c:v>
                </c:pt>
                <c:pt idx="205">
                  <c:v>0.26280079297937464</c:v>
                </c:pt>
                <c:pt idx="206">
                  <c:v>0.26280537006417881</c:v>
                </c:pt>
                <c:pt idx="207">
                  <c:v>0.26281001674287635</c:v>
                </c:pt>
                <c:pt idx="208">
                  <c:v>0.26281473407196132</c:v>
                </c:pt>
                <c:pt idx="209">
                  <c:v>0.26281952312392132</c:v>
                </c:pt>
                <c:pt idx="210">
                  <c:v>0.26282438498747079</c:v>
                </c:pt>
                <c:pt idx="211">
                  <c:v>0.26282932076778892</c:v>
                </c:pt>
                <c:pt idx="212">
                  <c:v>0.26283433158678565</c:v>
                </c:pt>
                <c:pt idx="213">
                  <c:v>0.26283941858333254</c:v>
                </c:pt>
                <c:pt idx="214">
                  <c:v>0.26284458291353308</c:v>
                </c:pt>
                <c:pt idx="215">
                  <c:v>0.26284982575096832</c:v>
                </c:pt>
                <c:pt idx="216">
                  <c:v>0.26285514828697026</c:v>
                </c:pt>
                <c:pt idx="217">
                  <c:v>0.26286055173088457</c:v>
                </c:pt>
                <c:pt idx="218">
                  <c:v>0.26286603731033531</c:v>
                </c:pt>
                <c:pt idx="219">
                  <c:v>0.26287160627151135</c:v>
                </c:pt>
                <c:pt idx="220">
                  <c:v>0.26287725987943439</c:v>
                </c:pt>
                <c:pt idx="221">
                  <c:v>0.26288299941824417</c:v>
                </c:pt>
                <c:pt idx="222">
                  <c:v>0.2628888261914854</c:v>
                </c:pt>
                <c:pt idx="223">
                  <c:v>0.26289474152240255</c:v>
                </c:pt>
                <c:pt idx="224">
                  <c:v>0.26290074675422898</c:v>
                </c:pt>
                <c:pt idx="225">
                  <c:v>0.26290684325049274</c:v>
                </c:pt>
                <c:pt idx="226">
                  <c:v>0.26291303239531016</c:v>
                </c:pt>
                <c:pt idx="227">
                  <c:v>0.26291931559370935</c:v>
                </c:pt>
                <c:pt idx="228">
                  <c:v>0.26292569427192986</c:v>
                </c:pt>
                <c:pt idx="229">
                  <c:v>0.26293216987774853</c:v>
                </c:pt>
                <c:pt idx="230">
                  <c:v>0.26293874388079358</c:v>
                </c:pt>
                <c:pt idx="231">
                  <c:v>0.26294541777288438</c:v>
                </c:pt>
                <c:pt idx="232">
                  <c:v>0.26295219306834988</c:v>
                </c:pt>
                <c:pt idx="233">
                  <c:v>0.26295907130437451</c:v>
                </c:pt>
                <c:pt idx="234">
                  <c:v>0.26296605404133072</c:v>
                </c:pt>
                <c:pt idx="235">
                  <c:v>0.26297314286314122</c:v>
                </c:pt>
                <c:pt idx="236">
                  <c:v>0.26298033937761311</c:v>
                </c:pt>
                <c:pt idx="237">
                  <c:v>0.26298764521679896</c:v>
                </c:pt>
                <c:pt idx="238">
                  <c:v>0.26299506203737333</c:v>
                </c:pt>
                <c:pt idx="239">
                  <c:v>0.26300259152098132</c:v>
                </c:pt>
                <c:pt idx="240">
                  <c:v>0.26301023537462193</c:v>
                </c:pt>
                <c:pt idx="241">
                  <c:v>0.26301799533101838</c:v>
                </c:pt>
                <c:pt idx="242">
                  <c:v>0.26302587314901577</c:v>
                </c:pt>
                <c:pt idx="243">
                  <c:v>0.26303387061395095</c:v>
                </c:pt>
                <c:pt idx="244">
                  <c:v>0.26304198953806768</c:v>
                </c:pt>
                <c:pt idx="245">
                  <c:v>0.26305023176090181</c:v>
                </c:pt>
                <c:pt idx="246">
                  <c:v>0.26305859914969615</c:v>
                </c:pt>
                <c:pt idx="247">
                  <c:v>0.26306709359980562</c:v>
                </c:pt>
                <c:pt idx="248">
                  <c:v>0.26307571703512606</c:v>
                </c:pt>
                <c:pt idx="249">
                  <c:v>0.26308447140851232</c:v>
                </c:pt>
                <c:pt idx="250">
                  <c:v>0.26309335870220779</c:v>
                </c:pt>
                <c:pt idx="251">
                  <c:v>0.26310238092828436</c:v>
                </c:pt>
                <c:pt idx="252">
                  <c:v>0.26311154012908439</c:v>
                </c:pt>
                <c:pt idx="253">
                  <c:v>0.26312083837767225</c:v>
                </c:pt>
                <c:pt idx="254">
                  <c:v>0.26313027777828352</c:v>
                </c:pt>
                <c:pt idx="255">
                  <c:v>0.26313986046680127</c:v>
                </c:pt>
                <c:pt idx="256">
                  <c:v>0.26314958861121179</c:v>
                </c:pt>
                <c:pt idx="257">
                  <c:v>0.26315946441208876</c:v>
                </c:pt>
                <c:pt idx="258">
                  <c:v>0.26316949010307272</c:v>
                </c:pt>
                <c:pt idx="259">
                  <c:v>0.26317966795136338</c:v>
                </c:pt>
                <c:pt idx="260">
                  <c:v>0.26319000025821526</c:v>
                </c:pt>
                <c:pt idx="261">
                  <c:v>0.26320048935944523</c:v>
                </c:pt>
                <c:pt idx="262">
                  <c:v>0.26321113762593229</c:v>
                </c:pt>
                <c:pt idx="263">
                  <c:v>0.26322194746415889</c:v>
                </c:pt>
                <c:pt idx="264">
                  <c:v>0.26323292131671389</c:v>
                </c:pt>
                <c:pt idx="265">
                  <c:v>0.26324406166283931</c:v>
                </c:pt>
                <c:pt idx="266">
                  <c:v>0.26325537101896856</c:v>
                </c:pt>
                <c:pt idx="267">
                  <c:v>0.26326685193927651</c:v>
                </c:pt>
                <c:pt idx="268">
                  <c:v>0.26327850701623151</c:v>
                </c:pt>
                <c:pt idx="269">
                  <c:v>0.26329033888117009</c:v>
                </c:pt>
                <c:pt idx="270">
                  <c:v>0.26330235020486564</c:v>
                </c:pt>
                <c:pt idx="271">
                  <c:v>0.26331454369809798</c:v>
                </c:pt>
                <c:pt idx="272">
                  <c:v>0.26332692211226688</c:v>
                </c:pt>
                <c:pt idx="273">
                  <c:v>0.26333948823996417</c:v>
                </c:pt>
                <c:pt idx="274">
                  <c:v>0.26335224491559966</c:v>
                </c:pt>
                <c:pt idx="275">
                  <c:v>0.26336519501600758</c:v>
                </c:pt>
                <c:pt idx="276">
                  <c:v>0.26337834146106881</c:v>
                </c:pt>
                <c:pt idx="277">
                  <c:v>0.26339168721434747</c:v>
                </c:pt>
                <c:pt idx="278">
                  <c:v>0.2634052352837255</c:v>
                </c:pt>
                <c:pt idx="279">
                  <c:v>0.26341898872206687</c:v>
                </c:pt>
                <c:pt idx="280">
                  <c:v>0.26343295062785682</c:v>
                </c:pt>
                <c:pt idx="281">
                  <c:v>0.26344712414589144</c:v>
                </c:pt>
                <c:pt idx="282">
                  <c:v>0.26346151246794181</c:v>
                </c:pt>
                <c:pt idx="283">
                  <c:v>0.26347611883344713</c:v>
                </c:pt>
                <c:pt idx="284">
                  <c:v>0.26349094653020783</c:v>
                </c:pt>
                <c:pt idx="285">
                  <c:v>0.26350599889510168</c:v>
                </c:pt>
                <c:pt idx="286">
                  <c:v>0.26352127931479224</c:v>
                </c:pt>
                <c:pt idx="287">
                  <c:v>0.26353679122645562</c:v>
                </c:pt>
                <c:pt idx="288">
                  <c:v>0.26355253811852325</c:v>
                </c:pt>
                <c:pt idx="289">
                  <c:v>0.26356852353142896</c:v>
                </c:pt>
                <c:pt idx="290">
                  <c:v>0.26358475105835982</c:v>
                </c:pt>
                <c:pt idx="291">
                  <c:v>0.26360122434603023</c:v>
                </c:pt>
                <c:pt idx="292">
                  <c:v>0.26361794709546038</c:v>
                </c:pt>
                <c:pt idx="293">
                  <c:v>0.26363492306276232</c:v>
                </c:pt>
                <c:pt idx="294">
                  <c:v>0.26365215605994502</c:v>
                </c:pt>
                <c:pt idx="295">
                  <c:v>0.2636696499557229</c:v>
                </c:pt>
                <c:pt idx="296">
                  <c:v>0.26368740867633866</c:v>
                </c:pt>
                <c:pt idx="297">
                  <c:v>0.26370543620640119</c:v>
                </c:pt>
                <c:pt idx="298">
                  <c:v>0.26372373658972276</c:v>
                </c:pt>
                <c:pt idx="299">
                  <c:v>0.26374231393018449</c:v>
                </c:pt>
                <c:pt idx="300">
                  <c:v>0.26376117239260088</c:v>
                </c:pt>
                <c:pt idx="301">
                  <c:v>0.26378031620359993</c:v>
                </c:pt>
                <c:pt idx="302">
                  <c:v>0.26379974965251779</c:v>
                </c:pt>
                <c:pt idx="303">
                  <c:v>0.26381947709230424</c:v>
                </c:pt>
                <c:pt idx="304">
                  <c:v>0.26383950294043046</c:v>
                </c:pt>
                <c:pt idx="305">
                  <c:v>0.26385983167983523</c:v>
                </c:pt>
                <c:pt idx="306">
                  <c:v>0.26388046785985103</c:v>
                </c:pt>
                <c:pt idx="307">
                  <c:v>0.26390141609715884</c:v>
                </c:pt>
                <c:pt idx="308">
                  <c:v>0.26392268107677724</c:v>
                </c:pt>
                <c:pt idx="309">
                  <c:v>0.26394426755301031</c:v>
                </c:pt>
                <c:pt idx="310">
                  <c:v>0.26396618035046843</c:v>
                </c:pt>
                <c:pt idx="311">
                  <c:v>0.26398842436505537</c:v>
                </c:pt>
                <c:pt idx="312">
                  <c:v>0.2640110045650001</c:v>
                </c:pt>
                <c:pt idx="313">
                  <c:v>0.26403392599189068</c:v>
                </c:pt>
                <c:pt idx="314">
                  <c:v>0.2640571937617131</c:v>
                </c:pt>
                <c:pt idx="315">
                  <c:v>0.26408081306592024</c:v>
                </c:pt>
                <c:pt idx="316">
                  <c:v>0.26410478917250041</c:v>
                </c:pt>
                <c:pt idx="317">
                  <c:v>0.26412912742707312</c:v>
                </c:pt>
                <c:pt idx="318">
                  <c:v>0.26415383325399189</c:v>
                </c:pt>
                <c:pt idx="319">
                  <c:v>0.26417891215745853</c:v>
                </c:pt>
                <c:pt idx="320">
                  <c:v>0.26420436972265537</c:v>
                </c:pt>
                <c:pt idx="321">
                  <c:v>0.26423021161689619</c:v>
                </c:pt>
                <c:pt idx="322">
                  <c:v>0.26425644359079176</c:v>
                </c:pt>
                <c:pt idx="323">
                  <c:v>0.26428307147941832</c:v>
                </c:pt>
                <c:pt idx="324">
                  <c:v>0.26431010120351589</c:v>
                </c:pt>
                <c:pt idx="325">
                  <c:v>0.26433753877069266</c:v>
                </c:pt>
                <c:pt idx="326">
                  <c:v>0.26436539027665645</c:v>
                </c:pt>
                <c:pt idx="327">
                  <c:v>0.26439366190644187</c:v>
                </c:pt>
                <c:pt idx="328">
                  <c:v>0.26442235993567387</c:v>
                </c:pt>
                <c:pt idx="329">
                  <c:v>0.26445149073183505</c:v>
                </c:pt>
                <c:pt idx="330">
                  <c:v>0.26448106075555738</c:v>
                </c:pt>
                <c:pt idx="331">
                  <c:v>0.26451107656191575</c:v>
                </c:pt>
                <c:pt idx="332">
                  <c:v>0.26454154480175679</c:v>
                </c:pt>
                <c:pt idx="333">
                  <c:v>0.26457247222303132</c:v>
                </c:pt>
                <c:pt idx="334">
                  <c:v>0.26460386567214567</c:v>
                </c:pt>
                <c:pt idx="335">
                  <c:v>0.26463573209533064</c:v>
                </c:pt>
                <c:pt idx="336">
                  <c:v>0.26466807854003899</c:v>
                </c:pt>
                <c:pt idx="337">
                  <c:v>0.26470091215633029</c:v>
                </c:pt>
                <c:pt idx="338">
                  <c:v>0.26473424019830755</c:v>
                </c:pt>
                <c:pt idx="339">
                  <c:v>0.26476807002555131</c:v>
                </c:pt>
                <c:pt idx="340">
                  <c:v>0.26480240910457098</c:v>
                </c:pt>
                <c:pt idx="341">
                  <c:v>0.26483726501028132</c:v>
                </c:pt>
                <c:pt idx="342">
                  <c:v>0.26487264542750039</c:v>
                </c:pt>
                <c:pt idx="343">
                  <c:v>0.26490855815244824</c:v>
                </c:pt>
                <c:pt idx="344">
                  <c:v>0.26494501109427998</c:v>
                </c:pt>
                <c:pt idx="345">
                  <c:v>0.26498201227663531</c:v>
                </c:pt>
                <c:pt idx="346">
                  <c:v>0.26501956983919472</c:v>
                </c:pt>
                <c:pt idx="347">
                  <c:v>0.26505769203926532</c:v>
                </c:pt>
                <c:pt idx="348">
                  <c:v>0.2650963872533863</c:v>
                </c:pt>
                <c:pt idx="349">
                  <c:v>0.26513566397894467</c:v>
                </c:pt>
                <c:pt idx="350">
                  <c:v>0.26517553083581108</c:v>
                </c:pt>
                <c:pt idx="351">
                  <c:v>0.26521599656800776</c:v>
                </c:pt>
                <c:pt idx="352">
                  <c:v>0.26525707004537574</c:v>
                </c:pt>
                <c:pt idx="353">
                  <c:v>0.26529876026527632</c:v>
                </c:pt>
                <c:pt idx="354">
                  <c:v>0.26534107635430382</c:v>
                </c:pt>
                <c:pt idx="355">
                  <c:v>0.26538402757002288</c:v>
                </c:pt>
                <c:pt idx="356">
                  <c:v>0.26542762330272224</c:v>
                </c:pt>
                <c:pt idx="357">
                  <c:v>0.26547187307718645</c:v>
                </c:pt>
                <c:pt idx="358">
                  <c:v>0.26551678655449473</c:v>
                </c:pt>
                <c:pt idx="359">
                  <c:v>0.26556237353383033</c:v>
                </c:pt>
                <c:pt idx="360">
                  <c:v>0.26560864395431538</c:v>
                </c:pt>
                <c:pt idx="361">
                  <c:v>0.26565560789686582</c:v>
                </c:pt>
                <c:pt idx="362">
                  <c:v>0.26570327558606294</c:v>
                </c:pt>
                <c:pt idx="363">
                  <c:v>0.26575165739204787</c:v>
                </c:pt>
                <c:pt idx="364">
                  <c:v>0.26580076383243773</c:v>
                </c:pt>
                <c:pt idx="365">
                  <c:v>0.26585060557425139</c:v>
                </c:pt>
                <c:pt idx="366">
                  <c:v>0.26590119343587532</c:v>
                </c:pt>
                <c:pt idx="367">
                  <c:v>0.26595253838903532</c:v>
                </c:pt>
                <c:pt idx="368">
                  <c:v>0.26600465156078434</c:v>
                </c:pt>
                <c:pt idx="369">
                  <c:v>0.26605754423552624</c:v>
                </c:pt>
                <c:pt idx="370">
                  <c:v>0.26611122785704838</c:v>
                </c:pt>
                <c:pt idx="371">
                  <c:v>0.2661657140305777</c:v>
                </c:pt>
                <c:pt idx="372">
                  <c:v>0.26622101452485991</c:v>
                </c:pt>
                <c:pt idx="373">
                  <c:v>0.26627714127425606</c:v>
                </c:pt>
                <c:pt idx="374">
                  <c:v>0.26633410638085747</c:v>
                </c:pt>
                <c:pt idx="375">
                  <c:v>0.26639192211662754</c:v>
                </c:pt>
                <c:pt idx="376">
                  <c:v>0.26645060092556411</c:v>
                </c:pt>
                <c:pt idx="377">
                  <c:v>0.26651015542586681</c:v>
                </c:pt>
                <c:pt idx="378">
                  <c:v>0.26657059841215058</c:v>
                </c:pt>
                <c:pt idx="379">
                  <c:v>0.26663194285765557</c:v>
                </c:pt>
                <c:pt idx="380">
                  <c:v>0.26669420191649151</c:v>
                </c:pt>
                <c:pt idx="381">
                  <c:v>0.26675738892589734</c:v>
                </c:pt>
                <c:pt idx="382">
                  <c:v>0.26682151740852095</c:v>
                </c:pt>
                <c:pt idx="383">
                  <c:v>0.26688660107472273</c:v>
                </c:pt>
                <c:pt idx="384">
                  <c:v>0.26695265382488576</c:v>
                </c:pt>
                <c:pt idx="385">
                  <c:v>0.26701968975176998</c:v>
                </c:pt>
                <c:pt idx="386">
                  <c:v>0.26708772314286666</c:v>
                </c:pt>
                <c:pt idx="387">
                  <c:v>0.26715676848276532</c:v>
                </c:pt>
                <c:pt idx="388">
                  <c:v>0.26722684045557415</c:v>
                </c:pt>
                <c:pt idx="389">
                  <c:v>0.26729795394731876</c:v>
                </c:pt>
                <c:pt idx="390">
                  <c:v>0.26737012404838811</c:v>
                </c:pt>
                <c:pt idx="391">
                  <c:v>0.26744336605598606</c:v>
                </c:pt>
                <c:pt idx="392">
                  <c:v>0.26751769547660686</c:v>
                </c:pt>
                <c:pt idx="393">
                  <c:v>0.2675931280285252</c:v>
                </c:pt>
                <c:pt idx="394">
                  <c:v>0.26766967964431232</c:v>
                </c:pt>
                <c:pt idx="395">
                  <c:v>0.26774736647335029</c:v>
                </c:pt>
                <c:pt idx="396">
                  <c:v>0.26782620488439313</c:v>
                </c:pt>
                <c:pt idx="397">
                  <c:v>0.26790621146811461</c:v>
                </c:pt>
                <c:pt idx="398">
                  <c:v>0.26798740303970225</c:v>
                </c:pt>
                <c:pt idx="399">
                  <c:v>0.26806979664143477</c:v>
                </c:pt>
                <c:pt idx="400">
                  <c:v>0.26815340954531275</c:v>
                </c:pt>
                <c:pt idx="401">
                  <c:v>0.26823825925567046</c:v>
                </c:pt>
                <c:pt idx="402">
                  <c:v>0.26832436351182742</c:v>
                </c:pt>
                <c:pt idx="403">
                  <c:v>0.26841174029073644</c:v>
                </c:pt>
                <c:pt idx="404">
                  <c:v>0.26850040780967138</c:v>
                </c:pt>
                <c:pt idx="405">
                  <c:v>0.26859038452889028</c:v>
                </c:pt>
                <c:pt idx="406">
                  <c:v>0.26868168915435842</c:v>
                </c:pt>
                <c:pt idx="407">
                  <c:v>0.26877434064043576</c:v>
                </c:pt>
                <c:pt idx="408">
                  <c:v>0.26886835819262328</c:v>
                </c:pt>
                <c:pt idx="409">
                  <c:v>0.26896376127028038</c:v>
                </c:pt>
                <c:pt idx="410">
                  <c:v>0.26906056958938013</c:v>
                </c:pt>
                <c:pt idx="411">
                  <c:v>0.26915880312526735</c:v>
                </c:pt>
                <c:pt idx="412">
                  <c:v>0.26925848211541881</c:v>
                </c:pt>
                <c:pt idx="413">
                  <c:v>0.26935962706222732</c:v>
                </c:pt>
                <c:pt idx="414">
                  <c:v>0.2694622587357754</c:v>
                </c:pt>
                <c:pt idx="415">
                  <c:v>0.26956639817663491</c:v>
                </c:pt>
                <c:pt idx="416">
                  <c:v>0.26967206669866139</c:v>
                </c:pt>
                <c:pt idx="417">
                  <c:v>0.26977928589179451</c:v>
                </c:pt>
                <c:pt idx="418">
                  <c:v>0.26988807762487876</c:v>
                </c:pt>
                <c:pt idx="419">
                  <c:v>0.26999846404845468</c:v>
                </c:pt>
                <c:pt idx="420">
                  <c:v>0.27011046759759982</c:v>
                </c:pt>
                <c:pt idx="421">
                  <c:v>0.27022411099473048</c:v>
                </c:pt>
                <c:pt idx="422">
                  <c:v>0.27033941725242361</c:v>
                </c:pt>
                <c:pt idx="423">
                  <c:v>0.2704564096762348</c:v>
                </c:pt>
                <c:pt idx="424">
                  <c:v>0.27057511186752331</c:v>
                </c:pt>
                <c:pt idx="425">
                  <c:v>0.27069554772625826</c:v>
                </c:pt>
                <c:pt idx="426">
                  <c:v>0.2708177414538373</c:v>
                </c:pt>
                <c:pt idx="427">
                  <c:v>0.27094171755589047</c:v>
                </c:pt>
                <c:pt idx="428">
                  <c:v>0.27106750084508396</c:v>
                </c:pt>
                <c:pt idx="429">
                  <c:v>0.27119511644391203</c:v>
                </c:pt>
                <c:pt idx="430">
                  <c:v>0.2713245897874908</c:v>
                </c:pt>
                <c:pt idx="431">
                  <c:v>0.27145594662631223</c:v>
                </c:pt>
                <c:pt idx="432">
                  <c:v>0.27158921302904143</c:v>
                </c:pt>
                <c:pt idx="433">
                  <c:v>0.27172441538523434</c:v>
                </c:pt>
                <c:pt idx="434">
                  <c:v>0.27186158040809633</c:v>
                </c:pt>
                <c:pt idx="435">
                  <c:v>0.27200073513719492</c:v>
                </c:pt>
                <c:pt idx="436">
                  <c:v>0.27214190694115875</c:v>
                </c:pt>
                <c:pt idx="437">
                  <c:v>0.27228512352036471</c:v>
                </c:pt>
                <c:pt idx="438">
                  <c:v>0.2724304129095963</c:v>
                </c:pt>
                <c:pt idx="439">
                  <c:v>0.27257780348068339</c:v>
                </c:pt>
                <c:pt idx="440">
                  <c:v>0.27272732394511001</c:v>
                </c:pt>
                <c:pt idx="441">
                  <c:v>0.27287900335660942</c:v>
                </c:pt>
                <c:pt idx="442">
                  <c:v>0.27303287111370528</c:v>
                </c:pt>
                <c:pt idx="443">
                  <c:v>0.27318895696225204</c:v>
                </c:pt>
                <c:pt idx="444">
                  <c:v>0.27334729099791238</c:v>
                </c:pt>
                <c:pt idx="445">
                  <c:v>0.27350790366862582</c:v>
                </c:pt>
                <c:pt idx="446">
                  <c:v>0.2736708257770159</c:v>
                </c:pt>
                <c:pt idx="447">
                  <c:v>0.2738360884827683</c:v>
                </c:pt>
                <c:pt idx="448">
                  <c:v>0.27400372330497547</c:v>
                </c:pt>
                <c:pt idx="449">
                  <c:v>0.27417376212441125</c:v>
                </c:pt>
                <c:pt idx="450">
                  <c:v>0.27434623718578288</c:v>
                </c:pt>
                <c:pt idx="451">
                  <c:v>0.27452118109992163</c:v>
                </c:pt>
                <c:pt idx="452">
                  <c:v>0.27469862684591168</c:v>
                </c:pt>
                <c:pt idx="453">
                  <c:v>0.27487860777318596</c:v>
                </c:pt>
                <c:pt idx="454">
                  <c:v>0.27506115760353333</c:v>
                </c:pt>
                <c:pt idx="455">
                  <c:v>0.27524631043307879</c:v>
                </c:pt>
                <c:pt idx="456">
                  <c:v>0.27543410073416186</c:v>
                </c:pt>
                <c:pt idx="457">
                  <c:v>0.27562456335717972</c:v>
                </c:pt>
                <c:pt idx="458">
                  <c:v>0.27581773353233202</c:v>
                </c:pt>
                <c:pt idx="459">
                  <c:v>0.27601364687132329</c:v>
                </c:pt>
                <c:pt idx="460">
                  <c:v>0.2762123393689524</c:v>
                </c:pt>
                <c:pt idx="461">
                  <c:v>0.27641384740464348</c:v>
                </c:pt>
                <c:pt idx="462">
                  <c:v>0.27661820774388923</c:v>
                </c:pt>
                <c:pt idx="463">
                  <c:v>0.27682545753960353</c:v>
                </c:pt>
                <c:pt idx="464">
                  <c:v>0.27703563433337824</c:v>
                </c:pt>
                <c:pt idx="465">
                  <c:v>0.27724877605665738</c:v>
                </c:pt>
                <c:pt idx="466">
                  <c:v>0.27746492103179482</c:v>
                </c:pt>
                <c:pt idx="467">
                  <c:v>0.27768410797302273</c:v>
                </c:pt>
                <c:pt idx="468">
                  <c:v>0.27790637598730611</c:v>
                </c:pt>
                <c:pt idx="469">
                  <c:v>0.27813176457508576</c:v>
                </c:pt>
                <c:pt idx="470">
                  <c:v>0.2783603136309179</c:v>
                </c:pt>
                <c:pt idx="471">
                  <c:v>0.27859206344396542</c:v>
                </c:pt>
                <c:pt idx="472">
                  <c:v>0.27882705469840152</c:v>
                </c:pt>
                <c:pt idx="473">
                  <c:v>0.27906532847365395</c:v>
                </c:pt>
                <c:pt idx="474">
                  <c:v>0.2793069262445354</c:v>
                </c:pt>
                <c:pt idx="475">
                  <c:v>0.27955188988122198</c:v>
                </c:pt>
                <c:pt idx="476">
                  <c:v>0.27980026164910893</c:v>
                </c:pt>
                <c:pt idx="477">
                  <c:v>0.28005208420848782</c:v>
                </c:pt>
                <c:pt idx="478">
                  <c:v>0.2803074006141103</c:v>
                </c:pt>
                <c:pt idx="479">
                  <c:v>0.28056625431455873</c:v>
                </c:pt>
                <c:pt idx="480">
                  <c:v>0.2808286891514748</c:v>
                </c:pt>
                <c:pt idx="481">
                  <c:v>0.28109474935861362</c:v>
                </c:pt>
                <c:pt idx="482">
                  <c:v>0.28136447956073363</c:v>
                </c:pt>
                <c:pt idx="483">
                  <c:v>0.28163792477229033</c:v>
                </c:pt>
                <c:pt idx="484">
                  <c:v>0.28191513039596738</c:v>
                </c:pt>
                <c:pt idx="485">
                  <c:v>0.28219614222099826</c:v>
                </c:pt>
                <c:pt idx="486">
                  <c:v>0.28248100642131074</c:v>
                </c:pt>
                <c:pt idx="487">
                  <c:v>0.28276976955345884</c:v>
                </c:pt>
                <c:pt idx="488">
                  <c:v>0.28306247855434985</c:v>
                </c:pt>
                <c:pt idx="489">
                  <c:v>0.28335918073876598</c:v>
                </c:pt>
                <c:pt idx="490">
                  <c:v>0.28365992379666338</c:v>
                </c:pt>
                <c:pt idx="491">
                  <c:v>0.28396475579024183</c:v>
                </c:pt>
                <c:pt idx="492">
                  <c:v>0.28427372515078481</c:v>
                </c:pt>
                <c:pt idx="493">
                  <c:v>0.28458688067528293</c:v>
                </c:pt>
                <c:pt idx="494">
                  <c:v>0.28490427152277553</c:v>
                </c:pt>
                <c:pt idx="495">
                  <c:v>0.28522594721048278</c:v>
                </c:pt>
                <c:pt idx="496">
                  <c:v>0.28555195760965685</c:v>
                </c:pt>
                <c:pt idx="497">
                  <c:v>0.28588235294117648</c:v>
                </c:pt>
                <c:pt idx="498">
                  <c:v>0.2862121657361153</c:v>
                </c:pt>
                <c:pt idx="499">
                  <c:v>0.28654633159573639</c:v>
                </c:pt>
                <c:pt idx="500">
                  <c:v>0.28688489949875823</c:v>
                </c:pt>
                <c:pt idx="501">
                  <c:v>0.28722791873413789</c:v>
                </c:pt>
                <c:pt idx="502">
                  <c:v>0.2875754388957073</c:v>
                </c:pt>
                <c:pt idx="503">
                  <c:v>0.28792750987649557</c:v>
                </c:pt>
                <c:pt idx="504">
                  <c:v>0.28828418186279503</c:v>
                </c:pt>
                <c:pt idx="505">
                  <c:v>0.28864550532793332</c:v>
                </c:pt>
                <c:pt idx="506">
                  <c:v>0.28901153102575161</c:v>
                </c:pt>
                <c:pt idx="507">
                  <c:v>0.28938230998377379</c:v>
                </c:pt>
                <c:pt idx="508">
                  <c:v>0.28975789349607678</c:v>
                </c:pt>
                <c:pt idx="509">
                  <c:v>0.29013833311585946</c:v>
                </c:pt>
                <c:pt idx="510">
                  <c:v>0.29052368064765915</c:v>
                </c:pt>
                <c:pt idx="511">
                  <c:v>0.29091398813927805</c:v>
                </c:pt>
                <c:pt idx="512">
                  <c:v>0.29130930787335874</c:v>
                </c:pt>
                <c:pt idx="513">
                  <c:v>0.29170969235862632</c:v>
                </c:pt>
                <c:pt idx="514">
                  <c:v>0.29211519432078842</c:v>
                </c:pt>
                <c:pt idx="515">
                  <c:v>0.29252586669308173</c:v>
                </c:pt>
                <c:pt idx="516">
                  <c:v>0.29294176260646132</c:v>
                </c:pt>
                <c:pt idx="517">
                  <c:v>0.29336293537944103</c:v>
                </c:pt>
                <c:pt idx="518">
                  <c:v>0.29378943850753714</c:v>
                </c:pt>
                <c:pt idx="519">
                  <c:v>0.29422132565238135</c:v>
                </c:pt>
                <c:pt idx="520">
                  <c:v>0.29465865063040531</c:v>
                </c:pt>
                <c:pt idx="521">
                  <c:v>0.29510146740117466</c:v>
                </c:pt>
                <c:pt idx="522">
                  <c:v>0.29554983005531821</c:v>
                </c:pt>
                <c:pt idx="523">
                  <c:v>0.29600379280206185</c:v>
                </c:pt>
                <c:pt idx="524">
                  <c:v>0.29646340995635551</c:v>
                </c:pt>
                <c:pt idx="525">
                  <c:v>0.29692873592560709</c:v>
                </c:pt>
                <c:pt idx="526">
                  <c:v>0.29739982519597957</c:v>
                </c:pt>
                <c:pt idx="527">
                  <c:v>0.29787673231830003</c:v>
                </c:pt>
                <c:pt idx="528">
                  <c:v>0.29835951189351501</c:v>
                </c:pt>
                <c:pt idx="529">
                  <c:v>0.29884821855774135</c:v>
                </c:pt>
                <c:pt idx="530">
                  <c:v>0.29934290696687255</c:v>
                </c:pt>
                <c:pt idx="531">
                  <c:v>0.29984363178075241</c:v>
                </c:pt>
                <c:pt idx="532">
                  <c:v>0.30035044764690932</c:v>
                </c:pt>
                <c:pt idx="533">
                  <c:v>0.30086340918384619</c:v>
                </c:pt>
                <c:pt idx="534">
                  <c:v>0.30138257096386845</c:v>
                </c:pt>
                <c:pt idx="535">
                  <c:v>0.30190798749548214</c:v>
                </c:pt>
                <c:pt idx="536">
                  <c:v>0.30243971320532581</c:v>
                </c:pt>
                <c:pt idx="537">
                  <c:v>0.30297780241963956</c:v>
                </c:pt>
                <c:pt idx="538">
                  <c:v>0.30352230934527569</c:v>
                </c:pt>
                <c:pt idx="539">
                  <c:v>0.30407328805025025</c:v>
                </c:pt>
                <c:pt idx="540">
                  <c:v>0.30463079244383107</c:v>
                </c:pt>
                <c:pt idx="541">
                  <c:v>0.30519487625615038</c:v>
                </c:pt>
                <c:pt idx="542">
                  <c:v>0.30576559301735112</c:v>
                </c:pt>
                <c:pt idx="543">
                  <c:v>0.30634299603626564</c:v>
                </c:pt>
                <c:pt idx="544">
                  <c:v>0.30692713837862684</c:v>
                </c:pt>
                <c:pt idx="545">
                  <c:v>0.3075180728448052</c:v>
                </c:pt>
                <c:pt idx="546">
                  <c:v>0.30811585194706748</c:v>
                </c:pt>
                <c:pt idx="547">
                  <c:v>0.30872052788638632</c:v>
                </c:pt>
                <c:pt idx="548">
                  <c:v>0.30933215252875984</c:v>
                </c:pt>
                <c:pt idx="549">
                  <c:v>0.30995077738107357</c:v>
                </c:pt>
                <c:pt idx="550">
                  <c:v>0.31057645356648833</c:v>
                </c:pt>
                <c:pt idx="551">
                  <c:v>0.31120923179938631</c:v>
                </c:pt>
                <c:pt idx="552">
                  <c:v>0.31184916235983218</c:v>
                </c:pt>
                <c:pt idx="553">
                  <c:v>0.31249629506758064</c:v>
                </c:pt>
                <c:pt idx="554">
                  <c:v>0.3131506792556546</c:v>
                </c:pt>
                <c:pt idx="555">
                  <c:v>0.31381236374343896</c:v>
                </c:pt>
                <c:pt idx="556">
                  <c:v>0.31448139680936466</c:v>
                </c:pt>
                <c:pt idx="557">
                  <c:v>0.31515782616312976</c:v>
                </c:pt>
                <c:pt idx="558">
                  <c:v>0.31584169891750835</c:v>
                </c:pt>
                <c:pt idx="559">
                  <c:v>0.31653306155971189</c:v>
                </c:pt>
                <c:pt idx="560">
                  <c:v>0.31723195992236058</c:v>
                </c:pt>
                <c:pt idx="561">
                  <c:v>0.31793843915402992</c:v>
                </c:pt>
                <c:pt idx="562">
                  <c:v>0.31865254368939017</c:v>
                </c:pt>
                <c:pt idx="563">
                  <c:v>0.31937431721897952</c:v>
                </c:pt>
                <c:pt idx="564">
                  <c:v>0.32010380265856692</c:v>
                </c:pt>
                <c:pt idx="565">
                  <c:v>0.32084104211817865</c:v>
                </c:pt>
                <c:pt idx="566">
                  <c:v>0.32158607687073354</c:v>
                </c:pt>
                <c:pt idx="567">
                  <c:v>0.32233894732035206</c:v>
                </c:pt>
                <c:pt idx="568">
                  <c:v>0.32309969297033347</c:v>
                </c:pt>
                <c:pt idx="569">
                  <c:v>0.32386835239081579</c:v>
                </c:pt>
                <c:pt idx="570">
                  <c:v>0.32464496318610675</c:v>
                </c:pt>
                <c:pt idx="571">
                  <c:v>0.32542956196176986</c:v>
                </c:pt>
                <c:pt idx="572">
                  <c:v>0.32622218429139432</c:v>
                </c:pt>
                <c:pt idx="573">
                  <c:v>0.32702286468314989</c:v>
                </c:pt>
                <c:pt idx="574">
                  <c:v>0.32783163654605957</c:v>
                </c:pt>
                <c:pt idx="575">
                  <c:v>0.32864853215610418</c:v>
                </c:pt>
                <c:pt idx="576">
                  <c:v>0.32947358262208176</c:v>
                </c:pt>
                <c:pt idx="577">
                  <c:v>0.33030681785131111</c:v>
                </c:pt>
                <c:pt idx="578">
                  <c:v>0.33114826651517698</c:v>
                </c:pt>
                <c:pt idx="579">
                  <c:v>0.33199795601453685</c:v>
                </c:pt>
                <c:pt idx="580">
                  <c:v>0.33285591244500251</c:v>
                </c:pt>
                <c:pt idx="581">
                  <c:v>0.33372216056214404</c:v>
                </c:pt>
                <c:pt idx="582">
                  <c:v>0.33459672374662536</c:v>
                </c:pt>
                <c:pt idx="583">
                  <c:v>0.33547962396929942</c:v>
                </c:pt>
                <c:pt idx="584">
                  <c:v>0.33637088175627877</c:v>
                </c:pt>
                <c:pt idx="585">
                  <c:v>0.33727051615403014</c:v>
                </c:pt>
                <c:pt idx="586">
                  <c:v>0.33817854469450692</c:v>
                </c:pt>
                <c:pt idx="587">
                  <c:v>0.33909498336033589</c:v>
                </c:pt>
                <c:pt idx="588">
                  <c:v>0.34001984655011264</c:v>
                </c:pt>
                <c:pt idx="589">
                  <c:v>0.34095314704382806</c:v>
                </c:pt>
                <c:pt idx="590">
                  <c:v>0.34189489596843242</c:v>
                </c:pt>
                <c:pt idx="591">
                  <c:v>0.34284510276359953</c:v>
                </c:pt>
                <c:pt idx="592">
                  <c:v>0.34380377514772237</c:v>
                </c:pt>
                <c:pt idx="593">
                  <c:v>0.34477091908412882</c:v>
                </c:pt>
                <c:pt idx="594">
                  <c:v>0.34574653874762312</c:v>
                </c:pt>
                <c:pt idx="595">
                  <c:v>0.34673063649131119</c:v>
                </c:pt>
                <c:pt idx="596">
                  <c:v>0.34772321281380897</c:v>
                </c:pt>
                <c:pt idx="597">
                  <c:v>0.34872426632681414</c:v>
                </c:pt>
                <c:pt idx="598">
                  <c:v>0.34973379372312324</c:v>
                </c:pt>
                <c:pt idx="599">
                  <c:v>0.35075178974510901</c:v>
                </c:pt>
                <c:pt idx="600">
                  <c:v>0.35177824715367834</c:v>
                </c:pt>
                <c:pt idx="601">
                  <c:v>0.35297549497731912</c:v>
                </c:pt>
                <c:pt idx="602">
                  <c:v>0.35432397613749533</c:v>
                </c:pt>
                <c:pt idx="603">
                  <c:v>0.35575736079567022</c:v>
                </c:pt>
                <c:pt idx="604">
                  <c:v>0.35754434751111319</c:v>
                </c:pt>
                <c:pt idx="605">
                  <c:v>0.35934548331636473</c:v>
                </c:pt>
                <c:pt idx="606">
                  <c:v>0.3611607349273343</c:v>
                </c:pt>
                <c:pt idx="607">
                  <c:v>0.36299006538282197</c:v>
                </c:pt>
                <c:pt idx="608">
                  <c:v>0.36483343400120849</c:v>
                </c:pt>
                <c:pt idx="609">
                  <c:v>0.36669079633861085</c:v>
                </c:pt>
                <c:pt idx="610">
                  <c:v>0.36856210414847296</c:v>
                </c:pt>
                <c:pt idx="611">
                  <c:v>0.37044730534275278</c:v>
                </c:pt>
                <c:pt idx="612">
                  <c:v>0.37234634395469829</c:v>
                </c:pt>
                <c:pt idx="613">
                  <c:v>0.37425916010332061</c:v>
                </c:pt>
                <c:pt idx="614">
                  <c:v>0.37618568995962109</c:v>
                </c:pt>
                <c:pt idx="615">
                  <c:v>0.3781258657145985</c:v>
                </c:pt>
                <c:pt idx="616">
                  <c:v>0.38007961554918424</c:v>
                </c:pt>
                <c:pt idx="617">
                  <c:v>0.38204686360607676</c:v>
                </c:pt>
                <c:pt idx="618">
                  <c:v>0.38402752996359174</c:v>
                </c:pt>
                <c:pt idx="619">
                  <c:v>0.38602153061158551</c:v>
                </c:pt>
                <c:pt idx="620">
                  <c:v>0.38802877742949793</c:v>
                </c:pt>
                <c:pt idx="621">
                  <c:v>0.39004917816656148</c:v>
                </c:pt>
                <c:pt idx="622">
                  <c:v>0.39208263642430347</c:v>
                </c:pt>
                <c:pt idx="623">
                  <c:v>0.39412905164128331</c:v>
                </c:pt>
                <c:pt idx="624">
                  <c:v>0.3961883190802451</c:v>
                </c:pt>
                <c:pt idx="625">
                  <c:v>0.39826032981762938</c:v>
                </c:pt>
                <c:pt idx="626">
                  <c:v>0.40034497073559433</c:v>
                </c:pt>
                <c:pt idx="627">
                  <c:v>0.40244212451650979</c:v>
                </c:pt>
                <c:pt idx="628">
                  <c:v>0.40455166964003381</c:v>
                </c:pt>
                <c:pt idx="629">
                  <c:v>0.40667348038278561</c:v>
                </c:pt>
                <c:pt idx="630">
                  <c:v>0.40880742682067367</c:v>
                </c:pt>
                <c:pt idx="631">
                  <c:v>0.41095337483391847</c:v>
                </c:pt>
                <c:pt idx="632">
                  <c:v>0.41311118611480641</c:v>
                </c:pt>
                <c:pt idx="633">
                  <c:v>0.41528071817820134</c:v>
                </c:pt>
                <c:pt idx="634">
                  <c:v>0.41746182437488039</c:v>
                </c:pt>
                <c:pt idx="635">
                  <c:v>0.41965435390768246</c:v>
                </c:pt>
                <c:pt idx="636">
                  <c:v>0.42185815185053832</c:v>
                </c:pt>
                <c:pt idx="637">
                  <c:v>0.42407305917037735</c:v>
                </c:pt>
                <c:pt idx="638">
                  <c:v>0.42629891275194981</c:v>
                </c:pt>
                <c:pt idx="639">
                  <c:v>0.42853554542557976</c:v>
                </c:pt>
                <c:pt idx="640">
                  <c:v>0.43078278599787251</c:v>
                </c:pt>
                <c:pt idx="641">
                  <c:v>0.43304045928535895</c:v>
                </c:pt>
                <c:pt idx="642">
                  <c:v>0.43530838615115391</c:v>
                </c:pt>
                <c:pt idx="643">
                  <c:v>0.43758638354454066</c:v>
                </c:pt>
                <c:pt idx="644">
                  <c:v>0.43987426454356704</c:v>
                </c:pt>
                <c:pt idx="645">
                  <c:v>0.44217183840061069</c:v>
                </c:pt>
                <c:pt idx="646">
                  <c:v>0.44447891059091882</c:v>
                </c:pt>
                <c:pt idx="647">
                  <c:v>0.44679528286410475</c:v>
                </c:pt>
                <c:pt idx="648">
                  <c:v>0.44912075329861267</c:v>
                </c:pt>
                <c:pt idx="649">
                  <c:v>0.45145511635910202</c:v>
                </c:pt>
                <c:pt idx="650">
                  <c:v>0.45379816295677167</c:v>
                </c:pt>
                <c:pt idx="651">
                  <c:v>0.45614968051255489</c:v>
                </c:pt>
                <c:pt idx="652">
                  <c:v>0.45850945302319729</c:v>
                </c:pt>
                <c:pt idx="653">
                  <c:v>0.46087726113016747</c:v>
                </c:pt>
                <c:pt idx="654">
                  <c:v>0.4632528821913568</c:v>
                </c:pt>
                <c:pt idx="655">
                  <c:v>0.46563609035556686</c:v>
                </c:pt>
                <c:pt idx="656">
                  <c:v>0.46802665663968857</c:v>
                </c:pt>
                <c:pt idx="657">
                  <c:v>0.47042434900856595</c:v>
                </c:pt>
                <c:pt idx="658">
                  <c:v>0.47282893245748914</c:v>
                </c:pt>
                <c:pt idx="659">
                  <c:v>0.47524016909724237</c:v>
                </c:pt>
                <c:pt idx="660">
                  <c:v>0.47765781824166942</c:v>
                </c:pt>
                <c:pt idx="661">
                  <c:v>0.48008163649769381</c:v>
                </c:pt>
                <c:pt idx="662">
                  <c:v>0.48251137785770654</c:v>
                </c:pt>
                <c:pt idx="663">
                  <c:v>0.48494679379428257</c:v>
                </c:pt>
                <c:pt idx="664">
                  <c:v>0.48738763335713847</c:v>
                </c:pt>
                <c:pt idx="665">
                  <c:v>0.48983364327225748</c:v>
                </c:pt>
                <c:pt idx="666">
                  <c:v>0.49228456804309817</c:v>
                </c:pt>
                <c:pt idx="667">
                  <c:v>0.49474015005381589</c:v>
                </c:pt>
                <c:pt idx="668">
                  <c:v>0.49720012967440963</c:v>
                </c:pt>
                <c:pt idx="669">
                  <c:v>0.49966424536768916</c:v>
                </c:pt>
                <c:pt idx="670">
                  <c:v>0.50213223379800132</c:v>
                </c:pt>
                <c:pt idx="671">
                  <c:v>0.50460382994160458</c:v>
                </c:pt>
                <c:pt idx="672">
                  <c:v>0.50707876719858735</c:v>
                </c:pt>
                <c:pt idx="673">
                  <c:v>0.50955677750623529</c:v>
                </c:pt>
                <c:pt idx="674">
                  <c:v>0.51203759145380323</c:v>
                </c:pt>
                <c:pt idx="675">
                  <c:v>0.51452093839845392</c:v>
                </c:pt>
                <c:pt idx="676">
                  <c:v>0.51700654658242551</c:v>
                </c:pt>
                <c:pt idx="677">
                  <c:v>0.51949414325119114</c:v>
                </c:pt>
                <c:pt idx="678">
                  <c:v>0.52198345477256447</c:v>
                </c:pt>
                <c:pt idx="679">
                  <c:v>0.52447420675662859</c:v>
                </c:pt>
                <c:pt idx="680">
                  <c:v>0.52696612417637156</c:v>
                </c:pt>
                <c:pt idx="681">
                  <c:v>0.52945893148892276</c:v>
                </c:pt>
                <c:pt idx="682">
                  <c:v>0.53195235275727148</c:v>
                </c:pt>
                <c:pt idx="683">
                  <c:v>0.53444611177235868</c:v>
                </c:pt>
                <c:pt idx="684">
                  <c:v>0.53693993217543623</c:v>
                </c:pt>
                <c:pt idx="685">
                  <c:v>0.5394335375805186</c:v>
                </c:pt>
                <c:pt idx="686">
                  <c:v>0.54192665169694498</c:v>
                </c:pt>
                <c:pt idx="687">
                  <c:v>0.54441899845177022</c:v>
                </c:pt>
                <c:pt idx="688">
                  <c:v>0.5469103021119941</c:v>
                </c:pt>
                <c:pt idx="689">
                  <c:v>0.54940028740646052</c:v>
                </c:pt>
                <c:pt idx="690">
                  <c:v>0.55188867964732213</c:v>
                </c:pt>
                <c:pt idx="691">
                  <c:v>0.55437520485095537</c:v>
                </c:pt>
                <c:pt idx="692">
                  <c:v>0.55685958985821848</c:v>
                </c:pt>
                <c:pt idx="693">
                  <c:v>0.55934156245393563</c:v>
                </c:pt>
                <c:pt idx="694">
                  <c:v>0.56182085148549699</c:v>
                </c:pt>
                <c:pt idx="695">
                  <c:v>0.56429718698045439</c:v>
                </c:pt>
                <c:pt idx="696">
                  <c:v>0.56677030026306163</c:v>
                </c:pt>
                <c:pt idx="697">
                  <c:v>0.56923992406954194</c:v>
                </c:pt>
                <c:pt idx="698">
                  <c:v>0.57170579266210853</c:v>
                </c:pt>
                <c:pt idx="699">
                  <c:v>0.57416764194152059</c:v>
                </c:pt>
                <c:pt idx="700">
                  <c:v>0.57662520955819774</c:v>
                </c:pt>
                <c:pt idx="701">
                  <c:v>0.5790782350216267</c:v>
                </c:pt>
                <c:pt idx="702">
                  <c:v>0.5815264598081864</c:v>
                </c:pt>
                <c:pt idx="703">
                  <c:v>0.58396962746706937</c:v>
                </c:pt>
                <c:pt idx="704">
                  <c:v>0.58640748372438556</c:v>
                </c:pt>
                <c:pt idx="705">
                  <c:v>0.58883977658527564</c:v>
                </c:pt>
                <c:pt idx="706">
                  <c:v>0.59126625643396857</c:v>
                </c:pt>
                <c:pt idx="707">
                  <c:v>0.59368667613171777</c:v>
                </c:pt>
                <c:pt idx="708">
                  <c:v>0.59610079111250858</c:v>
                </c:pt>
                <c:pt idx="709">
                  <c:v>0.59850835947650449</c:v>
                </c:pt>
                <c:pt idx="710">
                  <c:v>0.60090914208111956</c:v>
                </c:pt>
                <c:pt idx="711">
                  <c:v>0.60330290262967756</c:v>
                </c:pt>
                <c:pt idx="712">
                  <c:v>0.60568940775759883</c:v>
                </c:pt>
                <c:pt idx="713">
                  <c:v>0.6080684271160216</c:v>
                </c:pt>
                <c:pt idx="714">
                  <c:v>0.61043973345285074</c:v>
                </c:pt>
                <c:pt idx="715">
                  <c:v>0.61280310269112981</c:v>
                </c:pt>
                <c:pt idx="716">
                  <c:v>0.61515831400472265</c:v>
                </c:pt>
                <c:pt idx="717">
                  <c:v>0.61750514989127436</c:v>
                </c:pt>
                <c:pt idx="718">
                  <c:v>0.61984339624235263</c:v>
                </c:pt>
                <c:pt idx="719">
                  <c:v>0.62217284241078774</c:v>
                </c:pt>
                <c:pt idx="720">
                  <c:v>0.62449328127515102</c:v>
                </c:pt>
                <c:pt idx="721">
                  <c:v>0.6268045093013761</c:v>
                </c:pt>
                <c:pt idx="722">
                  <c:v>0.62910632660141963</c:v>
                </c:pt>
                <c:pt idx="723">
                  <c:v>0.63139853698905624</c:v>
                </c:pt>
                <c:pt idx="724">
                  <c:v>0.6336809480326665</c:v>
                </c:pt>
                <c:pt idx="725">
                  <c:v>0.63595337110512162</c:v>
                </c:pt>
                <c:pt idx="726">
                  <c:v>0.63821562143064692</c:v>
                </c:pt>
                <c:pt idx="727">
                  <c:v>0.64046751812874569</c:v>
                </c:pt>
                <c:pt idx="728">
                  <c:v>0.6427088842551254</c:v>
                </c:pt>
                <c:pt idx="729">
                  <c:v>0.64493954683964361</c:v>
                </c:pt>
                <c:pt idx="730">
                  <c:v>0.64715933692130956</c:v>
                </c:pt>
                <c:pt idx="731">
                  <c:v>0.64936808958026959</c:v>
                </c:pt>
                <c:pt idx="732">
                  <c:v>0.65156564396689565</c:v>
                </c:pt>
                <c:pt idx="733">
                  <c:v>0.65375184332789127</c:v>
                </c:pt>
                <c:pt idx="734">
                  <c:v>0.65592653502948595</c:v>
                </c:pt>
                <c:pt idx="735">
                  <c:v>0.65808957057776163</c:v>
                </c:pt>
                <c:pt idx="736">
                  <c:v>0.66024080563606746</c:v>
                </c:pt>
                <c:pt idx="737">
                  <c:v>0.66238010003958703</c:v>
                </c:pt>
                <c:pt idx="738">
                  <c:v>0.66450731780711669</c:v>
                </c:pt>
                <c:pt idx="739">
                  <c:v>0.66662232715004477</c:v>
                </c:pt>
                <c:pt idx="740">
                  <c:v>0.66872500047856653</c:v>
                </c:pt>
                <c:pt idx="741">
                  <c:v>0.67081521440520431</c:v>
                </c:pt>
                <c:pt idx="742">
                  <c:v>0.67289284974567465</c:v>
                </c:pt>
                <c:pt idx="743">
                  <c:v>0.67495779151709756</c:v>
                </c:pt>
                <c:pt idx="744">
                  <c:v>0.67700992893362899</c:v>
                </c:pt>
                <c:pt idx="745">
                  <c:v>0.67904915539958766</c:v>
                </c:pt>
                <c:pt idx="746">
                  <c:v>0.68107536850005013</c:v>
                </c:pt>
                <c:pt idx="747">
                  <c:v>0.68308846998908535</c:v>
                </c:pt>
                <c:pt idx="748">
                  <c:v>0.68508836577551857</c:v>
                </c:pt>
                <c:pt idx="749">
                  <c:v>0.68707496590644057</c:v>
                </c:pt>
                <c:pt idx="750">
                  <c:v>0.68904818454842165</c:v>
                </c:pt>
                <c:pt idx="751">
                  <c:v>0.69100793996651011</c:v>
                </c:pt>
                <c:pt idx="752">
                  <c:v>0.69295415450109465</c:v>
                </c:pt>
                <c:pt idx="753">
                  <c:v>0.69488675454265358</c:v>
                </c:pt>
                <c:pt idx="754">
                  <c:v>0.69680567050450593</c:v>
                </c:pt>
                <c:pt idx="755">
                  <c:v>0.69871083679354073</c:v>
                </c:pt>
                <c:pt idx="756">
                  <c:v>0.70060219177910876</c:v>
                </c:pt>
                <c:pt idx="757">
                  <c:v>0.70247967776002385</c:v>
                </c:pt>
                <c:pt idx="758">
                  <c:v>0.70434324092979361</c:v>
                </c:pt>
                <c:pt idx="759">
                  <c:v>0.70619283134015465</c:v>
                </c:pt>
                <c:pt idx="760">
                  <c:v>0.70802840286294833</c:v>
                </c:pt>
                <c:pt idx="761">
                  <c:v>0.70984991315042734</c:v>
                </c:pt>
                <c:pt idx="762">
                  <c:v>0.71165732359401346</c:v>
                </c:pt>
                <c:pt idx="763">
                  <c:v>0.71345059928166166</c:v>
                </c:pt>
                <c:pt idx="764">
                  <c:v>0.71522970895379989</c:v>
                </c:pt>
                <c:pt idx="765">
                  <c:v>0.71699462495793131</c:v>
                </c:pt>
                <c:pt idx="766">
                  <c:v>0.71874532320205764</c:v>
                </c:pt>
                <c:pt idx="767">
                  <c:v>0.72048178310683697</c:v>
                </c:pt>
                <c:pt idx="768">
                  <c:v>0.72220398755667103</c:v>
                </c:pt>
                <c:pt idx="769">
                  <c:v>0.72391192284970962</c:v>
                </c:pt>
                <c:pt idx="770">
                  <c:v>0.7256055786468748</c:v>
                </c:pt>
                <c:pt idx="771">
                  <c:v>0.72728494791993359</c:v>
                </c:pt>
                <c:pt idx="772">
                  <c:v>0.72895002689875865</c:v>
                </c:pt>
                <c:pt idx="773">
                  <c:v>0.73060081501770147</c:v>
                </c:pt>
                <c:pt idx="774">
                  <c:v>0.73223731486128796</c:v>
                </c:pt>
                <c:pt idx="775">
                  <c:v>0.73385953210921906</c:v>
                </c:pt>
                <c:pt idx="776">
                  <c:v>0.73546747548070923</c:v>
                </c:pt>
                <c:pt idx="777">
                  <c:v>0.73706115667832672</c:v>
                </c:pt>
                <c:pt idx="778">
                  <c:v>0.73864059033124863</c:v>
                </c:pt>
                <c:pt idx="779">
                  <c:v>0.74020579393814712</c:v>
                </c:pt>
                <c:pt idx="780">
                  <c:v>0.74175678780960386</c:v>
                </c:pt>
                <c:pt idx="781">
                  <c:v>0.7432935950102485</c:v>
                </c:pt>
                <c:pt idx="782">
                  <c:v>0.74481624130056345</c:v>
                </c:pt>
                <c:pt idx="783">
                  <c:v>0.74632475507847795</c:v>
                </c:pt>
                <c:pt idx="784">
                  <c:v>0.7478191673207617</c:v>
                </c:pt>
                <c:pt idx="785">
                  <c:v>0.74929951152431507</c:v>
                </c:pt>
                <c:pt idx="786">
                  <c:v>0.75076582364731936</c:v>
                </c:pt>
                <c:pt idx="787">
                  <c:v>0.75221814205039894</c:v>
                </c:pt>
                <c:pt idx="788">
                  <c:v>0.75365650743776569</c:v>
                </c:pt>
                <c:pt idx="789">
                  <c:v>0.75508096279840364</c:v>
                </c:pt>
                <c:pt idx="790">
                  <c:v>0.75649155334736662</c:v>
                </c:pt>
                <c:pt idx="791">
                  <c:v>0.75788832646720161</c:v>
                </c:pt>
                <c:pt idx="792">
                  <c:v>0.75927133164954741</c:v>
                </c:pt>
                <c:pt idx="793">
                  <c:v>0.76064062043693326</c:v>
                </c:pt>
                <c:pt idx="794">
                  <c:v>0.76199624636486318</c:v>
                </c:pt>
                <c:pt idx="795">
                  <c:v>0.76333826490414369</c:v>
                </c:pt>
                <c:pt idx="796">
                  <c:v>0.7646667334035756</c:v>
                </c:pt>
                <c:pt idx="797">
                  <c:v>0.76598171103294299</c:v>
                </c:pt>
                <c:pt idx="798">
                  <c:v>0.76728325872647463</c:v>
                </c:pt>
                <c:pt idx="799">
                  <c:v>0.76857143912662762</c:v>
                </c:pt>
                <c:pt idx="800">
                  <c:v>0.76984631652839253</c:v>
                </c:pt>
                <c:pt idx="801">
                  <c:v>0.77110795682401201</c:v>
                </c:pt>
                <c:pt idx="802">
                  <c:v>0.77235642744827371</c:v>
                </c:pt>
                <c:pt idx="803">
                  <c:v>0.77359179732424665</c:v>
                </c:pt>
                <c:pt idx="804">
                  <c:v>0.77481413680963163</c:v>
                </c:pt>
                <c:pt idx="805">
                  <c:v>0.77602351764365085</c:v>
                </c:pt>
                <c:pt idx="806">
                  <c:v>0.77722001289453491</c:v>
                </c:pt>
                <c:pt idx="807">
                  <c:v>0.77840369690763678</c:v>
                </c:pt>
                <c:pt idx="808">
                  <c:v>0.77957464525418785</c:v>
                </c:pt>
                <c:pt idx="809">
                  <c:v>0.78073293468064819</c:v>
                </c:pt>
                <c:pt idx="810">
                  <c:v>0.78187864305881083</c:v>
                </c:pt>
                <c:pt idx="811">
                  <c:v>0.78301184933650125</c:v>
                </c:pt>
                <c:pt idx="812">
                  <c:v>0.7841326334890506</c:v>
                </c:pt>
                <c:pt idx="813">
                  <c:v>0.78524107647142105</c:v>
                </c:pt>
                <c:pt idx="814">
                  <c:v>0.78633726017107608</c:v>
                </c:pt>
                <c:pt idx="815">
                  <c:v>0.78742126736160445</c:v>
                </c:pt>
                <c:pt idx="816">
                  <c:v>0.78849318165704163</c:v>
                </c:pt>
                <c:pt idx="817">
                  <c:v>0.78955308746699249</c:v>
                </c:pt>
                <c:pt idx="818">
                  <c:v>0.79060106995246449</c:v>
                </c:pt>
                <c:pt idx="819">
                  <c:v>0.7916372149825196</c:v>
                </c:pt>
                <c:pt idx="820">
                  <c:v>0.79266160909165939</c:v>
                </c:pt>
                <c:pt idx="821">
                  <c:v>0.79367433943801191</c:v>
                </c:pt>
                <c:pt idx="822">
                  <c:v>0.79467549376228264</c:v>
                </c:pt>
                <c:pt idx="823">
                  <c:v>0.79566516034752277</c:v>
                </c:pt>
                <c:pt idx="824">
                  <c:v>0.7966434279796506</c:v>
                </c:pt>
                <c:pt idx="825">
                  <c:v>0.79761038590878852</c:v>
                </c:pt>
                <c:pt idx="826">
                  <c:v>0.79856612381138403</c:v>
                </c:pt>
                <c:pt idx="827">
                  <c:v>0.79951073175313647</c:v>
                </c:pt>
                <c:pt idx="828">
                  <c:v>0.80044430015268253</c:v>
                </c:pt>
                <c:pt idx="829">
                  <c:v>0.8013669197461214</c:v>
                </c:pt>
                <c:pt idx="830">
                  <c:v>0.80227868155230353</c:v>
                </c:pt>
                <c:pt idx="831">
                  <c:v>0.8031796768388979</c:v>
                </c:pt>
                <c:pt idx="832">
                  <c:v>0.80406999708926008</c:v>
                </c:pt>
                <c:pt idx="833">
                  <c:v>0.80494973397011294</c:v>
                </c:pt>
                <c:pt idx="834">
                  <c:v>0.80581897929992652</c:v>
                </c:pt>
                <c:pt idx="835">
                  <c:v>0.80667782501816265</c:v>
                </c:pt>
                <c:pt idx="836">
                  <c:v>0.80752636315521953</c:v>
                </c:pt>
                <c:pt idx="837">
                  <c:v>0.80836468580318988</c:v>
                </c:pt>
                <c:pt idx="838">
                  <c:v>0.80919288508733356</c:v>
                </c:pt>
                <c:pt idx="839">
                  <c:v>0.81001105313834965</c:v>
                </c:pt>
                <c:pt idx="840">
                  <c:v>0.81081928206535203</c:v>
                </c:pt>
                <c:pt idx="841">
                  <c:v>0.81161766392961632</c:v>
                </c:pt>
                <c:pt idx="842">
                  <c:v>0.81240629071903658</c:v>
                </c:pt>
                <c:pt idx="843">
                  <c:v>0.81318525432332278</c:v>
                </c:pt>
                <c:pt idx="844">
                  <c:v>0.81395464650989502</c:v>
                </c:pt>
                <c:pt idx="845">
                  <c:v>0.81471455890050404</c:v>
                </c:pt>
                <c:pt idx="846">
                  <c:v>0.81546508294856279</c:v>
                </c:pt>
                <c:pt idx="847">
                  <c:v>0.8162063099171194</c:v>
                </c:pt>
                <c:pt idx="848">
                  <c:v>0.81693833085757661</c:v>
                </c:pt>
                <c:pt idx="849">
                  <c:v>0.8176612365890259</c:v>
                </c:pt>
                <c:pt idx="850">
                  <c:v>0.81837511767828475</c:v>
                </c:pt>
                <c:pt idx="851">
                  <c:v>0.81908006442058412</c:v>
                </c:pt>
                <c:pt idx="852">
                  <c:v>0.81977616682088061</c:v>
                </c:pt>
                <c:pt idx="853">
                  <c:v>0.82046351457582001</c:v>
                </c:pt>
                <c:pt idx="854">
                  <c:v>0.82114219705631752</c:v>
                </c:pt>
                <c:pt idx="855">
                  <c:v>0.82181230329075916</c:v>
                </c:pt>
                <c:pt idx="856">
                  <c:v>0.8224739219488052</c:v>
                </c:pt>
                <c:pt idx="857">
                  <c:v>0.82312714132578768</c:v>
                </c:pt>
                <c:pt idx="858">
                  <c:v>0.82377204932769332</c:v>
                </c:pt>
                <c:pt idx="859">
                  <c:v>0.82440873345671961</c:v>
                </c:pt>
                <c:pt idx="860">
                  <c:v>0.82503728079739158</c:v>
                </c:pt>
                <c:pt idx="861">
                  <c:v>0.8256577780032438</c:v>
                </c:pt>
                <c:pt idx="862">
                  <c:v>0.82627031128402362</c:v>
                </c:pt>
                <c:pt idx="863">
                  <c:v>0.82687496639344882</c:v>
                </c:pt>
                <c:pt idx="864">
                  <c:v>0.82747182861746593</c:v>
                </c:pt>
                <c:pt idx="865">
                  <c:v>0.82806098276304996</c:v>
                </c:pt>
                <c:pt idx="866">
                  <c:v>0.82864251314746562</c:v>
                </c:pt>
                <c:pt idx="867">
                  <c:v>0.82921650358804755</c:v>
                </c:pt>
                <c:pt idx="868">
                  <c:v>0.82978303739245474</c:v>
                </c:pt>
                <c:pt idx="869">
                  <c:v>0.83034219734938663</c:v>
                </c:pt>
                <c:pt idx="870">
                  <c:v>0.83089406571976554</c:v>
                </c:pt>
                <c:pt idx="871">
                  <c:v>0.83143872422836751</c:v>
                </c:pt>
                <c:pt idx="872">
                  <c:v>0.83197625405589271</c:v>
                </c:pt>
                <c:pt idx="873">
                  <c:v>0.83250673583144541</c:v>
                </c:pt>
                <c:pt idx="874">
                  <c:v>0.83303024962549188</c:v>
                </c:pt>
                <c:pt idx="875">
                  <c:v>0.83354687494312563</c:v>
                </c:pt>
                <c:pt idx="876">
                  <c:v>0.83405669071784538</c:v>
                </c:pt>
                <c:pt idx="877">
                  <c:v>0.83455977530563652</c:v>
                </c:pt>
                <c:pt idx="878">
                  <c:v>0.83505620647947665</c:v>
                </c:pt>
                <c:pt idx="879">
                  <c:v>0.83554606142418064</c:v>
                </c:pt>
                <c:pt idx="880">
                  <c:v>0.83602941673165365</c:v>
                </c:pt>
                <c:pt idx="881">
                  <c:v>0.83650634839643556</c:v>
                </c:pt>
                <c:pt idx="882">
                  <c:v>0.83697693181163157</c:v>
                </c:pt>
                <c:pt idx="883">
                  <c:v>0.83744124176515544</c:v>
                </c:pt>
                <c:pt idx="884">
                  <c:v>0.83789935243630365</c:v>
                </c:pt>
                <c:pt idx="885">
                  <c:v>0.83835133739262979</c:v>
                </c:pt>
                <c:pt idx="886">
                  <c:v>0.83879726958716705</c:v>
                </c:pt>
                <c:pt idx="887">
                  <c:v>0.83923722135588585</c:v>
                </c:pt>
                <c:pt idx="888">
                  <c:v>0.83967126441549311</c:v>
                </c:pt>
                <c:pt idx="889">
                  <c:v>0.84009946986146844</c:v>
                </c:pt>
                <c:pt idx="890">
                  <c:v>0.84052190816643568</c:v>
                </c:pt>
                <c:pt idx="891">
                  <c:v>0.84093864917871775</c:v>
                </c:pt>
                <c:pt idx="892">
                  <c:v>0.8413497621212106</c:v>
                </c:pt>
                <c:pt idx="893">
                  <c:v>0.84175531559048089</c:v>
                </c:pt>
                <c:pt idx="894">
                  <c:v>0.84215537755609093</c:v>
                </c:pt>
                <c:pt idx="895">
                  <c:v>0.84255001536020002</c:v>
                </c:pt>
                <c:pt idx="896">
                  <c:v>0.84293929571734449</c:v>
                </c:pt>
                <c:pt idx="897">
                  <c:v>0.8433232847144575</c:v>
                </c:pt>
                <c:pt idx="898">
                  <c:v>0.84370204781110181</c:v>
                </c:pt>
                <c:pt idx="899">
                  <c:v>0.84407564983990002</c:v>
                </c:pt>
                <c:pt idx="900">
                  <c:v>0.84444415500715853</c:v>
                </c:pt>
                <c:pt idx="901">
                  <c:v>0.84480762689370803</c:v>
                </c:pt>
                <c:pt idx="902">
                  <c:v>0.84516612845587669</c:v>
                </c:pt>
                <c:pt idx="903">
                  <c:v>0.84551972202670234</c:v>
                </c:pt>
                <c:pt idx="904">
                  <c:v>0.84586846931726256</c:v>
                </c:pt>
                <c:pt idx="905">
                  <c:v>0.84621243141820468</c:v>
                </c:pt>
                <c:pt idx="906">
                  <c:v>0.84655166880141053</c:v>
                </c:pt>
                <c:pt idx="907">
                  <c:v>0.84688624132183554</c:v>
                </c:pt>
                <c:pt idx="908">
                  <c:v>0.84721620821947663</c:v>
                </c:pt>
                <c:pt idx="909">
                  <c:v>0.84754162812149336</c:v>
                </c:pt>
                <c:pt idx="910">
                  <c:v>0.8478625590444494</c:v>
                </c:pt>
                <c:pt idx="911">
                  <c:v>0.84817905839671714</c:v>
                </c:pt>
                <c:pt idx="912">
                  <c:v>0.8484911829809525</c:v>
                </c:pt>
                <c:pt idx="913">
                  <c:v>0.84879898899675643</c:v>
                </c:pt>
                <c:pt idx="914">
                  <c:v>0.84910253204338948</c:v>
                </c:pt>
                <c:pt idx="915">
                  <c:v>0.84940186712262755</c:v>
                </c:pt>
                <c:pt idx="916">
                  <c:v>0.84969704864173745</c:v>
                </c:pt>
                <c:pt idx="917">
                  <c:v>0.84998813041650323</c:v>
                </c:pt>
                <c:pt idx="918">
                  <c:v>0.85027516567439865</c:v>
                </c:pt>
                <c:pt idx="919">
                  <c:v>0.85055820705782703</c:v>
                </c:pt>
                <c:pt idx="920">
                  <c:v>0.85083730662744361</c:v>
                </c:pt>
                <c:pt idx="921">
                  <c:v>0.85111251586557068</c:v>
                </c:pt>
                <c:pt idx="922">
                  <c:v>0.8513838856796917</c:v>
                </c:pt>
                <c:pt idx="923">
                  <c:v>0.85165146640601486</c:v>
                </c:pt>
                <c:pt idx="924">
                  <c:v>0.85191530781309788</c:v>
                </c:pt>
                <c:pt idx="925">
                  <c:v>0.85217545910557324</c:v>
                </c:pt>
                <c:pt idx="926">
                  <c:v>0.85243196892788398</c:v>
                </c:pt>
                <c:pt idx="927">
                  <c:v>0.85268488536814302</c:v>
                </c:pt>
                <c:pt idx="928">
                  <c:v>0.85293425596197325</c:v>
                </c:pt>
                <c:pt idx="929">
                  <c:v>0.85318012769647977</c:v>
                </c:pt>
                <c:pt idx="930">
                  <c:v>0.85342254701419773</c:v>
                </c:pt>
                <c:pt idx="931">
                  <c:v>0.85366155981714953</c:v>
                </c:pt>
                <c:pt idx="932">
                  <c:v>0.85389721147090014</c:v>
                </c:pt>
                <c:pt idx="933">
                  <c:v>0.85412954680865583</c:v>
                </c:pt>
                <c:pt idx="934">
                  <c:v>0.85435861013545356</c:v>
                </c:pt>
                <c:pt idx="935">
                  <c:v>0.85458444523229338</c:v>
                </c:pt>
                <c:pt idx="936">
                  <c:v>0.85480709536039212</c:v>
                </c:pt>
                <c:pt idx="937">
                  <c:v>0.85502660326539548</c:v>
                </c:pt>
                <c:pt idx="938">
                  <c:v>0.85524301118166401</c:v>
                </c:pt>
                <c:pt idx="939">
                  <c:v>0.8554563608365644</c:v>
                </c:pt>
                <c:pt idx="940">
                  <c:v>0.85566669345478374</c:v>
                </c:pt>
                <c:pt idx="941">
                  <c:v>0.85587404976263226</c:v>
                </c:pt>
                <c:pt idx="942">
                  <c:v>0.85607846999244441</c:v>
                </c:pt>
                <c:pt idx="943">
                  <c:v>0.85627999388690001</c:v>
                </c:pt>
                <c:pt idx="944">
                  <c:v>0.85647866070341194</c:v>
                </c:pt>
                <c:pt idx="945">
                  <c:v>0.85667450921852151</c:v>
                </c:pt>
                <c:pt idx="946">
                  <c:v>0.85686757773226685</c:v>
                </c:pt>
                <c:pt idx="947">
                  <c:v>0.8570579040726255</c:v>
                </c:pt>
                <c:pt idx="948">
                  <c:v>0.85724552559987288</c:v>
                </c:pt>
                <c:pt idx="949">
                  <c:v>0.85743047921100768</c:v>
                </c:pt>
                <c:pt idx="950">
                  <c:v>0.85761280134418272</c:v>
                </c:pt>
                <c:pt idx="951">
                  <c:v>0.8577925279830696</c:v>
                </c:pt>
                <c:pt idx="952">
                  <c:v>0.85796969466130624</c:v>
                </c:pt>
                <c:pt idx="953">
                  <c:v>0.85814433646686439</c:v>
                </c:pt>
                <c:pt idx="954">
                  <c:v>0.85831648804646277</c:v>
                </c:pt>
                <c:pt idx="955">
                  <c:v>0.85848618360996787</c:v>
                </c:pt>
                <c:pt idx="956">
                  <c:v>0.85865345693475281</c:v>
                </c:pt>
                <c:pt idx="957">
                  <c:v>0.85881834137006841</c:v>
                </c:pt>
                <c:pt idx="958">
                  <c:v>0.85898086984143551</c:v>
                </c:pt>
                <c:pt idx="959">
                  <c:v>0.8591410748549646</c:v>
                </c:pt>
                <c:pt idx="960">
                  <c:v>0.85929898850170383</c:v>
                </c:pt>
                <c:pt idx="961">
                  <c:v>0.85945464246196235</c:v>
                </c:pt>
                <c:pt idx="962">
                  <c:v>0.85960806800961664</c:v>
                </c:pt>
                <c:pt idx="963">
                  <c:v>0.85975929601640377</c:v>
                </c:pt>
                <c:pt idx="964">
                  <c:v>0.85990835695618406</c:v>
                </c:pt>
                <c:pt idx="965">
                  <c:v>0.86005528090921712</c:v>
                </c:pt>
                <c:pt idx="966">
                  <c:v>0.86020009756639182</c:v>
                </c:pt>
                <c:pt idx="967">
                  <c:v>0.86034283623342866</c:v>
                </c:pt>
                <c:pt idx="968">
                  <c:v>0.86048352583508858</c:v>
                </c:pt>
                <c:pt idx="969">
                  <c:v>0.86062219491936331</c:v>
                </c:pt>
                <c:pt idx="970">
                  <c:v>0.86075887166160092</c:v>
                </c:pt>
                <c:pt idx="971">
                  <c:v>0.86089358386863868</c:v>
                </c:pt>
                <c:pt idx="972">
                  <c:v>0.86102635898293856</c:v>
                </c:pt>
                <c:pt idx="973">
                  <c:v>0.86115722408664042</c:v>
                </c:pt>
                <c:pt idx="974">
                  <c:v>0.86128620590562444</c:v>
                </c:pt>
                <c:pt idx="975">
                  <c:v>0.8614133308135592</c:v>
                </c:pt>
                <c:pt idx="976">
                  <c:v>0.86153862483588561</c:v>
                </c:pt>
                <c:pt idx="977">
                  <c:v>0.86166211365381684</c:v>
                </c:pt>
                <c:pt idx="978">
                  <c:v>0.86178382260827702</c:v>
                </c:pt>
                <c:pt idx="979">
                  <c:v>0.86190377670383378</c:v>
                </c:pt>
                <c:pt idx="980">
                  <c:v>0.86202200061260181</c:v>
                </c:pt>
                <c:pt idx="981">
                  <c:v>0.86213851867810876</c:v>
                </c:pt>
                <c:pt idx="982">
                  <c:v>0.8622533549191187</c:v>
                </c:pt>
                <c:pt idx="983">
                  <c:v>0.86236653303348265</c:v>
                </c:pt>
                <c:pt idx="984">
                  <c:v>0.86247807640189111</c:v>
                </c:pt>
                <c:pt idx="985">
                  <c:v>0.86258800809162817</c:v>
                </c:pt>
                <c:pt idx="986">
                  <c:v>0.86269635086032781</c:v>
                </c:pt>
                <c:pt idx="987">
                  <c:v>0.86280312715963192</c:v>
                </c:pt>
                <c:pt idx="988">
                  <c:v>0.86290835913887665</c:v>
                </c:pt>
                <c:pt idx="989">
                  <c:v>0.86301206864870605</c:v>
                </c:pt>
                <c:pt idx="990">
                  <c:v>0.8631142772447109</c:v>
                </c:pt>
                <c:pt idx="991">
                  <c:v>0.86321500619095803</c:v>
                </c:pt>
                <c:pt idx="992">
                  <c:v>0.86331427646357184</c:v>
                </c:pt>
                <c:pt idx="993">
                  <c:v>0.86341210875420316</c:v>
                </c:pt>
                <c:pt idx="994">
                  <c:v>0.86350852347356566</c:v>
                </c:pt>
                <c:pt idx="995">
                  <c:v>0.8636035407548156</c:v>
                </c:pt>
                <c:pt idx="996">
                  <c:v>0.86369718045702693</c:v>
                </c:pt>
                <c:pt idx="997">
                  <c:v>0.86378946216855024</c:v>
                </c:pt>
                <c:pt idx="998">
                  <c:v>0.8638804052103547</c:v>
                </c:pt>
              </c:numCache>
            </c:numRef>
          </c:yVal>
        </c:ser>
        <c:ser>
          <c:idx val="6"/>
          <c:order val="1"/>
          <c:tx>
            <c:v>SMS</c:v>
          </c:tx>
          <c:spPr>
            <a:ln w="63500">
              <a:solidFill>
                <a:srgbClr val="0070C0"/>
              </a:solidFill>
            </a:ln>
          </c:spPr>
          <c:marker>
            <c:symbol val="none"/>
          </c:marker>
          <c:xVal>
            <c:numRef>
              <c:f>Sheet1!$I$2:$I$1000</c:f>
              <c:numCache>
                <c:formatCode>General</c:formatCode>
                <c:ptCount val="999"/>
                <c:pt idx="0">
                  <c:v>5.4677236625771876E-4</c:v>
                </c:pt>
                <c:pt idx="1">
                  <c:v>5.5509884899260589E-4</c:v>
                </c:pt>
                <c:pt idx="2">
                  <c:v>5.6355213095695973E-4</c:v>
                </c:pt>
                <c:pt idx="3">
                  <c:v>5.7213414310351566E-4</c:v>
                </c:pt>
                <c:pt idx="4">
                  <c:v>5.8084684579037078E-4</c:v>
                </c:pt>
                <c:pt idx="5">
                  <c:v>5.8969222922880191E-4</c:v>
                </c:pt>
                <c:pt idx="6">
                  <c:v>5.9867231393787197E-4</c:v>
                </c:pt>
                <c:pt idx="7">
                  <c:v>6.0778915120595928E-4</c:v>
                </c:pt>
                <c:pt idx="8">
                  <c:v>6.1704482355935003E-4</c:v>
                </c:pt>
                <c:pt idx="9">
                  <c:v>6.2644144523791624E-4</c:v>
                </c:pt>
                <c:pt idx="10">
                  <c:v>6.3598116267808821E-4</c:v>
                </c:pt>
                <c:pt idx="11">
                  <c:v>6.4566615500313851E-4</c:v>
                </c:pt>
                <c:pt idx="12">
                  <c:v>6.5549863452094882E-4</c:v>
                </c:pt>
                <c:pt idx="13">
                  <c:v>6.6548084722938992E-4</c:v>
                </c:pt>
                <c:pt idx="14">
                  <c:v>6.756150733293328E-4</c:v>
                </c:pt>
                <c:pt idx="15">
                  <c:v>6.8590362774551233E-4</c:v>
                </c:pt>
                <c:pt idx="16">
                  <c:v>6.9634886065534404E-4</c:v>
                </c:pt>
                <c:pt idx="17">
                  <c:v>7.0695315802572864E-4</c:v>
                </c:pt>
                <c:pt idx="18">
                  <c:v>7.1771894215809991E-4</c:v>
                </c:pt>
                <c:pt idx="19">
                  <c:v>7.2864867224172836E-4</c:v>
                </c:pt>
                <c:pt idx="20">
                  <c:v>7.3974484491546005E-4</c:v>
                </c:pt>
                <c:pt idx="21">
                  <c:v>7.5100999483802995E-4</c:v>
                </c:pt>
                <c:pt idx="22">
                  <c:v>7.6244669526703412E-4</c:v>
                </c:pt>
                <c:pt idx="23">
                  <c:v>7.7405755864673584E-4</c:v>
                </c:pt>
                <c:pt idx="24">
                  <c:v>7.8584523720480861E-4</c:v>
                </c:pt>
                <c:pt idx="25">
                  <c:v>7.9781242355818328E-4</c:v>
                </c:pt>
                <c:pt idx="26">
                  <c:v>8.0996185132810577E-4</c:v>
                </c:pt>
                <c:pt idx="27">
                  <c:v>8.2229629576457302E-4</c:v>
                </c:pt>
                <c:pt idx="28">
                  <c:v>8.3481857438027357E-4</c:v>
                </c:pt>
                <c:pt idx="29">
                  <c:v>8.4753154759418744E-4</c:v>
                </c:pt>
                <c:pt idx="30">
                  <c:v>8.6043811938496225E-4</c:v>
                </c:pt>
                <c:pt idx="31">
                  <c:v>8.7354123795428033E-4</c:v>
                </c:pt>
                <c:pt idx="32">
                  <c:v>8.8684389640028343E-4</c:v>
                </c:pt>
                <c:pt idx="33">
                  <c:v>9.0034913340130307E-4</c:v>
                </c:pt>
                <c:pt idx="34">
                  <c:v>9.1406003390995065E-4</c:v>
                </c:pt>
                <c:pt idx="35">
                  <c:v>9.2797972985781991E-4</c:v>
                </c:pt>
                <c:pt idx="36">
                  <c:v>9.4211140087088253E-4</c:v>
                </c:pt>
                <c:pt idx="37">
                  <c:v>9.564582749958195E-4</c:v>
                </c:pt>
                <c:pt idx="38">
                  <c:v>9.7102362943738037E-4</c:v>
                </c:pt>
                <c:pt idx="39">
                  <c:v>9.8581079130698667E-4</c:v>
                </c:pt>
                <c:pt idx="40">
                  <c:v>1.000823138382722E-3</c:v>
                </c:pt>
                <c:pt idx="41">
                  <c:v>1.0160640998809359E-3</c:v>
                </c:pt>
                <c:pt idx="42">
                  <c:v>1.0315371572395288E-3</c:v>
                </c:pt>
                <c:pt idx="43">
                  <c:v>1.0472458449132345E-3</c:v>
                </c:pt>
                <c:pt idx="44">
                  <c:v>1.0631937511809415E-3</c:v>
                </c:pt>
                <c:pt idx="45">
                  <c:v>1.0793845189654241E-3</c:v>
                </c:pt>
                <c:pt idx="46">
                  <c:v>1.0958218466654039E-3</c:v>
                </c:pt>
                <c:pt idx="47">
                  <c:v>1.1125094890004101E-3</c:v>
                </c:pt>
                <c:pt idx="48">
                  <c:v>1.1294512578684359E-3</c:v>
                </c:pt>
                <c:pt idx="49">
                  <c:v>1.146651023216694E-3</c:v>
                </c:pt>
                <c:pt idx="50">
                  <c:v>1.1641127139255779E-3</c:v>
                </c:pt>
                <c:pt idx="51">
                  <c:v>1.1818403187061641E-3</c:v>
                </c:pt>
                <c:pt idx="52">
                  <c:v>1.1998378870113368E-3</c:v>
                </c:pt>
                <c:pt idx="53">
                  <c:v>1.2181095299607526E-3</c:v>
                </c:pt>
                <c:pt idx="54">
                  <c:v>1.2366594212799478E-3</c:v>
                </c:pt>
                <c:pt idx="55">
                  <c:v>1.2554917982537496E-3</c:v>
                </c:pt>
                <c:pt idx="56">
                  <c:v>1.2746109626941657E-3</c:v>
                </c:pt>
                <c:pt idx="57">
                  <c:v>1.2940212819230101E-3</c:v>
                </c:pt>
                <c:pt idx="58">
                  <c:v>1.3137271897695503E-3</c:v>
                </c:pt>
                <c:pt idx="59">
                  <c:v>1.3337331875833021E-3</c:v>
                </c:pt>
                <c:pt idx="60">
                  <c:v>1.3540438452622401E-3</c:v>
                </c:pt>
                <c:pt idx="61">
                  <c:v>1.3746638022966841E-3</c:v>
                </c:pt>
                <c:pt idx="62">
                  <c:v>1.3955977688291221E-3</c:v>
                </c:pt>
                <c:pt idx="63">
                  <c:v>1.4168505267300789E-3</c:v>
                </c:pt>
                <c:pt idx="64">
                  <c:v>1.4384269306904282E-3</c:v>
                </c:pt>
                <c:pt idx="65">
                  <c:v>1.4603319093303877E-3</c:v>
                </c:pt>
                <c:pt idx="66">
                  <c:v>1.4825704663252691E-3</c:v>
                </c:pt>
                <c:pt idx="67">
                  <c:v>1.5051476815484905E-3</c:v>
                </c:pt>
                <c:pt idx="68">
                  <c:v>1.5280687122319701E-3</c:v>
                </c:pt>
                <c:pt idx="69">
                  <c:v>1.5513387941441322E-3</c:v>
                </c:pt>
                <c:pt idx="70">
                  <c:v>1.5749632427859209E-3</c:v>
                </c:pt>
                <c:pt idx="71">
                  <c:v>1.5989474546050009E-3</c:v>
                </c:pt>
                <c:pt idx="72">
                  <c:v>1.6232969082284221E-3</c:v>
                </c:pt>
                <c:pt idx="73">
                  <c:v>1.6480171657141432E-3</c:v>
                </c:pt>
                <c:pt idx="74">
                  <c:v>1.6731138738214635E-3</c:v>
                </c:pt>
                <c:pt idx="75">
                  <c:v>1.6985927653009763E-3</c:v>
                </c:pt>
                <c:pt idx="76">
                  <c:v>1.7244596602040321E-3</c:v>
                </c:pt>
                <c:pt idx="77">
                  <c:v>1.7507204672122143E-3</c:v>
                </c:pt>
                <c:pt idx="78">
                  <c:v>1.7773811849870248E-3</c:v>
                </c:pt>
                <c:pt idx="79">
                  <c:v>1.8044479035401295E-3</c:v>
                </c:pt>
                <c:pt idx="80">
                  <c:v>1.8319268056244888E-3</c:v>
                </c:pt>
                <c:pt idx="81">
                  <c:v>1.8598241681466901E-3</c:v>
                </c:pt>
                <c:pt idx="82">
                  <c:v>1.8881463636007099E-3</c:v>
                </c:pt>
                <c:pt idx="83">
                  <c:v>1.916899861523562E-3</c:v>
                </c:pt>
                <c:pt idx="84">
                  <c:v>1.9460912299731573E-3</c:v>
                </c:pt>
                <c:pt idx="85">
                  <c:v>1.975727137028586E-3</c:v>
                </c:pt>
                <c:pt idx="86">
                  <c:v>2.0058143523132782E-3</c:v>
                </c:pt>
                <c:pt idx="87">
                  <c:v>2.0363597485414118E-3</c:v>
                </c:pt>
                <c:pt idx="88">
                  <c:v>2.0673703030877249E-3</c:v>
                </c:pt>
                <c:pt idx="89">
                  <c:v>2.0988530995814372E-3</c:v>
                </c:pt>
                <c:pt idx="90">
                  <c:v>2.130815329524301E-3</c:v>
                </c:pt>
                <c:pt idx="91">
                  <c:v>2.1632642939333098E-3</c:v>
                </c:pt>
                <c:pt idx="92">
                  <c:v>2.1962074050084273E-3</c:v>
                </c:pt>
                <c:pt idx="93">
                  <c:v>2.2296521878258152E-3</c:v>
                </c:pt>
                <c:pt idx="94">
                  <c:v>2.2636062820566806E-3</c:v>
                </c:pt>
                <c:pt idx="95">
                  <c:v>2.2980774437123632E-3</c:v>
                </c:pt>
                <c:pt idx="96">
                  <c:v>2.333073546916102E-3</c:v>
                </c:pt>
                <c:pt idx="97">
                  <c:v>2.3686025857016192E-3</c:v>
                </c:pt>
                <c:pt idx="98">
                  <c:v>2.4046726758392028E-3</c:v>
                </c:pt>
                <c:pt idx="99">
                  <c:v>2.4412920566895492E-3</c:v>
                </c:pt>
                <c:pt idx="100">
                  <c:v>2.4784690930858343E-3</c:v>
                </c:pt>
                <c:pt idx="101">
                  <c:v>2.5162122772445041E-3</c:v>
                </c:pt>
                <c:pt idx="102">
                  <c:v>2.5545302307050876E-3</c:v>
                </c:pt>
                <c:pt idx="103">
                  <c:v>2.593431706299588E-3</c:v>
                </c:pt>
                <c:pt idx="104">
                  <c:v>2.6329255901518488E-3</c:v>
                </c:pt>
                <c:pt idx="105">
                  <c:v>2.6730209037074716E-3</c:v>
                </c:pt>
                <c:pt idx="106">
                  <c:v>2.7137268057943909E-3</c:v>
                </c:pt>
                <c:pt idx="107">
                  <c:v>2.7550525947151036E-3</c:v>
                </c:pt>
                <c:pt idx="108">
                  <c:v>2.7970077103706779E-3</c:v>
                </c:pt>
                <c:pt idx="109">
                  <c:v>2.8396017364169211E-3</c:v>
                </c:pt>
                <c:pt idx="110">
                  <c:v>2.882844402453723E-3</c:v>
                </c:pt>
                <c:pt idx="111">
                  <c:v>2.9267455862474426E-3</c:v>
                </c:pt>
                <c:pt idx="112">
                  <c:v>2.9713153159872442E-3</c:v>
                </c:pt>
                <c:pt idx="113">
                  <c:v>3.0165637725758816E-3</c:v>
                </c:pt>
                <c:pt idx="114">
                  <c:v>3.0625012919552213E-3</c:v>
                </c:pt>
                <c:pt idx="115">
                  <c:v>3.1091383674672346E-3</c:v>
                </c:pt>
                <c:pt idx="116">
                  <c:v>3.1564856522509842E-3</c:v>
                </c:pt>
                <c:pt idx="117">
                  <c:v>3.2045539616761399E-3</c:v>
                </c:pt>
                <c:pt idx="118">
                  <c:v>3.2533542758133431E-3</c:v>
                </c:pt>
                <c:pt idx="119">
                  <c:v>3.3028977419424814E-3</c:v>
                </c:pt>
                <c:pt idx="120">
                  <c:v>3.3531956770989492E-3</c:v>
                </c:pt>
                <c:pt idx="121">
                  <c:v>3.4042595706588285E-3</c:v>
                </c:pt>
                <c:pt idx="122">
                  <c:v>3.4561010869632782E-3</c:v>
                </c:pt>
                <c:pt idx="123">
                  <c:v>3.5087320679830399E-3</c:v>
                </c:pt>
                <c:pt idx="124">
                  <c:v>3.5621645360233863E-3</c:v>
                </c:pt>
                <c:pt idx="125">
                  <c:v>3.6164106964704395E-3</c:v>
                </c:pt>
                <c:pt idx="126">
                  <c:v>3.6714829405791191E-3</c:v>
                </c:pt>
                <c:pt idx="127">
                  <c:v>3.727393848303698E-3</c:v>
                </c:pt>
                <c:pt idx="128">
                  <c:v>3.7841561911712515E-3</c:v>
                </c:pt>
                <c:pt idx="129">
                  <c:v>3.8417829351992277E-3</c:v>
                </c:pt>
                <c:pt idx="130">
                  <c:v>3.9002872438571048E-3</c:v>
                </c:pt>
                <c:pt idx="131">
                  <c:v>3.9596824810731839E-3</c:v>
                </c:pt>
                <c:pt idx="132">
                  <c:v>4.0199822142874967E-3</c:v>
                </c:pt>
                <c:pt idx="133">
                  <c:v>4.0812002175507744E-3</c:v>
                </c:pt>
                <c:pt idx="134">
                  <c:v>4.1433504746708387E-3</c:v>
                </c:pt>
                <c:pt idx="135">
                  <c:v>4.2064471824069518E-3</c:v>
                </c:pt>
                <c:pt idx="136">
                  <c:v>4.2705047537126353E-3</c:v>
                </c:pt>
                <c:pt idx="137">
                  <c:v>4.3355378210280342E-3</c:v>
                </c:pt>
                <c:pt idx="138">
                  <c:v>4.4015612396223923E-3</c:v>
                </c:pt>
                <c:pt idx="139">
                  <c:v>4.4685900909871923E-3</c:v>
                </c:pt>
                <c:pt idx="140">
                  <c:v>4.5366396862814217E-3</c:v>
                </c:pt>
                <c:pt idx="141">
                  <c:v>4.6057255698288306E-3</c:v>
                </c:pt>
                <c:pt idx="142">
                  <c:v>4.6758635226688845E-3</c:v>
                </c:pt>
                <c:pt idx="143">
                  <c:v>4.7470695661612832E-3</c:v>
                </c:pt>
                <c:pt idx="144">
                  <c:v>4.8193599656459734E-3</c:v>
                </c:pt>
                <c:pt idx="145">
                  <c:v>4.892751234158348E-3</c:v>
                </c:pt>
                <c:pt idx="146">
                  <c:v>4.9672601362013881E-3</c:v>
                </c:pt>
                <c:pt idx="147">
                  <c:v>5.0429036915750087E-3</c:v>
                </c:pt>
                <c:pt idx="148">
                  <c:v>5.119699179263971E-3</c:v>
                </c:pt>
                <c:pt idx="149">
                  <c:v>5.1976641413847436E-3</c:v>
                </c:pt>
                <c:pt idx="150">
                  <c:v>5.2768163871926427E-3</c:v>
                </c:pt>
                <c:pt idx="151">
                  <c:v>5.3571739971498633E-3</c:v>
                </c:pt>
                <c:pt idx="152">
                  <c:v>5.4387553270556993E-3</c:v>
                </c:pt>
                <c:pt idx="153">
                  <c:v>5.5215790122392933E-3</c:v>
                </c:pt>
                <c:pt idx="154">
                  <c:v>5.6056639718165433E-3</c:v>
                </c:pt>
                <c:pt idx="155">
                  <c:v>5.6910294130117405E-3</c:v>
                </c:pt>
                <c:pt idx="156">
                  <c:v>5.7776948355449075E-3</c:v>
                </c:pt>
                <c:pt idx="157">
                  <c:v>5.8656800360861764E-3</c:v>
                </c:pt>
                <c:pt idx="158">
                  <c:v>5.9550051127778619E-3</c:v>
                </c:pt>
                <c:pt idx="159">
                  <c:v>6.0456904698252397E-3</c:v>
                </c:pt>
                <c:pt idx="160">
                  <c:v>6.1377568221575854E-3</c:v>
                </c:pt>
                <c:pt idx="161">
                  <c:v>6.2312252001600014E-3</c:v>
                </c:pt>
                <c:pt idx="162">
                  <c:v>6.326116954477142E-3</c:v>
                </c:pt>
                <c:pt idx="163">
                  <c:v>6.4224537608904998E-3</c:v>
                </c:pt>
                <c:pt idx="164">
                  <c:v>6.5202576252695625E-3</c:v>
                </c:pt>
                <c:pt idx="165">
                  <c:v>6.6195508885985212E-3</c:v>
                </c:pt>
                <c:pt idx="166">
                  <c:v>6.7203562320797168E-3</c:v>
                </c:pt>
                <c:pt idx="167">
                  <c:v>6.8226966823144563E-3</c:v>
                </c:pt>
                <c:pt idx="168">
                  <c:v>6.9265956165628934E-3</c:v>
                </c:pt>
                <c:pt idx="169">
                  <c:v>7.0320767680841579E-3</c:v>
                </c:pt>
                <c:pt idx="170">
                  <c:v>7.1391642315575014E-3</c:v>
                </c:pt>
                <c:pt idx="171">
                  <c:v>7.2478824685862963E-3</c:v>
                </c:pt>
                <c:pt idx="172">
                  <c:v>7.3582563132855924E-3</c:v>
                </c:pt>
                <c:pt idx="173">
                  <c:v>7.4703109779549123E-3</c:v>
                </c:pt>
                <c:pt idx="174">
                  <c:v>7.5840720588374703E-3</c:v>
                </c:pt>
                <c:pt idx="175">
                  <c:v>7.6995655419669707E-3</c:v>
                </c:pt>
                <c:pt idx="176">
                  <c:v>7.8168178091035274E-3</c:v>
                </c:pt>
                <c:pt idx="177">
                  <c:v>7.9358556437599224E-3</c:v>
                </c:pt>
                <c:pt idx="178">
                  <c:v>8.0567062373197978E-3</c:v>
                </c:pt>
                <c:pt idx="179">
                  <c:v>8.1793971952484508E-3</c:v>
                </c:pt>
                <c:pt idx="180">
                  <c:v>8.3039565433994812E-3</c:v>
                </c:pt>
                <c:pt idx="181">
                  <c:v>8.4304127344157088E-3</c:v>
                </c:pt>
                <c:pt idx="182">
                  <c:v>8.5587946542291585E-3</c:v>
                </c:pt>
                <c:pt idx="183">
                  <c:v>8.6891316286590008E-3</c:v>
                </c:pt>
                <c:pt idx="184">
                  <c:v>8.8214534301106554E-3</c:v>
                </c:pt>
                <c:pt idx="185">
                  <c:v>8.9557902843763609E-3</c:v>
                </c:pt>
                <c:pt idx="186">
                  <c:v>9.092172877539436E-3</c:v>
                </c:pt>
                <c:pt idx="187">
                  <c:v>9.2306323629841557E-3</c:v>
                </c:pt>
                <c:pt idx="188">
                  <c:v>9.3712003685118318E-3</c:v>
                </c:pt>
                <c:pt idx="189">
                  <c:v>9.5139090035653538E-3</c:v>
                </c:pt>
                <c:pt idx="190">
                  <c:v>9.6587908665637708E-3</c:v>
                </c:pt>
                <c:pt idx="191">
                  <c:v>9.8058790523490695E-3</c:v>
                </c:pt>
                <c:pt idx="192">
                  <c:v>9.9552071597452559E-3</c:v>
                </c:pt>
                <c:pt idx="193">
                  <c:v>1.0106809299233764E-2</c:v>
                </c:pt>
                <c:pt idx="194">
                  <c:v>1.026072010074486E-2</c:v>
                </c:pt>
                <c:pt idx="195">
                  <c:v>1.0416974721568387E-2</c:v>
                </c:pt>
                <c:pt idx="196">
                  <c:v>1.0575608854384144E-2</c:v>
                </c:pt>
                <c:pt idx="197">
                  <c:v>1.0736658735415419E-2</c:v>
                </c:pt>
                <c:pt idx="198">
                  <c:v>1.0900161152705983E-2</c:v>
                </c:pt>
                <c:pt idx="199">
                  <c:v>1.1066153454523827E-2</c:v>
                </c:pt>
                <c:pt idx="200">
                  <c:v>1.123467355789221E-2</c:v>
                </c:pt>
                <c:pt idx="201">
                  <c:v>1.1405759957250981E-2</c:v>
                </c:pt>
                <c:pt idx="202">
                  <c:v>1.1579451733249721E-2</c:v>
                </c:pt>
                <c:pt idx="203">
                  <c:v>1.1755788561674842E-2</c:v>
                </c:pt>
                <c:pt idx="204">
                  <c:v>1.1934810722512573E-2</c:v>
                </c:pt>
                <c:pt idx="205">
                  <c:v>1.211655910914978E-2</c:v>
                </c:pt>
                <c:pt idx="206">
                  <c:v>1.2301075237715609E-2</c:v>
                </c:pt>
                <c:pt idx="207">
                  <c:v>1.2488401256564023E-2</c:v>
                </c:pt>
                <c:pt idx="208">
                  <c:v>1.2678579955902521E-2</c:v>
                </c:pt>
                <c:pt idx="209">
                  <c:v>1.2871654777566001E-2</c:v>
                </c:pt>
                <c:pt idx="210">
                  <c:v>1.3067669824940099E-2</c:v>
                </c:pt>
                <c:pt idx="211">
                  <c:v>1.326666987303564E-2</c:v>
                </c:pt>
                <c:pt idx="212">
                  <c:v>1.3468700378716381E-2</c:v>
                </c:pt>
                <c:pt idx="213">
                  <c:v>1.3673807491082667E-2</c:v>
                </c:pt>
                <c:pt idx="214">
                  <c:v>1.3882038062012885E-2</c:v>
                </c:pt>
                <c:pt idx="215">
                  <c:v>1.4093439656865821E-2</c:v>
                </c:pt>
                <c:pt idx="216">
                  <c:v>1.430806056534599E-2</c:v>
                </c:pt>
                <c:pt idx="217">
                  <c:v>1.4525949812534002E-2</c:v>
                </c:pt>
                <c:pt idx="218">
                  <c:v>1.4747157170085281E-2</c:v>
                </c:pt>
                <c:pt idx="219">
                  <c:v>1.497173316759927E-2</c:v>
                </c:pt>
                <c:pt idx="220">
                  <c:v>1.51997291041617E-2</c:v>
                </c:pt>
                <c:pt idx="221">
                  <c:v>1.5431197060062641E-2</c:v>
                </c:pt>
                <c:pt idx="222">
                  <c:v>1.5666189908693041E-2</c:v>
                </c:pt>
                <c:pt idx="223">
                  <c:v>1.5904761328622403E-2</c:v>
                </c:pt>
                <c:pt idx="224">
                  <c:v>1.614696581586033E-2</c:v>
                </c:pt>
                <c:pt idx="225">
                  <c:v>1.6392858696304906E-2</c:v>
                </c:pt>
                <c:pt idx="226">
                  <c:v>1.6642496138380567E-2</c:v>
                </c:pt>
                <c:pt idx="227">
                  <c:v>1.6895935165868639E-2</c:v>
                </c:pt>
                <c:pt idx="228">
                  <c:v>1.7153233670932574E-2</c:v>
                </c:pt>
                <c:pt idx="229">
                  <c:v>1.7414450427342715E-2</c:v>
                </c:pt>
                <c:pt idx="230">
                  <c:v>1.7679645103901232E-2</c:v>
                </c:pt>
                <c:pt idx="231">
                  <c:v>1.7948878278072386E-2</c:v>
                </c:pt>
                <c:pt idx="232">
                  <c:v>1.822221144981967E-2</c:v>
                </c:pt>
                <c:pt idx="233">
                  <c:v>1.8499707055654426E-2</c:v>
                </c:pt>
                <c:pt idx="234">
                  <c:v>1.8781428482897961E-2</c:v>
                </c:pt>
                <c:pt idx="235">
                  <c:v>1.9067440084160354E-2</c:v>
                </c:pt>
                <c:pt idx="236">
                  <c:v>1.9357807192040923E-2</c:v>
                </c:pt>
                <c:pt idx="237">
                  <c:v>1.9652596134051691E-2</c:v>
                </c:pt>
                <c:pt idx="238">
                  <c:v>1.9951874247768352E-2</c:v>
                </c:pt>
                <c:pt idx="239">
                  <c:v>2.025570989621139E-2</c:v>
                </c:pt>
                <c:pt idx="240">
                  <c:v>2.056417248346348E-2</c:v>
                </c:pt>
                <c:pt idx="241">
                  <c:v>2.0877332470521377E-2</c:v>
                </c:pt>
                <c:pt idx="242">
                  <c:v>2.1195261391392023E-2</c:v>
                </c:pt>
                <c:pt idx="243">
                  <c:v>2.1518031869433532E-2</c:v>
                </c:pt>
                <c:pt idx="244">
                  <c:v>2.1845717633942777E-2</c:v>
                </c:pt>
                <c:pt idx="245">
                  <c:v>2.2178393536997642E-2</c:v>
                </c:pt>
                <c:pt idx="246">
                  <c:v>2.2516135570556012E-2</c:v>
                </c:pt>
                <c:pt idx="247">
                  <c:v>2.2859020883813318E-2</c:v>
                </c:pt>
                <c:pt idx="248">
                  <c:v>2.3207127800825653E-2</c:v>
                </c:pt>
                <c:pt idx="249">
                  <c:v>2.3560535838401567E-2</c:v>
                </c:pt>
                <c:pt idx="250">
                  <c:v>2.3919325724265611E-2</c:v>
                </c:pt>
                <c:pt idx="251">
                  <c:v>2.4283579415498042E-2</c:v>
                </c:pt>
                <c:pt idx="252">
                  <c:v>2.4653380117256971E-2</c:v>
                </c:pt>
                <c:pt idx="253">
                  <c:v>2.5028812301783651E-2</c:v>
                </c:pt>
                <c:pt idx="254">
                  <c:v>2.5409961727699264E-2</c:v>
                </c:pt>
                <c:pt idx="255">
                  <c:v>2.5796915459593166E-2</c:v>
                </c:pt>
                <c:pt idx="256">
                  <c:v>2.6189761887911795E-2</c:v>
                </c:pt>
                <c:pt idx="257">
                  <c:v>2.6588590749148933E-2</c:v>
                </c:pt>
                <c:pt idx="258">
                  <c:v>2.69934931463441E-2</c:v>
                </c:pt>
                <c:pt idx="259">
                  <c:v>2.7404561569892492E-2</c:v>
                </c:pt>
                <c:pt idx="260">
                  <c:v>2.7821889918672602E-2</c:v>
                </c:pt>
                <c:pt idx="261">
                  <c:v>2.8245573521495093E-2</c:v>
                </c:pt>
                <c:pt idx="262">
                  <c:v>2.8675709158878192E-2</c:v>
                </c:pt>
                <c:pt idx="263">
                  <c:v>2.9112395085155601E-2</c:v>
                </c:pt>
                <c:pt idx="264">
                  <c:v>2.9555731050919298E-2</c:v>
                </c:pt>
                <c:pt idx="265">
                  <c:v>3.0005818325806528E-2</c:v>
                </c:pt>
                <c:pt idx="266">
                  <c:v>3.0462759721630848E-2</c:v>
                </c:pt>
                <c:pt idx="267">
                  <c:v>3.0926659615868868E-2</c:v>
                </c:pt>
                <c:pt idx="268">
                  <c:v>3.1397623975501415E-2</c:v>
                </c:pt>
                <c:pt idx="269">
                  <c:v>3.1875760381219892E-2</c:v>
                </c:pt>
                <c:pt idx="270">
                  <c:v>3.2361178051999812E-2</c:v>
                </c:pt>
                <c:pt idx="271">
                  <c:v>3.2853987870050623E-2</c:v>
                </c:pt>
                <c:pt idx="272">
                  <c:v>3.3354302406142601E-2</c:v>
                </c:pt>
                <c:pt idx="273">
                  <c:v>3.3862235945322436E-2</c:v>
                </c:pt>
                <c:pt idx="274">
                  <c:v>3.4377904513017712E-2</c:v>
                </c:pt>
                <c:pt idx="275">
                  <c:v>3.4901425901540814E-2</c:v>
                </c:pt>
                <c:pt idx="276">
                  <c:v>3.5432919696995815E-2</c:v>
                </c:pt>
                <c:pt idx="277">
                  <c:v>3.5972507306594681E-2</c:v>
                </c:pt>
                <c:pt idx="278">
                  <c:v>3.6520311986390552E-2</c:v>
                </c:pt>
                <c:pt idx="279">
                  <c:v>3.7076458869432012E-2</c:v>
                </c:pt>
                <c:pt idx="280">
                  <c:v>3.7641074994347219E-2</c:v>
                </c:pt>
                <c:pt idx="281">
                  <c:v>3.8214289334362578E-2</c:v>
                </c:pt>
                <c:pt idx="282">
                  <c:v>3.8796232826764233E-2</c:v>
                </c:pt>
                <c:pt idx="283">
                  <c:v>3.9387038402806246E-2</c:v>
                </c:pt>
                <c:pt idx="284">
                  <c:v>3.9986841018077396E-2</c:v>
                </c:pt>
                <c:pt idx="285">
                  <c:v>4.0595777683327304E-2</c:v>
                </c:pt>
                <c:pt idx="286">
                  <c:v>4.1213987495763764E-2</c:v>
                </c:pt>
                <c:pt idx="287">
                  <c:v>4.1841611670826152E-2</c:v>
                </c:pt>
                <c:pt idx="288">
                  <c:v>4.2478793574442793E-2</c:v>
                </c:pt>
                <c:pt idx="289">
                  <c:v>4.3125678755779447E-2</c:v>
                </c:pt>
                <c:pt idx="290">
                  <c:v>4.3782414980487079E-2</c:v>
                </c:pt>
                <c:pt idx="291">
                  <c:v>4.444915226445334E-2</c:v>
                </c:pt>
                <c:pt idx="292">
                  <c:v>4.5126042908074697E-2</c:v>
                </c:pt>
                <c:pt idx="293">
                  <c:v>4.5813241531040549E-2</c:v>
                </c:pt>
                <c:pt idx="294">
                  <c:v>4.6510905107655105E-2</c:v>
                </c:pt>
                <c:pt idx="295">
                  <c:v>4.7219193002695573E-2</c:v>
                </c:pt>
                <c:pt idx="296">
                  <c:v>4.7938267007812833E-2</c:v>
                </c:pt>
                <c:pt idx="297">
                  <c:v>4.866829137849011E-2</c:v>
                </c:pt>
                <c:pt idx="298">
                  <c:v>4.9409432871563574E-2</c:v>
                </c:pt>
                <c:pt idx="299">
                  <c:v>5.0161860783313264E-2</c:v>
                </c:pt>
                <c:pt idx="300">
                  <c:v>5.092574698813529E-2</c:v>
                </c:pt>
                <c:pt idx="301">
                  <c:v>5.1701265977802328E-2</c:v>
                </c:pt>
                <c:pt idx="302">
                  <c:v>5.2488594901322426E-2</c:v>
                </c:pt>
                <c:pt idx="303">
                  <c:v>5.3287913605403213E-2</c:v>
                </c:pt>
                <c:pt idx="304">
                  <c:v>5.4099404675536533E-2</c:v>
                </c:pt>
                <c:pt idx="305">
                  <c:v>5.4923253477701793E-2</c:v>
                </c:pt>
                <c:pt idx="306">
                  <c:v>5.5759648200712476E-2</c:v>
                </c:pt>
                <c:pt idx="307">
                  <c:v>5.6608779899200483E-2</c:v>
                </c:pt>
                <c:pt idx="308">
                  <c:v>5.7470842537259266E-2</c:v>
                </c:pt>
                <c:pt idx="309">
                  <c:v>5.8346033032750814E-2</c:v>
                </c:pt>
                <c:pt idx="310">
                  <c:v>5.9234551302284909E-2</c:v>
                </c:pt>
                <c:pt idx="311">
                  <c:v>6.0136600306888471E-2</c:v>
                </c:pt>
                <c:pt idx="312">
                  <c:v>6.1052386098363692E-2</c:v>
                </c:pt>
                <c:pt idx="313">
                  <c:v>6.1982117866359078E-2</c:v>
                </c:pt>
                <c:pt idx="314">
                  <c:v>6.2926007986151514E-2</c:v>
                </c:pt>
                <c:pt idx="315">
                  <c:v>6.3884272067158729E-2</c:v>
                </c:pt>
                <c:pt idx="316">
                  <c:v>6.4857129002191843E-2</c:v>
                </c:pt>
                <c:pt idx="317">
                  <c:v>6.5844801017453408E-2</c:v>
                </c:pt>
                <c:pt idx="318">
                  <c:v>6.6847513723302956E-2</c:v>
                </c:pt>
                <c:pt idx="319">
                  <c:v>6.786549616578981E-2</c:v>
                </c:pt>
                <c:pt idx="320">
                  <c:v>6.8898980878974433E-2</c:v>
                </c:pt>
                <c:pt idx="321">
                  <c:v>6.9948203938045392E-2</c:v>
                </c:pt>
                <c:pt idx="322">
                  <c:v>7.1013405013243991E-2</c:v>
                </c:pt>
                <c:pt idx="323">
                  <c:v>7.2094827424612984E-2</c:v>
                </c:pt>
                <c:pt idx="324">
                  <c:v>7.3192718197576723E-2</c:v>
                </c:pt>
                <c:pt idx="325">
                  <c:v>7.4307328119367133E-2</c:v>
                </c:pt>
                <c:pt idx="326">
                  <c:v>7.5438911796311833E-2</c:v>
                </c:pt>
                <c:pt idx="327">
                  <c:v>7.6587727711991724E-2</c:v>
                </c:pt>
                <c:pt idx="328">
                  <c:v>7.7754038286285979E-2</c:v>
                </c:pt>
                <c:pt idx="329">
                  <c:v>7.8938109935315734E-2</c:v>
                </c:pt>
                <c:pt idx="330">
                  <c:v>8.0140213132300187E-2</c:v>
                </c:pt>
                <c:pt idx="331">
                  <c:v>8.1360622469340338E-2</c:v>
                </c:pt>
                <c:pt idx="332">
                  <c:v>8.2599616720142502E-2</c:v>
                </c:pt>
                <c:pt idx="333">
                  <c:v>8.3857478903698615E-2</c:v>
                </c:pt>
                <c:pt idx="334">
                  <c:v>8.5134496348932484E-2</c:v>
                </c:pt>
                <c:pt idx="335">
                  <c:v>8.6430960760337044E-2</c:v>
                </c:pt>
                <c:pt idx="336">
                  <c:v>8.7747168284606478E-2</c:v>
                </c:pt>
                <c:pt idx="337">
                  <c:v>8.9083419578280296E-2</c:v>
                </c:pt>
                <c:pt idx="338">
                  <c:v>9.044001987642665E-2</c:v>
                </c:pt>
                <c:pt idx="339">
                  <c:v>9.1817279062362145E-2</c:v>
                </c:pt>
                <c:pt idx="340">
                  <c:v>9.32155117384387E-2</c:v>
                </c:pt>
                <c:pt idx="341">
                  <c:v>9.4635037297907343E-2</c:v>
                </c:pt>
                <c:pt idx="342">
                  <c:v>9.6076179997875544E-2</c:v>
                </c:pt>
                <c:pt idx="343">
                  <c:v>9.7539269033376244E-2</c:v>
                </c:pt>
                <c:pt idx="344">
                  <c:v>9.9024638612564567E-2</c:v>
                </c:pt>
                <c:pt idx="345">
                  <c:v>0.10053262803306059</c:v>
                </c:pt>
                <c:pt idx="346">
                  <c:v>0.10206358175945229</c:v>
                </c:pt>
                <c:pt idx="347">
                  <c:v>0.10361784950198202</c:v>
                </c:pt>
                <c:pt idx="348">
                  <c:v>0.10519578629642871</c:v>
                </c:pt>
                <c:pt idx="349">
                  <c:v>0.10679775258520699</c:v>
                </c:pt>
                <c:pt idx="350">
                  <c:v>0.10842411429970203</c:v>
                </c:pt>
                <c:pt idx="351">
                  <c:v>0.11007524294386024</c:v>
                </c:pt>
                <c:pt idx="352">
                  <c:v>0.11175151567904536</c:v>
                </c:pt>
                <c:pt idx="353">
                  <c:v>0.11345331541019836</c:v>
                </c:pt>
                <c:pt idx="354">
                  <c:v>0.11518103087329806</c:v>
                </c:pt>
                <c:pt idx="355">
                  <c:v>0.11693505672416046</c:v>
                </c:pt>
                <c:pt idx="356">
                  <c:v>0.11871579362858976</c:v>
                </c:pt>
                <c:pt idx="357">
                  <c:v>0.1205236483538981</c:v>
                </c:pt>
                <c:pt idx="358">
                  <c:v>0.12235903386182508</c:v>
                </c:pt>
                <c:pt idx="359">
                  <c:v>0.12422236940286817</c:v>
                </c:pt>
                <c:pt idx="360">
                  <c:v>0.1261140806120489</c:v>
                </c:pt>
                <c:pt idx="361">
                  <c:v>0.12803459960614103</c:v>
                </c:pt>
                <c:pt idx="362">
                  <c:v>0.12998436508237729</c:v>
                </c:pt>
                <c:pt idx="363">
                  <c:v>0.13196382241865637</c:v>
                </c:pt>
                <c:pt idx="364">
                  <c:v>0.13397342377528584</c:v>
                </c:pt>
                <c:pt idx="365">
                  <c:v>0.13601362819825968</c:v>
                </c:pt>
                <c:pt idx="366">
                  <c:v>0.13808490172412174</c:v>
                </c:pt>
                <c:pt idx="367">
                  <c:v>0.14018771748641778</c:v>
                </c:pt>
                <c:pt idx="368">
                  <c:v>0.14232255582377437</c:v>
                </c:pt>
                <c:pt idx="369">
                  <c:v>0.1444899043896187</c:v>
                </c:pt>
                <c:pt idx="370">
                  <c:v>0.14669025826357227</c:v>
                </c:pt>
                <c:pt idx="371">
                  <c:v>0.14892412006454039</c:v>
                </c:pt>
                <c:pt idx="372">
                  <c:v>0.15119200006552341</c:v>
                </c:pt>
                <c:pt idx="373">
                  <c:v>0.15349441631017652</c:v>
                </c:pt>
                <c:pt idx="374">
                  <c:v>0.15583189473114353</c:v>
                </c:pt>
                <c:pt idx="375">
                  <c:v>0.15820496927019648</c:v>
                </c:pt>
                <c:pt idx="376">
                  <c:v>0.16061418200019942</c:v>
                </c:pt>
                <c:pt idx="377">
                  <c:v>0.16306008324893295</c:v>
                </c:pt>
                <c:pt idx="378">
                  <c:v>0.16554323172480556</c:v>
                </c:pt>
                <c:pt idx="379">
                  <c:v>0.16806419464447259</c:v>
                </c:pt>
                <c:pt idx="380">
                  <c:v>0.17062354786240824</c:v>
                </c:pt>
                <c:pt idx="381">
                  <c:v>0.17322187600244493</c:v>
                </c:pt>
                <c:pt idx="382">
                  <c:v>0.17585977259131474</c:v>
                </c:pt>
                <c:pt idx="383">
                  <c:v>0.17853784019422891</c:v>
                </c:pt>
                <c:pt idx="384">
                  <c:v>0.18125669055251628</c:v>
                </c:pt>
                <c:pt idx="385">
                  <c:v>0.18401694472336708</c:v>
                </c:pt>
                <c:pt idx="386">
                  <c:v>0.18681923322169258</c:v>
                </c:pt>
                <c:pt idx="387">
                  <c:v>0.18966419616415445</c:v>
                </c:pt>
                <c:pt idx="388">
                  <c:v>0.19255248341538522</c:v>
                </c:pt>
                <c:pt idx="389">
                  <c:v>0.19548475473643181</c:v>
                </c:pt>
                <c:pt idx="390">
                  <c:v>0.19846167993546321</c:v>
                </c:pt>
                <c:pt idx="391">
                  <c:v>0.20148393902077491</c:v>
                </c:pt>
                <c:pt idx="392">
                  <c:v>0.20455222235611656</c:v>
                </c:pt>
                <c:pt idx="393">
                  <c:v>0.20766723081839336</c:v>
                </c:pt>
                <c:pt idx="394">
                  <c:v>0.21082967595775867</c:v>
                </c:pt>
                <c:pt idx="395">
                  <c:v>0.21404028016016255</c:v>
                </c:pt>
                <c:pt idx="396">
                  <c:v>0.2172997768123473</c:v>
                </c:pt>
                <c:pt idx="397">
                  <c:v>0.22060891046938727</c:v>
                </c:pt>
                <c:pt idx="398">
                  <c:v>0.22396843702475874</c:v>
                </c:pt>
                <c:pt idx="399">
                  <c:v>0.22737912388300369</c:v>
                </c:pt>
                <c:pt idx="400">
                  <c:v>0.23084175013502944</c:v>
                </c:pt>
                <c:pt idx="401">
                  <c:v>0.23435710673607021</c:v>
                </c:pt>
                <c:pt idx="402">
                  <c:v>0.23792599668636644</c:v>
                </c:pt>
                <c:pt idx="403">
                  <c:v>0.24154923521458449</c:v>
                </c:pt>
                <c:pt idx="404">
                  <c:v>0.2452276499640452</c:v>
                </c:pt>
                <c:pt idx="405">
                  <c:v>0.24896208118177285</c:v>
                </c:pt>
                <c:pt idx="406">
                  <c:v>0.25275338191042818</c:v>
                </c:pt>
                <c:pt idx="407">
                  <c:v>0.25660241818317575</c:v>
                </c:pt>
                <c:pt idx="408">
                  <c:v>0.26051006922149916</c:v>
                </c:pt>
                <c:pt idx="409">
                  <c:v>0.26447722763603876</c:v>
                </c:pt>
                <c:pt idx="410">
                  <c:v>0.26850479963049734</c:v>
                </c:pt>
                <c:pt idx="411">
                  <c:v>0.2725937052086258</c:v>
                </c:pt>
                <c:pt idx="412">
                  <c:v>0.27674487838439182</c:v>
                </c:pt>
                <c:pt idx="413">
                  <c:v>0.28095926739532245</c:v>
                </c:pt>
                <c:pt idx="414">
                  <c:v>0.28523783491910809</c:v>
                </c:pt>
                <c:pt idx="415">
                  <c:v>0.28958155829351084</c:v>
                </c:pt>
                <c:pt idx="416">
                  <c:v>0.29399142973960596</c:v>
                </c:pt>
                <c:pt idx="417">
                  <c:v>0.2984684565884313</c:v>
                </c:pt>
                <c:pt idx="418">
                  <c:v>0.30301366151109782</c:v>
                </c:pt>
                <c:pt idx="419">
                  <c:v>0.30762808275238446</c:v>
                </c:pt>
                <c:pt idx="420">
                  <c:v>0.31231277436790467</c:v>
                </c:pt>
                <c:pt idx="421">
                  <c:v>0.31706880646487712</c:v>
                </c:pt>
                <c:pt idx="422">
                  <c:v>0.32189726544657382</c:v>
                </c:pt>
                <c:pt idx="423">
                  <c:v>0.32679925426048095</c:v>
                </c:pt>
                <c:pt idx="424">
                  <c:v>0.33177589265023488</c:v>
                </c:pt>
                <c:pt idx="425">
                  <c:v>0.33682831741140756</c:v>
                </c:pt>
                <c:pt idx="426">
                  <c:v>0.34195768265117316</c:v>
                </c:pt>
                <c:pt idx="427">
                  <c:v>0.34716516005195247</c:v>
                </c:pt>
                <c:pt idx="428">
                  <c:v>0.35245193913903838</c:v>
                </c:pt>
                <c:pt idx="429">
                  <c:v>0.35781922755232298</c:v>
                </c:pt>
                <c:pt idx="430">
                  <c:v>0.36326825132215623</c:v>
                </c:pt>
                <c:pt idx="431">
                  <c:v>0.36880025514939735</c:v>
                </c:pt>
                <c:pt idx="432">
                  <c:v>0.37441650268974436</c:v>
                </c:pt>
                <c:pt idx="433">
                  <c:v>0.38011827684237937</c:v>
                </c:pt>
                <c:pt idx="434">
                  <c:v>0.38590688004302487</c:v>
                </c:pt>
                <c:pt idx="435">
                  <c:v>0.39178363456144538</c:v>
                </c:pt>
                <c:pt idx="436">
                  <c:v>0.39774988280349782</c:v>
                </c:pt>
                <c:pt idx="437">
                  <c:v>0.4038069876177659</c:v>
                </c:pt>
                <c:pt idx="438">
                  <c:v>0.40995633260686692</c:v>
                </c:pt>
                <c:pt idx="439">
                  <c:v>0.41619932244351859</c:v>
                </c:pt>
                <c:pt idx="440">
                  <c:v>0.42253738319139056</c:v>
                </c:pt>
                <c:pt idx="441">
                  <c:v>0.42897196263085535</c:v>
                </c:pt>
                <c:pt idx="442">
                  <c:v>0.43550453058969985</c:v>
                </c:pt>
                <c:pt idx="443">
                  <c:v>0.44213657927888295</c:v>
                </c:pt>
                <c:pt idx="444">
                  <c:v>0.44886962363338284</c:v>
                </c:pt>
                <c:pt idx="445">
                  <c:v>0.45570520165825662</c:v>
                </c:pt>
                <c:pt idx="446">
                  <c:v>0.46264487477995736</c:v>
                </c:pt>
                <c:pt idx="447">
                  <c:v>0.46969022820300099</c:v>
                </c:pt>
                <c:pt idx="448">
                  <c:v>0.4768428712720843</c:v>
                </c:pt>
                <c:pt idx="449">
                  <c:v>0.48410443783967905</c:v>
                </c:pt>
                <c:pt idx="450">
                  <c:v>0.49147658663926846</c:v>
                </c:pt>
                <c:pt idx="451">
                  <c:v>0.49896100166423102</c:v>
                </c:pt>
                <c:pt idx="452">
                  <c:v>0.5065593925525177</c:v>
                </c:pt>
                <c:pt idx="453">
                  <c:v>0.51427349497717534</c:v>
                </c:pt>
                <c:pt idx="454">
                  <c:v>0.52210507104281767</c:v>
                </c:pt>
                <c:pt idx="455">
                  <c:v>0.53005590968813965</c:v>
                </c:pt>
                <c:pt idx="456">
                  <c:v>0.53812782709455864</c:v>
                </c:pt>
                <c:pt idx="457">
                  <c:v>0.54632266710107413</c:v>
                </c:pt>
                <c:pt idx="458">
                  <c:v>0.55464230162545602</c:v>
                </c:pt>
                <c:pt idx="459">
                  <c:v>0.5630886310918336</c:v>
                </c:pt>
                <c:pt idx="460">
                  <c:v>0.57166358486480551</c:v>
                </c:pt>
                <c:pt idx="461">
                  <c:v>0.58036912169015598</c:v>
                </c:pt>
                <c:pt idx="462">
                  <c:v>0.58920723014229237</c:v>
                </c:pt>
                <c:pt idx="463">
                  <c:v>0.5981799290784694</c:v>
                </c:pt>
                <c:pt idx="464">
                  <c:v>0.60728926809996897</c:v>
                </c:pt>
                <c:pt idx="465">
                  <c:v>0.61653732802027306</c:v>
                </c:pt>
                <c:pt idx="466">
                  <c:v>0.62592622134038078</c:v>
                </c:pt>
                <c:pt idx="467">
                  <c:v>0.63545809273134901</c:v>
                </c:pt>
                <c:pt idx="468">
                  <c:v>0.64513511952421265</c:v>
                </c:pt>
                <c:pt idx="469">
                  <c:v>0.65495951220732485</c:v>
                </c:pt>
                <c:pt idx="470">
                  <c:v>0.6649335149312916</c:v>
                </c:pt>
                <c:pt idx="471">
                  <c:v>0.6750594060216184</c:v>
                </c:pt>
                <c:pt idx="472">
                  <c:v>0.68533949849910458</c:v>
                </c:pt>
                <c:pt idx="473">
                  <c:v>0.69577614060822568</c:v>
                </c:pt>
                <c:pt idx="474">
                  <c:v>0.70637171635353257</c:v>
                </c:pt>
                <c:pt idx="475">
                  <c:v>0.71712864604419546</c:v>
                </c:pt>
                <c:pt idx="476">
                  <c:v>0.72804938684689691</c:v>
                </c:pt>
                <c:pt idx="477">
                  <c:v>0.73913643334710322</c:v>
                </c:pt>
                <c:pt idx="478">
                  <c:v>0.7503923181188874</c:v>
                </c:pt>
                <c:pt idx="479">
                  <c:v>0.76181961230344153</c:v>
                </c:pt>
                <c:pt idx="480">
                  <c:v>0.77342092619638425</c:v>
                </c:pt>
                <c:pt idx="481">
                  <c:v>0.7851989098440425</c:v>
                </c:pt>
                <c:pt idx="482">
                  <c:v>0.79715625364877696</c:v>
                </c:pt>
                <c:pt idx="483">
                  <c:v>0.8092956889835291</c:v>
                </c:pt>
                <c:pt idx="484">
                  <c:v>0.82161998881576359</c:v>
                </c:pt>
                <c:pt idx="485">
                  <c:v>0.83413196834087877</c:v>
                </c:pt>
                <c:pt idx="486">
                  <c:v>0.84683448562525587</c:v>
                </c:pt>
                <c:pt idx="487">
                  <c:v>0.8597304422591463</c:v>
                </c:pt>
                <c:pt idx="488">
                  <c:v>0.87282278401943469</c:v>
                </c:pt>
                <c:pt idx="489">
                  <c:v>0.88611450154257321</c:v>
                </c:pt>
                <c:pt idx="490">
                  <c:v>0.89960863100768862</c:v>
                </c:pt>
                <c:pt idx="491">
                  <c:v>0.91330825483014066</c:v>
                </c:pt>
                <c:pt idx="492">
                  <c:v>0.92721650236562458</c:v>
                </c:pt>
                <c:pt idx="493">
                  <c:v>0.94133655062499999</c:v>
                </c:pt>
                <c:pt idx="494">
                  <c:v>0.95567162500000225</c:v>
                </c:pt>
                <c:pt idx="495">
                  <c:v>0.970225000000002</c:v>
                </c:pt>
                <c:pt idx="496">
                  <c:v>0.98499999999999999</c:v>
                </c:pt>
                <c:pt idx="497">
                  <c:v>1</c:v>
                </c:pt>
                <c:pt idx="498">
                  <c:v>1.0149999999999959</c:v>
                </c:pt>
                <c:pt idx="499">
                  <c:v>1.0302249999999962</c:v>
                </c:pt>
                <c:pt idx="500">
                  <c:v>1.0456783749999996</c:v>
                </c:pt>
                <c:pt idx="501">
                  <c:v>1.061363550624995</c:v>
                </c:pt>
                <c:pt idx="502">
                  <c:v>1.0772840038843738</c:v>
                </c:pt>
                <c:pt idx="503">
                  <c:v>1.0934432639426397</c:v>
                </c:pt>
                <c:pt idx="504">
                  <c:v>1.1098449129017791</c:v>
                </c:pt>
                <c:pt idx="505">
                  <c:v>1.1264925865953093</c:v>
                </c:pt>
                <c:pt idx="506">
                  <c:v>1.1433899753942351</c:v>
                </c:pt>
                <c:pt idx="507">
                  <c:v>1.1605408250251485</c:v>
                </c:pt>
                <c:pt idx="508">
                  <c:v>1.1779489374005261</c:v>
                </c:pt>
                <c:pt idx="509">
                  <c:v>1.1956181714615401</c:v>
                </c:pt>
                <c:pt idx="510">
                  <c:v>1.2135524440334564</c:v>
                </c:pt>
                <c:pt idx="511">
                  <c:v>1.2317557306939582</c:v>
                </c:pt>
                <c:pt idx="512">
                  <c:v>1.250232066654368</c:v>
                </c:pt>
                <c:pt idx="513">
                  <c:v>1.2689855476541818</c:v>
                </c:pt>
                <c:pt idx="514">
                  <c:v>1.2880203308689953</c:v>
                </c:pt>
                <c:pt idx="515">
                  <c:v>1.3073406358320299</c:v>
                </c:pt>
                <c:pt idx="516">
                  <c:v>1.3269507453695104</c:v>
                </c:pt>
                <c:pt idx="517">
                  <c:v>1.3468550065500564</c:v>
                </c:pt>
                <c:pt idx="518">
                  <c:v>1.3670578316483106</c:v>
                </c:pt>
                <c:pt idx="519">
                  <c:v>1.3875636991230278</c:v>
                </c:pt>
                <c:pt idx="520">
                  <c:v>1.4083771546098733</c:v>
                </c:pt>
                <c:pt idx="521">
                  <c:v>1.4295028119290214</c:v>
                </c:pt>
                <c:pt idx="522">
                  <c:v>1.4509453541079558</c:v>
                </c:pt>
                <c:pt idx="523">
                  <c:v>1.472709534419576</c:v>
                </c:pt>
                <c:pt idx="524">
                  <c:v>1.4948001774358695</c:v>
                </c:pt>
                <c:pt idx="525">
                  <c:v>1.5172221800974037</c:v>
                </c:pt>
                <c:pt idx="526">
                  <c:v>1.5399805127988682</c:v>
                </c:pt>
                <c:pt idx="527">
                  <c:v>1.5630802204908509</c:v>
                </c:pt>
                <c:pt idx="528">
                  <c:v>1.5865264237982171</c:v>
                </c:pt>
                <c:pt idx="529">
                  <c:v>1.6103243201551858</c:v>
                </c:pt>
                <c:pt idx="530">
                  <c:v>1.6344791849575182</c:v>
                </c:pt>
                <c:pt idx="531">
                  <c:v>1.6589963727318768</c:v>
                </c:pt>
                <c:pt idx="532">
                  <c:v>1.6838813183228538</c:v>
                </c:pt>
                <c:pt idx="533">
                  <c:v>1.7091395380976935</c:v>
                </c:pt>
                <c:pt idx="534">
                  <c:v>1.7347766311691588</c:v>
                </c:pt>
                <c:pt idx="535">
                  <c:v>1.7607982806367002</c:v>
                </c:pt>
                <c:pt idx="536">
                  <c:v>1.7872102548462505</c:v>
                </c:pt>
                <c:pt idx="537">
                  <c:v>1.8140184086689441</c:v>
                </c:pt>
                <c:pt idx="538">
                  <c:v>1.8412286847989778</c:v>
                </c:pt>
                <c:pt idx="539">
                  <c:v>1.8688471150709625</c:v>
                </c:pt>
                <c:pt idx="540">
                  <c:v>1.8968798217970302</c:v>
                </c:pt>
                <c:pt idx="541">
                  <c:v>1.9253330191239819</c:v>
                </c:pt>
                <c:pt idx="542">
                  <c:v>1.9542130144108463</c:v>
                </c:pt>
                <c:pt idx="543">
                  <c:v>1.9835262096270039</c:v>
                </c:pt>
                <c:pt idx="544">
                  <c:v>2.0132791027714085</c:v>
                </c:pt>
                <c:pt idx="545">
                  <c:v>2.0434782893129801</c:v>
                </c:pt>
                <c:pt idx="546">
                  <c:v>2.0741304636526752</c:v>
                </c:pt>
                <c:pt idx="547">
                  <c:v>2.1052424206074627</c:v>
                </c:pt>
                <c:pt idx="548">
                  <c:v>2.1368210569165802</c:v>
                </c:pt>
                <c:pt idx="549">
                  <c:v>2.1688733727703315</c:v>
                </c:pt>
                <c:pt idx="550">
                  <c:v>2.2014064733618777</c:v>
                </c:pt>
                <c:pt idx="551">
                  <c:v>2.2344275704623207</c:v>
                </c:pt>
                <c:pt idx="552">
                  <c:v>2.2679439840192397</c:v>
                </c:pt>
                <c:pt idx="553">
                  <c:v>2.3019631437795267</c:v>
                </c:pt>
                <c:pt idx="554">
                  <c:v>2.3364925909362135</c:v>
                </c:pt>
                <c:pt idx="555">
                  <c:v>2.3715399798002577</c:v>
                </c:pt>
                <c:pt idx="556">
                  <c:v>2.4071130794972686</c:v>
                </c:pt>
                <c:pt idx="557">
                  <c:v>2.4432197756897276</c:v>
                </c:pt>
                <c:pt idx="558">
                  <c:v>2.4798680723250728</c:v>
                </c:pt>
                <c:pt idx="559">
                  <c:v>2.5170660934099467</c:v>
                </c:pt>
                <c:pt idx="560">
                  <c:v>2.5548220848110978</c:v>
                </c:pt>
                <c:pt idx="561">
                  <c:v>2.5931444160832577</c:v>
                </c:pt>
                <c:pt idx="562">
                  <c:v>2.6320415823245131</c:v>
                </c:pt>
                <c:pt idx="563">
                  <c:v>2.6715222060593802</c:v>
                </c:pt>
                <c:pt idx="564">
                  <c:v>2.7115950391502626</c:v>
                </c:pt>
                <c:pt idx="565">
                  <c:v>2.7522689647375227</c:v>
                </c:pt>
                <c:pt idx="566">
                  <c:v>2.793552999208579</c:v>
                </c:pt>
                <c:pt idx="567">
                  <c:v>2.8354562941967059</c:v>
                </c:pt>
                <c:pt idx="568">
                  <c:v>2.8779881386096591</c:v>
                </c:pt>
                <c:pt idx="569">
                  <c:v>2.9211579606888107</c:v>
                </c:pt>
                <c:pt idx="570">
                  <c:v>2.9649753300991377</c:v>
                </c:pt>
                <c:pt idx="571">
                  <c:v>3.0094499600506222</c:v>
                </c:pt>
                <c:pt idx="572">
                  <c:v>3.0545917094513997</c:v>
                </c:pt>
                <c:pt idx="573">
                  <c:v>3.1004105850931589</c:v>
                </c:pt>
                <c:pt idx="574">
                  <c:v>3.1469167438695602</c:v>
                </c:pt>
                <c:pt idx="575">
                  <c:v>3.1941204950275992</c:v>
                </c:pt>
                <c:pt idx="576">
                  <c:v>3.2420323024530142</c:v>
                </c:pt>
                <c:pt idx="577">
                  <c:v>3.2906627869898077</c:v>
                </c:pt>
                <c:pt idx="578">
                  <c:v>3.3400227287946551</c:v>
                </c:pt>
                <c:pt idx="579">
                  <c:v>3.3901230697265752</c:v>
                </c:pt>
                <c:pt idx="580">
                  <c:v>3.4409749157724807</c:v>
                </c:pt>
                <c:pt idx="581">
                  <c:v>3.4925895395090567</c:v>
                </c:pt>
                <c:pt idx="582">
                  <c:v>3.5449783826016952</c:v>
                </c:pt>
                <c:pt idx="583">
                  <c:v>3.5981530583407202</c:v>
                </c:pt>
                <c:pt idx="584">
                  <c:v>3.6521253542158303</c:v>
                </c:pt>
                <c:pt idx="585">
                  <c:v>3.7069072345290675</c:v>
                </c:pt>
                <c:pt idx="586">
                  <c:v>3.7625108430470107</c:v>
                </c:pt>
                <c:pt idx="587">
                  <c:v>3.8189485056927008</c:v>
                </c:pt>
                <c:pt idx="588">
                  <c:v>3.8762327332780866</c:v>
                </c:pt>
                <c:pt idx="589">
                  <c:v>3.9343762242772677</c:v>
                </c:pt>
                <c:pt idx="590">
                  <c:v>3.9933918676414426</c:v>
                </c:pt>
                <c:pt idx="591">
                  <c:v>4.0532927456560524</c:v>
                </c:pt>
                <c:pt idx="592">
                  <c:v>4.1140921368408865</c:v>
                </c:pt>
                <c:pt idx="593">
                  <c:v>4.1758035188935017</c:v>
                </c:pt>
                <c:pt idx="594">
                  <c:v>4.2384405716768985</c:v>
                </c:pt>
                <c:pt idx="595">
                  <c:v>4.302017180252057</c:v>
                </c:pt>
                <c:pt idx="596">
                  <c:v>4.3665474379558376</c:v>
                </c:pt>
                <c:pt idx="597">
                  <c:v>4.4320456495251754</c:v>
                </c:pt>
                <c:pt idx="598">
                  <c:v>4.4985263342680515</c:v>
                </c:pt>
                <c:pt idx="599">
                  <c:v>4.5660042292820675</c:v>
                </c:pt>
                <c:pt idx="600">
                  <c:v>4.6344942927213015</c:v>
                </c:pt>
                <c:pt idx="601">
                  <c:v>4.7040117071121212</c:v>
                </c:pt>
                <c:pt idx="602">
                  <c:v>4.7745718827188028</c:v>
                </c:pt>
                <c:pt idx="603">
                  <c:v>4.8461904609595843</c:v>
                </c:pt>
                <c:pt idx="604">
                  <c:v>4.9188833178739779</c:v>
                </c:pt>
                <c:pt idx="605">
                  <c:v>4.9926665676420869</c:v>
                </c:pt>
                <c:pt idx="606">
                  <c:v>5.0675565661566768</c:v>
                </c:pt>
                <c:pt idx="607">
                  <c:v>5.1435699146490714</c:v>
                </c:pt>
                <c:pt idx="608">
                  <c:v>5.2207234633688033</c:v>
                </c:pt>
                <c:pt idx="609">
                  <c:v>5.2990343153193384</c:v>
                </c:pt>
                <c:pt idx="610">
                  <c:v>5.3785198300491244</c:v>
                </c:pt>
                <c:pt idx="611">
                  <c:v>5.4591976274998624</c:v>
                </c:pt>
                <c:pt idx="612">
                  <c:v>5.5410855919123581</c:v>
                </c:pt>
                <c:pt idx="613">
                  <c:v>5.6242018757910355</c:v>
                </c:pt>
                <c:pt idx="614">
                  <c:v>5.7085649039279076</c:v>
                </c:pt>
                <c:pt idx="615">
                  <c:v>5.7941933774868257</c:v>
                </c:pt>
                <c:pt idx="616">
                  <c:v>5.8811062781491277</c:v>
                </c:pt>
                <c:pt idx="617">
                  <c:v>5.9693228723213734</c:v>
                </c:pt>
                <c:pt idx="618">
                  <c:v>6.0588627154061934</c:v>
                </c:pt>
                <c:pt idx="619">
                  <c:v>6.1497456561372745</c:v>
                </c:pt>
                <c:pt idx="620">
                  <c:v>6.2419918409793338</c:v>
                </c:pt>
                <c:pt idx="621">
                  <c:v>6.3356217185940409</c:v>
                </c:pt>
                <c:pt idx="622">
                  <c:v>6.4306560443729479</c:v>
                </c:pt>
                <c:pt idx="623">
                  <c:v>6.5271158850385245</c:v>
                </c:pt>
                <c:pt idx="624">
                  <c:v>6.6250226233141039</c:v>
                </c:pt>
                <c:pt idx="625">
                  <c:v>6.7243979626638151</c:v>
                </c:pt>
                <c:pt idx="626">
                  <c:v>6.8252639321037734</c:v>
                </c:pt>
                <c:pt idx="627">
                  <c:v>6.9276428910853314</c:v>
                </c:pt>
                <c:pt idx="628">
                  <c:v>7.0315575344516104</c:v>
                </c:pt>
                <c:pt idx="629">
                  <c:v>7.1370308974683745</c:v>
                </c:pt>
                <c:pt idx="630">
                  <c:v>7.244086360930388</c:v>
                </c:pt>
                <c:pt idx="631">
                  <c:v>7.3527476563443601</c:v>
                </c:pt>
                <c:pt idx="632">
                  <c:v>7.463038871189525</c:v>
                </c:pt>
                <c:pt idx="633">
                  <c:v>7.5749844542573666</c:v>
                </c:pt>
                <c:pt idx="634">
                  <c:v>7.6886092210712293</c:v>
                </c:pt>
                <c:pt idx="635">
                  <c:v>7.803938359387276</c:v>
                </c:pt>
                <c:pt idx="636">
                  <c:v>7.9209974347781094</c:v>
                </c:pt>
                <c:pt idx="637">
                  <c:v>8.039812396299773</c:v>
                </c:pt>
                <c:pt idx="638">
                  <c:v>8.1604095822443092</c:v>
                </c:pt>
                <c:pt idx="639">
                  <c:v>8.2828157259779331</c:v>
                </c:pt>
                <c:pt idx="640">
                  <c:v>8.4070579618676007</c:v>
                </c:pt>
                <c:pt idx="641">
                  <c:v>8.5331638312956137</c:v>
                </c:pt>
                <c:pt idx="642">
                  <c:v>8.6611612887650473</c:v>
                </c:pt>
                <c:pt idx="643">
                  <c:v>8.7910787080964585</c:v>
                </c:pt>
                <c:pt idx="644">
                  <c:v>8.9229448887179768</c:v>
                </c:pt>
                <c:pt idx="645">
                  <c:v>9.0567890620487788</c:v>
                </c:pt>
                <c:pt idx="646">
                  <c:v>9.1926408979794747</c:v>
                </c:pt>
                <c:pt idx="647">
                  <c:v>9.3305305114492079</c:v>
                </c:pt>
                <c:pt idx="648">
                  <c:v>9.4704884691208946</c:v>
                </c:pt>
                <c:pt idx="649">
                  <c:v>9.6125457961577077</c:v>
                </c:pt>
                <c:pt idx="650">
                  <c:v>9.756733983100073</c:v>
                </c:pt>
                <c:pt idx="651">
                  <c:v>9.9030849928465727</c:v>
                </c:pt>
                <c:pt idx="652">
                  <c:v>10.051631267739303</c:v>
                </c:pt>
                <c:pt idx="653">
                  <c:v>10.20240573675537</c:v>
                </c:pt>
                <c:pt idx="654">
                  <c:v>10.355441822806753</c:v>
                </c:pt>
                <c:pt idx="655">
                  <c:v>10.510773450148788</c:v>
                </c:pt>
                <c:pt idx="656">
                  <c:v>10.668435051901024</c:v>
                </c:pt>
                <c:pt idx="657">
                  <c:v>10.828461577679533</c:v>
                </c:pt>
                <c:pt idx="658">
                  <c:v>10.990888501344726</c:v>
                </c:pt>
                <c:pt idx="659">
                  <c:v>11.155751828864934</c:v>
                </c:pt>
                <c:pt idx="660">
                  <c:v>11.323088106297869</c:v>
                </c:pt>
                <c:pt idx="661">
                  <c:v>11.492934427892354</c:v>
                </c:pt>
                <c:pt idx="662">
                  <c:v>11.665328444310688</c:v>
                </c:pt>
                <c:pt idx="663">
                  <c:v>11.840308370975368</c:v>
                </c:pt>
                <c:pt idx="664">
                  <c:v>12.017912996540009</c:v>
                </c:pt>
                <c:pt idx="665">
                  <c:v>12.198181691488108</c:v>
                </c:pt>
                <c:pt idx="666">
                  <c:v>12.381154416860429</c:v>
                </c:pt>
                <c:pt idx="667">
                  <c:v>12.566871733113333</c:v>
                </c:pt>
                <c:pt idx="668">
                  <c:v>12.755374809110032</c:v>
                </c:pt>
                <c:pt idx="669">
                  <c:v>12.946705431246682</c:v>
                </c:pt>
                <c:pt idx="670">
                  <c:v>13.14090601271538</c:v>
                </c:pt>
                <c:pt idx="671">
                  <c:v>13.33801960290611</c:v>
                </c:pt>
                <c:pt idx="672">
                  <c:v>13.538089896949726</c:v>
                </c:pt>
                <c:pt idx="673">
                  <c:v>13.741161245403941</c:v>
                </c:pt>
                <c:pt idx="674">
                  <c:v>13.947278664084998</c:v>
                </c:pt>
                <c:pt idx="675">
                  <c:v>14.156487844046335</c:v>
                </c:pt>
                <c:pt idx="676">
                  <c:v>14.36883516170697</c:v>
                </c:pt>
                <c:pt idx="677">
                  <c:v>14.584367689132533</c:v>
                </c:pt>
                <c:pt idx="678">
                  <c:v>14.803133204469574</c:v>
                </c:pt>
                <c:pt idx="679">
                  <c:v>15.025180202536626</c:v>
                </c:pt>
                <c:pt idx="680">
                  <c:v>15.250557905574652</c:v>
                </c:pt>
                <c:pt idx="681">
                  <c:v>15.479316274158306</c:v>
                </c:pt>
                <c:pt idx="682">
                  <c:v>15.711506018270654</c:v>
                </c:pt>
                <c:pt idx="683">
                  <c:v>15.947178608544695</c:v>
                </c:pt>
                <c:pt idx="684">
                  <c:v>16.186386287672804</c:v>
                </c:pt>
                <c:pt idx="685">
                  <c:v>16.429182081987854</c:v>
                </c:pt>
                <c:pt idx="686">
                  <c:v>16.675619813217772</c:v>
                </c:pt>
                <c:pt idx="687">
                  <c:v>16.92575411041604</c:v>
                </c:pt>
                <c:pt idx="688">
                  <c:v>17.179640422072278</c:v>
                </c:pt>
                <c:pt idx="689">
                  <c:v>17.437335028403361</c:v>
                </c:pt>
                <c:pt idx="690">
                  <c:v>17.698895053829435</c:v>
                </c:pt>
                <c:pt idx="691">
                  <c:v>17.964378479636849</c:v>
                </c:pt>
                <c:pt idx="692">
                  <c:v>18.233844156831399</c:v>
                </c:pt>
                <c:pt idx="693">
                  <c:v>18.507351819183867</c:v>
                </c:pt>
                <c:pt idx="694">
                  <c:v>18.784962096471624</c:v>
                </c:pt>
                <c:pt idx="695">
                  <c:v>19.066736527918689</c:v>
                </c:pt>
                <c:pt idx="696">
                  <c:v>19.352737575837402</c:v>
                </c:pt>
                <c:pt idx="697">
                  <c:v>19.643028639475027</c:v>
                </c:pt>
                <c:pt idx="698">
                  <c:v>19.937674069067157</c:v>
                </c:pt>
                <c:pt idx="699">
                  <c:v>20.236739180103061</c:v>
                </c:pt>
                <c:pt idx="700">
                  <c:v>20.540290267804707</c:v>
                </c:pt>
                <c:pt idx="701">
                  <c:v>20.848394621821772</c:v>
                </c:pt>
                <c:pt idx="702">
                  <c:v>21.161120541149089</c:v>
                </c:pt>
                <c:pt idx="703">
                  <c:v>21.478537349266237</c:v>
                </c:pt>
                <c:pt idx="704">
                  <c:v>21.800715409505326</c:v>
                </c:pt>
                <c:pt idx="705">
                  <c:v>22.127726140647887</c:v>
                </c:pt>
                <c:pt idx="706">
                  <c:v>22.459642032757518</c:v>
                </c:pt>
                <c:pt idx="707">
                  <c:v>22.796536663248983</c:v>
                </c:pt>
                <c:pt idx="708">
                  <c:v>23.13848471319773</c:v>
                </c:pt>
                <c:pt idx="709">
                  <c:v>23.485561983895629</c:v>
                </c:pt>
                <c:pt idx="710">
                  <c:v>23.837845413654239</c:v>
                </c:pt>
                <c:pt idx="711">
                  <c:v>24.195413094858921</c:v>
                </c:pt>
                <c:pt idx="712">
                  <c:v>24.558344291281738</c:v>
                </c:pt>
                <c:pt idx="713">
                  <c:v>24.926719455650989</c:v>
                </c:pt>
                <c:pt idx="714">
                  <c:v>25.300620247485789</c:v>
                </c:pt>
                <c:pt idx="715">
                  <c:v>25.680129551198029</c:v>
                </c:pt>
                <c:pt idx="716">
                  <c:v>26.065331494466029</c:v>
                </c:pt>
                <c:pt idx="717">
                  <c:v>26.456311466883037</c:v>
                </c:pt>
                <c:pt idx="718">
                  <c:v>26.853156138886291</c:v>
                </c:pt>
                <c:pt idx="719">
                  <c:v>27.255953480969573</c:v>
                </c:pt>
                <c:pt idx="720">
                  <c:v>27.664792783184112</c:v>
                </c:pt>
                <c:pt idx="721">
                  <c:v>28.079764674931802</c:v>
                </c:pt>
                <c:pt idx="722">
                  <c:v>28.500961145055914</c:v>
                </c:pt>
                <c:pt idx="723">
                  <c:v>28.928475562231682</c:v>
                </c:pt>
                <c:pt idx="724">
                  <c:v>29.362402695665054</c:v>
                </c:pt>
                <c:pt idx="725">
                  <c:v>29.802838736100128</c:v>
                </c:pt>
                <c:pt idx="726">
                  <c:v>30.249881317141625</c:v>
                </c:pt>
                <c:pt idx="727">
                  <c:v>30.703629536898678</c:v>
                </c:pt>
                <c:pt idx="728">
                  <c:v>31.164183979952224</c:v>
                </c:pt>
                <c:pt idx="729">
                  <c:v>31.631646739651504</c:v>
                </c:pt>
                <c:pt idx="730">
                  <c:v>32.106121440746158</c:v>
                </c:pt>
                <c:pt idx="731">
                  <c:v>32.587713262357454</c:v>
                </c:pt>
                <c:pt idx="732">
                  <c:v>33.076528961292794</c:v>
                </c:pt>
                <c:pt idx="733">
                  <c:v>33.572676895712092</c:v>
                </c:pt>
                <c:pt idx="734">
                  <c:v>34.076267049147894</c:v>
                </c:pt>
                <c:pt idx="735">
                  <c:v>34.587411054885095</c:v>
                </c:pt>
                <c:pt idx="736">
                  <c:v>35.106222220708382</c:v>
                </c:pt>
                <c:pt idx="737">
                  <c:v>35.632815554019011</c:v>
                </c:pt>
                <c:pt idx="738">
                  <c:v>36.167307787329285</c:v>
                </c:pt>
                <c:pt idx="739">
                  <c:v>36.709817404139223</c:v>
                </c:pt>
                <c:pt idx="740">
                  <c:v>37.260464665201162</c:v>
                </c:pt>
                <c:pt idx="741">
                  <c:v>37.819371635179323</c:v>
                </c:pt>
                <c:pt idx="742">
                  <c:v>38.386662209706877</c:v>
                </c:pt>
                <c:pt idx="743">
                  <c:v>38.962462142852615</c:v>
                </c:pt>
                <c:pt idx="744">
                  <c:v>39.546899074995395</c:v>
                </c:pt>
                <c:pt idx="745">
                  <c:v>40.140102561120329</c:v>
                </c:pt>
                <c:pt idx="746">
                  <c:v>40.742204099537126</c:v>
                </c:pt>
                <c:pt idx="747">
                  <c:v>41.353337161030026</c:v>
                </c:pt>
                <c:pt idx="748">
                  <c:v>41.973637218445624</c:v>
                </c:pt>
                <c:pt idx="749">
                  <c:v>42.6032417767222</c:v>
                </c:pt>
                <c:pt idx="750">
                  <c:v>43.242290403373147</c:v>
                </c:pt>
                <c:pt idx="751">
                  <c:v>43.89092475942374</c:v>
                </c:pt>
                <c:pt idx="752">
                  <c:v>44.549288630815091</c:v>
                </c:pt>
                <c:pt idx="753">
                  <c:v>45.217527960277295</c:v>
                </c:pt>
                <c:pt idx="754">
                  <c:v>45.895790879681471</c:v>
                </c:pt>
                <c:pt idx="755">
                  <c:v>46.584227742876571</c:v>
                </c:pt>
                <c:pt idx="756">
                  <c:v>47.282991159019829</c:v>
                </c:pt>
                <c:pt idx="757">
                  <c:v>47.992236026405266</c:v>
                </c:pt>
                <c:pt idx="758">
                  <c:v>48.712119566801213</c:v>
                </c:pt>
                <c:pt idx="759">
                  <c:v>49.442801360303093</c:v>
                </c:pt>
                <c:pt idx="760">
                  <c:v>50.184443380707748</c:v>
                </c:pt>
                <c:pt idx="761">
                  <c:v>50.937210031418346</c:v>
                </c:pt>
                <c:pt idx="762">
                  <c:v>51.701268181889624</c:v>
                </c:pt>
                <c:pt idx="763">
                  <c:v>52.47678720461785</c:v>
                </c:pt>
                <c:pt idx="764">
                  <c:v>53.263939012687231</c:v>
                </c:pt>
                <c:pt idx="765">
                  <c:v>54.062898097877536</c:v>
                </c:pt>
                <c:pt idx="766">
                  <c:v>54.873841569345366</c:v>
                </c:pt>
                <c:pt idx="767">
                  <c:v>55.696949192886009</c:v>
                </c:pt>
                <c:pt idx="768">
                  <c:v>56.532403430779162</c:v>
                </c:pt>
                <c:pt idx="769">
                  <c:v>57.380389482240595</c:v>
                </c:pt>
                <c:pt idx="770">
                  <c:v>58.241095324474557</c:v>
                </c:pt>
                <c:pt idx="771">
                  <c:v>59.114711754341435</c:v>
                </c:pt>
                <c:pt idx="772">
                  <c:v>60.001432430656557</c:v>
                </c:pt>
                <c:pt idx="773">
                  <c:v>60.901453917116378</c:v>
                </c:pt>
                <c:pt idx="774">
                  <c:v>61.814975725873254</c:v>
                </c:pt>
                <c:pt idx="775">
                  <c:v>62.742200361761348</c:v>
                </c:pt>
                <c:pt idx="776">
                  <c:v>63.683333367187863</c:v>
                </c:pt>
                <c:pt idx="777">
                  <c:v>64.638583367695489</c:v>
                </c:pt>
                <c:pt idx="778">
                  <c:v>65.608162118210757</c:v>
                </c:pt>
                <c:pt idx="779">
                  <c:v>66.592284549984157</c:v>
                </c:pt>
                <c:pt idx="780">
                  <c:v>67.591168818233911</c:v>
                </c:pt>
                <c:pt idx="781">
                  <c:v>68.605036350507035</c:v>
                </c:pt>
                <c:pt idx="782">
                  <c:v>69.634111895765017</c:v>
                </c:pt>
                <c:pt idx="783">
                  <c:v>70.678623574201481</c:v>
                </c:pt>
                <c:pt idx="784">
                  <c:v>71.738802927814419</c:v>
                </c:pt>
                <c:pt idx="785">
                  <c:v>72.814884971731701</c:v>
                </c:pt>
                <c:pt idx="786">
                  <c:v>73.907108246307899</c:v>
                </c:pt>
                <c:pt idx="787">
                  <c:v>75.015714870002284</c:v>
                </c:pt>
                <c:pt idx="788">
                  <c:v>76.14095059305231</c:v>
                </c:pt>
                <c:pt idx="789">
                  <c:v>77.283064851948097</c:v>
                </c:pt>
                <c:pt idx="790">
                  <c:v>78.442310824727301</c:v>
                </c:pt>
                <c:pt idx="791">
                  <c:v>79.618945487098202</c:v>
                </c:pt>
                <c:pt idx="792">
                  <c:v>80.813229669404947</c:v>
                </c:pt>
                <c:pt idx="793">
                  <c:v>82.025428114445319</c:v>
                </c:pt>
                <c:pt idx="794">
                  <c:v>83.255809536162388</c:v>
                </c:pt>
                <c:pt idx="795">
                  <c:v>84.504646679204825</c:v>
                </c:pt>
                <c:pt idx="796">
                  <c:v>85.772216379392887</c:v>
                </c:pt>
                <c:pt idx="797">
                  <c:v>87.058799625083779</c:v>
                </c:pt>
                <c:pt idx="798">
                  <c:v>88.364681619460029</c:v>
                </c:pt>
                <c:pt idx="799">
                  <c:v>89.690151843751508</c:v>
                </c:pt>
                <c:pt idx="800">
                  <c:v>91.035504121408181</c:v>
                </c:pt>
                <c:pt idx="801">
                  <c:v>92.401036683229307</c:v>
                </c:pt>
                <c:pt idx="802">
                  <c:v>93.787052233477738</c:v>
                </c:pt>
                <c:pt idx="803">
                  <c:v>95.193858016979505</c:v>
                </c:pt>
                <c:pt idx="804">
                  <c:v>96.621765887234488</c:v>
                </c:pt>
                <c:pt idx="805">
                  <c:v>98.071092375543088</c:v>
                </c:pt>
                <c:pt idx="806">
                  <c:v>99.542158761176225</c:v>
                </c:pt>
                <c:pt idx="807">
                  <c:v>101.03529114259346</c:v>
                </c:pt>
                <c:pt idx="808">
                  <c:v>102.55082050973276</c:v>
                </c:pt>
                <c:pt idx="809">
                  <c:v>104.08908281737848</c:v>
                </c:pt>
                <c:pt idx="810">
                  <c:v>105.65041905963938</c:v>
                </c:pt>
                <c:pt idx="811">
                  <c:v>107.23517534553395</c:v>
                </c:pt>
                <c:pt idx="812">
                  <c:v>108.84370297571698</c:v>
                </c:pt>
                <c:pt idx="813">
                  <c:v>110.47635852035268</c:v>
                </c:pt>
                <c:pt idx="814">
                  <c:v>112.13350389815801</c:v>
                </c:pt>
                <c:pt idx="815">
                  <c:v>113.81550645663035</c:v>
                </c:pt>
                <c:pt idx="816">
                  <c:v>115.52273905347936</c:v>
                </c:pt>
                <c:pt idx="817">
                  <c:v>117.25558013928163</c:v>
                </c:pt>
                <c:pt idx="818">
                  <c:v>119.01441384137163</c:v>
                </c:pt>
                <c:pt idx="819">
                  <c:v>120.79963004899179</c:v>
                </c:pt>
                <c:pt idx="820">
                  <c:v>122.61162449972689</c:v>
                </c:pt>
                <c:pt idx="821">
                  <c:v>124.45079886722255</c:v>
                </c:pt>
                <c:pt idx="822">
                  <c:v>126.31756085023089</c:v>
                </c:pt>
                <c:pt idx="823">
                  <c:v>128.21232426298434</c:v>
                </c:pt>
                <c:pt idx="824">
                  <c:v>130.13550912692853</c:v>
                </c:pt>
                <c:pt idx="825">
                  <c:v>132.08754176383303</c:v>
                </c:pt>
                <c:pt idx="826">
                  <c:v>134.06885489029051</c:v>
                </c:pt>
                <c:pt idx="827">
                  <c:v>136.07988771364478</c:v>
                </c:pt>
                <c:pt idx="828">
                  <c:v>138.12108602934953</c:v>
                </c:pt>
                <c:pt idx="829">
                  <c:v>140.19290231979022</c:v>
                </c:pt>
                <c:pt idx="830">
                  <c:v>142.29579585458652</c:v>
                </c:pt>
                <c:pt idx="831">
                  <c:v>144.43023279240541</c:v>
                </c:pt>
                <c:pt idx="832">
                  <c:v>146.59668628429145</c:v>
                </c:pt>
                <c:pt idx="833">
                  <c:v>148.79563657855579</c:v>
                </c:pt>
                <c:pt idx="834">
                  <c:v>151.02757112723421</c:v>
                </c:pt>
                <c:pt idx="835">
                  <c:v>153.29298469414152</c:v>
                </c:pt>
                <c:pt idx="836">
                  <c:v>155.59237946455477</c:v>
                </c:pt>
                <c:pt idx="837">
                  <c:v>157.92626515652307</c:v>
                </c:pt>
                <c:pt idx="838">
                  <c:v>160.29515913387027</c:v>
                </c:pt>
                <c:pt idx="839">
                  <c:v>162.69958652087803</c:v>
                </c:pt>
                <c:pt idx="840">
                  <c:v>165.14008031869221</c:v>
                </c:pt>
                <c:pt idx="841">
                  <c:v>167.617181523472</c:v>
                </c:pt>
                <c:pt idx="842">
                  <c:v>170.13143924632467</c:v>
                </c:pt>
                <c:pt idx="843">
                  <c:v>172.68341083501986</c:v>
                </c:pt>
                <c:pt idx="844">
                  <c:v>175.27366199754374</c:v>
                </c:pt>
                <c:pt idx="845">
                  <c:v>177.9027669275078</c:v>
                </c:pt>
                <c:pt idx="846">
                  <c:v>180.57130843142085</c:v>
                </c:pt>
                <c:pt idx="847">
                  <c:v>183.27987805789158</c:v>
                </c:pt>
                <c:pt idx="848">
                  <c:v>186.02907622875998</c:v>
                </c:pt>
                <c:pt idx="849">
                  <c:v>188.81951237219138</c:v>
                </c:pt>
                <c:pt idx="850">
                  <c:v>191.65180505777474</c:v>
                </c:pt>
                <c:pt idx="851">
                  <c:v>194.52658213364072</c:v>
                </c:pt>
                <c:pt idx="852">
                  <c:v>197.44448086564549</c:v>
                </c:pt>
                <c:pt idx="853">
                  <c:v>200.40614807863105</c:v>
                </c:pt>
                <c:pt idx="854">
                  <c:v>203.41224029980958</c:v>
                </c:pt>
                <c:pt idx="855">
                  <c:v>206.46342390430658</c:v>
                </c:pt>
                <c:pt idx="856">
                  <c:v>209.56037526287082</c:v>
                </c:pt>
                <c:pt idx="857">
                  <c:v>212.70378089181369</c:v>
                </c:pt>
                <c:pt idx="858">
                  <c:v>215.89433760519196</c:v>
                </c:pt>
                <c:pt idx="859">
                  <c:v>219.13275266926885</c:v>
                </c:pt>
                <c:pt idx="860">
                  <c:v>222.41974395930794</c:v>
                </c:pt>
                <c:pt idx="861">
                  <c:v>225.75604011869845</c:v>
                </c:pt>
                <c:pt idx="862">
                  <c:v>229.14238072047812</c:v>
                </c:pt>
                <c:pt idx="863">
                  <c:v>232.57951643128558</c:v>
                </c:pt>
                <c:pt idx="864">
                  <c:v>236.06820917775534</c:v>
                </c:pt>
                <c:pt idx="865">
                  <c:v>239.60923231542162</c:v>
                </c:pt>
                <c:pt idx="866">
                  <c:v>243.20337080015187</c:v>
                </c:pt>
                <c:pt idx="867">
                  <c:v>246.85142136215538</c:v>
                </c:pt>
                <c:pt idx="868">
                  <c:v>250.55419268258703</c:v>
                </c:pt>
                <c:pt idx="869">
                  <c:v>254.31250557282578</c:v>
                </c:pt>
                <c:pt idx="870">
                  <c:v>258.12719315641817</c:v>
                </c:pt>
                <c:pt idx="871">
                  <c:v>261.99910105376443</c:v>
                </c:pt>
                <c:pt idx="872">
                  <c:v>265.92908756957064</c:v>
                </c:pt>
                <c:pt idx="873">
                  <c:v>269.91802388311424</c:v>
                </c:pt>
                <c:pt idx="874">
                  <c:v>273.96679424136113</c:v>
                </c:pt>
                <c:pt idx="875">
                  <c:v>278.07629615498149</c:v>
                </c:pt>
                <c:pt idx="876">
                  <c:v>282.24744059730733</c:v>
                </c:pt>
                <c:pt idx="877">
                  <c:v>286.4811522062638</c:v>
                </c:pt>
                <c:pt idx="878">
                  <c:v>290.77836948935965</c:v>
                </c:pt>
                <c:pt idx="879">
                  <c:v>295.1400450317015</c:v>
                </c:pt>
                <c:pt idx="880">
                  <c:v>299.56714570717418</c:v>
                </c:pt>
                <c:pt idx="881">
                  <c:v>304.06065289278331</c:v>
                </c:pt>
                <c:pt idx="882">
                  <c:v>308.62156268617463</c:v>
                </c:pt>
                <c:pt idx="883">
                  <c:v>313.25088612646925</c:v>
                </c:pt>
                <c:pt idx="884">
                  <c:v>317.9496494183644</c:v>
                </c:pt>
                <c:pt idx="885">
                  <c:v>322.71889415963983</c:v>
                </c:pt>
                <c:pt idx="886">
                  <c:v>327.55967757203439</c:v>
                </c:pt>
                <c:pt idx="887">
                  <c:v>332.47307273561393</c:v>
                </c:pt>
                <c:pt idx="888">
                  <c:v>337.46016882664895</c:v>
                </c:pt>
                <c:pt idx="889">
                  <c:v>342.52207135904877</c:v>
                </c:pt>
                <c:pt idx="890">
                  <c:v>347.65990242943548</c:v>
                </c:pt>
                <c:pt idx="891">
                  <c:v>352.87480096587592</c:v>
                </c:pt>
                <c:pt idx="892">
                  <c:v>358.16792298036432</c:v>
                </c:pt>
                <c:pt idx="893">
                  <c:v>363.54044182507056</c:v>
                </c:pt>
                <c:pt idx="894">
                  <c:v>368.99354845244363</c:v>
                </c:pt>
                <c:pt idx="895">
                  <c:v>374.52845167923215</c:v>
                </c:pt>
                <c:pt idx="896">
                  <c:v>380.14637845442059</c:v>
                </c:pt>
                <c:pt idx="897">
                  <c:v>385.848574131237</c:v>
                </c:pt>
                <c:pt idx="898">
                  <c:v>391.63630274320377</c:v>
                </c:pt>
                <c:pt idx="899">
                  <c:v>397.51084728435438</c:v>
                </c:pt>
                <c:pt idx="900">
                  <c:v>403.47350999361765</c:v>
                </c:pt>
                <c:pt idx="901">
                  <c:v>409.52561264352289</c:v>
                </c:pt>
                <c:pt idx="902">
                  <c:v>415.66849683317571</c:v>
                </c:pt>
                <c:pt idx="903">
                  <c:v>421.90352428567189</c:v>
                </c:pt>
                <c:pt idx="904">
                  <c:v>428.2320771499584</c:v>
                </c:pt>
                <c:pt idx="905">
                  <c:v>434.65555830720763</c:v>
                </c:pt>
                <c:pt idx="906">
                  <c:v>441.17539168181582</c:v>
                </c:pt>
                <c:pt idx="907">
                  <c:v>447.79302255704198</c:v>
                </c:pt>
                <c:pt idx="908">
                  <c:v>454.5099178953987</c:v>
                </c:pt>
                <c:pt idx="909">
                  <c:v>461.32756666382971</c:v>
                </c:pt>
                <c:pt idx="910">
                  <c:v>468.24748016378862</c:v>
                </c:pt>
                <c:pt idx="911">
                  <c:v>475.27119236624259</c:v>
                </c:pt>
                <c:pt idx="912">
                  <c:v>482.40026025173728</c:v>
                </c:pt>
                <c:pt idx="913">
                  <c:v>489.63626415551335</c:v>
                </c:pt>
                <c:pt idx="914">
                  <c:v>496.98080811784592</c:v>
                </c:pt>
                <c:pt idx="915">
                  <c:v>504.43552023961354</c:v>
                </c:pt>
                <c:pt idx="916">
                  <c:v>512.00205304320741</c:v>
                </c:pt>
                <c:pt idx="917">
                  <c:v>519.68208383885565</c:v>
                </c:pt>
                <c:pt idx="918">
                  <c:v>527.47731509643847</c:v>
                </c:pt>
                <c:pt idx="919">
                  <c:v>535.38947482288495</c:v>
                </c:pt>
                <c:pt idx="920">
                  <c:v>543.42031694522791</c:v>
                </c:pt>
                <c:pt idx="921">
                  <c:v>551.57162169940648</c:v>
                </c:pt>
                <c:pt idx="922">
                  <c:v>559.8451960248974</c:v>
                </c:pt>
                <c:pt idx="923">
                  <c:v>568.24287396527154</c:v>
                </c:pt>
                <c:pt idx="924">
                  <c:v>576.76651707474946</c:v>
                </c:pt>
                <c:pt idx="925">
                  <c:v>585.41801483087124</c:v>
                </c:pt>
                <c:pt idx="926">
                  <c:v>594.19928505333451</c:v>
                </c:pt>
                <c:pt idx="927">
                  <c:v>603.11227432913461</c:v>
                </c:pt>
                <c:pt idx="928">
                  <c:v>612.15895844407123</c:v>
                </c:pt>
                <c:pt idx="929">
                  <c:v>621.34134282073228</c:v>
                </c:pt>
                <c:pt idx="930">
                  <c:v>630.66146296304316</c:v>
                </c:pt>
                <c:pt idx="931">
                  <c:v>640.12138490748873</c:v>
                </c:pt>
                <c:pt idx="932">
                  <c:v>649.72320568110104</c:v>
                </c:pt>
                <c:pt idx="933">
                  <c:v>659.46905376631753</c:v>
                </c:pt>
                <c:pt idx="934">
                  <c:v>669.3610895728126</c:v>
                </c:pt>
                <c:pt idx="935">
                  <c:v>679.4015059164044</c:v>
                </c:pt>
                <c:pt idx="936">
                  <c:v>689.59252850515043</c:v>
                </c:pt>
                <c:pt idx="937">
                  <c:v>699.93641643272747</c:v>
                </c:pt>
                <c:pt idx="938">
                  <c:v>710.4354626792184</c:v>
                </c:pt>
                <c:pt idx="939">
                  <c:v>721.09199461940659</c:v>
                </c:pt>
                <c:pt idx="940">
                  <c:v>731.9083745387012</c:v>
                </c:pt>
                <c:pt idx="941">
                  <c:v>742.88700015677807</c:v>
                </c:pt>
                <c:pt idx="942">
                  <c:v>754.03030515912963</c:v>
                </c:pt>
                <c:pt idx="943">
                  <c:v>765.34075973651659</c:v>
                </c:pt>
                <c:pt idx="944">
                  <c:v>776.82087113256409</c:v>
                </c:pt>
                <c:pt idx="945">
                  <c:v>788.47318419955252</c:v>
                </c:pt>
                <c:pt idx="946">
                  <c:v>800.30028196254568</c:v>
                </c:pt>
                <c:pt idx="947">
                  <c:v>812.30478619198288</c:v>
                </c:pt>
                <c:pt idx="948">
                  <c:v>824.48935798486343</c:v>
                </c:pt>
                <c:pt idx="949">
                  <c:v>836.85669835463432</c:v>
                </c:pt>
                <c:pt idx="950">
                  <c:v>849.40954882995538</c:v>
                </c:pt>
                <c:pt idx="951">
                  <c:v>862.15069206240446</c:v>
                </c:pt>
                <c:pt idx="952">
                  <c:v>875.08295244334101</c:v>
                </c:pt>
                <c:pt idx="953">
                  <c:v>888.20919672999105</c:v>
                </c:pt>
                <c:pt idx="954">
                  <c:v>901.53233468094049</c:v>
                </c:pt>
                <c:pt idx="955">
                  <c:v>915.05531970115487</c:v>
                </c:pt>
                <c:pt idx="956">
                  <c:v>928.78114949667304</c:v>
                </c:pt>
                <c:pt idx="957">
                  <c:v>942.71286673912255</c:v>
                </c:pt>
                <c:pt idx="958">
                  <c:v>956.85355974020797</c:v>
                </c:pt>
                <c:pt idx="959">
                  <c:v>971.20636313631303</c:v>
                </c:pt>
                <c:pt idx="960">
                  <c:v>985.77445858335852</c:v>
                </c:pt>
                <c:pt idx="961">
                  <c:v>1000.5610754621067</c:v>
                </c:pt>
                <c:pt idx="962">
                  <c:v>1015.5694915940383</c:v>
                </c:pt>
                <c:pt idx="963">
                  <c:v>1030.8030339679478</c:v>
                </c:pt>
                <c:pt idx="964">
                  <c:v>1046.2650794774681</c:v>
                </c:pt>
                <c:pt idx="965">
                  <c:v>1061.9590556696339</c:v>
                </c:pt>
                <c:pt idx="966">
                  <c:v>1077.8884415046728</c:v>
                </c:pt>
                <c:pt idx="967">
                  <c:v>1094.0567681272485</c:v>
                </c:pt>
                <c:pt idx="968">
                  <c:v>1110.4676196491571</c:v>
                </c:pt>
                <c:pt idx="969">
                  <c:v>1127.1246339438899</c:v>
                </c:pt>
                <c:pt idx="970">
                  <c:v>1144.0315034530481</c:v>
                </c:pt>
                <c:pt idx="971">
                  <c:v>1161.1919760048395</c:v>
                </c:pt>
                <c:pt idx="972">
                  <c:v>1178.6098556449163</c:v>
                </c:pt>
                <c:pt idx="973">
                  <c:v>1196.2890034795901</c:v>
                </c:pt>
                <c:pt idx="974">
                  <c:v>1214.2333385317795</c:v>
                </c:pt>
                <c:pt idx="975">
                  <c:v>1232.4468386097603</c:v>
                </c:pt>
                <c:pt idx="976">
                  <c:v>1250.9335411889067</c:v>
                </c:pt>
                <c:pt idx="977">
                  <c:v>1269.6975443067402</c:v>
                </c:pt>
                <c:pt idx="978">
                  <c:v>1288.7430074713409</c:v>
                </c:pt>
                <c:pt idx="979">
                  <c:v>1308.0741525834108</c:v>
                </c:pt>
                <c:pt idx="980">
                  <c:v>1327.6952648721622</c:v>
                </c:pt>
                <c:pt idx="981">
                  <c:v>1347.6106938452451</c:v>
                </c:pt>
                <c:pt idx="982">
                  <c:v>1367.8248542529191</c:v>
                </c:pt>
                <c:pt idx="983">
                  <c:v>1388.3422270667159</c:v>
                </c:pt>
                <c:pt idx="984">
                  <c:v>1409.1673604727171</c:v>
                </c:pt>
                <c:pt idx="985">
                  <c:v>1430.3048708798024</c:v>
                </c:pt>
                <c:pt idx="986">
                  <c:v>1451.7594439430045</c:v>
                </c:pt>
                <c:pt idx="987">
                  <c:v>1473.5358356021511</c:v>
                </c:pt>
                <c:pt idx="988">
                  <c:v>1495.6388731361817</c:v>
                </c:pt>
                <c:pt idx="989">
                  <c:v>1518.0734562332204</c:v>
                </c:pt>
                <c:pt idx="990">
                  <c:v>1540.8445580767225</c:v>
                </c:pt>
                <c:pt idx="991">
                  <c:v>1563.9572264478732</c:v>
                </c:pt>
                <c:pt idx="992">
                  <c:v>1587.4165848445955</c:v>
                </c:pt>
                <c:pt idx="993">
                  <c:v>1611.2278336172601</c:v>
                </c:pt>
                <c:pt idx="994">
                  <c:v>1635.3962511215211</c:v>
                </c:pt>
                <c:pt idx="995">
                  <c:v>1659.9271948883409</c:v>
                </c:pt>
                <c:pt idx="996">
                  <c:v>1684.8261028116658</c:v>
                </c:pt>
                <c:pt idx="997">
                  <c:v>1710.098494353836</c:v>
                </c:pt>
                <c:pt idx="998">
                  <c:v>1735.7499717691533</c:v>
                </c:pt>
              </c:numCache>
            </c:numRef>
          </c:xVal>
          <c:yVal>
            <c:numRef>
              <c:f>Sheet1!$U$2:$U$1000</c:f>
              <c:numCache>
                <c:formatCode>General</c:formatCode>
                <c:ptCount val="999"/>
                <c:pt idx="0">
                  <c:v>0.32125850031114911</c:v>
                </c:pt>
                <c:pt idx="1">
                  <c:v>0.32125862975302094</c:v>
                </c:pt>
                <c:pt idx="2">
                  <c:v>0.32125876116595242</c:v>
                </c:pt>
                <c:pt idx="3">
                  <c:v>0.32125889457995188</c:v>
                </c:pt>
                <c:pt idx="4">
                  <c:v>0.32125903002548928</c:v>
                </c:pt>
                <c:pt idx="5">
                  <c:v>0.32125916753349981</c:v>
                </c:pt>
                <c:pt idx="6">
                  <c:v>0.32125930713538542</c:v>
                </c:pt>
                <c:pt idx="7">
                  <c:v>0.32125944886302776</c:v>
                </c:pt>
                <c:pt idx="8">
                  <c:v>0.32125959274879401</c:v>
                </c:pt>
                <c:pt idx="9">
                  <c:v>0.32125973882554382</c:v>
                </c:pt>
                <c:pt idx="10">
                  <c:v>0.32125988712663772</c:v>
                </c:pt>
                <c:pt idx="11">
                  <c:v>0.32126003768594258</c:v>
                </c:pt>
                <c:pt idx="12">
                  <c:v>0.32126019053784238</c:v>
                </c:pt>
                <c:pt idx="13">
                  <c:v>0.32126034571724355</c:v>
                </c:pt>
                <c:pt idx="14">
                  <c:v>0.32126050325958477</c:v>
                </c:pt>
                <c:pt idx="15">
                  <c:v>0.32126066320084484</c:v>
                </c:pt>
                <c:pt idx="16">
                  <c:v>0.32126082557754593</c:v>
                </c:pt>
                <c:pt idx="17">
                  <c:v>0.32126099042677136</c:v>
                </c:pt>
                <c:pt idx="18">
                  <c:v>0.3212611577861692</c:v>
                </c:pt>
                <c:pt idx="19">
                  <c:v>0.32126132769395732</c:v>
                </c:pt>
                <c:pt idx="20">
                  <c:v>0.32126150018893546</c:v>
                </c:pt>
                <c:pt idx="21">
                  <c:v>0.32126167531049787</c:v>
                </c:pt>
                <c:pt idx="22">
                  <c:v>0.32126185309863081</c:v>
                </c:pt>
                <c:pt idx="23">
                  <c:v>0.32126203359393868</c:v>
                </c:pt>
                <c:pt idx="24">
                  <c:v>0.32126221683763917</c:v>
                </c:pt>
                <c:pt idx="25">
                  <c:v>0.32126240287157481</c:v>
                </c:pt>
                <c:pt idx="26">
                  <c:v>0.32126259173823185</c:v>
                </c:pt>
                <c:pt idx="27">
                  <c:v>0.32126278348073611</c:v>
                </c:pt>
                <c:pt idx="28">
                  <c:v>0.32126297814287585</c:v>
                </c:pt>
                <c:pt idx="29">
                  <c:v>0.32126317576910007</c:v>
                </c:pt>
                <c:pt idx="30">
                  <c:v>0.32126337640453928</c:v>
                </c:pt>
                <c:pt idx="31">
                  <c:v>0.32126358009501088</c:v>
                </c:pt>
                <c:pt idx="32">
                  <c:v>0.32126378688702673</c:v>
                </c:pt>
                <c:pt idx="33">
                  <c:v>0.32126399682780787</c:v>
                </c:pt>
                <c:pt idx="34">
                  <c:v>0.32126420996529342</c:v>
                </c:pt>
                <c:pt idx="35">
                  <c:v>0.32126442634815355</c:v>
                </c:pt>
                <c:pt idx="36">
                  <c:v>0.32126464602579868</c:v>
                </c:pt>
                <c:pt idx="37">
                  <c:v>0.32126486904839363</c:v>
                </c:pt>
                <c:pt idx="38">
                  <c:v>0.32126509546686088</c:v>
                </c:pt>
                <c:pt idx="39">
                  <c:v>0.32126532533290497</c:v>
                </c:pt>
                <c:pt idx="40">
                  <c:v>0.32126555869901036</c:v>
                </c:pt>
                <c:pt idx="41">
                  <c:v>0.32126579561846891</c:v>
                </c:pt>
                <c:pt idx="42">
                  <c:v>0.32126603614537397</c:v>
                </c:pt>
                <c:pt idx="43">
                  <c:v>0.32126628033465326</c:v>
                </c:pt>
                <c:pt idx="44">
                  <c:v>0.32126652824205665</c:v>
                </c:pt>
                <c:pt idx="45">
                  <c:v>0.32126677992419561</c:v>
                </c:pt>
                <c:pt idx="46">
                  <c:v>0.32126703543853424</c:v>
                </c:pt>
                <c:pt idx="47">
                  <c:v>0.32126729484341948</c:v>
                </c:pt>
                <c:pt idx="48">
                  <c:v>0.32126755819807912</c:v>
                </c:pt>
                <c:pt idx="49">
                  <c:v>0.32126782556264694</c:v>
                </c:pt>
                <c:pt idx="50">
                  <c:v>0.32126809699816605</c:v>
                </c:pt>
                <c:pt idx="51">
                  <c:v>0.32126837256661572</c:v>
                </c:pt>
                <c:pt idx="52">
                  <c:v>0.32126865233091473</c:v>
                </c:pt>
                <c:pt idx="53">
                  <c:v>0.32126893635494036</c:v>
                </c:pt>
                <c:pt idx="54">
                  <c:v>0.32126922470353925</c:v>
                </c:pt>
                <c:pt idx="55">
                  <c:v>0.3212695174425525</c:v>
                </c:pt>
                <c:pt idx="56">
                  <c:v>0.32126981463881382</c:v>
                </c:pt>
                <c:pt idx="57">
                  <c:v>0.32127011636018032</c:v>
                </c:pt>
                <c:pt idx="58">
                  <c:v>0.3212704226755394</c:v>
                </c:pt>
                <c:pt idx="59">
                  <c:v>0.32127073365482978</c:v>
                </c:pt>
                <c:pt idx="60">
                  <c:v>0.32127104936904788</c:v>
                </c:pt>
                <c:pt idx="61">
                  <c:v>0.32127136989027705</c:v>
                </c:pt>
                <c:pt idx="62">
                  <c:v>0.32127169529169475</c:v>
                </c:pt>
                <c:pt idx="63">
                  <c:v>0.32127202564759288</c:v>
                </c:pt>
                <c:pt idx="64">
                  <c:v>0.32127236103339463</c:v>
                </c:pt>
                <c:pt idx="65">
                  <c:v>0.3212727015256695</c:v>
                </c:pt>
                <c:pt idx="66">
                  <c:v>0.32127304720215066</c:v>
                </c:pt>
                <c:pt idx="67">
                  <c:v>0.32127339814175787</c:v>
                </c:pt>
                <c:pt idx="68">
                  <c:v>0.32127375442461087</c:v>
                </c:pt>
                <c:pt idx="69">
                  <c:v>0.32127411613204854</c:v>
                </c:pt>
                <c:pt idx="70">
                  <c:v>0.3212744833466446</c:v>
                </c:pt>
                <c:pt idx="71">
                  <c:v>0.32127485615222917</c:v>
                </c:pt>
                <c:pt idx="72">
                  <c:v>0.32127523463391366</c:v>
                </c:pt>
                <c:pt idx="73">
                  <c:v>0.3212756188781013</c:v>
                </c:pt>
                <c:pt idx="74">
                  <c:v>0.32127600897250991</c:v>
                </c:pt>
                <c:pt idx="75">
                  <c:v>0.32127640500618848</c:v>
                </c:pt>
                <c:pt idx="76">
                  <c:v>0.32127680706955009</c:v>
                </c:pt>
                <c:pt idx="77">
                  <c:v>0.32127721525437103</c:v>
                </c:pt>
                <c:pt idx="78">
                  <c:v>0.32127762965383388</c:v>
                </c:pt>
                <c:pt idx="79">
                  <c:v>0.32127805036253682</c:v>
                </c:pt>
                <c:pt idx="80">
                  <c:v>0.32127847747651622</c:v>
                </c:pt>
                <c:pt idx="81">
                  <c:v>0.32127891109326923</c:v>
                </c:pt>
                <c:pt idx="82">
                  <c:v>0.32127935131177332</c:v>
                </c:pt>
                <c:pt idx="83">
                  <c:v>0.32127979823252134</c:v>
                </c:pt>
                <c:pt idx="84">
                  <c:v>0.32128025195752524</c:v>
                </c:pt>
                <c:pt idx="85">
                  <c:v>0.32128071259035335</c:v>
                </c:pt>
                <c:pt idx="86">
                  <c:v>0.32128118023614832</c:v>
                </c:pt>
                <c:pt idx="87">
                  <c:v>0.3212816550016559</c:v>
                </c:pt>
                <c:pt idx="88">
                  <c:v>0.32128213699523983</c:v>
                </c:pt>
                <c:pt idx="89">
                  <c:v>0.32128262632691684</c:v>
                </c:pt>
                <c:pt idx="90">
                  <c:v>0.32128312310837448</c:v>
                </c:pt>
                <c:pt idx="91">
                  <c:v>0.32128362745300298</c:v>
                </c:pt>
                <c:pt idx="92">
                  <c:v>0.32128413947591494</c:v>
                </c:pt>
                <c:pt idx="93">
                  <c:v>0.32128465929397354</c:v>
                </c:pt>
                <c:pt idx="94">
                  <c:v>0.32128518702581965</c:v>
                </c:pt>
                <c:pt idx="95">
                  <c:v>0.32128572279189882</c:v>
                </c:pt>
                <c:pt idx="96">
                  <c:v>0.32128626671449473</c:v>
                </c:pt>
                <c:pt idx="97">
                  <c:v>0.32128681891773947</c:v>
                </c:pt>
                <c:pt idx="98">
                  <c:v>0.32128737952766356</c:v>
                </c:pt>
                <c:pt idx="99">
                  <c:v>0.32128794867220767</c:v>
                </c:pt>
                <c:pt idx="100">
                  <c:v>0.32128852648126338</c:v>
                </c:pt>
                <c:pt idx="101">
                  <c:v>0.32128911308669689</c:v>
                </c:pt>
                <c:pt idx="102">
                  <c:v>0.32128970862237582</c:v>
                </c:pt>
                <c:pt idx="103">
                  <c:v>0.32129031322421053</c:v>
                </c:pt>
                <c:pt idx="104">
                  <c:v>0.32129092703017031</c:v>
                </c:pt>
                <c:pt idx="105">
                  <c:v>0.32129155018033079</c:v>
                </c:pt>
                <c:pt idx="106">
                  <c:v>0.32129218281689381</c:v>
                </c:pt>
                <c:pt idx="107">
                  <c:v>0.32129282508422463</c:v>
                </c:pt>
                <c:pt idx="108">
                  <c:v>0.32129347712888157</c:v>
                </c:pt>
                <c:pt idx="109">
                  <c:v>0.32129413909965593</c:v>
                </c:pt>
                <c:pt idx="110">
                  <c:v>0.3212948111475975</c:v>
                </c:pt>
                <c:pt idx="111">
                  <c:v>0.32129549342605596</c:v>
                </c:pt>
                <c:pt idx="112">
                  <c:v>0.32129618609071331</c:v>
                </c:pt>
                <c:pt idx="113">
                  <c:v>0.32129688929961858</c:v>
                </c:pt>
                <c:pt idx="114">
                  <c:v>0.32129760321321732</c:v>
                </c:pt>
                <c:pt idx="115">
                  <c:v>0.32129832799440716</c:v>
                </c:pt>
                <c:pt idx="116">
                  <c:v>0.32129906380855022</c:v>
                </c:pt>
                <c:pt idx="117">
                  <c:v>0.32129981082353076</c:v>
                </c:pt>
                <c:pt idx="118">
                  <c:v>0.32130056920978728</c:v>
                </c:pt>
                <c:pt idx="119">
                  <c:v>0.32130133914033632</c:v>
                </c:pt>
                <c:pt idx="120">
                  <c:v>0.32130212079084369</c:v>
                </c:pt>
                <c:pt idx="121">
                  <c:v>0.3213029143396311</c:v>
                </c:pt>
                <c:pt idx="122">
                  <c:v>0.32130371996773555</c:v>
                </c:pt>
                <c:pt idx="123">
                  <c:v>0.32130453785895052</c:v>
                </c:pt>
                <c:pt idx="124">
                  <c:v>0.32130536819985872</c:v>
                </c:pt>
                <c:pt idx="125">
                  <c:v>0.32130621117987984</c:v>
                </c:pt>
                <c:pt idx="126">
                  <c:v>0.32130706699131245</c:v>
                </c:pt>
                <c:pt idx="127">
                  <c:v>0.32130793582938355</c:v>
                </c:pt>
                <c:pt idx="128">
                  <c:v>0.32130881789228161</c:v>
                </c:pt>
                <c:pt idx="129">
                  <c:v>0.32130971338120706</c:v>
                </c:pt>
                <c:pt idx="130">
                  <c:v>0.32131062250042286</c:v>
                </c:pt>
                <c:pt idx="131">
                  <c:v>0.32131154545729457</c:v>
                </c:pt>
                <c:pt idx="132">
                  <c:v>0.32131248246233951</c:v>
                </c:pt>
                <c:pt idx="133">
                  <c:v>0.32131343372927479</c:v>
                </c:pt>
                <c:pt idx="134">
                  <c:v>0.32131439947506313</c:v>
                </c:pt>
                <c:pt idx="135">
                  <c:v>0.32131537991996784</c:v>
                </c:pt>
                <c:pt idx="136">
                  <c:v>0.3213163752875966</c:v>
                </c:pt>
                <c:pt idx="137">
                  <c:v>0.32131738580495733</c:v>
                </c:pt>
                <c:pt idx="138">
                  <c:v>0.32131841170250569</c:v>
                </c:pt>
                <c:pt idx="139">
                  <c:v>0.32131945321420063</c:v>
                </c:pt>
                <c:pt idx="140">
                  <c:v>0.32132051057755673</c:v>
                </c:pt>
                <c:pt idx="141">
                  <c:v>0.32132158403369404</c:v>
                </c:pt>
                <c:pt idx="142">
                  <c:v>0.32132267382740048</c:v>
                </c:pt>
                <c:pt idx="143">
                  <c:v>0.32132378020717717</c:v>
                </c:pt>
                <c:pt idx="144">
                  <c:v>0.32132490342530723</c:v>
                </c:pt>
                <c:pt idx="145">
                  <c:v>0.3213260437379023</c:v>
                </c:pt>
                <c:pt idx="146">
                  <c:v>0.32132720140496568</c:v>
                </c:pt>
                <c:pt idx="147">
                  <c:v>0.32132837669045128</c:v>
                </c:pt>
                <c:pt idx="148">
                  <c:v>0.32132956986231992</c:v>
                </c:pt>
                <c:pt idx="149">
                  <c:v>0.3213307811926065</c:v>
                </c:pt>
                <c:pt idx="150">
                  <c:v>0.32133201095747344</c:v>
                </c:pt>
                <c:pt idx="151">
                  <c:v>0.3213332594372813</c:v>
                </c:pt>
                <c:pt idx="152">
                  <c:v>0.32133452691665076</c:v>
                </c:pt>
                <c:pt idx="153">
                  <c:v>0.32133581368451714</c:v>
                </c:pt>
                <c:pt idx="154">
                  <c:v>0.32133712003421039</c:v>
                </c:pt>
                <c:pt idx="155">
                  <c:v>0.32133844626351282</c:v>
                </c:pt>
                <c:pt idx="156">
                  <c:v>0.32133979267473034</c:v>
                </c:pt>
                <c:pt idx="157">
                  <c:v>0.32134115957475584</c:v>
                </c:pt>
                <c:pt idx="158">
                  <c:v>0.32134254727514588</c:v>
                </c:pt>
                <c:pt idx="159">
                  <c:v>0.32134395609218236</c:v>
                </c:pt>
                <c:pt idx="160">
                  <c:v>0.32134538634695814</c:v>
                </c:pt>
                <c:pt idx="161">
                  <c:v>0.32134683836543138</c:v>
                </c:pt>
                <c:pt idx="162">
                  <c:v>0.32134831247851181</c:v>
                </c:pt>
                <c:pt idx="163">
                  <c:v>0.32134980902213783</c:v>
                </c:pt>
                <c:pt idx="164">
                  <c:v>0.32135132833733882</c:v>
                </c:pt>
                <c:pt idx="165">
                  <c:v>0.32135287077032892</c:v>
                </c:pt>
                <c:pt idx="166">
                  <c:v>0.32135443667256897</c:v>
                </c:pt>
                <c:pt idx="167">
                  <c:v>0.32135602640086092</c:v>
                </c:pt>
                <c:pt idx="168">
                  <c:v>0.32135764031741837</c:v>
                </c:pt>
                <c:pt idx="169">
                  <c:v>0.3213592787899533</c:v>
                </c:pt>
                <c:pt idx="170">
                  <c:v>0.32136094219175615</c:v>
                </c:pt>
                <c:pt idx="171">
                  <c:v>0.32136263090178385</c:v>
                </c:pt>
                <c:pt idx="172">
                  <c:v>0.3213643453047445</c:v>
                </c:pt>
                <c:pt idx="173">
                  <c:v>0.32136608579117693</c:v>
                </c:pt>
                <c:pt idx="174">
                  <c:v>0.32136785275755325</c:v>
                </c:pt>
                <c:pt idx="175">
                  <c:v>0.32136964660635481</c:v>
                </c:pt>
                <c:pt idx="176">
                  <c:v>0.32137146774617453</c:v>
                </c:pt>
                <c:pt idx="177">
                  <c:v>0.3213733165917948</c:v>
                </c:pt>
                <c:pt idx="178">
                  <c:v>0.32137519356429944</c:v>
                </c:pt>
                <c:pt idx="179">
                  <c:v>0.32137709909114942</c:v>
                </c:pt>
                <c:pt idx="180">
                  <c:v>0.32137903360629438</c:v>
                </c:pt>
                <c:pt idx="181">
                  <c:v>0.3213809975502695</c:v>
                </c:pt>
                <c:pt idx="182">
                  <c:v>0.32138299137027898</c:v>
                </c:pt>
                <c:pt idx="183">
                  <c:v>0.32138501552031351</c:v>
                </c:pt>
                <c:pt idx="184">
                  <c:v>0.32138707046125442</c:v>
                </c:pt>
                <c:pt idx="185">
                  <c:v>0.32138915666096152</c:v>
                </c:pt>
                <c:pt idx="186">
                  <c:v>0.32139127459439082</c:v>
                </c:pt>
                <c:pt idx="187">
                  <c:v>0.32139342474370081</c:v>
                </c:pt>
                <c:pt idx="188">
                  <c:v>0.32139560759835645</c:v>
                </c:pt>
                <c:pt idx="189">
                  <c:v>0.32139782365524067</c:v>
                </c:pt>
                <c:pt idx="190">
                  <c:v>0.32140007341876947</c:v>
                </c:pt>
                <c:pt idx="191">
                  <c:v>0.32140235740100181</c:v>
                </c:pt>
                <c:pt idx="192">
                  <c:v>0.32140467612176105</c:v>
                </c:pt>
                <c:pt idx="193">
                  <c:v>0.32140703010873883</c:v>
                </c:pt>
                <c:pt idx="194">
                  <c:v>0.32140941989763372</c:v>
                </c:pt>
                <c:pt idx="195">
                  <c:v>0.32141184603224926</c:v>
                </c:pt>
                <c:pt idx="196">
                  <c:v>0.3214143090646352</c:v>
                </c:pt>
                <c:pt idx="197">
                  <c:v>0.32141680955519902</c:v>
                </c:pt>
                <c:pt idx="198">
                  <c:v>0.32141934807284261</c:v>
                </c:pt>
                <c:pt idx="199">
                  <c:v>0.32142192519507823</c:v>
                </c:pt>
                <c:pt idx="200">
                  <c:v>0.32142454150816735</c:v>
                </c:pt>
                <c:pt idx="201">
                  <c:v>0.32142719760725158</c:v>
                </c:pt>
                <c:pt idx="202">
                  <c:v>0.32142989409647893</c:v>
                </c:pt>
                <c:pt idx="203">
                  <c:v>0.32143263158914942</c:v>
                </c:pt>
                <c:pt idx="204">
                  <c:v>0.32143541070784665</c:v>
                </c:pt>
                <c:pt idx="205">
                  <c:v>0.32143823208457728</c:v>
                </c:pt>
                <c:pt idx="206">
                  <c:v>0.32144109636091767</c:v>
                </c:pt>
                <c:pt idx="207">
                  <c:v>0.32144400418815228</c:v>
                </c:pt>
                <c:pt idx="208">
                  <c:v>0.32144695622742342</c:v>
                </c:pt>
                <c:pt idx="209">
                  <c:v>0.32144995314987712</c:v>
                </c:pt>
                <c:pt idx="210">
                  <c:v>0.32145299563681423</c:v>
                </c:pt>
                <c:pt idx="211">
                  <c:v>0.32145608437984574</c:v>
                </c:pt>
                <c:pt idx="212">
                  <c:v>0.32145922008103878</c:v>
                </c:pt>
                <c:pt idx="213">
                  <c:v>0.32146240345309357</c:v>
                </c:pt>
                <c:pt idx="214">
                  <c:v>0.32146563521947707</c:v>
                </c:pt>
                <c:pt idx="215">
                  <c:v>0.32146891611460193</c:v>
                </c:pt>
                <c:pt idx="216">
                  <c:v>0.32147224688398557</c:v>
                </c:pt>
                <c:pt idx="217">
                  <c:v>0.32147562828442255</c:v>
                </c:pt>
                <c:pt idx="218">
                  <c:v>0.32147906108414326</c:v>
                </c:pt>
                <c:pt idx="219">
                  <c:v>0.32148254606299126</c:v>
                </c:pt>
                <c:pt idx="220">
                  <c:v>0.32148608401260376</c:v>
                </c:pt>
                <c:pt idx="221">
                  <c:v>0.32148967573657478</c:v>
                </c:pt>
                <c:pt idx="222">
                  <c:v>0.32149332205064685</c:v>
                </c:pt>
                <c:pt idx="223">
                  <c:v>0.32149702378288791</c:v>
                </c:pt>
                <c:pt idx="224">
                  <c:v>0.32150078177387503</c:v>
                </c:pt>
                <c:pt idx="225">
                  <c:v>0.32150459687688154</c:v>
                </c:pt>
                <c:pt idx="226">
                  <c:v>0.32150846995807358</c:v>
                </c:pt>
                <c:pt idx="227">
                  <c:v>0.32151240189669394</c:v>
                </c:pt>
                <c:pt idx="228">
                  <c:v>0.32151639358526629</c:v>
                </c:pt>
                <c:pt idx="229">
                  <c:v>0.32152044592978729</c:v>
                </c:pt>
                <c:pt idx="230">
                  <c:v>0.32152455984993233</c:v>
                </c:pt>
                <c:pt idx="231">
                  <c:v>0.32152873627926026</c:v>
                </c:pt>
                <c:pt idx="232">
                  <c:v>0.32153297616541537</c:v>
                </c:pt>
                <c:pt idx="233">
                  <c:v>0.32153728047034685</c:v>
                </c:pt>
                <c:pt idx="234">
                  <c:v>0.32154165017051878</c:v>
                </c:pt>
                <c:pt idx="235">
                  <c:v>0.32154608625712383</c:v>
                </c:pt>
                <c:pt idx="236">
                  <c:v>0.32155058973630496</c:v>
                </c:pt>
                <c:pt idx="237">
                  <c:v>0.32155516162938175</c:v>
                </c:pt>
                <c:pt idx="238">
                  <c:v>0.32155980297307446</c:v>
                </c:pt>
                <c:pt idx="239">
                  <c:v>0.32156451481973486</c:v>
                </c:pt>
                <c:pt idx="240">
                  <c:v>0.32156929823757796</c:v>
                </c:pt>
                <c:pt idx="241">
                  <c:v>0.32157415431092101</c:v>
                </c:pt>
                <c:pt idx="242">
                  <c:v>0.32157908414042191</c:v>
                </c:pt>
                <c:pt idx="243">
                  <c:v>0.32158408884332246</c:v>
                </c:pt>
                <c:pt idx="244">
                  <c:v>0.32158916955369804</c:v>
                </c:pt>
                <c:pt idx="245">
                  <c:v>0.3215943274227035</c:v>
                </c:pt>
                <c:pt idx="246">
                  <c:v>0.32159956361883513</c:v>
                </c:pt>
                <c:pt idx="247">
                  <c:v>0.32160487932818127</c:v>
                </c:pt>
                <c:pt idx="248">
                  <c:v>0.32161027575468826</c:v>
                </c:pt>
                <c:pt idx="249">
                  <c:v>0.32161575412042132</c:v>
                </c:pt>
                <c:pt idx="250">
                  <c:v>0.32162131566584901</c:v>
                </c:pt>
                <c:pt idx="251">
                  <c:v>0.32162696165009186</c:v>
                </c:pt>
                <c:pt idx="252">
                  <c:v>0.32163269335122058</c:v>
                </c:pt>
                <c:pt idx="253">
                  <c:v>0.32163851206652977</c:v>
                </c:pt>
                <c:pt idx="254">
                  <c:v>0.32164441911282676</c:v>
                </c:pt>
                <c:pt idx="255">
                  <c:v>0.32165041582670978</c:v>
                </c:pt>
                <c:pt idx="256">
                  <c:v>0.32165650356487996</c:v>
                </c:pt>
                <c:pt idx="257">
                  <c:v>0.32166268370442236</c:v>
                </c:pt>
                <c:pt idx="258">
                  <c:v>0.32166895764311781</c:v>
                </c:pt>
                <c:pt idx="259">
                  <c:v>0.32167532679975375</c:v>
                </c:pt>
                <c:pt idx="260">
                  <c:v>0.32168179261441926</c:v>
                </c:pt>
                <c:pt idx="261">
                  <c:v>0.32168835654883432</c:v>
                </c:pt>
                <c:pt idx="262">
                  <c:v>0.32169502008666845</c:v>
                </c:pt>
                <c:pt idx="263">
                  <c:v>0.32170178473386146</c:v>
                </c:pt>
                <c:pt idx="264">
                  <c:v>0.32170865201894988</c:v>
                </c:pt>
                <c:pt idx="265">
                  <c:v>0.32171562349341198</c:v>
                </c:pt>
                <c:pt idx="266">
                  <c:v>0.32172270073199638</c:v>
                </c:pt>
                <c:pt idx="267">
                  <c:v>0.32172988533307051</c:v>
                </c:pt>
                <c:pt idx="268">
                  <c:v>0.32173717891896247</c:v>
                </c:pt>
                <c:pt idx="269">
                  <c:v>0.32174458313633036</c:v>
                </c:pt>
                <c:pt idx="270">
                  <c:v>0.32175209965650331</c:v>
                </c:pt>
                <c:pt idx="271">
                  <c:v>0.32175973017585491</c:v>
                </c:pt>
                <c:pt idx="272">
                  <c:v>0.32176747641616593</c:v>
                </c:pt>
                <c:pt idx="273">
                  <c:v>0.32177534012500841</c:v>
                </c:pt>
                <c:pt idx="274">
                  <c:v>0.32178332307611418</c:v>
                </c:pt>
                <c:pt idx="275">
                  <c:v>0.32179142706976582</c:v>
                </c:pt>
                <c:pt idx="276">
                  <c:v>0.32179965393318455</c:v>
                </c:pt>
                <c:pt idx="277">
                  <c:v>0.32180800552092853</c:v>
                </c:pt>
                <c:pt idx="278">
                  <c:v>0.32181648371528992</c:v>
                </c:pt>
                <c:pt idx="279">
                  <c:v>0.32182509042670132</c:v>
                </c:pt>
                <c:pt idx="280">
                  <c:v>0.32183382759416285</c:v>
                </c:pt>
                <c:pt idx="281">
                  <c:v>0.32184269718563846</c:v>
                </c:pt>
                <c:pt idx="282">
                  <c:v>0.32185170119849338</c:v>
                </c:pt>
                <c:pt idx="283">
                  <c:v>0.32186084165992573</c:v>
                </c:pt>
                <c:pt idx="284">
                  <c:v>0.32187012062739517</c:v>
                </c:pt>
                <c:pt idx="285">
                  <c:v>0.32187954018907478</c:v>
                </c:pt>
                <c:pt idx="286">
                  <c:v>0.32188910246428887</c:v>
                </c:pt>
                <c:pt idx="287">
                  <c:v>0.32189880960397776</c:v>
                </c:pt>
                <c:pt idx="288">
                  <c:v>0.32190866379115346</c:v>
                </c:pt>
                <c:pt idx="289">
                  <c:v>0.32191866724136808</c:v>
                </c:pt>
                <c:pt idx="290">
                  <c:v>0.32192882220318858</c:v>
                </c:pt>
                <c:pt idx="291">
                  <c:v>0.32193913095867982</c:v>
                </c:pt>
                <c:pt idx="292">
                  <c:v>0.32194959582389016</c:v>
                </c:pt>
                <c:pt idx="293">
                  <c:v>0.32196021914933992</c:v>
                </c:pt>
                <c:pt idx="294">
                  <c:v>0.32197100332053274</c:v>
                </c:pt>
                <c:pt idx="295">
                  <c:v>0.32198195075845704</c:v>
                </c:pt>
                <c:pt idx="296">
                  <c:v>0.32199306392010041</c:v>
                </c:pt>
                <c:pt idx="297">
                  <c:v>0.32200434529897587</c:v>
                </c:pt>
                <c:pt idx="298">
                  <c:v>0.32201579742564612</c:v>
                </c:pt>
                <c:pt idx="299">
                  <c:v>0.32202742286826141</c:v>
                </c:pt>
                <c:pt idx="300">
                  <c:v>0.32203922423310544</c:v>
                </c:pt>
                <c:pt idx="301">
                  <c:v>0.32205120416514582</c:v>
                </c:pt>
                <c:pt idx="302">
                  <c:v>0.32206336534858993</c:v>
                </c:pt>
                <c:pt idx="303">
                  <c:v>0.32207571050744904</c:v>
                </c:pt>
                <c:pt idx="304">
                  <c:v>0.32208824240611844</c:v>
                </c:pt>
                <c:pt idx="305">
                  <c:v>0.32210096384996184</c:v>
                </c:pt>
                <c:pt idx="306">
                  <c:v>0.32211387768588162</c:v>
                </c:pt>
                <c:pt idx="307">
                  <c:v>0.32212698680294116</c:v>
                </c:pt>
                <c:pt idx="308">
                  <c:v>0.32214029413295237</c:v>
                </c:pt>
                <c:pt idx="309">
                  <c:v>0.3221538026510975</c:v>
                </c:pt>
                <c:pt idx="310">
                  <c:v>0.32216751537655136</c:v>
                </c:pt>
                <c:pt idx="311">
                  <c:v>0.32218143537310068</c:v>
                </c:pt>
                <c:pt idx="312">
                  <c:v>0.32219556574979685</c:v>
                </c:pt>
                <c:pt idx="313">
                  <c:v>0.32220990966159185</c:v>
                </c:pt>
                <c:pt idx="314">
                  <c:v>0.32222447031000478</c:v>
                </c:pt>
                <c:pt idx="315">
                  <c:v>0.32223925094376693</c:v>
                </c:pt>
                <c:pt idx="316">
                  <c:v>0.32225425485951997</c:v>
                </c:pt>
                <c:pt idx="317">
                  <c:v>0.32226948540247774</c:v>
                </c:pt>
                <c:pt idx="318">
                  <c:v>0.32228494596712226</c:v>
                </c:pt>
                <c:pt idx="319">
                  <c:v>0.32230063999790792</c:v>
                </c:pt>
                <c:pt idx="320">
                  <c:v>0.32231657098996558</c:v>
                </c:pt>
                <c:pt idx="321">
                  <c:v>0.32233274248981986</c:v>
                </c:pt>
                <c:pt idx="322">
                  <c:v>0.32234915809612424</c:v>
                </c:pt>
                <c:pt idx="323">
                  <c:v>0.32236582146039139</c:v>
                </c:pt>
                <c:pt idx="324">
                  <c:v>0.32238273628773623</c:v>
                </c:pt>
                <c:pt idx="325">
                  <c:v>0.32239990633763627</c:v>
                </c:pt>
                <c:pt idx="326">
                  <c:v>0.32241733542470064</c:v>
                </c:pt>
                <c:pt idx="327">
                  <c:v>0.3224350274194393</c:v>
                </c:pt>
                <c:pt idx="328">
                  <c:v>0.3224529862490555</c:v>
                </c:pt>
                <c:pt idx="329">
                  <c:v>0.32247121589822503</c:v>
                </c:pt>
                <c:pt idx="330">
                  <c:v>0.32248972040992513</c:v>
                </c:pt>
                <c:pt idx="331">
                  <c:v>0.32250850388623153</c:v>
                </c:pt>
                <c:pt idx="332">
                  <c:v>0.32252757048915154</c:v>
                </c:pt>
                <c:pt idx="333">
                  <c:v>0.32254692444145688</c:v>
                </c:pt>
                <c:pt idx="334">
                  <c:v>0.32256657002753836</c:v>
                </c:pt>
                <c:pt idx="335">
                  <c:v>0.32258651159425117</c:v>
                </c:pt>
                <c:pt idx="336">
                  <c:v>0.32260675355178536</c:v>
                </c:pt>
                <c:pt idx="337">
                  <c:v>0.32262730037456083</c:v>
                </c:pt>
                <c:pt idx="338">
                  <c:v>0.32264815660208618</c:v>
                </c:pt>
                <c:pt idx="339">
                  <c:v>0.32266932683989025</c:v>
                </c:pt>
                <c:pt idx="340">
                  <c:v>0.32269081576040815</c:v>
                </c:pt>
                <c:pt idx="341">
                  <c:v>0.32271262810391788</c:v>
                </c:pt>
                <c:pt idx="342">
                  <c:v>0.32273476867947454</c:v>
                </c:pt>
                <c:pt idx="343">
                  <c:v>0.32275724236583947</c:v>
                </c:pt>
                <c:pt idx="344">
                  <c:v>0.32278005411245947</c:v>
                </c:pt>
                <c:pt idx="345">
                  <c:v>0.32280320894041126</c:v>
                </c:pt>
                <c:pt idx="346">
                  <c:v>0.32282671194339679</c:v>
                </c:pt>
                <c:pt idx="347">
                  <c:v>0.32285056828872394</c:v>
                </c:pt>
                <c:pt idx="348">
                  <c:v>0.32287478321831642</c:v>
                </c:pt>
                <c:pt idx="349">
                  <c:v>0.32289936204971764</c:v>
                </c:pt>
                <c:pt idx="350">
                  <c:v>0.32292431017712842</c:v>
                </c:pt>
                <c:pt idx="351">
                  <c:v>0.32294963307243374</c:v>
                </c:pt>
                <c:pt idx="352">
                  <c:v>0.32297533628625841</c:v>
                </c:pt>
                <c:pt idx="353">
                  <c:v>0.32300142544902538</c:v>
                </c:pt>
                <c:pt idx="354">
                  <c:v>0.32302790627203437</c:v>
                </c:pt>
                <c:pt idx="355">
                  <c:v>0.32305478454853631</c:v>
                </c:pt>
                <c:pt idx="356">
                  <c:v>0.32308206615485041</c:v>
                </c:pt>
                <c:pt idx="357">
                  <c:v>0.32310975705144718</c:v>
                </c:pt>
                <c:pt idx="358">
                  <c:v>0.32313786328410293</c:v>
                </c:pt>
                <c:pt idx="359">
                  <c:v>0.32316639098500805</c:v>
                </c:pt>
                <c:pt idx="360">
                  <c:v>0.32319534637392672</c:v>
                </c:pt>
                <c:pt idx="361">
                  <c:v>0.32322473575936139</c:v>
                </c:pt>
                <c:pt idx="362">
                  <c:v>0.32325456553970766</c:v>
                </c:pt>
                <c:pt idx="363">
                  <c:v>0.32328484220445963</c:v>
                </c:pt>
                <c:pt idx="364">
                  <c:v>0.32331557233539376</c:v>
                </c:pt>
                <c:pt idx="365">
                  <c:v>0.32334676260778683</c:v>
                </c:pt>
                <c:pt idx="366">
                  <c:v>0.32337841979163451</c:v>
                </c:pt>
                <c:pt idx="367">
                  <c:v>0.32341055075288827</c:v>
                </c:pt>
                <c:pt idx="368">
                  <c:v>0.32344316245470545</c:v>
                </c:pt>
                <c:pt idx="369">
                  <c:v>0.32347626195871243</c:v>
                </c:pt>
                <c:pt idx="370">
                  <c:v>0.32350985642626601</c:v>
                </c:pt>
                <c:pt idx="371">
                  <c:v>0.32354395311976542</c:v>
                </c:pt>
                <c:pt idx="372">
                  <c:v>0.32357855940392188</c:v>
                </c:pt>
                <c:pt idx="373">
                  <c:v>0.32361368274709784</c:v>
                </c:pt>
                <c:pt idx="374">
                  <c:v>0.32364933072261132</c:v>
                </c:pt>
                <c:pt idx="375">
                  <c:v>0.32368551101009191</c:v>
                </c:pt>
                <c:pt idx="376">
                  <c:v>0.32372223139681638</c:v>
                </c:pt>
                <c:pt idx="377">
                  <c:v>0.32375949977908147</c:v>
                </c:pt>
                <c:pt idx="378">
                  <c:v>0.32379732416357843</c:v>
                </c:pt>
                <c:pt idx="379">
                  <c:v>0.32383571266878441</c:v>
                </c:pt>
                <c:pt idx="380">
                  <c:v>0.32387467352635996</c:v>
                </c:pt>
                <c:pt idx="381">
                  <c:v>0.32391421508256035</c:v>
                </c:pt>
                <c:pt idx="382">
                  <c:v>0.32395434579967386</c:v>
                </c:pt>
                <c:pt idx="383">
                  <c:v>0.32399507425745278</c:v>
                </c:pt>
                <c:pt idx="384">
                  <c:v>0.32403640915456766</c:v>
                </c:pt>
                <c:pt idx="385">
                  <c:v>0.32407835931007173</c:v>
                </c:pt>
                <c:pt idx="386">
                  <c:v>0.32412093366487726</c:v>
                </c:pt>
                <c:pt idx="387">
                  <c:v>0.32416414128324161</c:v>
                </c:pt>
                <c:pt idx="388">
                  <c:v>0.32420799135427647</c:v>
                </c:pt>
                <c:pt idx="389">
                  <c:v>0.32425249319345001</c:v>
                </c:pt>
                <c:pt idx="390">
                  <c:v>0.32429765624411705</c:v>
                </c:pt>
                <c:pt idx="391">
                  <c:v>0.32434349007906194</c:v>
                </c:pt>
                <c:pt idx="392">
                  <c:v>0.32439000440202781</c:v>
                </c:pt>
                <c:pt idx="393">
                  <c:v>0.32443720904929907</c:v>
                </c:pt>
                <c:pt idx="394">
                  <c:v>0.32448511399125396</c:v>
                </c:pt>
                <c:pt idx="395">
                  <c:v>0.32453372933395314</c:v>
                </c:pt>
                <c:pt idx="396">
                  <c:v>0.32458306532073766</c:v>
                </c:pt>
                <c:pt idx="397">
                  <c:v>0.32463313233382007</c:v>
                </c:pt>
                <c:pt idx="398">
                  <c:v>0.32468394089591446</c:v>
                </c:pt>
                <c:pt idx="399">
                  <c:v>0.32473550167184234</c:v>
                </c:pt>
                <c:pt idx="400">
                  <c:v>0.32478782547017998</c:v>
                </c:pt>
                <c:pt idx="401">
                  <c:v>0.32484092324490327</c:v>
                </c:pt>
                <c:pt idx="402">
                  <c:v>0.32489480609702454</c:v>
                </c:pt>
                <c:pt idx="403">
                  <c:v>0.32494948527628004</c:v>
                </c:pt>
                <c:pt idx="404">
                  <c:v>0.32500497218278279</c:v>
                </c:pt>
                <c:pt idx="405">
                  <c:v>0.32506127836870924</c:v>
                </c:pt>
                <c:pt idx="406">
                  <c:v>0.32511841553999227</c:v>
                </c:pt>
                <c:pt idx="407">
                  <c:v>0.32517639555800992</c:v>
                </c:pt>
                <c:pt idx="408">
                  <c:v>0.3252352304412941</c:v>
                </c:pt>
                <c:pt idx="409">
                  <c:v>0.32529493236725154</c:v>
                </c:pt>
                <c:pt idx="410">
                  <c:v>0.32535551367385868</c:v>
                </c:pt>
                <c:pt idx="411">
                  <c:v>0.32541698686141063</c:v>
                </c:pt>
                <c:pt idx="412">
                  <c:v>0.32547936459424259</c:v>
                </c:pt>
                <c:pt idx="413">
                  <c:v>0.32554265970246438</c:v>
                </c:pt>
                <c:pt idx="414">
                  <c:v>0.3256068851837105</c:v>
                </c:pt>
                <c:pt idx="415">
                  <c:v>0.32567205420487688</c:v>
                </c:pt>
                <c:pt idx="416">
                  <c:v>0.32573818010387962</c:v>
                </c:pt>
                <c:pt idx="417">
                  <c:v>0.32580527639140766</c:v>
                </c:pt>
                <c:pt idx="418">
                  <c:v>0.32587335675267554</c:v>
                </c:pt>
                <c:pt idx="419">
                  <c:v>0.32594243504919074</c:v>
                </c:pt>
                <c:pt idx="420">
                  <c:v>0.3260125253205125</c:v>
                </c:pt>
                <c:pt idx="421">
                  <c:v>0.32608364178601162</c:v>
                </c:pt>
                <c:pt idx="422">
                  <c:v>0.32615579884664314</c:v>
                </c:pt>
                <c:pt idx="423">
                  <c:v>0.32622901108670038</c:v>
                </c:pt>
                <c:pt idx="424">
                  <c:v>0.32630329327558993</c:v>
                </c:pt>
                <c:pt idx="425">
                  <c:v>0.32637866036957974</c:v>
                </c:pt>
                <c:pt idx="426">
                  <c:v>0.32645512751356481</c:v>
                </c:pt>
                <c:pt idx="427">
                  <c:v>0.32653271004283835</c:v>
                </c:pt>
                <c:pt idx="428">
                  <c:v>0.32661142348481798</c:v>
                </c:pt>
                <c:pt idx="429">
                  <c:v>0.3266912835608145</c:v>
                </c:pt>
                <c:pt idx="430">
                  <c:v>0.32677230618776948</c:v>
                </c:pt>
                <c:pt idx="431">
                  <c:v>0.32685450747998979</c:v>
                </c:pt>
                <c:pt idx="432">
                  <c:v>0.32693790375087894</c:v>
                </c:pt>
                <c:pt idx="433">
                  <c:v>0.32702251151466122</c:v>
                </c:pt>
                <c:pt idx="434">
                  <c:v>0.32710834748808548</c:v>
                </c:pt>
                <c:pt idx="435">
                  <c:v>0.32719542859214396</c:v>
                </c:pt>
                <c:pt idx="436">
                  <c:v>0.32728377195374608</c:v>
                </c:pt>
                <c:pt idx="437">
                  <c:v>0.32737339490739942</c:v>
                </c:pt>
                <c:pt idx="438">
                  <c:v>0.32746431499688738</c:v>
                </c:pt>
                <c:pt idx="439">
                  <c:v>0.32755654997690642</c:v>
                </c:pt>
                <c:pt idx="440">
                  <c:v>0.32765011781470876</c:v>
                </c:pt>
                <c:pt idx="441">
                  <c:v>0.32774503669171379</c:v>
                </c:pt>
                <c:pt idx="442">
                  <c:v>0.32784132500511681</c:v>
                </c:pt>
                <c:pt idx="443">
                  <c:v>0.32793900136946069</c:v>
                </c:pt>
                <c:pt idx="444">
                  <c:v>0.32803808461819034</c:v>
                </c:pt>
                <c:pt idx="445">
                  <c:v>0.32813859380521065</c:v>
                </c:pt>
                <c:pt idx="446">
                  <c:v>0.32824054820637094</c:v>
                </c:pt>
                <c:pt idx="447">
                  <c:v>0.32834396732097998</c:v>
                </c:pt>
                <c:pt idx="448">
                  <c:v>0.32844887087324021</c:v>
                </c:pt>
                <c:pt idx="449">
                  <c:v>0.328555278813704</c:v>
                </c:pt>
                <c:pt idx="450">
                  <c:v>0.32866321132066462</c:v>
                </c:pt>
                <c:pt idx="451">
                  <c:v>0.32877268880152288</c:v>
                </c:pt>
                <c:pt idx="452">
                  <c:v>0.328883731894142</c:v>
                </c:pt>
                <c:pt idx="453">
                  <c:v>0.32899636146812611</c:v>
                </c:pt>
                <c:pt idx="454">
                  <c:v>0.32911059862611108</c:v>
                </c:pt>
                <c:pt idx="455">
                  <c:v>0.32922646470497896</c:v>
                </c:pt>
                <c:pt idx="456">
                  <c:v>0.32934398127704045</c:v>
                </c:pt>
                <c:pt idx="457">
                  <c:v>0.32946317015118998</c:v>
                </c:pt>
                <c:pt idx="458">
                  <c:v>0.3295840533740087</c:v>
                </c:pt>
                <c:pt idx="459">
                  <c:v>0.32970665323079762</c:v>
                </c:pt>
                <c:pt idx="460">
                  <c:v>0.32983099224660972</c:v>
                </c:pt>
                <c:pt idx="461">
                  <c:v>0.32995709318718297</c:v>
                </c:pt>
                <c:pt idx="462">
                  <c:v>0.33008497905985851</c:v>
                </c:pt>
                <c:pt idx="463">
                  <c:v>0.33021467311440778</c:v>
                </c:pt>
                <c:pt idx="464">
                  <c:v>0.33034619884384586</c:v>
                </c:pt>
                <c:pt idx="465">
                  <c:v>0.3304795799851436</c:v>
                </c:pt>
                <c:pt idx="466">
                  <c:v>0.33061484051989792</c:v>
                </c:pt>
                <c:pt idx="467">
                  <c:v>0.33075200467494253</c:v>
                </c:pt>
                <c:pt idx="468">
                  <c:v>0.33089109692287444</c:v>
                </c:pt>
                <c:pt idx="469">
                  <c:v>0.33103214198252318</c:v>
                </c:pt>
                <c:pt idx="470">
                  <c:v>0.33117516481934911</c:v>
                </c:pt>
                <c:pt idx="471">
                  <c:v>0.33132019064575385</c:v>
                </c:pt>
                <c:pt idx="472">
                  <c:v>0.33146724492132684</c:v>
                </c:pt>
                <c:pt idx="473">
                  <c:v>0.33161635335301143</c:v>
                </c:pt>
                <c:pt idx="474">
                  <c:v>0.33176754189516539</c:v>
                </c:pt>
                <c:pt idx="475">
                  <c:v>0.33192083674957168</c:v>
                </c:pt>
                <c:pt idx="476">
                  <c:v>0.33207626436532389</c:v>
                </c:pt>
                <c:pt idx="477">
                  <c:v>0.33223385143864481</c:v>
                </c:pt>
                <c:pt idx="478">
                  <c:v>0.33239362491260516</c:v>
                </c:pt>
                <c:pt idx="479">
                  <c:v>0.33255561197672107</c:v>
                </c:pt>
                <c:pt idx="480">
                  <c:v>0.3327198400664878</c:v>
                </c:pt>
                <c:pt idx="481">
                  <c:v>0.33288633686278163</c:v>
                </c:pt>
                <c:pt idx="482">
                  <c:v>0.3330551302911503</c:v>
                </c:pt>
                <c:pt idx="483">
                  <c:v>0.33322624852102445</c:v>
                </c:pt>
                <c:pt idx="484">
                  <c:v>0.33339971996477391</c:v>
                </c:pt>
                <c:pt idx="485">
                  <c:v>0.33357557327666509</c:v>
                </c:pt>
                <c:pt idx="486">
                  <c:v>0.33375383735170167</c:v>
                </c:pt>
                <c:pt idx="487">
                  <c:v>0.33393454132433498</c:v>
                </c:pt>
                <c:pt idx="488">
                  <c:v>0.33411771456702982</c:v>
                </c:pt>
                <c:pt idx="489">
                  <c:v>0.3343033866887255</c:v>
                </c:pt>
                <c:pt idx="490">
                  <c:v>0.33449158753313207</c:v>
                </c:pt>
                <c:pt idx="491">
                  <c:v>0.33468234717691248</c:v>
                </c:pt>
                <c:pt idx="492">
                  <c:v>0.33487569592769501</c:v>
                </c:pt>
                <c:pt idx="493">
                  <c:v>0.33507166432195479</c:v>
                </c:pt>
                <c:pt idx="494">
                  <c:v>0.33527028312274493</c:v>
                </c:pt>
                <c:pt idx="495">
                  <c:v>0.33547158331725424</c:v>
                </c:pt>
                <c:pt idx="496">
                  <c:v>0.33567559611422004</c:v>
                </c:pt>
                <c:pt idx="497">
                  <c:v>0.33588235294117758</c:v>
                </c:pt>
                <c:pt idx="498">
                  <c:v>0.33608874522480475</c:v>
                </c:pt>
                <c:pt idx="499">
                  <c:v>0.33629786159607489</c:v>
                </c:pt>
                <c:pt idx="500">
                  <c:v>0.33650973270519652</c:v>
                </c:pt>
                <c:pt idx="501">
                  <c:v>0.33672438939652188</c:v>
                </c:pt>
                <c:pt idx="502">
                  <c:v>0.33694186270517623</c:v>
                </c:pt>
                <c:pt idx="503">
                  <c:v>0.33716218385353092</c:v>
                </c:pt>
                <c:pt idx="504">
                  <c:v>0.33738538424747427</c:v>
                </c:pt>
                <c:pt idx="505">
                  <c:v>0.33761149547251257</c:v>
                </c:pt>
                <c:pt idx="506">
                  <c:v>0.33784054928970159</c:v>
                </c:pt>
                <c:pt idx="507">
                  <c:v>0.33807257763135606</c:v>
                </c:pt>
                <c:pt idx="508">
                  <c:v>0.33830761259660275</c:v>
                </c:pt>
                <c:pt idx="509">
                  <c:v>0.33854568644671634</c:v>
                </c:pt>
                <c:pt idx="510">
                  <c:v>0.33878683160026568</c:v>
                </c:pt>
                <c:pt idx="511">
                  <c:v>0.33903108062803783</c:v>
                </c:pt>
                <c:pt idx="512">
                  <c:v>0.33927846624779495</c:v>
                </c:pt>
                <c:pt idx="513">
                  <c:v>0.33952902131876461</c:v>
                </c:pt>
                <c:pt idx="514">
                  <c:v>0.33978277883596708</c:v>
                </c:pt>
                <c:pt idx="515">
                  <c:v>0.34003977192428764</c:v>
                </c:pt>
                <c:pt idx="516">
                  <c:v>0.34030003383234642</c:v>
                </c:pt>
                <c:pt idx="517">
                  <c:v>0.34056359792612667</c:v>
                </c:pt>
                <c:pt idx="518">
                  <c:v>0.34083049768238982</c:v>
                </c:pt>
                <c:pt idx="519">
                  <c:v>0.34110076668183631</c:v>
                </c:pt>
                <c:pt idx="520">
                  <c:v>0.34137443860204736</c:v>
                </c:pt>
                <c:pt idx="521">
                  <c:v>0.34165154721016899</c:v>
                </c:pt>
                <c:pt idx="522">
                  <c:v>0.34193212635537201</c:v>
                </c:pt>
                <c:pt idx="523">
                  <c:v>0.34221620996103791</c:v>
                </c:pt>
                <c:pt idx="524">
                  <c:v>0.34250383201671225</c:v>
                </c:pt>
                <c:pt idx="525">
                  <c:v>0.34279502656979566</c:v>
                </c:pt>
                <c:pt idx="526">
                  <c:v>0.34308982771698032</c:v>
                </c:pt>
                <c:pt idx="527">
                  <c:v>0.34338826959541546</c:v>
                </c:pt>
                <c:pt idx="528">
                  <c:v>0.34369038637361432</c:v>
                </c:pt>
                <c:pt idx="529">
                  <c:v>0.3439962122421078</c:v>
                </c:pt>
                <c:pt idx="530">
                  <c:v>0.34430578140379681</c:v>
                </c:pt>
                <c:pt idx="531">
                  <c:v>0.34461912806405531</c:v>
                </c:pt>
                <c:pt idx="532">
                  <c:v>0.34493628642055008</c:v>
                </c:pt>
                <c:pt idx="533">
                  <c:v>0.34525729065278299</c:v>
                </c:pt>
                <c:pt idx="534">
                  <c:v>0.34558217491135101</c:v>
                </c:pt>
                <c:pt idx="535">
                  <c:v>0.34591097330692216</c:v>
                </c:pt>
                <c:pt idx="536">
                  <c:v>0.3462437198989301</c:v>
                </c:pt>
                <c:pt idx="537">
                  <c:v>0.3465804486839878</c:v>
                </c:pt>
                <c:pt idx="538">
                  <c:v>0.34692119358399232</c:v>
                </c:pt>
                <c:pt idx="539">
                  <c:v>0.34726598843396089</c:v>
                </c:pt>
                <c:pt idx="540">
                  <c:v>0.34761486696956923</c:v>
                </c:pt>
                <c:pt idx="541">
                  <c:v>0.34796786281438441</c:v>
                </c:pt>
                <c:pt idx="542">
                  <c:v>0.34832500946683231</c:v>
                </c:pt>
                <c:pt idx="543">
                  <c:v>0.34868634028684597</c:v>
                </c:pt>
                <c:pt idx="544">
                  <c:v>0.34905188848222185</c:v>
                </c:pt>
                <c:pt idx="545">
                  <c:v>0.3494216870947055</c:v>
                </c:pt>
                <c:pt idx="546">
                  <c:v>0.34979576898574288</c:v>
                </c:pt>
                <c:pt idx="547">
                  <c:v>0.35017416682198382</c:v>
                </c:pt>
                <c:pt idx="548">
                  <c:v>0.35055691306045217</c:v>
                </c:pt>
                <c:pt idx="549">
                  <c:v>0.35094403993343787</c:v>
                </c:pt>
                <c:pt idx="550">
                  <c:v>0.35133557943311633</c:v>
                </c:pt>
                <c:pt idx="551">
                  <c:v>0.35173156329584387</c:v>
                </c:pt>
                <c:pt idx="552">
                  <c:v>0.35213202298618279</c:v>
                </c:pt>
                <c:pt idx="553">
                  <c:v>0.35253698968065678</c:v>
                </c:pt>
                <c:pt idx="554">
                  <c:v>0.35294649425117841</c:v>
                </c:pt>
                <c:pt idx="555">
                  <c:v>0.3533605672482541</c:v>
                </c:pt>
                <c:pt idx="556">
                  <c:v>0.35377923888384682</c:v>
                </c:pt>
                <c:pt idx="557">
                  <c:v>0.35420253901403431</c:v>
                </c:pt>
                <c:pt idx="558">
                  <c:v>0.3546304971213331</c:v>
                </c:pt>
                <c:pt idx="559">
                  <c:v>0.3550631422968003</c:v>
                </c:pt>
                <c:pt idx="560">
                  <c:v>0.35550050322185633</c:v>
                </c:pt>
                <c:pt idx="561">
                  <c:v>0.35594260814985007</c:v>
                </c:pt>
                <c:pt idx="562">
                  <c:v>0.35638948488738642</c:v>
                </c:pt>
                <c:pt idx="563">
                  <c:v>0.3568411607753979</c:v>
                </c:pt>
                <c:pt idx="564">
                  <c:v>0.35729766266998381</c:v>
                </c:pt>
                <c:pt idx="565">
                  <c:v>0.35775901692301115</c:v>
                </c:pt>
                <c:pt idx="566">
                  <c:v>0.35822524936250238</c:v>
                </c:pt>
                <c:pt idx="567">
                  <c:v>0.35869638527279868</c:v>
                </c:pt>
                <c:pt idx="568">
                  <c:v>0.35917244937451803</c:v>
                </c:pt>
                <c:pt idx="569">
                  <c:v>0.35965346580431534</c:v>
                </c:pt>
                <c:pt idx="570">
                  <c:v>0.3601394580944498</c:v>
                </c:pt>
                <c:pt idx="571">
                  <c:v>0.36063044915217535</c:v>
                </c:pt>
                <c:pt idx="572">
                  <c:v>0.36112646123895636</c:v>
                </c:pt>
                <c:pt idx="573">
                  <c:v>0.36162751594951842</c:v>
                </c:pt>
                <c:pt idx="574">
                  <c:v>0.3621336341907731</c:v>
                </c:pt>
                <c:pt idx="575">
                  <c:v>0.36264483616058091</c:v>
                </c:pt>
                <c:pt idx="576">
                  <c:v>0.3631611413263961</c:v>
                </c:pt>
                <c:pt idx="577">
                  <c:v>0.36368256840380803</c:v>
                </c:pt>
                <c:pt idx="578">
                  <c:v>0.36420913533497024</c:v>
                </c:pt>
                <c:pt idx="579">
                  <c:v>0.36474085926695882</c:v>
                </c:pt>
                <c:pt idx="580">
                  <c:v>0.36527775653004818</c:v>
                </c:pt>
                <c:pt idx="581">
                  <c:v>0.36581984261593187</c:v>
                </c:pt>
                <c:pt idx="582">
                  <c:v>0.36636713215590638</c:v>
                </c:pt>
                <c:pt idx="583">
                  <c:v>0.36691963889902651</c:v>
                </c:pt>
                <c:pt idx="584">
                  <c:v>0.36747737569025019</c:v>
                </c:pt>
                <c:pt idx="585">
                  <c:v>0.36804035444859029</c:v>
                </c:pt>
                <c:pt idx="586">
                  <c:v>0.36860858614530473</c:v>
                </c:pt>
                <c:pt idx="587">
                  <c:v>0.36918208078209691</c:v>
                </c:pt>
                <c:pt idx="588">
                  <c:v>0.36976084736941212</c:v>
                </c:pt>
                <c:pt idx="589">
                  <c:v>0.37034489390478775</c:v>
                </c:pt>
                <c:pt idx="590">
                  <c:v>0.37093422735131382</c:v>
                </c:pt>
                <c:pt idx="591">
                  <c:v>0.37152885361621596</c:v>
                </c:pt>
                <c:pt idx="592">
                  <c:v>0.3721287775295512</c:v>
                </c:pt>
                <c:pt idx="593">
                  <c:v>0.37273400282308683</c:v>
                </c:pt>
                <c:pt idx="594">
                  <c:v>0.37351162403637006</c:v>
                </c:pt>
                <c:pt idx="595">
                  <c:v>0.37456535133739632</c:v>
                </c:pt>
                <c:pt idx="596">
                  <c:v>0.37562815711667391</c:v>
                </c:pt>
                <c:pt idx="597">
                  <c:v>0.37670003988767353</c:v>
                </c:pt>
                <c:pt idx="598">
                  <c:v>0.37778099610919447</c:v>
                </c:pt>
                <c:pt idx="599">
                  <c:v>0.37887102015160351</c:v>
                </c:pt>
                <c:pt idx="600">
                  <c:v>0.38005368831522596</c:v>
                </c:pt>
                <c:pt idx="601">
                  <c:v>0.38132942586644658</c:v>
                </c:pt>
                <c:pt idx="602">
                  <c:v>0.38261556848150241</c:v>
                </c:pt>
                <c:pt idx="603">
                  <c:v>0.38391209968638607</c:v>
                </c:pt>
                <c:pt idx="604">
                  <c:v>0.38521900041857526</c:v>
                </c:pt>
                <c:pt idx="605">
                  <c:v>0.38653624899256545</c:v>
                </c:pt>
                <c:pt idx="606">
                  <c:v>0.38786382106626094</c:v>
                </c:pt>
                <c:pt idx="607">
                  <c:v>0.38920168960833107</c:v>
                </c:pt>
                <c:pt idx="608">
                  <c:v>0.39054982486655548</c:v>
                </c:pt>
                <c:pt idx="609">
                  <c:v>0.39190819433719365</c:v>
                </c:pt>
                <c:pt idx="610">
                  <c:v>0.39327676273545198</c:v>
                </c:pt>
                <c:pt idx="611">
                  <c:v>0.39465549196708816</c:v>
                </c:pt>
                <c:pt idx="612">
                  <c:v>0.39604434110119591</c:v>
                </c:pt>
                <c:pt idx="613">
                  <c:v>0.3974432663442215</c:v>
                </c:pt>
                <c:pt idx="614">
                  <c:v>0.3988522210152457</c:v>
                </c:pt>
                <c:pt idx="615">
                  <c:v>0.40027115552261555</c:v>
                </c:pt>
                <c:pt idx="616">
                  <c:v>0.40170001734194088</c:v>
                </c:pt>
                <c:pt idx="617">
                  <c:v>0.40313875099548785</c:v>
                </c:pt>
                <c:pt idx="618">
                  <c:v>0.40458729803307381</c:v>
                </c:pt>
                <c:pt idx="619">
                  <c:v>0.40604559701444476</c:v>
                </c:pt>
                <c:pt idx="620">
                  <c:v>0.40751358349321332</c:v>
                </c:pt>
                <c:pt idx="621">
                  <c:v>0.4089911900024108</c:v>
                </c:pt>
                <c:pt idx="622">
                  <c:v>0.41047834604165495</c:v>
                </c:pt>
                <c:pt idx="623">
                  <c:v>0.41197497806601424</c:v>
                </c:pt>
                <c:pt idx="624">
                  <c:v>0.41348100947659522</c:v>
                </c:pt>
                <c:pt idx="625">
                  <c:v>0.41499636061289308</c:v>
                </c:pt>
                <c:pt idx="626">
                  <c:v>0.41657629078410835</c:v>
                </c:pt>
                <c:pt idx="627">
                  <c:v>0.41833304833565882</c:v>
                </c:pt>
                <c:pt idx="628">
                  <c:v>0.42010018594846277</c:v>
                </c:pt>
                <c:pt idx="629">
                  <c:v>0.42187759830572941</c:v>
                </c:pt>
                <c:pt idx="630">
                  <c:v>0.42366517657179475</c:v>
                </c:pt>
                <c:pt idx="631">
                  <c:v>0.42546280839632439</c:v>
                </c:pt>
                <c:pt idx="632">
                  <c:v>0.42727037792079903</c:v>
                </c:pt>
                <c:pt idx="633">
                  <c:v>0.42908776578733737</c:v>
                </c:pt>
                <c:pt idx="634">
                  <c:v>0.43091484914985434</c:v>
                </c:pt>
                <c:pt idx="635">
                  <c:v>0.4327515016875913</c:v>
                </c:pt>
                <c:pt idx="636">
                  <c:v>0.43459759362106631</c:v>
                </c:pt>
                <c:pt idx="637">
                  <c:v>0.43645299173041135</c:v>
                </c:pt>
                <c:pt idx="638">
                  <c:v>0.43831755937616762</c:v>
                </c:pt>
                <c:pt idx="639">
                  <c:v>0.44019115652254615</c:v>
                </c:pt>
                <c:pt idx="640">
                  <c:v>0.44207363976314085</c:v>
                </c:pt>
                <c:pt idx="641">
                  <c:v>0.44396486234911647</c:v>
                </c:pt>
                <c:pt idx="642">
                  <c:v>0.44586467421990389</c:v>
                </c:pt>
                <c:pt idx="643">
                  <c:v>0.44777292203637675</c:v>
                </c:pt>
                <c:pt idx="644">
                  <c:v>0.44968944921653159</c:v>
                </c:pt>
                <c:pt idx="645">
                  <c:v>0.45161409597364743</c:v>
                </c:pt>
                <c:pt idx="646">
                  <c:v>0.45354669935694636</c:v>
                </c:pt>
                <c:pt idx="647">
                  <c:v>0.45548709329474668</c:v>
                </c:pt>
                <c:pt idx="648">
                  <c:v>0.45743510864006826</c:v>
                </c:pt>
                <c:pt idx="649">
                  <c:v>0.45939057321872634</c:v>
                </c:pt>
                <c:pt idx="650">
                  <c:v>0.46135331187983436</c:v>
                </c:pt>
                <c:pt idx="651">
                  <c:v>0.46332314654876339</c:v>
                </c:pt>
                <c:pt idx="652">
                  <c:v>0.46529989628249208</c:v>
                </c:pt>
                <c:pt idx="653">
                  <c:v>0.46728337732732295</c:v>
                </c:pt>
                <c:pt idx="654">
                  <c:v>0.46927340317895438</c:v>
                </c:pt>
                <c:pt idx="655">
                  <c:v>0.47126978464486974</c:v>
                </c:pt>
                <c:pt idx="656">
                  <c:v>0.47327232990899232</c:v>
                </c:pt>
                <c:pt idx="657">
                  <c:v>0.47528084459859277</c:v>
                </c:pt>
                <c:pt idx="658">
                  <c:v>0.47729513185338063</c:v>
                </c:pt>
                <c:pt idx="659">
                  <c:v>0.4793149923967579</c:v>
                </c:pt>
                <c:pt idx="660">
                  <c:v>0.48134022460915982</c:v>
                </c:pt>
                <c:pt idx="661">
                  <c:v>0.48337062460347946</c:v>
                </c:pt>
                <c:pt idx="662">
                  <c:v>0.48540598630244536</c:v>
                </c:pt>
                <c:pt idx="663">
                  <c:v>0.48744610151797135</c:v>
                </c:pt>
                <c:pt idx="664">
                  <c:v>0.48949076003237896</c:v>
                </c:pt>
                <c:pt idx="665">
                  <c:v>0.49153974968142361</c:v>
                </c:pt>
                <c:pt idx="666">
                  <c:v>0.49359285643908696</c:v>
                </c:pt>
                <c:pt idx="667">
                  <c:v>0.49574349986423688</c:v>
                </c:pt>
                <c:pt idx="668">
                  <c:v>0.49806579405830381</c:v>
                </c:pt>
                <c:pt idx="669">
                  <c:v>0.5003919928284517</c:v>
                </c:pt>
                <c:pt idx="670">
                  <c:v>0.5027218475779639</c:v>
                </c:pt>
                <c:pt idx="671">
                  <c:v>0.50505510811651544</c:v>
                </c:pt>
                <c:pt idx="672">
                  <c:v>0.50739152276582866</c:v>
                </c:pt>
                <c:pt idx="673">
                  <c:v>0.50973083846670963</c:v>
                </c:pt>
                <c:pt idx="674">
                  <c:v>0.51207280088735663</c:v>
                </c:pt>
                <c:pt idx="675">
                  <c:v>0.51441715453286663</c:v>
                </c:pt>
                <c:pt idx="676">
                  <c:v>0.51676364285579768</c:v>
                </c:pt>
                <c:pt idx="677">
                  <c:v>0.51911200836772697</c:v>
                </c:pt>
                <c:pt idx="678">
                  <c:v>0.52146199275171157</c:v>
                </c:pt>
                <c:pt idx="679">
                  <c:v>0.52381333697547394</c:v>
                </c:pt>
                <c:pt idx="680">
                  <c:v>0.52616578140530557</c:v>
                </c:pt>
                <c:pt idx="681">
                  <c:v>0.52851906592051257</c:v>
                </c:pt>
                <c:pt idx="682">
                  <c:v>0.53087293002832014</c:v>
                </c:pt>
                <c:pt idx="683">
                  <c:v>0.53322711297913261</c:v>
                </c:pt>
                <c:pt idx="684">
                  <c:v>0.53558135388203099</c:v>
                </c:pt>
                <c:pt idx="685">
                  <c:v>0.5379353918204145</c:v>
                </c:pt>
                <c:pt idx="686">
                  <c:v>0.54028896596763432</c:v>
                </c:pt>
                <c:pt idx="687">
                  <c:v>0.54264181570260395</c:v>
                </c:pt>
                <c:pt idx="688">
                  <c:v>0.54499368072512877</c:v>
                </c:pt>
                <c:pt idx="689">
                  <c:v>0.54734430117102451</c:v>
                </c:pt>
                <c:pt idx="690">
                  <c:v>0.54969341772676361</c:v>
                </c:pt>
                <c:pt idx="691">
                  <c:v>0.55204077174362576</c:v>
                </c:pt>
                <c:pt idx="692">
                  <c:v>0.55438610535122579</c:v>
                </c:pt>
                <c:pt idx="693">
                  <c:v>0.55672916157031982</c:v>
                </c:pt>
                <c:pt idx="694">
                  <c:v>0.5590696844247387</c:v>
                </c:pt>
                <c:pt idx="695">
                  <c:v>0.56140741905244396</c:v>
                </c:pt>
                <c:pt idx="696">
                  <c:v>0.5637421118155016</c:v>
                </c:pt>
                <c:pt idx="697">
                  <c:v>0.56607351040893361</c:v>
                </c:pt>
                <c:pt idx="698">
                  <c:v>0.56840136396833052</c:v>
                </c:pt>
                <c:pt idx="699">
                  <c:v>0.57072542317613983</c:v>
                </c:pt>
                <c:pt idx="700">
                  <c:v>0.57304544036650584</c:v>
                </c:pt>
                <c:pt idx="701">
                  <c:v>0.57536116962862449</c:v>
                </c:pt>
                <c:pt idx="702">
                  <c:v>0.57767236690847656</c:v>
                </c:pt>
                <c:pt idx="703">
                  <c:v>0.5799787901088399</c:v>
                </c:pt>
                <c:pt idx="704">
                  <c:v>0.58228019918757257</c:v>
                </c:pt>
                <c:pt idx="705">
                  <c:v>0.5845763562540095</c:v>
                </c:pt>
                <c:pt idx="706">
                  <c:v>0.58686702566341131</c:v>
                </c:pt>
                <c:pt idx="707">
                  <c:v>0.58915197410942011</c:v>
                </c:pt>
                <c:pt idx="708">
                  <c:v>0.59143097071441919</c:v>
                </c:pt>
                <c:pt idx="709">
                  <c:v>0.59370378711774285</c:v>
                </c:pt>
                <c:pt idx="710">
                  <c:v>0.59597019756165159</c:v>
                </c:pt>
                <c:pt idx="711">
                  <c:v>0.59837582628432162</c:v>
                </c:pt>
                <c:pt idx="712">
                  <c:v>0.60089590446044938</c:v>
                </c:pt>
                <c:pt idx="713">
                  <c:v>0.60340807788744066</c:v>
                </c:pt>
                <c:pt idx="714">
                  <c:v>0.60591210659386863</c:v>
                </c:pt>
                <c:pt idx="715">
                  <c:v>0.60840775396115321</c:v>
                </c:pt>
                <c:pt idx="716">
                  <c:v>0.61089478680349618</c:v>
                </c:pt>
                <c:pt idx="717">
                  <c:v>0.61337297544489233</c:v>
                </c:pt>
                <c:pt idx="718">
                  <c:v>0.61584209379322985</c:v>
                </c:pt>
                <c:pt idx="719">
                  <c:v>0.61830191941139057</c:v>
                </c:pt>
                <c:pt idx="720">
                  <c:v>0.62075223358532972</c:v>
                </c:pt>
                <c:pt idx="721">
                  <c:v>0.62319282138913978</c:v>
                </c:pt>
                <c:pt idx="722">
                  <c:v>0.6256234717470216</c:v>
                </c:pt>
                <c:pt idx="723">
                  <c:v>0.62804397749217677</c:v>
                </c:pt>
                <c:pt idx="724">
                  <c:v>0.63045413542255468</c:v>
                </c:pt>
                <c:pt idx="725">
                  <c:v>0.63285374635354541</c:v>
                </c:pt>
                <c:pt idx="726">
                  <c:v>0.63524261516743763</c:v>
                </c:pt>
                <c:pt idx="727">
                  <c:v>0.63762055085983416</c:v>
                </c:pt>
                <c:pt idx="728">
                  <c:v>0.63998736658283495</c:v>
                </c:pt>
                <c:pt idx="729">
                  <c:v>0.64234287968514792</c:v>
                </c:pt>
                <c:pt idx="730">
                  <c:v>0.64468691174899273</c:v>
                </c:pt>
                <c:pt idx="731">
                  <c:v>0.64701928862394165</c:v>
                </c:pt>
                <c:pt idx="732">
                  <c:v>0.64933984045758308</c:v>
                </c:pt>
                <c:pt idx="733">
                  <c:v>0.65164840172310856</c:v>
                </c:pt>
                <c:pt idx="734">
                  <c:v>0.6539448112438252</c:v>
                </c:pt>
                <c:pt idx="735">
                  <c:v>0.65622891221458202</c:v>
                </c:pt>
                <c:pt idx="736">
                  <c:v>0.65850055222017756</c:v>
                </c:pt>
                <c:pt idx="737">
                  <c:v>0.66075958325075745</c:v>
                </c:pt>
                <c:pt idx="738">
                  <c:v>0.66300586171423115</c:v>
                </c:pt>
                <c:pt idx="739">
                  <c:v>0.6652392484457561</c:v>
                </c:pt>
                <c:pt idx="740">
                  <c:v>0.66745960871430265</c:v>
                </c:pt>
                <c:pt idx="741">
                  <c:v>0.66966681222639157</c:v>
                </c:pt>
                <c:pt idx="742">
                  <c:v>0.6718607331269616</c:v>
                </c:pt>
                <c:pt idx="743">
                  <c:v>0.67404124999753212</c:v>
                </c:pt>
                <c:pt idx="744">
                  <c:v>0.67620824585155404</c:v>
                </c:pt>
                <c:pt idx="745">
                  <c:v>0.67836160812717339</c:v>
                </c:pt>
                <c:pt idx="746">
                  <c:v>0.68050122867729168</c:v>
                </c:pt>
                <c:pt idx="747">
                  <c:v>0.68262700375713103</c:v>
                </c:pt>
                <c:pt idx="748">
                  <c:v>0.68473883400922364</c:v>
                </c:pt>
                <c:pt idx="749">
                  <c:v>0.6868366244459807</c:v>
                </c:pt>
                <c:pt idx="750">
                  <c:v>0.68892028442986364</c:v>
                </c:pt>
                <c:pt idx="751">
                  <c:v>0.69098972765120281</c:v>
                </c:pt>
                <c:pt idx="752">
                  <c:v>0.69304487210376953</c:v>
                </c:pt>
                <c:pt idx="753">
                  <c:v>0.69508564005810292</c:v>
                </c:pt>
                <c:pt idx="754">
                  <c:v>0.69711195803273851</c:v>
                </c:pt>
                <c:pt idx="755">
                  <c:v>0.69912375676332561</c:v>
                </c:pt>
                <c:pt idx="756">
                  <c:v>0.7011209711697306</c:v>
                </c:pt>
                <c:pt idx="757">
                  <c:v>0.70310354032121858</c:v>
                </c:pt>
                <c:pt idx="758">
                  <c:v>0.70507140739974672</c:v>
                </c:pt>
                <c:pt idx="759">
                  <c:v>0.70702451966143165</c:v>
                </c:pt>
                <c:pt idx="760">
                  <c:v>0.7089628283963223</c:v>
                </c:pt>
                <c:pt idx="761">
                  <c:v>0.71088628888645267</c:v>
                </c:pt>
                <c:pt idx="762">
                  <c:v>0.71279486036233364</c:v>
                </c:pt>
                <c:pt idx="763">
                  <c:v>0.71468850595787581</c:v>
                </c:pt>
                <c:pt idx="764">
                  <c:v>0.71656719266390001</c:v>
                </c:pt>
                <c:pt idx="765">
                  <c:v>0.71843089128020343</c:v>
                </c:pt>
                <c:pt idx="766">
                  <c:v>0.72027957636635165</c:v>
                </c:pt>
                <c:pt idx="767">
                  <c:v>0.72211322619117679</c:v>
                </c:pt>
                <c:pt idx="768">
                  <c:v>0.72393182268111533</c:v>
                </c:pt>
                <c:pt idx="769">
                  <c:v>0.72573535136741663</c:v>
                </c:pt>
                <c:pt idx="770">
                  <c:v>0.72752380133232986</c:v>
                </c:pt>
                <c:pt idx="771">
                  <c:v>0.72929716515425858</c:v>
                </c:pt>
                <c:pt idx="772">
                  <c:v>0.7310554388520466</c:v>
                </c:pt>
                <c:pt idx="773">
                  <c:v>0.73279862182839395</c:v>
                </c:pt>
                <c:pt idx="774">
                  <c:v>0.73452671681247961</c:v>
                </c:pt>
                <c:pt idx="775">
                  <c:v>0.73623972980189667</c:v>
                </c:pt>
                <c:pt idx="776">
                  <c:v>0.73793767000388688</c:v>
                </c:pt>
                <c:pt idx="777">
                  <c:v>0.73962054977599123</c:v>
                </c:pt>
                <c:pt idx="778">
                  <c:v>0.74128838456620549</c:v>
                </c:pt>
                <c:pt idx="779">
                  <c:v>0.74294119285259674</c:v>
                </c:pt>
                <c:pt idx="780">
                  <c:v>0.74457899608252964</c:v>
                </c:pt>
                <c:pt idx="781">
                  <c:v>0.74620181861157353</c:v>
                </c:pt>
                <c:pt idx="782">
                  <c:v>0.74780968764201516</c:v>
                </c:pt>
                <c:pt idx="783">
                  <c:v>0.74940263316122591</c:v>
                </c:pt>
                <c:pt idx="784">
                  <c:v>0.75098068787975913</c:v>
                </c:pt>
                <c:pt idx="785">
                  <c:v>0.75254388716933063</c:v>
                </c:pt>
                <c:pt idx="786">
                  <c:v>0.7540922690007118</c:v>
                </c:pt>
                <c:pt idx="787">
                  <c:v>0.75562587388158331</c:v>
                </c:pt>
                <c:pt idx="788">
                  <c:v>0.75714474479435689</c:v>
                </c:pt>
                <c:pt idx="789">
                  <c:v>0.75864892713413856</c:v>
                </c:pt>
                <c:pt idx="790">
                  <c:v>0.76013846864665935</c:v>
                </c:pt>
                <c:pt idx="791">
                  <c:v>0.76161341936648819</c:v>
                </c:pt>
                <c:pt idx="792">
                  <c:v>0.76307383155530506</c:v>
                </c:pt>
                <c:pt idx="793">
                  <c:v>0.76451975964049268</c:v>
                </c:pt>
                <c:pt idx="794">
                  <c:v>0.76595126015394044</c:v>
                </c:pt>
                <c:pt idx="795">
                  <c:v>0.76736839167116644</c:v>
                </c:pt>
                <c:pt idx="796">
                  <c:v>0.76877121475079035</c:v>
                </c:pt>
                <c:pt idx="797">
                  <c:v>0.77015979187433903</c:v>
                </c:pt>
                <c:pt idx="798">
                  <c:v>0.77153418738653778</c:v>
                </c:pt>
                <c:pt idx="799">
                  <c:v>0.7728944674359558</c:v>
                </c:pt>
                <c:pt idx="800">
                  <c:v>0.77424069991617295</c:v>
                </c:pt>
                <c:pt idx="801">
                  <c:v>0.77557295440744334</c:v>
                </c:pt>
                <c:pt idx="802">
                  <c:v>0.77689130211888902</c:v>
                </c:pt>
                <c:pt idx="803">
                  <c:v>0.77819581583120223</c:v>
                </c:pt>
                <c:pt idx="804">
                  <c:v>0.77948656984001929</c:v>
                </c:pt>
                <c:pt idx="805">
                  <c:v>0.78076363989982267</c:v>
                </c:pt>
                <c:pt idx="806">
                  <c:v>0.78202710316848056</c:v>
                </c:pt>
                <c:pt idx="807">
                  <c:v>0.78327703815246719</c:v>
                </c:pt>
                <c:pt idx="808">
                  <c:v>0.78451352465273783</c:v>
                </c:pt>
                <c:pt idx="809">
                  <c:v>0.78573664371128149</c:v>
                </c:pt>
                <c:pt idx="810">
                  <c:v>0.78694647755837122</c:v>
                </c:pt>
                <c:pt idx="811">
                  <c:v>0.78814310956055911</c:v>
                </c:pt>
                <c:pt idx="812">
                  <c:v>0.78932662416940791</c:v>
                </c:pt>
                <c:pt idx="813">
                  <c:v>0.79049710687093677</c:v>
                </c:pt>
                <c:pt idx="814">
                  <c:v>0.79165464413587772</c:v>
                </c:pt>
                <c:pt idx="815">
                  <c:v>0.79279932337064962</c:v>
                </c:pt>
                <c:pt idx="816">
                  <c:v>0.7939312328691952</c:v>
                </c:pt>
                <c:pt idx="817">
                  <c:v>0.79505046176551819</c:v>
                </c:pt>
                <c:pt idx="818">
                  <c:v>0.79615709998711759</c:v>
                </c:pt>
                <c:pt idx="819">
                  <c:v>0.79725123820915511</c:v>
                </c:pt>
                <c:pt idx="820">
                  <c:v>0.79833296780947616</c:v>
                </c:pt>
                <c:pt idx="821">
                  <c:v>0.79940238082446236</c:v>
                </c:pt>
                <c:pt idx="822">
                  <c:v>0.80045956990569356</c:v>
                </c:pt>
                <c:pt idx="823">
                  <c:v>0.80150462827742142</c:v>
                </c:pt>
                <c:pt idx="824">
                  <c:v>0.80253764969492958</c:v>
                </c:pt>
                <c:pt idx="825">
                  <c:v>0.8035587284036837</c:v>
                </c:pt>
                <c:pt idx="826">
                  <c:v>0.80456795909933543</c:v>
                </c:pt>
                <c:pt idx="827">
                  <c:v>0.80556543688857596</c:v>
                </c:pt>
                <c:pt idx="828">
                  <c:v>0.80655125725078292</c:v>
                </c:pt>
                <c:pt idx="829">
                  <c:v>0.80752551600057421</c:v>
                </c:pt>
                <c:pt idx="830">
                  <c:v>0.80848830925112658</c:v>
                </c:pt>
                <c:pt idx="831">
                  <c:v>0.80943973337838671</c:v>
                </c:pt>
                <c:pt idx="832">
                  <c:v>0.81037988498604696</c:v>
                </c:pt>
                <c:pt idx="833">
                  <c:v>0.81130886087142251</c:v>
                </c:pt>
                <c:pt idx="834">
                  <c:v>0.81222675799208666</c:v>
                </c:pt>
                <c:pt idx="835">
                  <c:v>0.81313367343335863</c:v>
                </c:pt>
                <c:pt idx="836">
                  <c:v>0.81402970437659805</c:v>
                </c:pt>
                <c:pt idx="837">
                  <c:v>0.81491494806829379</c:v>
                </c:pt>
                <c:pt idx="838">
                  <c:v>0.81578950178998344</c:v>
                </c:pt>
                <c:pt idx="839">
                  <c:v>0.8166534628289287</c:v>
                </c:pt>
                <c:pt idx="840">
                  <c:v>0.81750692844960648</c:v>
                </c:pt>
                <c:pt idx="841">
                  <c:v>0.81834999586597545</c:v>
                </c:pt>
                <c:pt idx="842">
                  <c:v>0.8191827622145057</c:v>
                </c:pt>
                <c:pt idx="843">
                  <c:v>0.82000532452798425</c:v>
                </c:pt>
                <c:pt idx="844">
                  <c:v>0.82081777971007153</c:v>
                </c:pt>
                <c:pt idx="845">
                  <c:v>0.8216202245106089</c:v>
                </c:pt>
                <c:pt idx="846">
                  <c:v>0.82241275550165127</c:v>
                </c:pt>
                <c:pt idx="847">
                  <c:v>0.82319546905427465</c:v>
                </c:pt>
                <c:pt idx="848">
                  <c:v>0.82396846131602253</c:v>
                </c:pt>
                <c:pt idx="849">
                  <c:v>0.82473182818915602</c:v>
                </c:pt>
                <c:pt idx="850">
                  <c:v>0.82548566530952872</c:v>
                </c:pt>
                <c:pt idx="851">
                  <c:v>0.82623006802621157</c:v>
                </c:pt>
                <c:pt idx="852">
                  <c:v>0.82696513138175032</c:v>
                </c:pt>
                <c:pt idx="853">
                  <c:v>0.82769095009312676</c:v>
                </c:pt>
                <c:pt idx="854">
                  <c:v>0.82840761853335065</c:v>
                </c:pt>
                <c:pt idx="855">
                  <c:v>0.8291152307137496</c:v>
                </c:pt>
                <c:pt idx="856">
                  <c:v>0.82981388026683534</c:v>
                </c:pt>
                <c:pt idx="857">
                  <c:v>0.83050366042984303</c:v>
                </c:pt>
                <c:pt idx="858">
                  <c:v>0.8311846640288727</c:v>
                </c:pt>
                <c:pt idx="859">
                  <c:v>0.83185698346362502</c:v>
                </c:pt>
                <c:pt idx="860">
                  <c:v>0.83252071069276867</c:v>
                </c:pt>
                <c:pt idx="861">
                  <c:v>0.83317593721984584</c:v>
                </c:pt>
                <c:pt idx="862">
                  <c:v>0.8338227540797728</c:v>
                </c:pt>
                <c:pt idx="863">
                  <c:v>0.83446125182591557</c:v>
                </c:pt>
                <c:pt idx="864">
                  <c:v>0.83509152051769764</c:v>
                </c:pt>
                <c:pt idx="865">
                  <c:v>0.83571364970874307</c:v>
                </c:pt>
                <c:pt idx="866">
                  <c:v>0.83632772843556968</c:v>
                </c:pt>
                <c:pt idx="867">
                  <c:v>0.83693384520678171</c:v>
                </c:pt>
                <c:pt idx="868">
                  <c:v>0.83753208799277856</c:v>
                </c:pt>
                <c:pt idx="869">
                  <c:v>0.83812254421595656</c:v>
                </c:pt>
                <c:pt idx="870">
                  <c:v>0.8387053007413946</c:v>
                </c:pt>
                <c:pt idx="871">
                  <c:v>0.8392804438680157</c:v>
                </c:pt>
                <c:pt idx="872">
                  <c:v>0.83984805932021456</c:v>
                </c:pt>
                <c:pt idx="873">
                  <c:v>0.84040823223992644</c:v>
                </c:pt>
                <c:pt idx="874">
                  <c:v>0.84096104717915565</c:v>
                </c:pt>
                <c:pt idx="875">
                  <c:v>0.841506588092924</c:v>
                </c:pt>
                <c:pt idx="876">
                  <c:v>0.84204493833265071</c:v>
                </c:pt>
                <c:pt idx="877">
                  <c:v>0.84257618063990658</c:v>
                </c:pt>
                <c:pt idx="878">
                  <c:v>0.843100397140638</c:v>
                </c:pt>
                <c:pt idx="879">
                  <c:v>0.84361766933971272</c:v>
                </c:pt>
                <c:pt idx="880">
                  <c:v>0.84412807811589108</c:v>
                </c:pt>
                <c:pt idx="881">
                  <c:v>0.8446317037171327</c:v>
                </c:pt>
                <c:pt idx="882">
                  <c:v>0.84512862575631331</c:v>
                </c:pt>
                <c:pt idx="883">
                  <c:v>0.84561892320723508</c:v>
                </c:pt>
                <c:pt idx="884">
                  <c:v>0.84610267440101861</c:v>
                </c:pt>
                <c:pt idx="885">
                  <c:v>0.84657995702281463</c:v>
                </c:pt>
                <c:pt idx="886">
                  <c:v>0.84705084810883879</c:v>
                </c:pt>
                <c:pt idx="887">
                  <c:v>0.8475154240437156</c:v>
                </c:pt>
                <c:pt idx="888">
                  <c:v>0.84797376055814888</c:v>
                </c:pt>
                <c:pt idx="889">
                  <c:v>0.84842593272684963</c:v>
                </c:pt>
                <c:pt idx="890">
                  <c:v>0.84887201496679565</c:v>
                </c:pt>
                <c:pt idx="891">
                  <c:v>0.84931208103573341</c:v>
                </c:pt>
                <c:pt idx="892">
                  <c:v>0.84974620403098178</c:v>
                </c:pt>
                <c:pt idx="893">
                  <c:v>0.85017445638845546</c:v>
                </c:pt>
                <c:pt idx="894">
                  <c:v>0.85059690988198744</c:v>
                </c:pt>
                <c:pt idx="895">
                  <c:v>0.85101363562289922</c:v>
                </c:pt>
                <c:pt idx="896">
                  <c:v>0.85142470405973314</c:v>
                </c:pt>
                <c:pt idx="897">
                  <c:v>0.85183018497832697</c:v>
                </c:pt>
                <c:pt idx="898">
                  <c:v>0.85223014750202153</c:v>
                </c:pt>
                <c:pt idx="899">
                  <c:v>0.85262466009213311</c:v>
                </c:pt>
                <c:pt idx="900">
                  <c:v>0.8530137905486046</c:v>
                </c:pt>
                <c:pt idx="901">
                  <c:v>0.85339760601089421</c:v>
                </c:pt>
                <c:pt idx="902">
                  <c:v>0.85377617295900465</c:v>
                </c:pt>
                <c:pt idx="903">
                  <c:v>0.85414955721476615</c:v>
                </c:pt>
                <c:pt idx="904">
                  <c:v>0.8545178239432295</c:v>
                </c:pt>
                <c:pt idx="905">
                  <c:v>0.85488103765430201</c:v>
                </c:pt>
                <c:pt idx="906">
                  <c:v>0.85523926220447832</c:v>
                </c:pt>
                <c:pt idx="907">
                  <c:v>0.85559256079880397</c:v>
                </c:pt>
                <c:pt idx="908">
                  <c:v>0.85594099599295459</c:v>
                </c:pt>
                <c:pt idx="909">
                  <c:v>0.8562846296954556</c:v>
                </c:pt>
                <c:pt idx="910">
                  <c:v>0.85662352317007406</c:v>
                </c:pt>
                <c:pt idx="911">
                  <c:v>0.85695773703832412</c:v>
                </c:pt>
                <c:pt idx="912">
                  <c:v>0.85728733128212553</c:v>
                </c:pt>
                <c:pt idx="913">
                  <c:v>0.85761236524657491</c:v>
                </c:pt>
                <c:pt idx="914">
                  <c:v>0.85793289764283065</c:v>
                </c:pt>
                <c:pt idx="915">
                  <c:v>0.85824898655113491</c:v>
                </c:pt>
                <c:pt idx="916">
                  <c:v>0.85856068942392227</c:v>
                </c:pt>
                <c:pt idx="917">
                  <c:v>0.8588680630890666</c:v>
                </c:pt>
                <c:pt idx="918">
                  <c:v>0.8591711637531918</c:v>
                </c:pt>
                <c:pt idx="919">
                  <c:v>0.85947004700509533</c:v>
                </c:pt>
                <c:pt idx="920">
                  <c:v>0.85976476781927769</c:v>
                </c:pt>
                <c:pt idx="921">
                  <c:v>0.86005538055954089</c:v>
                </c:pt>
                <c:pt idx="922">
                  <c:v>0.8603419389826592</c:v>
                </c:pt>
                <c:pt idx="923">
                  <c:v>0.8606244962421733</c:v>
                </c:pt>
                <c:pt idx="924">
                  <c:v>0.86090310489218724</c:v>
                </c:pt>
                <c:pt idx="925">
                  <c:v>0.86117781689133088</c:v>
                </c:pt>
                <c:pt idx="926">
                  <c:v>0.86144868360668581</c:v>
                </c:pt>
                <c:pt idx="927">
                  <c:v>0.86171575581785032</c:v>
                </c:pt>
                <c:pt idx="928">
                  <c:v>0.86197908372103893</c:v>
                </c:pt>
                <c:pt idx="929">
                  <c:v>0.86223871693322163</c:v>
                </c:pt>
                <c:pt idx="930">
                  <c:v>0.8624947044963357</c:v>
                </c:pt>
                <c:pt idx="931">
                  <c:v>0.862747094881544</c:v>
                </c:pt>
                <c:pt idx="932">
                  <c:v>0.8629959359935242</c:v>
                </c:pt>
                <c:pt idx="933">
                  <c:v>0.86324127517481486</c:v>
                </c:pt>
                <c:pt idx="934">
                  <c:v>0.86348315921019703</c:v>
                </c:pt>
                <c:pt idx="935">
                  <c:v>0.8637216343311197</c:v>
                </c:pt>
                <c:pt idx="936">
                  <c:v>0.86395674622011365</c:v>
                </c:pt>
                <c:pt idx="937">
                  <c:v>0.86418854001532153</c:v>
                </c:pt>
                <c:pt idx="938">
                  <c:v>0.86441706031496557</c:v>
                </c:pt>
                <c:pt idx="939">
                  <c:v>0.86464235118189914</c:v>
                </c:pt>
                <c:pt idx="940">
                  <c:v>0.86486445614814855</c:v>
                </c:pt>
                <c:pt idx="941">
                  <c:v>0.86508341821949908</c:v>
                </c:pt>
                <c:pt idx="942">
                  <c:v>0.86529927988008348</c:v>
                </c:pt>
                <c:pt idx="943">
                  <c:v>0.86551208309698657</c:v>
                </c:pt>
                <c:pt idx="944">
                  <c:v>0.8657218693248756</c:v>
                </c:pt>
                <c:pt idx="945">
                  <c:v>0.86592867951060226</c:v>
                </c:pt>
                <c:pt idx="946">
                  <c:v>0.86613255409788115</c:v>
                </c:pt>
                <c:pt idx="947">
                  <c:v>0.8663335330319144</c:v>
                </c:pt>
                <c:pt idx="948">
                  <c:v>0.86653165576404145</c:v>
                </c:pt>
                <c:pt idx="949">
                  <c:v>0.86672696125639981</c:v>
                </c:pt>
                <c:pt idx="950">
                  <c:v>0.86691948798658081</c:v>
                </c:pt>
                <c:pt idx="951">
                  <c:v>0.86710927395227289</c:v>
                </c:pt>
                <c:pt idx="952">
                  <c:v>0.86729635667592964</c:v>
                </c:pt>
                <c:pt idx="953">
                  <c:v>0.86748077320941064</c:v>
                </c:pt>
                <c:pt idx="954">
                  <c:v>0.86766256013861753</c:v>
                </c:pt>
                <c:pt idx="955">
                  <c:v>0.86784175358814486</c:v>
                </c:pt>
                <c:pt idx="956">
                  <c:v>0.8680183892258746</c:v>
                </c:pt>
                <c:pt idx="957">
                  <c:v>0.86819250226764677</c:v>
                </c:pt>
                <c:pt idx="958">
                  <c:v>0.86836412748181468</c:v>
                </c:pt>
                <c:pt idx="959">
                  <c:v>0.86853329919386169</c:v>
                </c:pt>
                <c:pt idx="960">
                  <c:v>0.8687000512909806</c:v>
                </c:pt>
                <c:pt idx="961">
                  <c:v>0.86886441722662622</c:v>
                </c:pt>
                <c:pt idx="962">
                  <c:v>0.86902643002508251</c:v>
                </c:pt>
                <c:pt idx="963">
                  <c:v>0.8691861222859748</c:v>
                </c:pt>
                <c:pt idx="964">
                  <c:v>0.86934352618880628</c:v>
                </c:pt>
                <c:pt idx="965">
                  <c:v>0.86949867349742183</c:v>
                </c:pt>
                <c:pt idx="966">
                  <c:v>0.86965159556451199</c:v>
                </c:pt>
                <c:pt idx="967">
                  <c:v>0.86980232333604179</c:v>
                </c:pt>
                <c:pt idx="968">
                  <c:v>0.86995088735571191</c:v>
                </c:pt>
                <c:pt idx="969">
                  <c:v>0.87009731776932764</c:v>
                </c:pt>
                <c:pt idx="970">
                  <c:v>0.87024164432922591</c:v>
                </c:pt>
                <c:pt idx="971">
                  <c:v>0.87038389639860214</c:v>
                </c:pt>
                <c:pt idx="972">
                  <c:v>0.87052410295586513</c:v>
                </c:pt>
                <c:pt idx="973">
                  <c:v>0.87066229259895433</c:v>
                </c:pt>
                <c:pt idx="974">
                  <c:v>0.8707984935496027</c:v>
                </c:pt>
                <c:pt idx="975">
                  <c:v>0.8709327336576016</c:v>
                </c:pt>
                <c:pt idx="976">
                  <c:v>0.87106504040505772</c:v>
                </c:pt>
                <c:pt idx="977">
                  <c:v>0.87119544091055934</c:v>
                </c:pt>
                <c:pt idx="978">
                  <c:v>0.87132396193336259</c:v>
                </c:pt>
                <c:pt idx="979">
                  <c:v>0.87145062987755351</c:v>
                </c:pt>
                <c:pt idx="980">
                  <c:v>0.87157547079614284</c:v>
                </c:pt>
                <c:pt idx="981">
                  <c:v>0.87169851039516721</c:v>
                </c:pt>
                <c:pt idx="982">
                  <c:v>0.87181977403772581</c:v>
                </c:pt>
                <c:pt idx="983">
                  <c:v>0.87193928674804433</c:v>
                </c:pt>
                <c:pt idx="984">
                  <c:v>0.87205707321542791</c:v>
                </c:pt>
                <c:pt idx="985">
                  <c:v>0.87217315779824911</c:v>
                </c:pt>
                <c:pt idx="986">
                  <c:v>0.8722875645278837</c:v>
                </c:pt>
                <c:pt idx="987">
                  <c:v>0.8724003171125988</c:v>
                </c:pt>
                <c:pt idx="988">
                  <c:v>0.87251143894142225</c:v>
                </c:pt>
                <c:pt idx="989">
                  <c:v>0.8726209530880028</c:v>
                </c:pt>
                <c:pt idx="990">
                  <c:v>0.87272888231437995</c:v>
                </c:pt>
                <c:pt idx="991">
                  <c:v>0.87283524907478272</c:v>
                </c:pt>
                <c:pt idx="992">
                  <c:v>0.87294007551936759</c:v>
                </c:pt>
                <c:pt idx="993">
                  <c:v>0.87304338349791133</c:v>
                </c:pt>
                <c:pt idx="994">
                  <c:v>0.87314519456350614</c:v>
                </c:pt>
                <c:pt idx="995">
                  <c:v>0.87324552997616689</c:v>
                </c:pt>
                <c:pt idx="996">
                  <c:v>0.87334441070648972</c:v>
                </c:pt>
                <c:pt idx="997">
                  <c:v>0.87344185743917901</c:v>
                </c:pt>
                <c:pt idx="998">
                  <c:v>0.8735378905766058</c:v>
                </c:pt>
              </c:numCache>
            </c:numRef>
          </c:yVal>
        </c:ser>
        <c:axId val="68439424"/>
        <c:axId val="68662784"/>
      </c:scatterChart>
      <c:valAx>
        <c:axId val="68439424"/>
        <c:scaling>
          <c:logBase val="10"/>
          <c:orientation val="minMax"/>
          <c:max val="1000"/>
          <c:min val="1.0000000000000041E-3"/>
        </c:scaling>
        <c:axPos val="b"/>
        <c:majorGridlines/>
        <c:minorGridlines>
          <c:spPr>
            <a:ln>
              <a:prstDash val="sysDot"/>
            </a:ln>
          </c:spPr>
        </c:minorGridlines>
        <c:title>
          <c:tx>
            <c:rich>
              <a:bodyPr/>
              <a:lstStyle/>
              <a:p>
                <a:pPr>
                  <a:defRPr sz="2400" b="1" i="0" u="none" strike="noStrike" baseline="0">
                    <a:solidFill>
                      <a:srgbClr val="3C3C3C"/>
                    </a:solidFill>
                    <a:latin typeface="+mn-lt"/>
                    <a:ea typeface="Arial"/>
                    <a:cs typeface="Arial"/>
                  </a:defRPr>
                </a:pPr>
                <a:r>
                  <a:rPr lang="en-US" sz="2400" b="1">
                    <a:latin typeface="+mn-lt"/>
                  </a:rPr>
                  <a:t>GPUweight</a:t>
                </a:r>
              </a:p>
            </c:rich>
          </c:tx>
          <c:layout>
            <c:manualLayout>
              <c:xMode val="edge"/>
              <c:yMode val="edge"/>
              <c:x val="0.44949847914796415"/>
              <c:y val="0.8984602709414663"/>
            </c:manualLayout>
          </c:layout>
          <c:spPr>
            <a:noFill/>
            <a:ln w="25400">
              <a:noFill/>
            </a:ln>
          </c:spPr>
        </c:title>
        <c:numFmt formatCode="General" sourceLinked="1"/>
        <c:minorTickMark val="out"/>
        <c:tickLblPos val="nextTo"/>
        <c:spPr>
          <a:ln w="3175">
            <a:solidFill>
              <a:sysClr val="windowText" lastClr="000000"/>
            </a:solidFill>
            <a:prstDash val="solid"/>
          </a:ln>
        </c:spPr>
        <c:txPr>
          <a:bodyPr rot="0" vert="horz"/>
          <a:lstStyle/>
          <a:p>
            <a:pPr>
              <a:defRPr sz="2400" b="0" i="0" u="none" strike="noStrike" baseline="0">
                <a:solidFill>
                  <a:srgbClr val="3C3C3C"/>
                </a:solidFill>
                <a:latin typeface="+mn-lt"/>
                <a:ea typeface="Arial"/>
                <a:cs typeface="Arial"/>
              </a:defRPr>
            </a:pPr>
            <a:endParaRPr lang="en-US"/>
          </a:p>
        </c:txPr>
        <c:crossAx val="68662784"/>
        <c:crossesAt val="0"/>
        <c:crossBetween val="midCat"/>
      </c:valAx>
      <c:valAx>
        <c:axId val="68662784"/>
        <c:scaling>
          <c:orientation val="minMax"/>
          <c:max val="1"/>
        </c:scaling>
        <c:axPos val="l"/>
        <c:majorGridlines>
          <c:spPr>
            <a:ln w="3175">
              <a:solidFill>
                <a:schemeClr val="tx1"/>
              </a:solidFill>
              <a:prstDash val="solid"/>
            </a:ln>
          </c:spPr>
        </c:majorGridlines>
        <c:title>
          <c:tx>
            <c:rich>
              <a:bodyPr/>
              <a:lstStyle/>
              <a:p>
                <a:pPr>
                  <a:defRPr sz="2400" b="1" i="0" u="none" strike="noStrike" baseline="0">
                    <a:solidFill>
                      <a:srgbClr val="3C3C3C"/>
                    </a:solidFill>
                    <a:latin typeface="+mn-lt"/>
                    <a:ea typeface="Arial"/>
                    <a:cs typeface="Arial"/>
                  </a:defRPr>
                </a:pPr>
                <a:r>
                  <a:rPr lang="en-US" sz="2400" b="1">
                    <a:latin typeface="+mn-lt"/>
                  </a:rPr>
                  <a:t>System Performance</a:t>
                </a:r>
              </a:p>
            </c:rich>
          </c:tx>
          <c:layout>
            <c:manualLayout>
              <c:xMode val="edge"/>
              <c:yMode val="edge"/>
              <c:x val="0"/>
              <c:y val="7.2478843731977452E-2"/>
            </c:manualLayout>
          </c:layout>
          <c:spPr>
            <a:noFill/>
            <a:ln w="25400">
              <a:noFill/>
            </a:ln>
          </c:spPr>
        </c:title>
        <c:numFmt formatCode="General" sourceLinked="1"/>
        <c:tickLblPos val="nextTo"/>
        <c:spPr>
          <a:ln w="3175">
            <a:solidFill>
              <a:schemeClr val="tx1"/>
            </a:solidFill>
            <a:prstDash val="solid"/>
          </a:ln>
        </c:spPr>
        <c:txPr>
          <a:bodyPr rot="0" vert="horz"/>
          <a:lstStyle/>
          <a:p>
            <a:pPr>
              <a:defRPr sz="2400" b="0" i="0" u="none" strike="noStrike" baseline="0">
                <a:solidFill>
                  <a:srgbClr val="3C3C3C"/>
                </a:solidFill>
                <a:latin typeface="+mn-lt"/>
                <a:ea typeface="Arial"/>
                <a:cs typeface="Arial"/>
              </a:defRPr>
            </a:pPr>
            <a:endParaRPr lang="en-US"/>
          </a:p>
        </c:txPr>
        <c:crossAx val="68439424"/>
        <c:crossesAt val="0"/>
        <c:crossBetween val="midCat"/>
      </c:valAx>
      <c:spPr>
        <a:noFill/>
        <a:ln w="3175">
          <a:solidFill>
            <a:schemeClr val="tx1"/>
          </a:solidFill>
          <a:prstDash val="solid"/>
        </a:ln>
      </c:spPr>
    </c:plotArea>
    <c:legend>
      <c:legendPos val="r"/>
      <c:layout>
        <c:manualLayout>
          <c:xMode val="edge"/>
          <c:yMode val="edge"/>
          <c:x val="0.18709257529944121"/>
          <c:y val="0.10400809764250298"/>
          <c:w val="0.3767361684537554"/>
          <c:h val="0.33255652460482954"/>
        </c:manualLayout>
      </c:layout>
      <c:spPr>
        <a:solidFill>
          <a:sysClr val="window" lastClr="FFFFFF"/>
        </a:solidFill>
        <a:ln w="25400">
          <a:solidFill>
            <a:sysClr val="windowText" lastClr="000000"/>
          </a:solidFill>
        </a:ln>
      </c:spPr>
      <c:txPr>
        <a:bodyPr/>
        <a:lstStyle/>
        <a:p>
          <a:pPr>
            <a:defRPr sz="2400" b="1" i="0" u="none" strike="noStrike" baseline="0">
              <a:solidFill>
                <a:srgbClr val="3C3C3C"/>
              </a:solidFill>
              <a:latin typeface="+mn-lt"/>
              <a:ea typeface="Arial"/>
              <a:cs typeface="Arial"/>
            </a:defRPr>
          </a:pPr>
          <a:endParaRPr lang="en-US"/>
        </a:p>
      </c:txPr>
    </c:legend>
    <c:plotVisOnly val="1"/>
    <c:dispBlanksAs val="span"/>
  </c:chart>
  <c:spPr>
    <a:solidFill>
      <a:srgbClr val="FFFFFF"/>
    </a:solid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layout/>
      <c:txPr>
        <a:bodyPr/>
        <a:lstStyle/>
        <a:p>
          <a:pPr>
            <a:defRPr sz="2400"/>
          </a:pPr>
          <a:endParaRPr lang="en-US"/>
        </a:p>
      </c:txPr>
    </c:title>
    <c:plotArea>
      <c:layout/>
      <c:barChart>
        <c:barDir val="col"/>
        <c:grouping val="clustered"/>
        <c:ser>
          <c:idx val="0"/>
          <c:order val="0"/>
          <c:tx>
            <c:strRef>
              <c:f>Sheet1!$B$1</c:f>
              <c:strCache>
                <c:ptCount val="1"/>
                <c:pt idx="0">
                  <c:v>CPU-WS</c:v>
                </c:pt>
              </c:strCache>
            </c:strRef>
          </c:tx>
          <c:spPr>
            <a:solidFill>
              <a:srgbClr val="0000FF"/>
            </a:solidFill>
          </c:spPr>
          <c:cat>
            <c:strRef>
              <c:f>Sheet1!$A$2:$A$6</c:f>
              <c:strCache>
                <c:ptCount val="5"/>
                <c:pt idx="0">
                  <c:v>FR-FCFS</c:v>
                </c:pt>
                <c:pt idx="1">
                  <c:v>SMS-SJF</c:v>
                </c:pt>
                <c:pt idx="2">
                  <c:v>SMS_SJF-OoO</c:v>
                </c:pt>
                <c:pt idx="3">
                  <c:v>SMS-RR</c:v>
                </c:pt>
                <c:pt idx="4">
                  <c:v>SMS-RR-OoO</c:v>
                </c:pt>
              </c:strCache>
            </c:strRef>
          </c:cat>
          <c:val>
            <c:numRef>
              <c:f>Sheet1!$B$2:$B$6</c:f>
              <c:numCache>
                <c:formatCode>General</c:formatCode>
                <c:ptCount val="5"/>
                <c:pt idx="0">
                  <c:v>3.02</c:v>
                </c:pt>
                <c:pt idx="1">
                  <c:v>5.13</c:v>
                </c:pt>
                <c:pt idx="2">
                  <c:v>5.1899999999999995</c:v>
                </c:pt>
                <c:pt idx="3">
                  <c:v>2.7600000000000002</c:v>
                </c:pt>
                <c:pt idx="4">
                  <c:v>3.15</c:v>
                </c:pt>
              </c:numCache>
            </c:numRef>
          </c:val>
        </c:ser>
        <c:axId val="68716032"/>
        <c:axId val="68717568"/>
      </c:barChart>
      <c:catAx>
        <c:axId val="68716032"/>
        <c:scaling>
          <c:orientation val="minMax"/>
        </c:scaling>
        <c:axPos val="b"/>
        <c:tickLblPos val="nextTo"/>
        <c:txPr>
          <a:bodyPr/>
          <a:lstStyle/>
          <a:p>
            <a:pPr>
              <a:defRPr sz="2000"/>
            </a:pPr>
            <a:endParaRPr lang="en-US"/>
          </a:p>
        </c:txPr>
        <c:crossAx val="68717568"/>
        <c:crosses val="autoZero"/>
        <c:auto val="1"/>
        <c:lblAlgn val="ctr"/>
        <c:lblOffset val="100"/>
      </c:catAx>
      <c:valAx>
        <c:axId val="68717568"/>
        <c:scaling>
          <c:orientation val="minMax"/>
        </c:scaling>
        <c:axPos val="l"/>
        <c:majorGridlines/>
        <c:numFmt formatCode="General" sourceLinked="1"/>
        <c:tickLblPos val="nextTo"/>
        <c:txPr>
          <a:bodyPr/>
          <a:lstStyle/>
          <a:p>
            <a:pPr>
              <a:defRPr sz="2000"/>
            </a:pPr>
            <a:endParaRPr lang="en-US"/>
          </a:p>
        </c:txPr>
        <c:crossAx val="68716032"/>
        <c:crosses val="autoZero"/>
        <c:crossBetween val="between"/>
      </c:valAx>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en-US"/>
  <c:chart>
    <c:title>
      <c:layout/>
      <c:txPr>
        <a:bodyPr/>
        <a:lstStyle/>
        <a:p>
          <a:pPr>
            <a:defRPr sz="2400"/>
          </a:pPr>
          <a:endParaRPr lang="en-US"/>
        </a:p>
      </c:txPr>
    </c:title>
    <c:plotArea>
      <c:layout/>
      <c:barChart>
        <c:barDir val="col"/>
        <c:grouping val="clustered"/>
        <c:ser>
          <c:idx val="1"/>
          <c:order val="0"/>
          <c:tx>
            <c:strRef>
              <c:f>Sheet1!$C$1</c:f>
              <c:strCache>
                <c:ptCount val="1"/>
                <c:pt idx="0">
                  <c:v>GPU-Frame Rate</c:v>
                </c:pt>
              </c:strCache>
            </c:strRef>
          </c:tx>
          <c:cat>
            <c:strRef>
              <c:f>Sheet1!$A$2:$A$6</c:f>
              <c:strCache>
                <c:ptCount val="5"/>
                <c:pt idx="0">
                  <c:v>FR-FCFS</c:v>
                </c:pt>
                <c:pt idx="1">
                  <c:v>SMS-SJF</c:v>
                </c:pt>
                <c:pt idx="2">
                  <c:v>SMS_SJF-OoO</c:v>
                </c:pt>
                <c:pt idx="3">
                  <c:v>SMS-RR</c:v>
                </c:pt>
                <c:pt idx="4">
                  <c:v>SMS-RR-OoO</c:v>
                </c:pt>
              </c:strCache>
            </c:strRef>
          </c:cat>
          <c:val>
            <c:numRef>
              <c:f>Sheet1!$C$2:$C$6</c:f>
              <c:numCache>
                <c:formatCode>General</c:formatCode>
                <c:ptCount val="5"/>
                <c:pt idx="0">
                  <c:v>79.86</c:v>
                </c:pt>
                <c:pt idx="1">
                  <c:v>51.25</c:v>
                </c:pt>
                <c:pt idx="2">
                  <c:v>50.91</c:v>
                </c:pt>
                <c:pt idx="3">
                  <c:v>81.14</c:v>
                </c:pt>
                <c:pt idx="4">
                  <c:v>78.06</c:v>
                </c:pt>
              </c:numCache>
            </c:numRef>
          </c:val>
        </c:ser>
        <c:axId val="68737280"/>
        <c:axId val="48762880"/>
      </c:barChart>
      <c:catAx>
        <c:axId val="68737280"/>
        <c:scaling>
          <c:orientation val="minMax"/>
        </c:scaling>
        <c:axPos val="b"/>
        <c:tickLblPos val="nextTo"/>
        <c:txPr>
          <a:bodyPr/>
          <a:lstStyle/>
          <a:p>
            <a:pPr>
              <a:defRPr sz="2000"/>
            </a:pPr>
            <a:endParaRPr lang="en-US"/>
          </a:p>
        </c:txPr>
        <c:crossAx val="48762880"/>
        <c:crosses val="autoZero"/>
        <c:auto val="1"/>
        <c:lblAlgn val="ctr"/>
        <c:lblOffset val="100"/>
      </c:catAx>
      <c:valAx>
        <c:axId val="48762880"/>
        <c:scaling>
          <c:orientation val="minMax"/>
        </c:scaling>
        <c:axPos val="l"/>
        <c:majorGridlines/>
        <c:numFmt formatCode="General" sourceLinked="1"/>
        <c:tickLblPos val="nextTo"/>
        <c:txPr>
          <a:bodyPr/>
          <a:lstStyle/>
          <a:p>
            <a:pPr>
              <a:defRPr sz="2000"/>
            </a:pPr>
            <a:endParaRPr lang="en-US"/>
          </a:p>
        </c:txPr>
        <c:crossAx val="68737280"/>
        <c:crosses val="autoZero"/>
        <c:crossBetween val="between"/>
      </c:valAx>
    </c:plotArea>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2400" dirty="0"/>
              <a:t>Memory Intensity</a:t>
            </a:r>
          </a:p>
        </c:rich>
      </c:tx>
      <c:layout/>
    </c:title>
    <c:plotArea>
      <c:layout/>
      <c:barChart>
        <c:barDir val="col"/>
        <c:grouping val="clustered"/>
        <c:ser>
          <c:idx val="0"/>
          <c:order val="0"/>
          <c:tx>
            <c:strRef>
              <c:f>Sheet1!$B$1</c:f>
              <c:strCache>
                <c:ptCount val="1"/>
                <c:pt idx="0">
                  <c:v>Memory Intensity</c:v>
                </c:pt>
              </c:strCache>
            </c:strRef>
          </c:tx>
          <c:dPt>
            <c:idx val="4"/>
            <c:spPr>
              <a:solidFill>
                <a:srgbClr val="0000FF"/>
              </a:solidFill>
            </c:spPr>
          </c:dPt>
          <c:dPt>
            <c:idx val="5"/>
            <c:spPr>
              <a:solidFill>
                <a:srgbClr val="0000FF"/>
              </a:solidFill>
            </c:spPr>
          </c:dPt>
          <c:dPt>
            <c:idx val="6"/>
            <c:spPr>
              <a:solidFill>
                <a:srgbClr val="0000FF"/>
              </a:solidFill>
            </c:spPr>
          </c:dPt>
          <c:cat>
            <c:strRef>
              <c:f>Sheet1!$A$2:$A$8</c:f>
              <c:strCache>
                <c:ptCount val="7"/>
                <c:pt idx="0">
                  <c:v>Game01</c:v>
                </c:pt>
                <c:pt idx="1">
                  <c:v>Game03</c:v>
                </c:pt>
                <c:pt idx="2">
                  <c:v>Game05</c:v>
                </c:pt>
                <c:pt idx="3">
                  <c:v>Bench02</c:v>
                </c:pt>
                <c:pt idx="4">
                  <c:v>gromacs</c:v>
                </c:pt>
                <c:pt idx="5">
                  <c:v>cactusADM</c:v>
                </c:pt>
                <c:pt idx="6">
                  <c:v>mcf</c:v>
                </c:pt>
              </c:strCache>
            </c:strRef>
          </c:cat>
          <c:val>
            <c:numRef>
              <c:f>Sheet1!$B$2:$B$8</c:f>
              <c:numCache>
                <c:formatCode>General</c:formatCode>
                <c:ptCount val="7"/>
                <c:pt idx="0">
                  <c:v>304</c:v>
                </c:pt>
                <c:pt idx="1">
                  <c:v>345</c:v>
                </c:pt>
                <c:pt idx="2">
                  <c:v>321</c:v>
                </c:pt>
                <c:pt idx="3">
                  <c:v>267</c:v>
                </c:pt>
                <c:pt idx="4">
                  <c:v>1.1224700000000001</c:v>
                </c:pt>
                <c:pt idx="5">
                  <c:v>4.7400170099999945</c:v>
                </c:pt>
                <c:pt idx="6">
                  <c:v>74.355000000000089</c:v>
                </c:pt>
              </c:numCache>
            </c:numRef>
          </c:val>
        </c:ser>
        <c:axId val="48784128"/>
        <c:axId val="48785664"/>
      </c:barChart>
      <c:catAx>
        <c:axId val="48784128"/>
        <c:scaling>
          <c:orientation val="minMax"/>
        </c:scaling>
        <c:axPos val="b"/>
        <c:tickLblPos val="nextTo"/>
        <c:txPr>
          <a:bodyPr/>
          <a:lstStyle/>
          <a:p>
            <a:pPr>
              <a:defRPr sz="1800"/>
            </a:pPr>
            <a:endParaRPr lang="en-US"/>
          </a:p>
        </c:txPr>
        <c:crossAx val="48785664"/>
        <c:crosses val="autoZero"/>
        <c:auto val="1"/>
        <c:lblAlgn val="ctr"/>
        <c:lblOffset val="100"/>
      </c:catAx>
      <c:valAx>
        <c:axId val="48785664"/>
        <c:scaling>
          <c:orientation val="minMax"/>
        </c:scaling>
        <c:axPos val="l"/>
        <c:majorGridlines/>
        <c:numFmt formatCode="General" sourceLinked="1"/>
        <c:tickLblPos val="nextTo"/>
        <c:txPr>
          <a:bodyPr/>
          <a:lstStyle/>
          <a:p>
            <a:pPr>
              <a:defRPr sz="1800"/>
            </a:pPr>
            <a:endParaRPr lang="en-US"/>
          </a:p>
        </c:txPr>
        <c:crossAx val="48784128"/>
        <c:crosses val="autoZero"/>
        <c:crossBetween val="between"/>
        <c:majorUnit val="100"/>
      </c:valAx>
    </c:plotArea>
    <c:plotVisOnly val="1"/>
    <c:dispBlanksAs val="gap"/>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barChart>
        <c:barDir val="col"/>
        <c:grouping val="clustered"/>
        <c:ser>
          <c:idx val="1"/>
          <c:order val="0"/>
          <c:tx>
            <c:strRef>
              <c:f>Sheet1!$C$1</c:f>
              <c:strCache>
                <c:ptCount val="1"/>
                <c:pt idx="0">
                  <c:v>Row Buffer Locality</c:v>
                </c:pt>
              </c:strCache>
            </c:strRef>
          </c:tx>
          <c:spPr>
            <a:solidFill>
              <a:srgbClr val="CC9900"/>
            </a:solidFill>
          </c:spPr>
          <c:dPt>
            <c:idx val="4"/>
            <c:spPr>
              <a:solidFill>
                <a:srgbClr val="0000FF"/>
              </a:solidFill>
            </c:spPr>
          </c:dPt>
          <c:dPt>
            <c:idx val="5"/>
            <c:spPr>
              <a:solidFill>
                <a:srgbClr val="0000FF"/>
              </a:solidFill>
            </c:spPr>
          </c:dPt>
          <c:dPt>
            <c:idx val="6"/>
            <c:spPr>
              <a:solidFill>
                <a:srgbClr val="0000FF"/>
              </a:solidFill>
            </c:spPr>
          </c:dPt>
          <c:cat>
            <c:strRef>
              <c:f>Sheet1!$A$2:$A$8</c:f>
              <c:strCache>
                <c:ptCount val="7"/>
                <c:pt idx="0">
                  <c:v>Game01</c:v>
                </c:pt>
                <c:pt idx="1">
                  <c:v>Game03</c:v>
                </c:pt>
                <c:pt idx="2">
                  <c:v>Game05</c:v>
                </c:pt>
                <c:pt idx="3">
                  <c:v>Bench02</c:v>
                </c:pt>
                <c:pt idx="4">
                  <c:v>gromacs</c:v>
                </c:pt>
                <c:pt idx="5">
                  <c:v>cactusADM</c:v>
                </c:pt>
                <c:pt idx="6">
                  <c:v>mcf</c:v>
                </c:pt>
              </c:strCache>
            </c:strRef>
          </c:cat>
          <c:val>
            <c:numRef>
              <c:f>Sheet1!$C$2:$C$8</c:f>
              <c:numCache>
                <c:formatCode>General</c:formatCode>
                <c:ptCount val="7"/>
                <c:pt idx="0">
                  <c:v>0.96640947210000716</c:v>
                </c:pt>
                <c:pt idx="1">
                  <c:v>0.95861273760000065</c:v>
                </c:pt>
                <c:pt idx="2">
                  <c:v>0.95861273760000065</c:v>
                </c:pt>
                <c:pt idx="3">
                  <c:v>0.76526005500000005</c:v>
                </c:pt>
                <c:pt idx="4">
                  <c:v>0.89817032175444156</c:v>
                </c:pt>
                <c:pt idx="5">
                  <c:v>0.237130147232501</c:v>
                </c:pt>
                <c:pt idx="6">
                  <c:v>0.42160628243969672</c:v>
                </c:pt>
              </c:numCache>
            </c:numRef>
          </c:val>
        </c:ser>
        <c:axId val="64452480"/>
        <c:axId val="64454016"/>
      </c:barChart>
      <c:catAx>
        <c:axId val="64452480"/>
        <c:scaling>
          <c:orientation val="minMax"/>
        </c:scaling>
        <c:axPos val="b"/>
        <c:tickLblPos val="nextTo"/>
        <c:crossAx val="64454016"/>
        <c:crosses val="autoZero"/>
        <c:auto val="1"/>
        <c:lblAlgn val="ctr"/>
        <c:lblOffset val="100"/>
      </c:catAx>
      <c:valAx>
        <c:axId val="64454016"/>
        <c:scaling>
          <c:orientation val="minMax"/>
          <c:max val="1"/>
        </c:scaling>
        <c:axPos val="l"/>
        <c:majorGridlines/>
        <c:numFmt formatCode="General" sourceLinked="1"/>
        <c:tickLblPos val="nextTo"/>
        <c:crossAx val="64452480"/>
        <c:crosses val="autoZero"/>
        <c:crossBetween val="between"/>
      </c:valAx>
    </c:plotArea>
    <c:plotVisOnly val="1"/>
    <c:dispBlanksAs val="gap"/>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Memory Level Parallelism</a:t>
            </a:r>
          </a:p>
        </c:rich>
      </c:tx>
      <c:layout/>
    </c:title>
    <c:plotArea>
      <c:layout/>
      <c:barChart>
        <c:barDir val="col"/>
        <c:grouping val="clustered"/>
        <c:ser>
          <c:idx val="2"/>
          <c:order val="0"/>
          <c:tx>
            <c:strRef>
              <c:f>Sheet1!$D$1</c:f>
              <c:strCache>
                <c:ptCount val="1"/>
                <c:pt idx="0">
                  <c:v>Bank Level Parallelism</c:v>
                </c:pt>
              </c:strCache>
            </c:strRef>
          </c:tx>
          <c:spPr>
            <a:solidFill>
              <a:schemeClr val="accent1"/>
            </a:solidFill>
          </c:spPr>
          <c:dPt>
            <c:idx val="4"/>
            <c:spPr>
              <a:solidFill>
                <a:srgbClr val="0000FF"/>
              </a:solidFill>
            </c:spPr>
          </c:dPt>
          <c:dPt>
            <c:idx val="5"/>
            <c:spPr>
              <a:solidFill>
                <a:srgbClr val="0000FF"/>
              </a:solidFill>
            </c:spPr>
          </c:dPt>
          <c:dPt>
            <c:idx val="6"/>
            <c:spPr>
              <a:solidFill>
                <a:srgbClr val="0000FF"/>
              </a:solidFill>
            </c:spPr>
          </c:dPt>
          <c:cat>
            <c:strRef>
              <c:f>Sheet1!$A$2:$A$8</c:f>
              <c:strCache>
                <c:ptCount val="7"/>
                <c:pt idx="0">
                  <c:v>Game01</c:v>
                </c:pt>
                <c:pt idx="1">
                  <c:v>Game03</c:v>
                </c:pt>
                <c:pt idx="2">
                  <c:v>Game05</c:v>
                </c:pt>
                <c:pt idx="3">
                  <c:v>Bench02</c:v>
                </c:pt>
                <c:pt idx="4">
                  <c:v>gromacs</c:v>
                </c:pt>
                <c:pt idx="5">
                  <c:v>cactusADM</c:v>
                </c:pt>
                <c:pt idx="6">
                  <c:v>mcf</c:v>
                </c:pt>
              </c:strCache>
            </c:strRef>
          </c:cat>
          <c:val>
            <c:numRef>
              <c:f>Sheet1!$D$2:$D$8</c:f>
              <c:numCache>
                <c:formatCode>General</c:formatCode>
                <c:ptCount val="7"/>
                <c:pt idx="0">
                  <c:v>3.90315508105529</c:v>
                </c:pt>
                <c:pt idx="1">
                  <c:v>3.9441064637860701</c:v>
                </c:pt>
                <c:pt idx="2">
                  <c:v>3.1413561763108198</c:v>
                </c:pt>
                <c:pt idx="3">
                  <c:v>5.2171894480912275</c:v>
                </c:pt>
                <c:pt idx="4">
                  <c:v>1.2003575487983815</c:v>
                </c:pt>
                <c:pt idx="5">
                  <c:v>1.4008308381260299</c:v>
                </c:pt>
                <c:pt idx="6">
                  <c:v>3.9812737289900002</c:v>
                </c:pt>
              </c:numCache>
            </c:numRef>
          </c:val>
        </c:ser>
        <c:axId val="64487424"/>
        <c:axId val="64488960"/>
      </c:barChart>
      <c:catAx>
        <c:axId val="64487424"/>
        <c:scaling>
          <c:orientation val="minMax"/>
        </c:scaling>
        <c:axPos val="b"/>
        <c:tickLblPos val="nextTo"/>
        <c:crossAx val="64488960"/>
        <c:crosses val="autoZero"/>
        <c:auto val="1"/>
        <c:lblAlgn val="ctr"/>
        <c:lblOffset val="100"/>
      </c:catAx>
      <c:valAx>
        <c:axId val="64488960"/>
        <c:scaling>
          <c:orientation val="minMax"/>
        </c:scaling>
        <c:axPos val="l"/>
        <c:majorGridlines/>
        <c:numFmt formatCode="General" sourceLinked="1"/>
        <c:tickLblPos val="nextTo"/>
        <c:crossAx val="64487424"/>
        <c:crosses val="autoZero"/>
        <c:crossBetween val="between"/>
      </c:valAx>
    </c:plotArea>
    <c:plotVisOnly val="1"/>
    <c:dispBlanksAs val="gap"/>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sz="quarter" idx="1"/>
          </p:nvPr>
        </p:nvSpPr>
        <p:spPr>
          <a:xfrm>
            <a:off x="3970939" y="1"/>
            <a:ext cx="3037840" cy="464820"/>
          </a:xfrm>
          <a:prstGeom prst="rect">
            <a:avLst/>
          </a:prstGeom>
        </p:spPr>
        <p:txBody>
          <a:bodyPr vert="horz" lIns="93167" tIns="46584" rIns="93167" bIns="46584" rtlCol="0"/>
          <a:lstStyle>
            <a:lvl1pPr algn="r">
              <a:defRPr sz="1200"/>
            </a:lvl1pPr>
          </a:lstStyle>
          <a:p>
            <a:fld id="{AC167E78-EA36-40A1-A9A0-B443C6CB1F60}" type="datetimeFigureOut">
              <a:rPr lang="en-US" smtClean="0"/>
              <a:pPr/>
              <a:t>6/12/2012</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67" tIns="46584" rIns="93167" bIns="46584" rtlCol="0" anchor="b"/>
          <a:lstStyle>
            <a:lvl1pPr algn="l">
              <a:defRPr sz="1200"/>
            </a:lvl1pPr>
          </a:lstStyle>
          <a:p>
            <a:endParaRPr lang="en-US"/>
          </a:p>
        </p:txBody>
      </p:sp>
      <p:sp>
        <p:nvSpPr>
          <p:cNvPr id="5" name="Slide Number Placeholder 4"/>
          <p:cNvSpPr>
            <a:spLocks noGrp="1"/>
          </p:cNvSpPr>
          <p:nvPr>
            <p:ph type="sldNum" sz="quarter" idx="3"/>
          </p:nvPr>
        </p:nvSpPr>
        <p:spPr>
          <a:xfrm>
            <a:off x="3970939" y="8829967"/>
            <a:ext cx="3037840" cy="464820"/>
          </a:xfrm>
          <a:prstGeom prst="rect">
            <a:avLst/>
          </a:prstGeom>
        </p:spPr>
        <p:txBody>
          <a:bodyPr vert="horz" lIns="93167" tIns="46584" rIns="93167" bIns="46584" rtlCol="0" anchor="b"/>
          <a:lstStyle>
            <a:lvl1pPr algn="r">
              <a:defRPr sz="1200"/>
            </a:lvl1pPr>
          </a:lstStyle>
          <a:p>
            <a:fld id="{1E401BE2-F7AC-4C50-A6E5-F6C806E13D7E}" type="slidenum">
              <a:rPr lang="en-US" smtClean="0"/>
              <a:pPr/>
              <a:t>‹#›</a:t>
            </a:fld>
            <a:endParaRPr lang="en-US"/>
          </a:p>
        </p:txBody>
      </p:sp>
    </p:spTree>
    <p:extLst>
      <p:ext uri="{BB962C8B-B14F-4D97-AF65-F5344CB8AC3E}">
        <p14:creationId xmlns="" xmlns:p14="http://schemas.microsoft.com/office/powerpoint/2010/main" val="3930988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9" y="1"/>
            <a:ext cx="3037840" cy="464820"/>
          </a:xfrm>
          <a:prstGeom prst="rect">
            <a:avLst/>
          </a:prstGeom>
        </p:spPr>
        <p:txBody>
          <a:bodyPr vert="horz" lIns="93167" tIns="46584" rIns="93167" bIns="46584" rtlCol="0"/>
          <a:lstStyle>
            <a:lvl1pPr algn="r">
              <a:defRPr sz="1200"/>
            </a:lvl1pPr>
          </a:lstStyle>
          <a:p>
            <a:fld id="{88D89EF4-2B2A-4F54-A6DD-1EB35DCF17B3}" type="datetimeFigureOut">
              <a:rPr lang="en-US" smtClean="0"/>
              <a:pPr/>
              <a:t>6/12/2012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67" tIns="46584" rIns="93167" bIns="4658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3167" tIns="46584" rIns="93167" bIns="46584" rtlCol="0" anchor="b"/>
          <a:lstStyle>
            <a:lvl1pPr algn="r">
              <a:defRPr sz="1200"/>
            </a:lvl1pPr>
          </a:lstStyle>
          <a:p>
            <a:fld id="{AB959945-7217-484B-8E74-88DC87A74BB0}" type="slidenum">
              <a:rPr lang="en-US" smtClean="0"/>
              <a:pPr/>
              <a:t>‹#›</a:t>
            </a:fld>
            <a:endParaRPr lang="en-US"/>
          </a:p>
        </p:txBody>
      </p:sp>
    </p:spTree>
    <p:extLst>
      <p:ext uri="{BB962C8B-B14F-4D97-AF65-F5344CB8AC3E}">
        <p14:creationId xmlns="" xmlns:p14="http://schemas.microsoft.com/office/powerpoint/2010/main" val="2415376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defTabSz="916503"/>
            <a:r>
              <a:rPr lang="en-US" dirty="0"/>
              <a:t>Good afternoon everyone. Today I am going to present Staged Memory </a:t>
            </a:r>
            <a:r>
              <a:rPr lang="en-US" dirty="0" smtClean="0"/>
              <a:t>Scheduling. This is work done by </a:t>
            </a:r>
            <a:r>
              <a:rPr lang="en-US" dirty="0" smtClean="0"/>
              <a:t>[my</a:t>
            </a:r>
            <a:r>
              <a:rPr lang="en-US" baseline="0" dirty="0" smtClean="0"/>
              <a:t> name]</a:t>
            </a:r>
            <a:r>
              <a:rPr lang="en-US" dirty="0" smtClean="0"/>
              <a:t>, </a:t>
            </a:r>
            <a:r>
              <a:rPr lang="en-US" dirty="0" smtClean="0"/>
              <a:t>…, …, …,  and my advisor …</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&lt;However (continue from the previous slide) a large buffer requires more complicated logic to analyze memory requests (for example, to determine if each request is a row hit), analyze application characteristics, assign and enforce priorities. </a:t>
            </a:r>
          </a:p>
          <a:p>
            <a:r>
              <a:rPr lang="en-US" baseline="0" dirty="0" smtClean="0"/>
              <a:t>&lt;click&gt;</a:t>
            </a:r>
          </a:p>
          <a:p>
            <a:r>
              <a:rPr lang="en-US" baseline="0" dirty="0" smtClean="0"/>
              <a:t>This leads to high complexity, high power, and large die area</a:t>
            </a:r>
          </a:p>
          <a:p>
            <a:r>
              <a:rPr lang="en-US" baseline="0" dirty="0" smtClean="0"/>
              <a:t>&lt;click, the big </a:t>
            </a:r>
            <a:r>
              <a:rPr lang="en-US" baseline="0" dirty="0" err="1" smtClean="0"/>
              <a:t>Mem</a:t>
            </a:r>
            <a:r>
              <a:rPr lang="en-US" baseline="0" dirty="0" smtClean="0"/>
              <a:t> </a:t>
            </a:r>
            <a:r>
              <a:rPr lang="en-US" baseline="0" dirty="0" err="1" smtClean="0"/>
              <a:t>sched</a:t>
            </a:r>
            <a:r>
              <a:rPr lang="en-US" baseline="0" dirty="0" smtClean="0"/>
              <a:t>. Appears&gt;</a:t>
            </a:r>
          </a:p>
          <a:p>
            <a:r>
              <a:rPr lang="en-US" baseline="0" dirty="0" smtClean="0"/>
              <a:t>&lt;click, transition&gt;</a:t>
            </a:r>
          </a:p>
          <a:p>
            <a:r>
              <a:rPr lang="en-US" baseline="0" dirty="0" smtClean="0"/>
              <a:t>Our goal in this project is…</a:t>
            </a:r>
          </a:p>
        </p:txBody>
      </p:sp>
      <p:sp>
        <p:nvSpPr>
          <p:cNvPr id="4" name="Slide Number Placeholder 3"/>
          <p:cNvSpPr>
            <a:spLocks noGrp="1"/>
          </p:cNvSpPr>
          <p:nvPr>
            <p:ph type="sldNum" sz="quarter" idx="10"/>
          </p:nvPr>
        </p:nvSpPr>
        <p:spPr/>
        <p:txBody>
          <a:bodyPr/>
          <a:lstStyle/>
          <a:p>
            <a:fld id="{AB959945-7217-484B-8E74-88DC87A74BB0}"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goal in this project is to design a new memory scheduler that is &lt;click&gt;</a:t>
            </a:r>
            <a:r>
              <a:rPr lang="en-US" baseline="0" dirty="0" smtClean="0"/>
              <a:t> </a:t>
            </a:r>
            <a:r>
              <a:rPr lang="en-US" dirty="0" smtClean="0"/>
              <a:t>scalable to accommodate</a:t>
            </a:r>
            <a:r>
              <a:rPr lang="en-US" baseline="0" dirty="0" smtClean="0"/>
              <a:t> a large number of requests</a:t>
            </a:r>
            <a:r>
              <a:rPr lang="en-US" dirty="0" smtClean="0"/>
              <a:t>, &lt;click&gt; easy-to-implement,</a:t>
            </a:r>
            <a:r>
              <a:rPr lang="en-US" baseline="0" dirty="0" smtClean="0"/>
              <a:t> &lt;click&gt; application-aware and &lt;click&gt; able to provide high performance and fairness especially in heterogeneous CPU-GPU systems. </a:t>
            </a:r>
          </a:p>
          <a:p>
            <a:r>
              <a:rPr lang="en-US" baseline="0" dirty="0" smtClean="0"/>
              <a:t>&lt;transition … &gt;</a:t>
            </a:r>
          </a:p>
          <a:p>
            <a:r>
              <a:rPr lang="en-US" baseline="0" dirty="0" smtClean="0"/>
              <a:t>To this end, we have made several observations that lead to our new memory scheduler design</a:t>
            </a:r>
          </a:p>
        </p:txBody>
      </p:sp>
      <p:sp>
        <p:nvSpPr>
          <p:cNvPr id="4" name="Slide Number Placeholder 3"/>
          <p:cNvSpPr>
            <a:spLocks noGrp="1"/>
          </p:cNvSpPr>
          <p:nvPr>
            <p:ph type="sldNum" sz="quarter" idx="10"/>
          </p:nvPr>
        </p:nvSpPr>
        <p:spPr/>
        <p:txBody>
          <a:bodyPr/>
          <a:lstStyle/>
          <a:p>
            <a:fld id="{AB959945-7217-484B-8E74-88DC87A74BB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6503"/>
            <a:r>
              <a:rPr lang="en-US" baseline="0" dirty="0" smtClean="0"/>
              <a:t>&lt;continue from previous slide&gt;</a:t>
            </a:r>
          </a:p>
          <a:p>
            <a:r>
              <a:rPr lang="en-US" baseline="0" dirty="0" smtClean="0"/>
              <a:t>To this end, we have made several observations that lead to our new memory scheduler design</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12</a:t>
            </a:fld>
            <a:endParaRPr lang="en-US"/>
          </a:p>
        </p:txBody>
      </p:sp>
    </p:spTree>
    <p:extLst>
      <p:ext uri="{BB962C8B-B14F-4D97-AF65-F5344CB8AC3E}">
        <p14:creationId xmlns="" xmlns:p14="http://schemas.microsoft.com/office/powerpoint/2010/main" val="3389621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 we observe that there are three key functions that an application aware memory scheduler need to provide concurrently when choosing the next request</a:t>
            </a:r>
          </a:p>
          <a:p>
            <a:r>
              <a:rPr lang="en-US" baseline="0" dirty="0" smtClean="0"/>
              <a:t>&lt;click&gt;</a:t>
            </a:r>
          </a:p>
          <a:p>
            <a:r>
              <a:rPr lang="en-US" baseline="0" dirty="0" smtClean="0"/>
              <a:t>First, a memory scheduler should maximize row buffer hits because this increases the bandwidth </a:t>
            </a:r>
            <a:r>
              <a:rPr lang="en-US" baseline="0" dirty="0" err="1" smtClean="0"/>
              <a:t>utlization</a:t>
            </a:r>
            <a:endParaRPr lang="en-US" baseline="0" dirty="0" smtClean="0"/>
          </a:p>
          <a:p>
            <a:r>
              <a:rPr lang="en-US" baseline="0" dirty="0" smtClean="0"/>
              <a:t>&lt;click&gt;</a:t>
            </a:r>
          </a:p>
          <a:p>
            <a:r>
              <a:rPr lang="en-US" baseline="0" dirty="0" smtClean="0"/>
              <a:t>Second, a memory scheduler should be able to manage contention between different applications. This will increase system throughput and fairness</a:t>
            </a:r>
          </a:p>
          <a:p>
            <a:r>
              <a:rPr lang="en-US" baseline="0" dirty="0" smtClean="0"/>
              <a:t>&lt;click&gt;</a:t>
            </a:r>
          </a:p>
          <a:p>
            <a:r>
              <a:rPr lang="en-US" baseline="0" dirty="0" smtClean="0"/>
              <a:t>Third, a memory scheduler need to satisfy DRAM timing constraints</a:t>
            </a:r>
          </a:p>
          <a:p>
            <a:r>
              <a:rPr lang="en-US" baseline="0" dirty="0" smtClean="0"/>
              <a:t>&lt;click&gt;</a:t>
            </a:r>
          </a:p>
          <a:p>
            <a:r>
              <a:rPr lang="en-US" baseline="0" dirty="0" smtClean="0"/>
              <a:t>Current systems use a centralized memory controller design to accomplish these functions, which is complex when the request buffer is large</a:t>
            </a:r>
          </a:p>
          <a:p>
            <a:r>
              <a:rPr lang="en-US" baseline="0" dirty="0" smtClean="0"/>
              <a:t>&lt;click … transition&gt;</a:t>
            </a:r>
          </a:p>
          <a:p>
            <a:r>
              <a:rPr lang="en-US" baseline="0" dirty="0" smtClean="0"/>
              <a:t>So, our key idea is to …</a:t>
            </a:r>
          </a:p>
        </p:txBody>
      </p:sp>
      <p:sp>
        <p:nvSpPr>
          <p:cNvPr id="4" name="Slide Number Placeholder 3"/>
          <p:cNvSpPr>
            <a:spLocks noGrp="1"/>
          </p:cNvSpPr>
          <p:nvPr>
            <p:ph type="sldNum" sz="quarter" idx="10"/>
          </p:nvPr>
        </p:nvSpPr>
        <p:spPr/>
        <p:txBody>
          <a:bodyPr/>
          <a:lstStyle/>
          <a:p>
            <a:fld id="{AB959945-7217-484B-8E74-88DC87A74BB0}"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Our key idea is to decouple these functional tasks &lt;click&gt; into different stages.</a:t>
            </a:r>
          </a:p>
          <a:p>
            <a:r>
              <a:rPr lang="en-US" baseline="0" dirty="0" smtClean="0"/>
              <a:t>&lt;click&gt;</a:t>
            </a:r>
          </a:p>
          <a:p>
            <a:r>
              <a:rPr lang="en-US" baseline="0" dirty="0" smtClean="0"/>
              <a:t>We partition these three &lt;click&gt; tasks across several simpler hardware structures, which we call stages.</a:t>
            </a:r>
          </a:p>
          <a:p>
            <a:r>
              <a:rPr lang="en-US" baseline="0" dirty="0" smtClean="0"/>
              <a:t>&lt;click&gt;</a:t>
            </a:r>
          </a:p>
          <a:p>
            <a:r>
              <a:rPr lang="en-US" baseline="0" dirty="0" smtClean="0"/>
              <a:t>Stage 1 is the batch formation. This stage maximizes row buffer hits by grouping requests that access the same row within each application into batches</a:t>
            </a:r>
          </a:p>
          <a:p>
            <a:r>
              <a:rPr lang="en-US" baseline="0" dirty="0" smtClean="0"/>
              <a:t>&lt;click&gt;</a:t>
            </a:r>
          </a:p>
          <a:p>
            <a:r>
              <a:rPr lang="en-US" baseline="0" dirty="0" smtClean="0"/>
              <a:t>Stage 2 is the batch scheduler. This stage manages contention by scheduling batches from different applications</a:t>
            </a:r>
          </a:p>
          <a:p>
            <a:r>
              <a:rPr lang="en-US" baseline="0" dirty="0" smtClean="0"/>
              <a:t>&lt;click&gt;</a:t>
            </a:r>
          </a:p>
          <a:p>
            <a:r>
              <a:rPr lang="en-US" baseline="0" dirty="0" smtClean="0"/>
              <a:t>And stage 3 is the DRAM command scheduler. This stage issues requests from an already scheduled order and make sure that it satisfy DRAM timing constraints</a:t>
            </a:r>
          </a:p>
          <a:p>
            <a:r>
              <a:rPr lang="en-US" baseline="0" dirty="0" smtClean="0"/>
              <a:t>&lt;click … transition&gt;</a:t>
            </a:r>
          </a:p>
          <a:p>
            <a:r>
              <a:rPr lang="en-US" baseline="0" dirty="0" smtClean="0"/>
              <a:t>With these key observations, we will show how we can decouple a monolithic schedulers into a simpler design through …</a:t>
            </a:r>
          </a:p>
        </p:txBody>
      </p:sp>
      <p:sp>
        <p:nvSpPr>
          <p:cNvPr id="4" name="Slide Number Placeholder 3"/>
          <p:cNvSpPr>
            <a:spLocks noGrp="1"/>
          </p:cNvSpPr>
          <p:nvPr>
            <p:ph type="sldNum" sz="quarter" idx="10"/>
          </p:nvPr>
        </p:nvSpPr>
        <p:spPr/>
        <p:txBody>
          <a:bodyPr/>
          <a:lstStyle/>
          <a:p>
            <a:fld id="{AB959945-7217-484B-8E74-88DC87A74BB0}"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&lt;transition&gt;</a:t>
            </a:r>
          </a:p>
          <a:p>
            <a:r>
              <a:rPr lang="en-US" baseline="0" dirty="0" smtClean="0"/>
              <a:t>With these key observations, we will show how we can decouple a monolithic schedulers into a simpler design through …</a:t>
            </a:r>
          </a:p>
        </p:txBody>
      </p:sp>
      <p:sp>
        <p:nvSpPr>
          <p:cNvPr id="4" name="Slide Number Placeholder 3"/>
          <p:cNvSpPr>
            <a:spLocks noGrp="1"/>
          </p:cNvSpPr>
          <p:nvPr>
            <p:ph type="sldNum" sz="quarter" idx="10"/>
          </p:nvPr>
        </p:nvSpPr>
        <p:spPr/>
        <p:txBody>
          <a:bodyPr/>
          <a:lstStyle/>
          <a:p>
            <a:fld id="{AB959945-7217-484B-8E74-88DC87A74BB0}" type="slidenum">
              <a:rPr lang="en-US" smtClean="0"/>
              <a:pPr/>
              <a:t>15</a:t>
            </a:fld>
            <a:endParaRPr lang="en-US"/>
          </a:p>
        </p:txBody>
      </p:sp>
    </p:spTree>
    <p:extLst>
      <p:ext uri="{BB962C8B-B14F-4D97-AF65-F5344CB8AC3E}">
        <p14:creationId xmlns="" xmlns:p14="http://schemas.microsoft.com/office/powerpoint/2010/main" val="3389621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With these key observations, we will show how we can decouple a monolithic schedulers into a simpler design through &lt;click&gt; stage 1, the batch formation, &lt;click&gt; stage 2, the batch scheduler, &lt;click&gt; stage 3, the DRAM command scheduler</a:t>
            </a:r>
          </a:p>
        </p:txBody>
      </p:sp>
      <p:sp>
        <p:nvSpPr>
          <p:cNvPr id="4" name="Slide Number Placeholder 3"/>
          <p:cNvSpPr>
            <a:spLocks noGrp="1"/>
          </p:cNvSpPr>
          <p:nvPr>
            <p:ph type="sldNum" sz="quarter" idx="10"/>
          </p:nvPr>
        </p:nvSpPr>
        <p:spPr/>
        <p:txBody>
          <a:bodyPr/>
          <a:lstStyle/>
          <a:p>
            <a:fld id="{AB959945-7217-484B-8E74-88DC87A74BB0}"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Now, let me explain how the batch formation works …</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goal in the batch</a:t>
            </a:r>
            <a:r>
              <a:rPr lang="en-US" baseline="0" dirty="0" smtClean="0"/>
              <a:t> formation stage is to maximize row buffer hits.</a:t>
            </a:r>
          </a:p>
          <a:p>
            <a:r>
              <a:rPr lang="en-US" baseline="0" dirty="0" smtClean="0"/>
              <a:t>&lt;click&gt;</a:t>
            </a:r>
          </a:p>
          <a:p>
            <a:r>
              <a:rPr lang="en-US" baseline="0" dirty="0" smtClean="0"/>
              <a:t>At each core, we want to batch request that access the same row within a limited time window</a:t>
            </a:r>
          </a:p>
          <a:p>
            <a:r>
              <a:rPr lang="en-US" baseline="0" dirty="0" smtClean="0"/>
              <a:t>&lt;click&gt;</a:t>
            </a:r>
          </a:p>
          <a:p>
            <a:r>
              <a:rPr lang="en-US" baseline="0" dirty="0" smtClean="0"/>
              <a:t>And a batch is ready to be scheduled by the batch scheduler under to conditions. The first condition is when the next request accesses a different row. The second condition is when the time window for batch formation expires to ensure forward progress</a:t>
            </a:r>
          </a:p>
          <a:p>
            <a:r>
              <a:rPr lang="en-US" baseline="0" dirty="0" smtClean="0"/>
              <a:t>&lt;click&gt;</a:t>
            </a:r>
          </a:p>
          <a:p>
            <a:r>
              <a:rPr lang="en-US" baseline="0" dirty="0" smtClean="0"/>
              <a:t>We keep this stage simple by using per-core FIFO queues</a:t>
            </a:r>
          </a:p>
          <a:p>
            <a:r>
              <a:rPr lang="en-US" baseline="0" dirty="0" smtClean="0"/>
              <a:t>&lt;click … transition&gt;</a:t>
            </a:r>
          </a:p>
          <a:p>
            <a:r>
              <a:rPr lang="en-US" baseline="0" dirty="0" smtClean="0"/>
              <a:t>And now I will show an example of how batch formation works.</a:t>
            </a:r>
          </a:p>
        </p:txBody>
      </p:sp>
      <p:sp>
        <p:nvSpPr>
          <p:cNvPr id="4" name="Slide Number Placeholder 3"/>
          <p:cNvSpPr>
            <a:spLocks noGrp="1"/>
          </p:cNvSpPr>
          <p:nvPr>
            <p:ph type="sldNum" sz="quarter" idx="10"/>
          </p:nvPr>
        </p:nvSpPr>
        <p:spPr/>
        <p:txBody>
          <a:bodyPr/>
          <a:lstStyle/>
          <a:p>
            <a:fld id="{AB959945-7217-484B-8E74-88DC87A74BB0}"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 will show an example of how the batch formation work</a:t>
            </a:r>
          </a:p>
          <a:p>
            <a:r>
              <a:rPr lang="en-US" baseline="0" dirty="0" smtClean="0"/>
              <a:t>&lt;click&gt; </a:t>
            </a:r>
          </a:p>
          <a:p>
            <a:r>
              <a:rPr lang="en-US" baseline="0" dirty="0" smtClean="0"/>
              <a:t>When there is an incoming requests that access the same row as an earlier requests. (This yellow request that accesses row B), they will be batched. And a batch will become ready to be scheduled under two conditions. First, it will become ready when a subsequent request wants to access a different row, in this case row C. The earlier request to row B will become ready to be scheduled. </a:t>
            </a:r>
          </a:p>
          <a:p>
            <a:r>
              <a:rPr lang="en-US" baseline="0" dirty="0" smtClean="0"/>
              <a:t>A batch can become ready to be scheduled under another condition, which is when the time window for the batch formation expires, which is shown in this example in core 1. this batch formation will happen across all the cores including the GPU.</a:t>
            </a:r>
          </a:p>
        </p:txBody>
      </p:sp>
      <p:sp>
        <p:nvSpPr>
          <p:cNvPr id="4" name="Slide Number Placeholder 3"/>
          <p:cNvSpPr>
            <a:spLocks noGrp="1"/>
          </p:cNvSpPr>
          <p:nvPr>
            <p:ph type="sldNum" sz="quarter" idx="10"/>
          </p:nvPr>
        </p:nvSpPr>
        <p:spPr/>
        <p:txBody>
          <a:bodyPr/>
          <a:lstStyle/>
          <a:p>
            <a:fld id="{AB959945-7217-484B-8E74-88DC87A74BB0}"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We observe</a:t>
            </a:r>
            <a:r>
              <a:rPr lang="en-US" b="1" baseline="0" dirty="0" smtClean="0"/>
              <a:t> that</a:t>
            </a:r>
            <a:r>
              <a:rPr lang="en-US" b="1" dirty="0" smtClean="0"/>
              <a:t> </a:t>
            </a:r>
            <a:r>
              <a:rPr lang="en-US" sz="2200" dirty="0" smtClean="0"/>
              <a:t>Heterogeneous CPU-GPU systems require memory schedulers with </a:t>
            </a:r>
            <a:r>
              <a:rPr lang="en-US" sz="2200" dirty="0" smtClean="0">
                <a:solidFill>
                  <a:srgbClr val="FF0000"/>
                </a:solidFill>
              </a:rPr>
              <a:t>large request buffers</a:t>
            </a:r>
            <a:r>
              <a:rPr lang="en-US" sz="2200" baseline="0" dirty="0" smtClean="0">
                <a:solidFill>
                  <a:srgbClr val="FF0000"/>
                </a:solidFill>
              </a:rPr>
              <a:t> and this becomes a problem for </a:t>
            </a:r>
            <a:r>
              <a:rPr lang="en-US" sz="2200" baseline="0" dirty="0" smtClean="0">
                <a:solidFill>
                  <a:schemeClr val="tx1"/>
                </a:solidFill>
              </a:rPr>
              <a:t>e</a:t>
            </a:r>
            <a:r>
              <a:rPr lang="en-US" sz="2200" dirty="0" smtClean="0"/>
              <a:t>xisting monolithic application-aware memory scheduler designs because they are </a:t>
            </a:r>
            <a:r>
              <a:rPr lang="en-US" sz="2200" dirty="0" smtClean="0">
                <a:solidFill>
                  <a:srgbClr val="FF0000"/>
                </a:solidFill>
              </a:rPr>
              <a:t>hard to scale</a:t>
            </a:r>
            <a:r>
              <a:rPr lang="en-US" sz="2200" dirty="0" smtClean="0"/>
              <a:t> to large request buffer size</a:t>
            </a:r>
            <a:endParaRPr lang="en-US" sz="1000" dirty="0" smtClean="0"/>
          </a:p>
          <a:p>
            <a:r>
              <a:rPr lang="en-US" b="1" dirty="0" smtClean="0"/>
              <a:t>Our Solution</a:t>
            </a:r>
            <a:r>
              <a:rPr lang="en-US" b="1" baseline="0" dirty="0" smtClean="0"/>
              <a:t>, staged memory scheduling, </a:t>
            </a:r>
            <a:r>
              <a:rPr lang="en-US" sz="2200" dirty="0" smtClean="0">
                <a:solidFill>
                  <a:srgbClr val="0000FF"/>
                </a:solidFill>
              </a:rPr>
              <a:t>decomposes MC into three simpler stages</a:t>
            </a:r>
            <a:r>
              <a:rPr lang="en-US" sz="2200" dirty="0" smtClean="0"/>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1) Batch formation:</a:t>
            </a:r>
            <a:r>
              <a:rPr lang="en-US" baseline="0" dirty="0" smtClean="0"/>
              <a:t> m</a:t>
            </a:r>
            <a:r>
              <a:rPr lang="en-US" dirty="0" smtClean="0"/>
              <a:t>aintains</a:t>
            </a:r>
            <a:r>
              <a:rPr lang="en-US" baseline="0" dirty="0" smtClean="0"/>
              <a:t> row buffer locality by forming batches of row-hitting requests.</a:t>
            </a:r>
            <a:endParaRPr lang="en-US" dirty="0" smtClean="0"/>
          </a:p>
          <a:p>
            <a:pPr lvl="1">
              <a:buNone/>
            </a:pPr>
            <a:r>
              <a:rPr lang="en-US" dirty="0" smtClean="0"/>
              <a:t>2) Batch scheduler: reduces interference between applications by picking the next batch to prioritize.</a:t>
            </a:r>
          </a:p>
          <a:p>
            <a:pPr lvl="1">
              <a:buNone/>
            </a:pPr>
            <a:r>
              <a:rPr lang="en-US" dirty="0" smtClean="0"/>
              <a:t>3) DRAM command scheduler: issues requests to DRAM</a:t>
            </a:r>
          </a:p>
          <a:p>
            <a:r>
              <a:rPr lang="en-US" dirty="0" smtClean="0"/>
              <a:t>Compared to state-of-the-art memory schedulers:</a:t>
            </a:r>
          </a:p>
          <a:p>
            <a:pPr lvl="1"/>
            <a:r>
              <a:rPr lang="en-US" dirty="0" smtClean="0">
                <a:solidFill>
                  <a:srgbClr val="0000FF"/>
                </a:solidFill>
              </a:rPr>
              <a:t>SMS is significantly simpler and more scalable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SMS provides higher performance and fairness,</a:t>
            </a:r>
            <a:r>
              <a:rPr lang="en-US" baseline="0" dirty="0" smtClean="0">
                <a:solidFill>
                  <a:srgbClr val="0000FF"/>
                </a:solidFill>
              </a:rPr>
              <a:t> e</a:t>
            </a:r>
            <a:r>
              <a:rPr lang="en-US" dirty="0" smtClean="0">
                <a:solidFill>
                  <a:srgbClr val="0000FF"/>
                </a:solidFill>
              </a:rPr>
              <a:t>specially in</a:t>
            </a:r>
            <a:r>
              <a:rPr lang="en-US" baseline="0" dirty="0" smtClean="0">
                <a:solidFill>
                  <a:srgbClr val="0000FF"/>
                </a:solidFill>
              </a:rPr>
              <a:t> heterogeneous CPU-GPU systems.</a:t>
            </a:r>
            <a:endParaRPr lang="en-US" sz="1000"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&lt;transition&gt;</a:t>
            </a:r>
          </a:p>
          <a:p>
            <a:endParaRPr lang="en-US" baseline="0" dirty="0" smtClean="0"/>
          </a:p>
          <a:p>
            <a:r>
              <a:rPr lang="en-US" baseline="0" dirty="0" smtClean="0"/>
              <a:t>Now, let me tell you how Stage 2 works: the batch scheduler.</a:t>
            </a:r>
          </a:p>
          <a:p>
            <a:endParaRPr lang="en-US" baseline="0"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goal for the batch scheduler is to minimize interference between applications. </a:t>
            </a:r>
          </a:p>
          <a:p>
            <a:endParaRPr lang="en-US" baseline="0" dirty="0" smtClean="0"/>
          </a:p>
          <a:p>
            <a:r>
              <a:rPr lang="en-US" baseline="0" dirty="0" smtClean="0"/>
              <a:t>Because the batch formation forms batches within each application </a:t>
            </a:r>
          </a:p>
          <a:p>
            <a:r>
              <a:rPr lang="en-US" baseline="0" dirty="0" smtClean="0"/>
              <a:t>&lt;click&gt;</a:t>
            </a:r>
          </a:p>
          <a:p>
            <a:r>
              <a:rPr lang="en-US" baseline="0" dirty="0" smtClean="0"/>
              <a:t>The batch scheduler only need schedule batches among different applications</a:t>
            </a:r>
          </a:p>
          <a:p>
            <a:r>
              <a:rPr lang="en-US" baseline="0" dirty="0" smtClean="0"/>
              <a:t>&lt;click&gt;</a:t>
            </a:r>
          </a:p>
          <a:p>
            <a:r>
              <a:rPr lang="en-US" baseline="0" dirty="0" smtClean="0"/>
              <a:t>And because batches in stage 1 is sorted in a FIFO order, the batch scheduler only needs to consider the oldest batch from each application</a:t>
            </a:r>
          </a:p>
          <a:p>
            <a:r>
              <a:rPr lang="en-US" baseline="0" dirty="0" smtClean="0"/>
              <a:t>&lt;click&gt;</a:t>
            </a:r>
          </a:p>
          <a:p>
            <a:r>
              <a:rPr lang="en-US" baseline="0" dirty="0" smtClean="0"/>
              <a:t>The question is how can the scheduler pick the next batch?</a:t>
            </a:r>
          </a:p>
          <a:p>
            <a:r>
              <a:rPr lang="en-US" baseline="0" dirty="0" smtClean="0"/>
              <a:t>&lt;click&gt;</a:t>
            </a:r>
          </a:p>
          <a:p>
            <a:r>
              <a:rPr lang="en-US" baseline="0" dirty="0" smtClean="0"/>
              <a:t>The goal is to maximize system performance and fairness. And in order to achieve this goal, we employ two batch scheduling algorithms.</a:t>
            </a:r>
          </a:p>
          <a:p>
            <a:r>
              <a:rPr lang="en-US" baseline="0" dirty="0" smtClean="0"/>
              <a:t>&lt;click … transition&gt;</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rgbClr val="0000FF"/>
                </a:solidFill>
              </a:rPr>
              <a:t>The first algorithm we employ is the Shortest Job First policy,</a:t>
            </a:r>
            <a:r>
              <a:rPr lang="en-US" b="1" baseline="0" dirty="0" smtClean="0">
                <a:solidFill>
                  <a:srgbClr val="0000FF"/>
                </a:solidFill>
              </a:rPr>
              <a:t> which</a:t>
            </a:r>
            <a:endParaRPr lang="en-US" b="1" dirty="0" smtClean="0">
              <a:solidFill>
                <a:srgbClr val="0000FF"/>
              </a:solidFill>
            </a:endParaRPr>
          </a:p>
          <a:p>
            <a:pPr lvl="1"/>
            <a:r>
              <a:rPr lang="en-US" dirty="0" smtClean="0"/>
              <a:t>Prioritizes the applications with the fewest outstanding memory requests because </a:t>
            </a:r>
            <a:r>
              <a:rPr lang="en-US" dirty="0" smtClean="0">
                <a:solidFill>
                  <a:srgbClr val="0000FF"/>
                </a:solidFill>
              </a:rPr>
              <a:t>they make fast forward progress</a:t>
            </a:r>
          </a:p>
          <a:p>
            <a:pPr lvl="2"/>
            <a:r>
              <a:rPr lang="en-US" b="1" dirty="0" smtClean="0">
                <a:solidFill>
                  <a:srgbClr val="0000FF"/>
                </a:solidFill>
              </a:rPr>
              <a:t>The</a:t>
            </a:r>
            <a:r>
              <a:rPr lang="en-US" b="1" baseline="0" dirty="0" smtClean="0">
                <a:solidFill>
                  <a:srgbClr val="0000FF"/>
                </a:solidFill>
              </a:rPr>
              <a:t> benefit is shortest job first policy is it provides</a:t>
            </a:r>
            <a:r>
              <a:rPr lang="en-US" dirty="0" smtClean="0"/>
              <a:t> good system performance and fairness</a:t>
            </a:r>
          </a:p>
          <a:p>
            <a:pPr lvl="2"/>
            <a:r>
              <a:rPr lang="en-US" b="1" dirty="0" smtClean="0">
                <a:solidFill>
                  <a:srgbClr val="FF0000"/>
                </a:solidFill>
              </a:rPr>
              <a:t>However,</a:t>
            </a:r>
            <a:r>
              <a:rPr lang="en-US" b="1" baseline="0" dirty="0" smtClean="0">
                <a:solidFill>
                  <a:srgbClr val="FF0000"/>
                </a:solidFill>
              </a:rPr>
              <a:t> the</a:t>
            </a:r>
            <a:r>
              <a:rPr lang="en-US" dirty="0" smtClean="0"/>
              <a:t> GPU and memory-intensive applications get </a:t>
            </a:r>
            <a:r>
              <a:rPr lang="en-US" dirty="0" err="1" smtClean="0"/>
              <a:t>deprioritized</a:t>
            </a:r>
            <a:endParaRPr lang="en-US" dirty="0" smtClean="0"/>
          </a:p>
          <a:p>
            <a:pPr lvl="1">
              <a:buNone/>
            </a:pPr>
            <a:endParaRPr lang="en-US" dirty="0" smtClean="0"/>
          </a:p>
          <a:p>
            <a:pPr lvl="1">
              <a:buNone/>
            </a:pPr>
            <a:endParaRPr lang="en-US" dirty="0" smtClean="0"/>
          </a:p>
          <a:p>
            <a:r>
              <a:rPr lang="en-US" b="1" dirty="0" smtClean="0">
                <a:solidFill>
                  <a:srgbClr val="0000FF"/>
                </a:solidFill>
              </a:rPr>
              <a:t>In order</a:t>
            </a:r>
            <a:r>
              <a:rPr lang="en-US" b="1" baseline="0" dirty="0" smtClean="0">
                <a:solidFill>
                  <a:srgbClr val="0000FF"/>
                </a:solidFill>
              </a:rPr>
              <a:t> to mitigate this problem, the batch scheduler can use </a:t>
            </a:r>
            <a:r>
              <a:rPr lang="en-US" b="1" dirty="0" smtClean="0">
                <a:solidFill>
                  <a:srgbClr val="0000FF"/>
                </a:solidFill>
              </a:rPr>
              <a:t>Round-Robin policy,</a:t>
            </a:r>
            <a:r>
              <a:rPr lang="en-US" b="1" baseline="0" dirty="0" smtClean="0">
                <a:solidFill>
                  <a:srgbClr val="0000FF"/>
                </a:solidFill>
              </a:rPr>
              <a:t> which</a:t>
            </a:r>
            <a:endParaRPr lang="en-US" b="1" dirty="0" smtClean="0">
              <a:solidFill>
                <a:srgbClr val="0000FF"/>
              </a:solidFill>
            </a:endParaRPr>
          </a:p>
          <a:p>
            <a:pPr lvl="1"/>
            <a:r>
              <a:rPr lang="en-US" dirty="0" smtClean="0"/>
              <a:t>Prioritizes the applications in a round-robin manner to ensure that </a:t>
            </a:r>
            <a:r>
              <a:rPr lang="en-US" dirty="0" smtClean="0">
                <a:solidFill>
                  <a:srgbClr val="0000FF"/>
                </a:solidFill>
              </a:rPr>
              <a:t>memory-intensive applications can make progress</a:t>
            </a:r>
          </a:p>
          <a:p>
            <a:pPr lvl="2"/>
            <a:r>
              <a:rPr lang="en-US" b="1" dirty="0" smtClean="0">
                <a:solidFill>
                  <a:srgbClr val="0000FF"/>
                </a:solidFill>
              </a:rPr>
              <a:t>The</a:t>
            </a:r>
            <a:r>
              <a:rPr lang="en-US" b="1" baseline="0" dirty="0" smtClean="0">
                <a:solidFill>
                  <a:srgbClr val="0000FF"/>
                </a:solidFill>
              </a:rPr>
              <a:t> benefit of using a round-robin policy is it provides</a:t>
            </a:r>
            <a:r>
              <a:rPr lang="en-US" dirty="0" smtClean="0"/>
              <a:t> high GPU performance (because it is memory-intensive)</a:t>
            </a:r>
          </a:p>
          <a:p>
            <a:pPr lvl="2"/>
            <a:r>
              <a:rPr lang="en-US" b="1" dirty="0" smtClean="0">
                <a:solidFill>
                  <a:srgbClr val="FF0000"/>
                </a:solidFill>
              </a:rPr>
              <a:t>However,</a:t>
            </a:r>
            <a:r>
              <a:rPr lang="en-US" b="1" baseline="0" dirty="0" smtClean="0">
                <a:solidFill>
                  <a:srgbClr val="FF0000"/>
                </a:solidFill>
              </a:rPr>
              <a:t> the</a:t>
            </a:r>
            <a:r>
              <a:rPr lang="en-US" dirty="0" smtClean="0">
                <a:solidFill>
                  <a:srgbClr val="FF0000"/>
                </a:solidFill>
              </a:rPr>
              <a:t> </a:t>
            </a:r>
            <a:r>
              <a:rPr lang="en-US" dirty="0" smtClean="0"/>
              <a:t>GPU and memory-intensive applications significantly slow down others</a:t>
            </a:r>
          </a:p>
          <a:p>
            <a:pPr lvl="2" algn="l"/>
            <a:endParaRPr lang="en-US"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importance</a:t>
            </a:r>
            <a:r>
              <a:rPr lang="en-US" baseline="0" dirty="0" smtClean="0"/>
              <a:t> of the GPU varies between systems and also over time. The batch scheduling policy needs to adapt to this change.&lt;click&gt;</a:t>
            </a:r>
          </a:p>
          <a:p>
            <a:r>
              <a:rPr lang="en-US" baseline="0" dirty="0" smtClean="0"/>
              <a:t>In order to adapt to this change, we propose a hybrid policy, where at every cycle:</a:t>
            </a:r>
          </a:p>
          <a:p>
            <a:r>
              <a:rPr lang="en-US" baseline="0" dirty="0" smtClean="0"/>
              <a:t>&lt;click&gt; at every cycle &lt;click&gt;</a:t>
            </a:r>
          </a:p>
          <a:p>
            <a:r>
              <a:rPr lang="en-US" baseline="0" dirty="0" smtClean="0"/>
              <a:t>With a probability of p, the scheduler will use SJF policy. &lt;click&gt;</a:t>
            </a:r>
          </a:p>
          <a:p>
            <a:r>
              <a:rPr lang="en-US" baseline="0" dirty="0" smtClean="0"/>
              <a:t>With a probability of 1-p, the scheduler will use RR policy.&lt;click&gt;</a:t>
            </a:r>
          </a:p>
          <a:p>
            <a:r>
              <a:rPr lang="en-US" baseline="0" dirty="0" smtClean="0"/>
              <a:t>And the system software can configure p based on the importance of the GPU. The more important the GPU, the low p value</a:t>
            </a:r>
          </a:p>
          <a:p>
            <a:r>
              <a:rPr lang="en-US" baseline="0" dirty="0" smtClean="0"/>
              <a:t>&lt;transition&gt;</a:t>
            </a:r>
          </a:p>
          <a:p>
            <a:r>
              <a:rPr lang="en-US" baseline="0" dirty="0" smtClean="0"/>
              <a:t>And with these two stages, batch formation and batch scheduler, both inter-application and intra-application ordering are handled. Now, I will explain the last stage of our design: the DRAM command scheduler.</a:t>
            </a:r>
          </a:p>
        </p:txBody>
      </p:sp>
      <p:sp>
        <p:nvSpPr>
          <p:cNvPr id="4" name="Slide Number Placeholder 3"/>
          <p:cNvSpPr>
            <a:spLocks noGrp="1"/>
          </p:cNvSpPr>
          <p:nvPr>
            <p:ph type="sldNum" sz="quarter" idx="10"/>
          </p:nvPr>
        </p:nvSpPr>
        <p:spPr/>
        <p:txBody>
          <a:bodyPr/>
          <a:lstStyle/>
          <a:p>
            <a:fld id="{AB959945-7217-484B-8E74-88DC87A74BB0}"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And with these two stages, batch formation and batch scheduler, both inter-application and intra-application ordering are handled. Now, I will explain the last stage of our design, which is the DRAM command scheduler.</a:t>
            </a:r>
          </a:p>
        </p:txBody>
      </p:sp>
      <p:sp>
        <p:nvSpPr>
          <p:cNvPr id="4" name="Slide Number Placeholder 3"/>
          <p:cNvSpPr>
            <a:spLocks noGrp="1"/>
          </p:cNvSpPr>
          <p:nvPr>
            <p:ph type="sldNum" sz="quarter" idx="10"/>
          </p:nvPr>
        </p:nvSpPr>
        <p:spPr/>
        <p:txBody>
          <a:bodyPr/>
          <a:lstStyle/>
          <a:p>
            <a:fld id="{AB959945-7217-484B-8E74-88DC87A74BB0}"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a:r>
              <a:rPr lang="en-US" baseline="0" dirty="0" smtClean="0"/>
              <a:t>Because high level policy decisions have already been made by stages 1 and 2, where stage 1 maintains row buffer locality and stage 2 minimizes inter-application interference. There is no need for this stage to optimize for row buffer locality, performance or fairness.</a:t>
            </a:r>
          </a:p>
          <a:p>
            <a:pPr defTabSz="916503"/>
            <a:r>
              <a:rPr lang="en-US" baseline="0" dirty="0" smtClean="0"/>
              <a:t>&lt;click&gt;</a:t>
            </a:r>
          </a:p>
          <a:p>
            <a:pPr defTabSz="916503"/>
            <a:r>
              <a:rPr lang="en-US" baseline="0" dirty="0" smtClean="0"/>
              <a:t>As a result, the goal of this stage is to service requests while satisfying DRAM timing constraints</a:t>
            </a:r>
          </a:p>
          <a:p>
            <a:pPr defTabSz="916503"/>
            <a:r>
              <a:rPr lang="en-US" baseline="0" dirty="0" smtClean="0"/>
              <a:t>&lt;click&gt;</a:t>
            </a:r>
          </a:p>
          <a:p>
            <a:pPr defTabSz="916503"/>
            <a:r>
              <a:rPr lang="en-US" baseline="0" dirty="0" smtClean="0"/>
              <a:t>And this can be implemented as simpler per-bank FIFO queues</a:t>
            </a:r>
          </a:p>
          <a:p>
            <a:pPr defTabSz="916503"/>
            <a:r>
              <a:rPr lang="en-US" baseline="0" dirty="0" smtClean="0"/>
              <a:t>&lt;transition&gt;</a:t>
            </a:r>
          </a:p>
          <a:p>
            <a:pPr defTabSz="916503"/>
            <a:r>
              <a:rPr lang="en-US" baseline="0" dirty="0" smtClean="0"/>
              <a:t>Now, we will show an example of how the three stages work with each other.</a:t>
            </a:r>
          </a:p>
        </p:txBody>
      </p:sp>
      <p:sp>
        <p:nvSpPr>
          <p:cNvPr id="4" name="Slide Number Placeholder 3"/>
          <p:cNvSpPr>
            <a:spLocks noGrp="1"/>
          </p:cNvSpPr>
          <p:nvPr>
            <p:ph type="sldNum" sz="quarter" idx="10"/>
          </p:nvPr>
        </p:nvSpPr>
        <p:spPr/>
        <p:txBody>
          <a:bodyPr/>
          <a:lstStyle/>
          <a:p>
            <a:fld id="{AB959945-7217-484B-8E74-88DC87A74BB0}"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example,</a:t>
            </a:r>
            <a:r>
              <a:rPr lang="en-US" baseline="0" dirty="0" smtClean="0"/>
              <a:t> the system consist of 4 CPU cores and a GPU, and the color represent a row the request wants to access. Similar color means these requests want to access the same row. </a:t>
            </a:r>
          </a:p>
          <a:p>
            <a:r>
              <a:rPr lang="en-US" baseline="0" dirty="0" smtClean="0"/>
              <a:t>In the batch formation stage, memory requests that access the same row will be batched.</a:t>
            </a:r>
            <a:endParaRPr lang="en-US" baseline="0" dirty="0"/>
          </a:p>
          <a:p>
            <a:r>
              <a:rPr lang="en-US" baseline="0" dirty="0" smtClean="0"/>
              <a:t>&lt;click&gt;</a:t>
            </a:r>
          </a:p>
          <a:p>
            <a:r>
              <a:rPr lang="en-US" baseline="0" dirty="0" smtClean="0"/>
              <a:t>One criteria that a batch becomes ready to be scheduled is when the next request is going to a different row, as illustrated in this example at core 2 and core 3. &lt;click </a:t>
            </a:r>
            <a:r>
              <a:rPr lang="en-US" baseline="0" dirty="0" err="1" smtClean="0"/>
              <a:t>click</a:t>
            </a:r>
            <a:r>
              <a:rPr lang="en-US" baseline="0" dirty="0" smtClean="0"/>
              <a:t>&gt;</a:t>
            </a:r>
          </a:p>
          <a:p>
            <a:r>
              <a:rPr lang="en-US" baseline="0" dirty="0" smtClean="0"/>
              <a:t>Another criteria is when the timeout for the batch formation expires.</a:t>
            </a:r>
          </a:p>
          <a:p>
            <a:r>
              <a:rPr lang="en-US" baseline="0" dirty="0" smtClean="0"/>
              <a:t>This batching process will happen across all cores including the GPU </a:t>
            </a:r>
          </a:p>
          <a:p>
            <a:r>
              <a:rPr lang="en-US" baseline="0" dirty="0" smtClean="0"/>
              <a:t>&lt;click&gt;</a:t>
            </a:r>
          </a:p>
          <a:p>
            <a:r>
              <a:rPr lang="en-US" baseline="0" dirty="0" smtClean="0"/>
              <a:t>&lt;click&gt; and how the batch scheduler will select one of these front batch to send to &lt;click&gt; the DRAM command scheduler. </a:t>
            </a:r>
          </a:p>
          <a:p>
            <a:r>
              <a:rPr lang="en-US" baseline="0" dirty="0" smtClean="0"/>
              <a:t>The scheduler can either use a shortest job </a:t>
            </a:r>
            <a:r>
              <a:rPr lang="en-US" baseline="0" dirty="0" err="1" smtClean="0"/>
              <a:t>poilcy</a:t>
            </a:r>
            <a:endParaRPr lang="en-US" baseline="0" dirty="0" smtClean="0"/>
          </a:p>
          <a:p>
            <a:r>
              <a:rPr lang="en-US" baseline="0" dirty="0" smtClean="0"/>
              <a:t>&lt;click&gt; which will pick this purple request because it is from an application with the fewest number of requests.</a:t>
            </a:r>
          </a:p>
          <a:p>
            <a:r>
              <a:rPr lang="en-US" baseline="0" dirty="0" smtClean="0"/>
              <a:t>Or a round-robin policy</a:t>
            </a:r>
          </a:p>
          <a:p>
            <a:r>
              <a:rPr lang="en-US" baseline="0" dirty="0" smtClean="0"/>
              <a:t>&lt;click&gt; </a:t>
            </a:r>
          </a:p>
          <a:p>
            <a:r>
              <a:rPr lang="en-US" baseline="0" dirty="0" smtClean="0"/>
              <a:t>Whenever the bank is ready to schedule a next request. DRAM command scheduler will schedule the requests in an in-order manner.</a:t>
            </a:r>
          </a:p>
          <a:p>
            <a:r>
              <a:rPr lang="en-US" baseline="0" dirty="0" smtClean="0"/>
              <a:t>&lt;click&gt;</a:t>
            </a:r>
          </a:p>
          <a:p>
            <a:r>
              <a:rPr lang="en-US" dirty="0" smtClean="0"/>
              <a:t>Now that I told you about how SMS works, let me tell you about the complexity of SMS</a:t>
            </a:r>
          </a:p>
          <a:p>
            <a:r>
              <a:rPr lang="en-US" baseline="0" dirty="0" smtClean="0"/>
              <a:t>&lt;click … transition&gt;</a:t>
            </a:r>
          </a:p>
        </p:txBody>
      </p:sp>
      <p:sp>
        <p:nvSpPr>
          <p:cNvPr id="4" name="Slide Number Placeholder 3"/>
          <p:cNvSpPr>
            <a:spLocks noGrp="1"/>
          </p:cNvSpPr>
          <p:nvPr>
            <p:ph type="sldNum" sz="quarter" idx="10"/>
          </p:nvPr>
        </p:nvSpPr>
        <p:spPr/>
        <p:txBody>
          <a:bodyPr/>
          <a:lstStyle/>
          <a:p>
            <a:fld id="{AB959945-7217-484B-8E74-88DC87A74BB0}"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&lt;transition from the previous slide&gt;</a:t>
            </a:r>
          </a:p>
          <a:p>
            <a:r>
              <a:rPr lang="en-US" dirty="0" smtClean="0"/>
              <a:t>Now that I told you about how SMS works, let me tell you about the complexity of SMS.</a:t>
            </a:r>
          </a:p>
          <a:p>
            <a:r>
              <a:rPr lang="en-US" dirty="0" smtClean="0"/>
              <a:t>Compared to a row hit first scheduler, which is the one</a:t>
            </a:r>
            <a:r>
              <a:rPr lang="en-US" baseline="0" dirty="0" smtClean="0"/>
              <a:t> of the simplest memory scheduling algorithm that has been proposed,</a:t>
            </a:r>
            <a:r>
              <a:rPr lang="en-US" dirty="0" smtClean="0"/>
              <a:t> SMS consumes 66% </a:t>
            </a:r>
            <a:r>
              <a:rPr lang="en-US" dirty="0" smtClean="0">
                <a:solidFill>
                  <a:srgbClr val="0000FF"/>
                </a:solidFill>
              </a:rPr>
              <a:t>less area</a:t>
            </a:r>
            <a:r>
              <a:rPr lang="en-US" baseline="0" dirty="0" smtClean="0">
                <a:solidFill>
                  <a:srgbClr val="0000FF"/>
                </a:solidFill>
              </a:rPr>
              <a:t> and </a:t>
            </a:r>
            <a:r>
              <a:rPr lang="en-US" dirty="0" smtClean="0"/>
              <a:t>46% </a:t>
            </a:r>
            <a:r>
              <a:rPr lang="en-US" dirty="0" smtClean="0">
                <a:solidFill>
                  <a:srgbClr val="0000FF"/>
                </a:solidFill>
              </a:rPr>
              <a:t>less static power</a:t>
            </a:r>
            <a:endParaRPr lang="en-US" dirty="0" smtClean="0"/>
          </a:p>
          <a:p>
            <a:pPr lvl="1"/>
            <a:endParaRPr lang="en-US" dirty="0" smtClean="0"/>
          </a:p>
          <a:p>
            <a:r>
              <a:rPr lang="en-US" dirty="0" smtClean="0"/>
              <a:t>The reduction in area and static power comes from:</a:t>
            </a:r>
          </a:p>
          <a:p>
            <a:pPr lvl="1"/>
            <a:r>
              <a:rPr lang="en-US" dirty="0" smtClean="0">
                <a:solidFill>
                  <a:srgbClr val="FF0000"/>
                </a:solidFill>
              </a:rPr>
              <a:t>Decoupling</a:t>
            </a:r>
            <a:r>
              <a:rPr lang="en-US" baseline="0" dirty="0" smtClean="0">
                <a:solidFill>
                  <a:srgbClr val="FF0000"/>
                </a:solidFill>
              </a:rPr>
              <a:t> the m</a:t>
            </a:r>
            <a:r>
              <a:rPr lang="en-US" dirty="0" smtClean="0">
                <a:solidFill>
                  <a:srgbClr val="FF0000"/>
                </a:solidFill>
              </a:rPr>
              <a:t>onolithic scheduler </a:t>
            </a:r>
            <a:r>
              <a:rPr lang="en-US" dirty="0" smtClean="0">
                <a:solidFill>
                  <a:srgbClr val="FF0000"/>
                </a:solidFill>
                <a:sym typeface="Wingdings" pitchFamily="2" charset="2"/>
              </a:rPr>
              <a:t>into stages of simpler schedulers</a:t>
            </a:r>
          </a:p>
          <a:p>
            <a:pPr lvl="1"/>
            <a:r>
              <a:rPr lang="en-US" dirty="0" smtClean="0">
                <a:solidFill>
                  <a:srgbClr val="0000FF"/>
                </a:solidFill>
                <a:sym typeface="Wingdings" pitchFamily="2" charset="2"/>
              </a:rPr>
              <a:t>Each stage has simpler scheduler,</a:t>
            </a:r>
            <a:r>
              <a:rPr lang="en-US" baseline="0" dirty="0" smtClean="0">
                <a:solidFill>
                  <a:srgbClr val="0000FF"/>
                </a:solidFill>
                <a:sym typeface="Wingdings" pitchFamily="2" charset="2"/>
              </a:rPr>
              <a:t> which c</a:t>
            </a:r>
            <a:r>
              <a:rPr lang="en-US" dirty="0" smtClean="0">
                <a:sym typeface="Wingdings" pitchFamily="2" charset="2"/>
              </a:rPr>
              <a:t>onsiders fewer properties at a time to make the scheduling decision</a:t>
            </a:r>
          </a:p>
          <a:p>
            <a:pPr lvl="1"/>
            <a:r>
              <a:rPr lang="en-US" dirty="0" smtClean="0">
                <a:solidFill>
                  <a:srgbClr val="0000FF"/>
                </a:solidFill>
                <a:sym typeface="Wingdings" pitchFamily="2" charset="2"/>
              </a:rPr>
              <a:t>Each stage has simpler buffers</a:t>
            </a:r>
            <a:r>
              <a:rPr lang="en-US" baseline="0" dirty="0" smtClean="0">
                <a:solidFill>
                  <a:srgbClr val="0000FF"/>
                </a:solidFill>
                <a:sym typeface="Wingdings" pitchFamily="2" charset="2"/>
              </a:rPr>
              <a:t>, which is a </a:t>
            </a:r>
            <a:r>
              <a:rPr lang="en-US" dirty="0" smtClean="0">
                <a:sym typeface="Wingdings" pitchFamily="2" charset="2"/>
              </a:rPr>
              <a:t>FIFO instead of out-of-order</a:t>
            </a:r>
            <a:r>
              <a:rPr lang="en-US" baseline="0" dirty="0" smtClean="0">
                <a:sym typeface="Wingdings" pitchFamily="2" charset="2"/>
              </a:rPr>
              <a:t> buffers</a:t>
            </a:r>
            <a:endParaRPr lang="en-US" dirty="0" smtClean="0">
              <a:sym typeface="Wingdings" pitchFamily="2" charset="2"/>
            </a:endParaRPr>
          </a:p>
          <a:p>
            <a:pPr lvl="1"/>
            <a:r>
              <a:rPr lang="en-US" dirty="0" smtClean="0">
                <a:solidFill>
                  <a:srgbClr val="0000FF"/>
                </a:solidFill>
                <a:sym typeface="Wingdings" pitchFamily="2" charset="2"/>
              </a:rPr>
              <a:t>Each stage has a portion of the total buffer size </a:t>
            </a:r>
            <a:r>
              <a:rPr lang="en-US" dirty="0" smtClean="0">
                <a:solidFill>
                  <a:schemeClr val="tx1"/>
                </a:solidFill>
                <a:sym typeface="Wingdings" pitchFamily="2" charset="2"/>
              </a:rPr>
              <a:t>and</a:t>
            </a:r>
            <a:r>
              <a:rPr lang="en-US" baseline="0" dirty="0" smtClean="0">
                <a:solidFill>
                  <a:schemeClr val="tx1"/>
                </a:solidFill>
                <a:sym typeface="Wingdings" pitchFamily="2" charset="2"/>
              </a:rPr>
              <a:t> </a:t>
            </a:r>
            <a:r>
              <a:rPr lang="en-US" dirty="0" smtClean="0">
                <a:sym typeface="Wingdings" pitchFamily="2" charset="2"/>
              </a:rPr>
              <a:t>buffering is distributed across stages</a:t>
            </a:r>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6503"/>
            <a:r>
              <a:rPr lang="en-US" baseline="0" dirty="0" smtClean="0"/>
              <a:t>&lt;continue from previous slide&gt;</a:t>
            </a:r>
          </a:p>
          <a:p>
            <a:pPr defTabSz="916503"/>
            <a:r>
              <a:rPr lang="en-US" baseline="0" dirty="0" smtClean="0"/>
              <a:t>And I will go over the results</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28</a:t>
            </a:fld>
            <a:endParaRPr lang="en-US"/>
          </a:p>
        </p:txBody>
      </p:sp>
    </p:spTree>
    <p:extLst>
      <p:ext uri="{BB962C8B-B14F-4D97-AF65-F5344CB8AC3E}">
        <p14:creationId xmlns="" xmlns:p14="http://schemas.microsoft.com/office/powerpoint/2010/main" val="3389621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use an in-house </a:t>
            </a:r>
            <a:r>
              <a:rPr lang="en-US" baseline="0" smtClean="0"/>
              <a:t>cycle </a:t>
            </a:r>
            <a:r>
              <a:rPr lang="en-US" baseline="0" smtClean="0"/>
              <a:t>level </a:t>
            </a:r>
            <a:r>
              <a:rPr lang="en-US" baseline="0" dirty="0" smtClean="0"/>
              <a:t>simulator that models </a:t>
            </a:r>
            <a:r>
              <a:rPr lang="en-US" dirty="0" smtClean="0"/>
              <a:t>16 </a:t>
            </a:r>
            <a:r>
              <a:rPr lang="en-US" dirty="0" err="1" smtClean="0"/>
              <a:t>OoO</a:t>
            </a:r>
            <a:r>
              <a:rPr lang="en-US" dirty="0" smtClean="0"/>
              <a:t> CPU cores</a:t>
            </a:r>
            <a:r>
              <a:rPr lang="en-US" baseline="0" dirty="0" smtClean="0"/>
              <a:t> and</a:t>
            </a:r>
            <a:r>
              <a:rPr lang="en-US" dirty="0" smtClean="0"/>
              <a:t> 1 GPU</a:t>
            </a:r>
            <a:r>
              <a:rPr lang="en-US" baseline="0" dirty="0" smtClean="0"/>
              <a:t> modeling </a:t>
            </a:r>
            <a:r>
              <a:rPr lang="en-US" dirty="0" smtClean="0"/>
              <a:t>AMD Radeon 5870. We </a:t>
            </a:r>
            <a:r>
              <a:rPr lang="en-US" baseline="0" dirty="0" smtClean="0"/>
              <a:t> </a:t>
            </a:r>
            <a:r>
              <a:rPr lang="en-US" dirty="0" smtClean="0"/>
              <a:t>model the main memory</a:t>
            </a:r>
            <a:r>
              <a:rPr lang="en-US" baseline="0" dirty="0" smtClean="0"/>
              <a:t> using </a:t>
            </a:r>
            <a:r>
              <a:rPr lang="en-US" dirty="0" smtClean="0"/>
              <a:t>DDR3 DRAM with 4 channels,</a:t>
            </a:r>
            <a:r>
              <a:rPr lang="en-US" baseline="0" dirty="0" smtClean="0"/>
              <a:t> 1 rank and 8 banks.</a:t>
            </a:r>
          </a:p>
          <a:p>
            <a:r>
              <a:rPr lang="en-US" dirty="0" smtClean="0"/>
              <a:t>&lt;click&gt;</a:t>
            </a:r>
          </a:p>
          <a:p>
            <a:r>
              <a:rPr lang="en-US" dirty="0" smtClean="0"/>
              <a:t>W</a:t>
            </a:r>
            <a:r>
              <a:rPr lang="en-US" baseline="0" dirty="0" smtClean="0"/>
              <a:t>e use</a:t>
            </a:r>
            <a:r>
              <a:rPr lang="en-US" dirty="0" smtClean="0"/>
              <a:t> SPEC 2006</a:t>
            </a:r>
            <a:r>
              <a:rPr lang="en-US" baseline="0" dirty="0" smtClean="0"/>
              <a:t> for the</a:t>
            </a:r>
            <a:r>
              <a:rPr lang="en-US" dirty="0" smtClean="0"/>
              <a:t> CPU applications and recent games and GPU Benchmarks for the GPU. We divide</a:t>
            </a:r>
            <a:r>
              <a:rPr lang="en-US" baseline="0" dirty="0" smtClean="0"/>
              <a:t> the workload into 7</a:t>
            </a:r>
            <a:r>
              <a:rPr lang="en-US" dirty="0" smtClean="0"/>
              <a:t> workload categories based on the memory intensity of the CPU</a:t>
            </a:r>
            <a:r>
              <a:rPr lang="en-US" baseline="0" dirty="0" smtClean="0"/>
              <a:t> and this varies from low, medium and high memory-intensity applications measured based on LLC MPKI</a:t>
            </a:r>
          </a:p>
          <a:p>
            <a:r>
              <a:rPr lang="en-US" baseline="0" dirty="0" smtClean="0"/>
              <a:t>&lt;click, transition&gt;</a:t>
            </a:r>
            <a:endParaRPr lang="en-US" dirty="0" smtClean="0"/>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29</a:t>
            </a:fld>
            <a:endParaRPr lang="en-US"/>
          </a:p>
        </p:txBody>
      </p:sp>
    </p:spTree>
    <p:extLst>
      <p:ext uri="{BB962C8B-B14F-4D97-AF65-F5344CB8AC3E}">
        <p14:creationId xmlns="" xmlns:p14="http://schemas.microsoft.com/office/powerpoint/2010/main" val="428467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6503"/>
            <a:r>
              <a:rPr lang="en-US" baseline="0" dirty="0" smtClean="0"/>
              <a:t>&lt;continue from previous slide&gt;</a:t>
            </a:r>
          </a:p>
          <a:p>
            <a:pPr defTabSz="916503"/>
            <a:r>
              <a:rPr lang="en-US" baseline="0" dirty="0" smtClean="0"/>
              <a:t>Let me first go over some background on memory scheduling</a:t>
            </a:r>
          </a:p>
          <a:p>
            <a:r>
              <a:rPr lang="en-US" dirty="0" smtClean="0"/>
              <a:t>&lt;click&gt;</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3</a:t>
            </a:fld>
            <a:endParaRPr lang="en-US"/>
          </a:p>
        </p:txBody>
      </p:sp>
    </p:spTree>
    <p:extLst>
      <p:ext uri="{BB962C8B-B14F-4D97-AF65-F5344CB8AC3E}">
        <p14:creationId xmlns="" xmlns:p14="http://schemas.microsoft.com/office/powerpoint/2010/main" val="33896213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en-US" dirty="0" smtClean="0"/>
              <a:t>We</a:t>
            </a:r>
            <a:r>
              <a:rPr lang="en-US" baseline="0" dirty="0" smtClean="0"/>
              <a:t> compare our proposed mechanism with  three previous state-of-the-art memory scheduling algorithms.</a:t>
            </a:r>
          </a:p>
          <a:p>
            <a:pPr lvl="2"/>
            <a:r>
              <a:rPr lang="en-US" baseline="0" dirty="0" smtClean="0"/>
              <a:t>&lt;click&gt;</a:t>
            </a:r>
          </a:p>
          <a:p>
            <a:pPr lvl="2"/>
            <a:r>
              <a:rPr lang="en-US" baseline="0" dirty="0" smtClean="0"/>
              <a:t>The first algorithm we compare to is a row-hit first algorithm that prioritize row buffer hitting requests first. And this will maximizes DRAM throughput. However, as previous work have shown, FR-FCFS has low multi-core performance because it is application unaware</a:t>
            </a:r>
          </a:p>
          <a:p>
            <a:pPr lvl="2"/>
            <a:r>
              <a:rPr lang="en-US" baseline="0" dirty="0" smtClean="0"/>
              <a:t>&lt;click&gt;</a:t>
            </a:r>
          </a:p>
          <a:p>
            <a:pPr lvl="2"/>
            <a:r>
              <a:rPr lang="en-US" baseline="0" dirty="0" smtClean="0"/>
              <a:t>The second algorithm we compare to is adaptive per thread least attained service memory scheduling algorithm, which prioritizes latency sensitive applications. This algorithm gives good multi-core performance. However, previous work has shown that this algorithm is unfair because memory-intensive applications are </a:t>
            </a:r>
            <a:r>
              <a:rPr lang="en-US" baseline="0" dirty="0" err="1" smtClean="0"/>
              <a:t>deprioritized</a:t>
            </a:r>
            <a:endParaRPr lang="en-US" baseline="0" dirty="0" smtClean="0"/>
          </a:p>
          <a:p>
            <a:pPr lvl="2"/>
            <a:r>
              <a:rPr lang="en-US" baseline="0" dirty="0" smtClean="0"/>
              <a:t>&lt;click&gt;</a:t>
            </a:r>
          </a:p>
          <a:p>
            <a:pPr lvl="2"/>
            <a:r>
              <a:rPr lang="en-US" baseline="0" dirty="0" smtClean="0"/>
              <a:t>The last algorithm we compare to is thread cluster memory scheduling algorithm, which cluster low and high memory intensity applications into two different clusters, and treats each cluster differently to improve both performance and fairness. However, we observe that TCM is not robust enough in the context of CPU-GPU heterogeneous system. Because TCM misclassify latency sensitive applications and put these applications in a wrong cluster, and it uses a wrong scheduling policy on these miss-classified applications.</a:t>
            </a:r>
          </a:p>
          <a:p>
            <a:pPr lvl="2"/>
            <a:r>
              <a:rPr lang="en-US" baseline="0" dirty="0" smtClean="0"/>
              <a:t>&lt;click … transition&gt;</a:t>
            </a:r>
          </a:p>
        </p:txBody>
      </p:sp>
      <p:sp>
        <p:nvSpPr>
          <p:cNvPr id="4" name="Slide Number Placeholder 3"/>
          <p:cNvSpPr>
            <a:spLocks noGrp="1"/>
          </p:cNvSpPr>
          <p:nvPr>
            <p:ph type="sldNum" sz="quarter" idx="10"/>
          </p:nvPr>
        </p:nvSpPr>
        <p:spPr/>
        <p:txBody>
          <a:bodyPr/>
          <a:lstStyle/>
          <a:p>
            <a:fld id="{AB959945-7217-484B-8E74-88DC87A74BB0}"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evaluated CPU</a:t>
            </a:r>
            <a:r>
              <a:rPr lang="en-US" baseline="0" dirty="0" smtClean="0"/>
              <a:t> performance using weighted speedup which is defined by the sum of IPC of the CPU when it is running with other applications compared to when it is running alone</a:t>
            </a:r>
          </a:p>
          <a:p>
            <a:r>
              <a:rPr lang="en-US" dirty="0" smtClean="0"/>
              <a:t>&lt;click&gt;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evaluated GPU</a:t>
            </a:r>
            <a:r>
              <a:rPr lang="en-US" baseline="0" dirty="0" smtClean="0"/>
              <a:t> performance using GPU speedup which is defined by the frame rate speedup of the GPU when it is running with other applications compared to when it is running alone</a:t>
            </a:r>
          </a:p>
          <a:p>
            <a:r>
              <a:rPr lang="en-US" dirty="0" smtClean="0"/>
              <a:t>&lt;click&gt;</a:t>
            </a:r>
          </a:p>
          <a:p>
            <a:r>
              <a:rPr lang="en-US" dirty="0" smtClean="0"/>
              <a:t>In terms of the system performance, we use</a:t>
            </a:r>
            <a:r>
              <a:rPr lang="en-US" baseline="0" dirty="0" smtClean="0"/>
              <a:t> CPU-GPU weighted speedup, which is the sum of CPU weighted speedup and the GPU speedup. However, we multiply the GPU speedup with the GPU weight &lt;click&gt; which can be changed based on the important of the GPU.</a:t>
            </a:r>
          </a:p>
          <a:p>
            <a:r>
              <a:rPr lang="en-US" baseline="0" dirty="0" smtClean="0"/>
              <a:t>&lt;click … transition&gt;</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31</a:t>
            </a:fld>
            <a:endParaRPr lang="en-US"/>
          </a:p>
        </p:txBody>
      </p:sp>
    </p:spTree>
    <p:extLst>
      <p:ext uri="{BB962C8B-B14F-4D97-AF65-F5344CB8AC3E}">
        <p14:creationId xmlns="" xmlns:p14="http://schemas.microsoft.com/office/powerpoint/2010/main" val="963723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evaluate SMS using</a:t>
            </a:r>
            <a:r>
              <a:rPr lang="en-US" baseline="0" dirty="0" smtClean="0"/>
              <a:t> two different scenarios</a:t>
            </a:r>
          </a:p>
          <a:p>
            <a:r>
              <a:rPr lang="en-US" baseline="0" dirty="0" smtClean="0"/>
              <a:t>&lt;click&gt; The first scenario is the CPU-focus system &lt;click&gt; and the second scenario is the GPU-focused system.</a:t>
            </a:r>
          </a:p>
          <a:p>
            <a:endParaRPr lang="en-US" baseline="0" dirty="0" smtClean="0"/>
          </a:p>
          <a:p>
            <a:r>
              <a:rPr lang="en-US" baseline="0" dirty="0" smtClean="0"/>
              <a:t>We will now talk about the CPU-focused system</a:t>
            </a:r>
          </a:p>
        </p:txBody>
      </p:sp>
      <p:sp>
        <p:nvSpPr>
          <p:cNvPr id="4" name="Slide Number Placeholder 3"/>
          <p:cNvSpPr>
            <a:spLocks noGrp="1"/>
          </p:cNvSpPr>
          <p:nvPr>
            <p:ph type="sldNum" sz="quarter" idx="10"/>
          </p:nvPr>
        </p:nvSpPr>
        <p:spPr/>
        <p:txBody>
          <a:bodyPr/>
          <a:lstStyle/>
          <a:p>
            <a:fld id="{AB959945-7217-484B-8E74-88DC87A74BB0}" type="slidenum">
              <a:rPr lang="en-US" smtClean="0"/>
              <a:pPr/>
              <a:t>32</a:t>
            </a:fld>
            <a:endParaRPr lang="en-US"/>
          </a:p>
        </p:txBody>
      </p:sp>
    </p:spTree>
    <p:extLst>
      <p:ext uri="{BB962C8B-B14F-4D97-AF65-F5344CB8AC3E}">
        <p14:creationId xmlns="" xmlns:p14="http://schemas.microsoft.com/office/powerpoint/2010/main" val="32623616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a:t>
            </a:r>
            <a:r>
              <a:rPr lang="en-US" baseline="0" dirty="0" smtClean="0"/>
              <a:t>n a CPU-focused system &lt;click&gt; The GPU has low weight of 1, and in this case, SMS is configured such that P, the </a:t>
            </a:r>
            <a:r>
              <a:rPr lang="en-US" baseline="0" dirty="0" err="1" smtClean="0"/>
              <a:t>probablity</a:t>
            </a:r>
            <a:r>
              <a:rPr lang="en-US" baseline="0" dirty="0" smtClean="0"/>
              <a:t> of using the shortest job first batch scheduling policy, is set to 0.9. This will mostly use shortest job first batch scheduling, which prioritize latency sensitive applications.</a:t>
            </a:r>
          </a:p>
          <a:p>
            <a:r>
              <a:rPr lang="en-US" baseline="0" dirty="0" smtClean="0"/>
              <a:t>&lt;click&gt;</a:t>
            </a:r>
          </a:p>
        </p:txBody>
      </p:sp>
      <p:sp>
        <p:nvSpPr>
          <p:cNvPr id="4" name="Slide Number Placeholder 3"/>
          <p:cNvSpPr>
            <a:spLocks noGrp="1"/>
          </p:cNvSpPr>
          <p:nvPr>
            <p:ph type="sldNum" sz="quarter" idx="10"/>
          </p:nvPr>
        </p:nvSpPr>
        <p:spPr/>
        <p:txBody>
          <a:bodyPr/>
          <a:lstStyle/>
          <a:p>
            <a:fld id="{AB959945-7217-484B-8E74-88DC87A74BB0}" type="slidenum">
              <a:rPr lang="en-US" smtClean="0"/>
              <a:pPr/>
              <a:t>33</a:t>
            </a:fld>
            <a:endParaRPr lang="en-US"/>
          </a:p>
        </p:txBody>
      </p:sp>
    </p:spTree>
    <p:extLst>
      <p:ext uri="{BB962C8B-B14F-4D97-AF65-F5344CB8AC3E}">
        <p14:creationId xmlns="" xmlns:p14="http://schemas.microsoft.com/office/powerpoint/2010/main" val="32623616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plot shows the performance of SMS on</a:t>
            </a:r>
            <a:r>
              <a:rPr lang="en-US" baseline="0" dirty="0" smtClean="0"/>
              <a:t> a CPU focused system. The y-axis represents the system performance measured by the CPU-GPU weighted speedup with the GPU weight of 1, and the X-axis is the performance on each workload categories sorted from low intensity to high intensity.</a:t>
            </a:r>
          </a:p>
          <a:p>
            <a:r>
              <a:rPr lang="en-US" baseline="0" dirty="0" smtClean="0"/>
              <a:t>&lt;click&gt;</a:t>
            </a:r>
          </a:p>
          <a:p>
            <a:r>
              <a:rPr lang="en-US" baseline="0" dirty="0" smtClean="0"/>
              <a:t>When the CPU performance is important, setting the probability of using the shortest job first batch scheduling policy to a high value, allows the latency-sensitive applications to get serviced as fast as possible. &lt;click&gt; This improve system performance by 17.2% on average compared to the previous best scheduling mechanism.</a:t>
            </a:r>
          </a:p>
          <a:p>
            <a:r>
              <a:rPr lang="en-US" baseline="0" dirty="0" smtClean="0"/>
              <a:t>&lt;click&gt;</a:t>
            </a:r>
          </a:p>
          <a:p>
            <a:r>
              <a:rPr lang="en-US" baseline="0" dirty="0" smtClean="0"/>
              <a:t>In addition to the performance gain, the design of SMS is much simpler compared to previous designs.</a:t>
            </a:r>
          </a:p>
        </p:txBody>
      </p:sp>
      <p:sp>
        <p:nvSpPr>
          <p:cNvPr id="4" name="Slide Number Placeholder 3"/>
          <p:cNvSpPr>
            <a:spLocks noGrp="1"/>
          </p:cNvSpPr>
          <p:nvPr>
            <p:ph type="sldNum" sz="quarter" idx="10"/>
          </p:nvPr>
        </p:nvSpPr>
        <p:spPr/>
        <p:txBody>
          <a:bodyPr/>
          <a:lstStyle/>
          <a:p>
            <a:fld id="{AB959945-7217-484B-8E74-88DC87A74BB0}"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a:t>
            </a:r>
            <a:r>
              <a:rPr lang="en-US" baseline="0" dirty="0" smtClean="0"/>
              <a:t>n a GPU-focused system &lt;click&gt; The GPU has high weight of 1000, and in this case, SMS is configured such that P, the probability of using the shortest job first batch scheduling policy, is set to 0. This will use round-robin batch scheduling policy all the time, which gives priority to the GPU.</a:t>
            </a:r>
          </a:p>
          <a:p>
            <a:r>
              <a:rPr lang="en-US" baseline="0" dirty="0" smtClean="0"/>
              <a:t>&lt;click&gt;</a:t>
            </a:r>
          </a:p>
        </p:txBody>
      </p:sp>
      <p:sp>
        <p:nvSpPr>
          <p:cNvPr id="4" name="Slide Number Placeholder 3"/>
          <p:cNvSpPr>
            <a:spLocks noGrp="1"/>
          </p:cNvSpPr>
          <p:nvPr>
            <p:ph type="sldNum" sz="quarter" idx="10"/>
          </p:nvPr>
        </p:nvSpPr>
        <p:spPr/>
        <p:txBody>
          <a:bodyPr/>
          <a:lstStyle/>
          <a:p>
            <a:fld id="{AB959945-7217-484B-8E74-88DC87A74BB0}" type="slidenum">
              <a:rPr lang="en-US" smtClean="0"/>
              <a:pPr/>
              <a:t>35</a:t>
            </a:fld>
            <a:endParaRPr lang="en-US"/>
          </a:p>
        </p:txBody>
      </p:sp>
    </p:spTree>
    <p:extLst>
      <p:ext uri="{BB962C8B-B14F-4D97-AF65-F5344CB8AC3E}">
        <p14:creationId xmlns="" xmlns:p14="http://schemas.microsoft.com/office/powerpoint/2010/main" val="32623616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plot shows the performance of SMS on</a:t>
            </a:r>
            <a:r>
              <a:rPr lang="en-US" baseline="0" dirty="0" smtClean="0"/>
              <a:t> a GPU focused system. The y-axis represents the system performance measured by the CPU-GPU weighted speedup with the GPU weight of 1000, and the X-axis is the performance on each workload categories sorted from low intensity to high intensity.</a:t>
            </a:r>
          </a:p>
          <a:p>
            <a:r>
              <a:rPr lang="en-US" baseline="0" dirty="0" smtClean="0"/>
              <a:t>&lt;click&gt;</a:t>
            </a:r>
          </a:p>
          <a:p>
            <a:r>
              <a:rPr lang="en-US" baseline="0" dirty="0" smtClean="0"/>
              <a:t>When the GPU performance is important, always using the round-robin policy will schedule GPU requests more frequently. </a:t>
            </a:r>
          </a:p>
          <a:p>
            <a:r>
              <a:rPr lang="en-US" baseline="0" dirty="0" smtClean="0"/>
              <a:t>&lt;click&gt; This improve system performance by 1.6% on average compared to the previous best scheduling mechanism, which is FR-FCFS.</a:t>
            </a:r>
          </a:p>
          <a:p>
            <a:r>
              <a:rPr lang="en-US" baseline="0" dirty="0" smtClean="0"/>
              <a:t>&lt;click&gt;</a:t>
            </a:r>
          </a:p>
          <a:p>
            <a:r>
              <a:rPr lang="en-US" baseline="0" dirty="0" smtClean="0"/>
              <a:t>In addition to the performance gain, the design of SMS is much simpler compared to previous designs.</a:t>
            </a:r>
          </a:p>
        </p:txBody>
      </p:sp>
      <p:sp>
        <p:nvSpPr>
          <p:cNvPr id="4" name="Slide Number Placeholder 3"/>
          <p:cNvSpPr>
            <a:spLocks noGrp="1"/>
          </p:cNvSpPr>
          <p:nvPr>
            <p:ph type="sldNum" sz="quarter" idx="10"/>
          </p:nvPr>
        </p:nvSpPr>
        <p:spPr/>
        <p:txBody>
          <a:bodyPr/>
          <a:lstStyle/>
          <a:p>
            <a:fld id="{AB959945-7217-484B-8E74-88DC87A74BB0}"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this plot, we show the performance of SMS, compared to the best performing scheduler. Note that the best previous algorithm is different for different weights. We vary the GPU weight of 0.001 to 1000. The Y-Axis shows the system performance measured by dividing the CPU-GPU weighted speedup by the total weight to make sure it is bound between 0 and 1.</a:t>
            </a:r>
          </a:p>
        </p:txBody>
      </p:sp>
      <p:sp>
        <p:nvSpPr>
          <p:cNvPr id="4" name="Slide Number Placeholder 3"/>
          <p:cNvSpPr>
            <a:spLocks noGrp="1"/>
          </p:cNvSpPr>
          <p:nvPr>
            <p:ph type="sldNum" sz="quarter" idx="10"/>
          </p:nvPr>
        </p:nvSpPr>
        <p:spPr/>
        <p:txBody>
          <a:bodyPr/>
          <a:lstStyle/>
          <a:p>
            <a:fld id="{AB959945-7217-484B-8E74-88DC87A74BB0}" type="slidenum">
              <a:rPr lang="en-US" smtClean="0"/>
              <a:pPr/>
              <a:t>37</a:t>
            </a:fld>
            <a:endParaRPr lang="en-US"/>
          </a:p>
        </p:txBody>
      </p:sp>
    </p:spTree>
    <p:extLst>
      <p:ext uri="{BB962C8B-B14F-4D97-AF65-F5344CB8AC3E}">
        <p14:creationId xmlns="" xmlns:p14="http://schemas.microsoft.com/office/powerpoint/2010/main" val="21389802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found that a</a:t>
            </a:r>
            <a:r>
              <a:rPr lang="en-US" dirty="0" smtClean="0"/>
              <a:t>t every GPU weight, we can configure the </a:t>
            </a:r>
            <a:r>
              <a:rPr lang="en-US" dirty="0" err="1" smtClean="0"/>
              <a:t>probablity</a:t>
            </a:r>
            <a:r>
              <a:rPr lang="en-US" dirty="0" smtClean="0"/>
              <a:t> of using shortest job first batch scheduling policy such that SMS outperforms the best previous mechanism for that weight</a:t>
            </a:r>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38</a:t>
            </a:fld>
            <a:endParaRPr lang="en-US"/>
          </a:p>
        </p:txBody>
      </p:sp>
    </p:spTree>
    <p:extLst>
      <p:ext uri="{BB962C8B-B14F-4D97-AF65-F5344CB8AC3E}">
        <p14:creationId xmlns="" xmlns:p14="http://schemas.microsoft.com/office/powerpoint/2010/main" val="21389802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addition to the previous results, we also provide other key results in the paper. We have shown that SMS provides significant fairness improvement over previous algorithms. We also provided individual CPU and GPU performance breakdowns. SMS performs competitively in CPU-only scenarios. We have shown that SMS scales better with the increasing number of cores and memory channels, and we also provide an analysis of different design parameters in the paper.</a:t>
            </a:r>
          </a:p>
        </p:txBody>
      </p:sp>
      <p:sp>
        <p:nvSpPr>
          <p:cNvPr id="4" name="Slide Number Placeholder 3"/>
          <p:cNvSpPr>
            <a:spLocks noGrp="1"/>
          </p:cNvSpPr>
          <p:nvPr>
            <p:ph type="sldNum" sz="quarter" idx="10"/>
          </p:nvPr>
        </p:nvSpPr>
        <p:spPr/>
        <p:txBody>
          <a:bodyPr/>
          <a:lstStyle/>
          <a:p>
            <a:fld id="{AB959945-7217-484B-8E74-88DC87A74BB0}" type="slidenum">
              <a:rPr lang="en-US" smtClean="0"/>
              <a:pPr/>
              <a:t>39</a:t>
            </a:fld>
            <a:endParaRPr lang="en-US"/>
          </a:p>
        </p:txBody>
      </p:sp>
    </p:spTree>
    <p:extLst>
      <p:ext uri="{BB962C8B-B14F-4D97-AF65-F5344CB8AC3E}">
        <p14:creationId xmlns="" xmlns:p14="http://schemas.microsoft.com/office/powerpoint/2010/main" val="1436526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Main </a:t>
            </a:r>
            <a:r>
              <a:rPr lang="en-US" dirty="0"/>
              <a:t>memory is a major bottleneck in current multi-core </a:t>
            </a:r>
            <a:r>
              <a:rPr lang="en-US" dirty="0" smtClean="0"/>
              <a:t>systems</a:t>
            </a:r>
            <a:endParaRPr lang="en-US" dirty="0"/>
          </a:p>
          <a:p>
            <a:r>
              <a:rPr lang="en-US" dirty="0"/>
              <a:t>&lt;click </a:t>
            </a:r>
            <a:r>
              <a:rPr lang="en-US" dirty="0" smtClean="0"/>
              <a:t>three</a:t>
            </a:r>
            <a:r>
              <a:rPr lang="en-US" baseline="0" dirty="0" smtClean="0"/>
              <a:t> </a:t>
            </a:r>
            <a:r>
              <a:rPr lang="en-US" dirty="0" smtClean="0"/>
              <a:t>times</a:t>
            </a:r>
            <a:r>
              <a:rPr lang="en-US" dirty="0"/>
              <a:t>&gt;, </a:t>
            </a:r>
          </a:p>
          <a:p>
            <a:r>
              <a:rPr lang="en-US" dirty="0" smtClean="0"/>
              <a:t>Because memory</a:t>
            </a:r>
            <a:r>
              <a:rPr lang="en-US" baseline="0" dirty="0" smtClean="0"/>
              <a:t> requests from different core contend for a limited off-chip bandwidth</a:t>
            </a:r>
            <a:r>
              <a:rPr lang="en-US" dirty="0" smtClean="0"/>
              <a:t> </a:t>
            </a:r>
            <a:endParaRPr lang="en-US" dirty="0"/>
          </a:p>
          <a:p>
            <a:r>
              <a:rPr lang="en-US" dirty="0"/>
              <a:t>&lt;click&gt;</a:t>
            </a:r>
          </a:p>
          <a:p>
            <a:r>
              <a:rPr lang="en-US" baseline="0" dirty="0" smtClean="0"/>
              <a:t>This inter-application interference degrades system performance. </a:t>
            </a:r>
            <a:r>
              <a:rPr lang="en-US" dirty="0" smtClean="0"/>
              <a:t>And designing a good memory scheduler </a:t>
            </a:r>
            <a:r>
              <a:rPr lang="en-US" dirty="0"/>
              <a:t>can </a:t>
            </a:r>
            <a:r>
              <a:rPr lang="en-US" dirty="0" smtClean="0"/>
              <a:t>mitigate</a:t>
            </a:r>
            <a:r>
              <a:rPr lang="en-US" baseline="0" dirty="0" smtClean="0"/>
              <a:t> the problem</a:t>
            </a:r>
            <a:r>
              <a:rPr lang="en-US" dirty="0" smtClean="0"/>
              <a:t>…</a:t>
            </a:r>
            <a:endParaRPr lang="en-US" dirty="0"/>
          </a:p>
          <a:p>
            <a:r>
              <a:rPr lang="en-US" dirty="0"/>
              <a:t>&lt;click&gt;</a:t>
            </a:r>
          </a:p>
          <a:p>
            <a:r>
              <a:rPr lang="en-US" dirty="0" smtClean="0"/>
              <a:t>But how does memory scheduler deliver good performance and fairness.</a:t>
            </a:r>
            <a:endParaRPr lang="en-US" dirty="0"/>
          </a:p>
          <a:p>
            <a:r>
              <a:rPr lang="en-US" dirty="0"/>
              <a:t>&lt;click to the next </a:t>
            </a:r>
            <a:r>
              <a:rPr lang="en-US" dirty="0" smtClean="0"/>
              <a:t>slide&gt;</a:t>
            </a:r>
          </a:p>
        </p:txBody>
      </p:sp>
      <p:sp>
        <p:nvSpPr>
          <p:cNvPr id="4" name="Slide Number Placeholder 3"/>
          <p:cNvSpPr>
            <a:spLocks noGrp="1"/>
          </p:cNvSpPr>
          <p:nvPr>
            <p:ph type="sldNum" sz="quarter" idx="10"/>
          </p:nvPr>
        </p:nvSpPr>
        <p:spPr/>
        <p:txBody>
          <a:bodyPr/>
          <a:lstStyle/>
          <a:p>
            <a:fld id="{AB959945-7217-484B-8E74-88DC87A74BB0}"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will conclude</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40</a:t>
            </a:fld>
            <a:endParaRPr lang="en-US"/>
          </a:p>
        </p:txBody>
      </p:sp>
    </p:spTree>
    <p:extLst>
      <p:ext uri="{BB962C8B-B14F-4D97-AF65-F5344CB8AC3E}">
        <p14:creationId xmlns="" xmlns:p14="http://schemas.microsoft.com/office/powerpoint/2010/main" val="33896213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We observe</a:t>
            </a:r>
            <a:r>
              <a:rPr lang="en-US" b="1" baseline="0" dirty="0" smtClean="0"/>
              <a:t> that</a:t>
            </a:r>
            <a:r>
              <a:rPr lang="en-US" b="1" dirty="0" smtClean="0"/>
              <a:t> </a:t>
            </a:r>
            <a:r>
              <a:rPr lang="en-US" sz="2200" dirty="0" smtClean="0"/>
              <a:t>Heterogeneous CPU-GPU systems require memory schedulers with </a:t>
            </a:r>
            <a:r>
              <a:rPr lang="en-US" sz="2200" dirty="0" smtClean="0">
                <a:solidFill>
                  <a:srgbClr val="FF0000"/>
                </a:solidFill>
              </a:rPr>
              <a:t>large request buffers</a:t>
            </a:r>
            <a:r>
              <a:rPr lang="en-US" sz="2200" baseline="0" dirty="0" smtClean="0">
                <a:solidFill>
                  <a:srgbClr val="FF0000"/>
                </a:solidFill>
              </a:rPr>
              <a:t> and this becomes a problem for </a:t>
            </a:r>
            <a:r>
              <a:rPr lang="en-US" sz="2200" baseline="0" dirty="0" smtClean="0">
                <a:solidFill>
                  <a:schemeClr val="tx1"/>
                </a:solidFill>
              </a:rPr>
              <a:t>e</a:t>
            </a:r>
            <a:r>
              <a:rPr lang="en-US" sz="2200" dirty="0" smtClean="0"/>
              <a:t>xisting monolithic application-aware memory scheduler designs because they are </a:t>
            </a:r>
            <a:r>
              <a:rPr lang="en-US" sz="2200" dirty="0" smtClean="0">
                <a:solidFill>
                  <a:srgbClr val="FF0000"/>
                </a:solidFill>
              </a:rPr>
              <a:t>hard to scale</a:t>
            </a:r>
            <a:r>
              <a:rPr lang="en-US" sz="2200" dirty="0" smtClean="0"/>
              <a:t> to large request buffer size</a:t>
            </a:r>
            <a:endParaRPr lang="en-US" sz="1000" dirty="0" smtClean="0"/>
          </a:p>
          <a:p>
            <a:r>
              <a:rPr lang="en-US" b="1" dirty="0" smtClean="0"/>
              <a:t>Our Solution</a:t>
            </a:r>
            <a:r>
              <a:rPr lang="en-US" b="1" baseline="0" dirty="0" smtClean="0"/>
              <a:t> is to </a:t>
            </a:r>
            <a:r>
              <a:rPr lang="en-US" sz="2200" dirty="0" smtClean="0">
                <a:solidFill>
                  <a:srgbClr val="0000FF"/>
                </a:solidFill>
              </a:rPr>
              <a:t>decomposes MC into three simpler stages</a:t>
            </a:r>
            <a:r>
              <a:rPr lang="en-US" sz="2200" dirty="0" smtClean="0"/>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t>1) Batch formation:</a:t>
            </a:r>
            <a:r>
              <a:rPr lang="en-US" baseline="0" dirty="0" smtClean="0"/>
              <a:t> m</a:t>
            </a:r>
            <a:r>
              <a:rPr lang="en-US" dirty="0" smtClean="0"/>
              <a:t>aintains</a:t>
            </a:r>
            <a:r>
              <a:rPr lang="en-US" baseline="0" dirty="0" smtClean="0"/>
              <a:t> row buffer locality by forming batches of row-hitting requests.</a:t>
            </a:r>
            <a:endParaRPr lang="en-US" dirty="0" smtClean="0"/>
          </a:p>
          <a:p>
            <a:pPr lvl="1">
              <a:buNone/>
            </a:pPr>
            <a:r>
              <a:rPr lang="en-US" dirty="0" smtClean="0"/>
              <a:t>2) Batch scheduler: reduces interference between applications by picking the next batch to prioritize.</a:t>
            </a:r>
          </a:p>
          <a:p>
            <a:pPr lvl="1">
              <a:buNone/>
            </a:pPr>
            <a:r>
              <a:rPr lang="en-US" dirty="0" smtClean="0"/>
              <a:t>3) DRAM command scheduler: issues requests to DRAM</a:t>
            </a:r>
          </a:p>
          <a:p>
            <a:r>
              <a:rPr lang="en-US" dirty="0" smtClean="0"/>
              <a:t>Compared to state-of-the-art memory schedulers:</a:t>
            </a:r>
          </a:p>
          <a:p>
            <a:pPr lvl="1"/>
            <a:r>
              <a:rPr lang="en-US" dirty="0" smtClean="0">
                <a:solidFill>
                  <a:srgbClr val="0000FF"/>
                </a:solidFill>
              </a:rPr>
              <a:t>SMS is significantly simpler and more scalable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FF"/>
                </a:solidFill>
              </a:rPr>
              <a:t>SMS provides higher performance and fairness,</a:t>
            </a:r>
            <a:r>
              <a:rPr lang="en-US" baseline="0" dirty="0" smtClean="0">
                <a:solidFill>
                  <a:srgbClr val="0000FF"/>
                </a:solidFill>
              </a:rPr>
              <a:t> e</a:t>
            </a:r>
            <a:r>
              <a:rPr lang="en-US" dirty="0" smtClean="0">
                <a:solidFill>
                  <a:srgbClr val="0000FF"/>
                </a:solidFill>
              </a:rPr>
              <a:t>specially in</a:t>
            </a:r>
            <a:r>
              <a:rPr lang="en-US" baseline="0" dirty="0" smtClean="0">
                <a:solidFill>
                  <a:srgbClr val="0000FF"/>
                </a:solidFill>
              </a:rPr>
              <a:t> heterogeneous CPU-GPU systems.</a:t>
            </a:r>
            <a:endParaRPr lang="en-US" sz="1000" dirty="0" smtClean="0"/>
          </a:p>
        </p:txBody>
      </p:sp>
      <p:sp>
        <p:nvSpPr>
          <p:cNvPr id="4" name="Slide Number Placeholder 3"/>
          <p:cNvSpPr>
            <a:spLocks noGrp="1"/>
          </p:cNvSpPr>
          <p:nvPr>
            <p:ph type="sldNum" sz="quarter" idx="10"/>
          </p:nvPr>
        </p:nvSpPr>
        <p:spPr/>
        <p:txBody>
          <a:bodyPr/>
          <a:lstStyle/>
          <a:p>
            <a:fld id="{AB959945-7217-484B-8E74-88DC87A74BB0}"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defTabSz="916503"/>
            <a:r>
              <a:rPr lang="en-US" dirty="0" smtClean="0"/>
              <a:t>Good afternoon everyone. Today I am going to present Staged Memory Scheduling. This is work done by myself, …, …, …,  and my advisor …</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CPU performs better with high SJF probability</a:t>
            </a:r>
          </a:p>
          <a:p>
            <a:r>
              <a:rPr lang="en-US" dirty="0" smtClean="0"/>
              <a:t>GPU performs better with low SJF probability</a:t>
            </a:r>
          </a:p>
          <a:p>
            <a:endParaRPr lang="en-US" dirty="0" smtClean="0"/>
          </a:p>
          <a:p>
            <a:r>
              <a:rPr lang="en-US" dirty="0" smtClean="0"/>
              <a:t>[Say: summarize the other key results</a:t>
            </a:r>
            <a:r>
              <a:rPr lang="en-US" baseline="0" dirty="0" smtClean="0"/>
              <a:t> in the paper]</a:t>
            </a:r>
            <a:endParaRPr lang="en-US" dirty="0" smtClean="0"/>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48</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example,</a:t>
            </a:r>
            <a:r>
              <a:rPr lang="en-US" baseline="0" dirty="0" smtClean="0"/>
              <a:t> the system consist of 4 CPU cores and a GPU, and the color represent a row the request wants to access. Similar color means these requests want to access the same row. </a:t>
            </a:r>
          </a:p>
          <a:p>
            <a:r>
              <a:rPr lang="en-US" baseline="0" dirty="0" smtClean="0"/>
              <a:t>In the batch formation stage, memory requests that access the same row will be batched.</a:t>
            </a:r>
            <a:endParaRPr lang="en-US" baseline="0" dirty="0"/>
          </a:p>
          <a:p>
            <a:r>
              <a:rPr lang="en-US" baseline="0" dirty="0" smtClean="0"/>
              <a:t>&lt;click&gt;</a:t>
            </a:r>
          </a:p>
          <a:p>
            <a:r>
              <a:rPr lang="en-US" baseline="0" dirty="0" smtClean="0"/>
              <a:t>One criteria that a batch becomes ready to be scheduled is when the next request is going to a different row, as illustrated in this example at core 2 and core 3. &lt;click </a:t>
            </a:r>
            <a:r>
              <a:rPr lang="en-US" baseline="0" dirty="0" err="1" smtClean="0"/>
              <a:t>click</a:t>
            </a:r>
            <a:r>
              <a:rPr lang="en-US" baseline="0" dirty="0" smtClean="0"/>
              <a:t>&gt;</a:t>
            </a:r>
          </a:p>
          <a:p>
            <a:r>
              <a:rPr lang="en-US" baseline="0" dirty="0" smtClean="0"/>
              <a:t>Another criteria is when the timeout for the batch formation expires.</a:t>
            </a:r>
          </a:p>
          <a:p>
            <a:r>
              <a:rPr lang="en-US" baseline="0" dirty="0" smtClean="0"/>
              <a:t>This batching process will happen across all cores including the GPU </a:t>
            </a:r>
          </a:p>
          <a:p>
            <a:r>
              <a:rPr lang="en-US" baseline="0" dirty="0" smtClean="0"/>
              <a:t>&lt;click&gt;</a:t>
            </a:r>
          </a:p>
          <a:p>
            <a:r>
              <a:rPr lang="en-US" baseline="0" dirty="0" smtClean="0"/>
              <a:t>&lt;click&gt; and how the batch scheduler will select one of these front batch to send to &lt;click&gt; the DRAM command scheduler. </a:t>
            </a:r>
          </a:p>
          <a:p>
            <a:r>
              <a:rPr lang="en-US" baseline="0" dirty="0" smtClean="0"/>
              <a:t>The scheduler can either use a shortest job </a:t>
            </a:r>
            <a:r>
              <a:rPr lang="en-US" baseline="0" dirty="0" err="1" smtClean="0"/>
              <a:t>poilcy</a:t>
            </a:r>
            <a:endParaRPr lang="en-US" baseline="0" dirty="0" smtClean="0"/>
          </a:p>
          <a:p>
            <a:r>
              <a:rPr lang="en-US" baseline="0" dirty="0" smtClean="0"/>
              <a:t>&lt;click&gt; which will pick this purple request because it is from an application with the fewest number of requests.</a:t>
            </a:r>
          </a:p>
          <a:p>
            <a:r>
              <a:rPr lang="en-US" baseline="0" dirty="0" smtClean="0"/>
              <a:t>Or a round-robin policy</a:t>
            </a:r>
          </a:p>
          <a:p>
            <a:r>
              <a:rPr lang="en-US" baseline="0" dirty="0" smtClean="0"/>
              <a:t>&lt;click&gt; </a:t>
            </a:r>
          </a:p>
          <a:p>
            <a:r>
              <a:rPr lang="en-US" baseline="0" dirty="0" smtClean="0"/>
              <a:t>Whenever the bank is ready to schedule a next request. DRAM command scheduler will schedule the requests in an in-order manner.</a:t>
            </a:r>
          </a:p>
          <a:p>
            <a:r>
              <a:rPr lang="en-US" baseline="0" dirty="0" smtClean="0"/>
              <a:t>&lt;click&gt;</a:t>
            </a:r>
          </a:p>
          <a:p>
            <a:r>
              <a:rPr lang="en-US" dirty="0" smtClean="0"/>
              <a:t>Now that I told you about how SMS works, let me tell you about the complexity of SMS</a:t>
            </a:r>
          </a:p>
          <a:p>
            <a:r>
              <a:rPr lang="en-US" baseline="0" dirty="0" smtClean="0"/>
              <a:t>&lt;click … transition&gt;</a:t>
            </a:r>
          </a:p>
        </p:txBody>
      </p:sp>
      <p:sp>
        <p:nvSpPr>
          <p:cNvPr id="4" name="Slide Number Placeholder 3"/>
          <p:cNvSpPr>
            <a:spLocks noGrp="1"/>
          </p:cNvSpPr>
          <p:nvPr>
            <p:ph type="sldNum" sz="quarter" idx="10"/>
          </p:nvPr>
        </p:nvSpPr>
        <p:spPr/>
        <p:txBody>
          <a:bodyPr/>
          <a:lstStyle/>
          <a:p>
            <a:fld id="{AB959945-7217-484B-8E74-88DC87A74BB0}" type="slidenum">
              <a:rPr lang="en-US" smtClean="0"/>
              <a:pPr/>
              <a:t>60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defTabSz="916503"/>
            <a:r>
              <a:rPr lang="en-US" dirty="0"/>
              <a:t>State-of-the-art memory schedulers can deliver good performance and fairness generally based on three principles. </a:t>
            </a:r>
          </a:p>
          <a:p>
            <a:pPr defTabSz="916503"/>
            <a:r>
              <a:rPr lang="en-US" dirty="0"/>
              <a:t>&lt;click&gt;</a:t>
            </a:r>
          </a:p>
          <a:p>
            <a:pPr defTabSz="916503"/>
            <a:r>
              <a:rPr lang="en-US" dirty="0"/>
              <a:t>The first principle is to prioritize row-buffer-hit requests over other requests. The reason is because DRAM can service row-buffer-hit requests faster than requests that miss in the row buffer. This principle will maximize memory bandwidth</a:t>
            </a:r>
          </a:p>
          <a:p>
            <a:pPr defTabSz="916503"/>
            <a:r>
              <a:rPr lang="en-US" dirty="0"/>
              <a:t>&lt;click&gt;</a:t>
            </a:r>
          </a:p>
          <a:p>
            <a:pPr defTabSz="916503"/>
            <a:r>
              <a:rPr lang="en-US" dirty="0"/>
              <a:t>For example, suppose that there are five requests sorted by age as shown, and the current open row is row B. Even though request 1 is older than request 2, in this case, servicing a row hitting requests 2 first is faster than servicing requests that go to other rows. As a result, request 2 is prioritized over other requests.</a:t>
            </a:r>
          </a:p>
          <a:p>
            <a:pPr defTabSz="916503"/>
            <a:r>
              <a:rPr lang="en-US" dirty="0"/>
              <a:t>&lt;click&gt;</a:t>
            </a:r>
          </a:p>
          <a:p>
            <a:pPr defTabSz="916503"/>
            <a:r>
              <a:rPr lang="en-US" dirty="0"/>
              <a:t>The second principle is the scheduler should prioritize latency sensitive applications. Previous works have shown that latency sensitive applications can make faster </a:t>
            </a:r>
            <a:r>
              <a:rPr lang="en-US" dirty="0" smtClean="0"/>
              <a:t>forward</a:t>
            </a:r>
            <a:r>
              <a:rPr lang="en-US" baseline="0" dirty="0" smtClean="0"/>
              <a:t> </a:t>
            </a:r>
            <a:r>
              <a:rPr lang="en-US" dirty="0" smtClean="0"/>
              <a:t>progress </a:t>
            </a:r>
            <a:r>
              <a:rPr lang="en-US" dirty="0"/>
              <a:t>when their memory requests are serviced quickly. In order to identify a latency sensitive application, memory intensity is generally used as a metric because application with lower memory intensity can make faster progress when a memory request is serviced.</a:t>
            </a:r>
          </a:p>
          <a:p>
            <a:pPr defTabSz="916503"/>
            <a:r>
              <a:rPr lang="en-US" dirty="0"/>
              <a:t>&lt;click&gt;</a:t>
            </a:r>
          </a:p>
          <a:p>
            <a:pPr defTabSz="916503"/>
            <a:r>
              <a:rPr lang="en-US" dirty="0"/>
              <a:t>For example, suppose that there are four applications in the system, and the memory intensity is defined by misses per thousand instructions. In this case, application number two will have more priority than other applications because it has the lowest memory intensity.</a:t>
            </a:r>
          </a:p>
          <a:p>
            <a:pPr defTabSz="916503"/>
            <a:r>
              <a:rPr lang="en-US" dirty="0"/>
              <a:t>&lt;click&gt;</a:t>
            </a:r>
          </a:p>
          <a:p>
            <a:pPr defTabSz="916503"/>
            <a:r>
              <a:rPr lang="en-US" dirty="0"/>
              <a:t>The third principle is the scheduler needs to make sure that the system is fair by ensuring that every application are making progress and none of the applications are starved. </a:t>
            </a:r>
          </a:p>
          <a:p>
            <a:pPr marL="0" marR="0" indent="0" algn="l" defTabSz="916503" rtl="0" eaLnBrk="1" fontAlgn="auto" latinLnBrk="0" hangingPunct="1">
              <a:lnSpc>
                <a:spcPct val="100000"/>
              </a:lnSpc>
              <a:spcBef>
                <a:spcPts val="0"/>
              </a:spcBef>
              <a:spcAft>
                <a:spcPts val="0"/>
              </a:spcAft>
              <a:buClrTx/>
              <a:buSzTx/>
              <a:buFontTx/>
              <a:buNone/>
              <a:tabLst/>
              <a:defRPr/>
            </a:pPr>
            <a:r>
              <a:rPr lang="en-US" dirty="0" smtClean="0"/>
              <a:t>&lt;transition&gt;</a:t>
            </a:r>
          </a:p>
          <a:p>
            <a:pPr marL="0" marR="0" indent="0" algn="l" defTabSz="916503" rtl="0" eaLnBrk="1" fontAlgn="auto" latinLnBrk="0" hangingPunct="1">
              <a:lnSpc>
                <a:spcPct val="100000"/>
              </a:lnSpc>
              <a:spcBef>
                <a:spcPts val="0"/>
              </a:spcBef>
              <a:spcAft>
                <a:spcPts val="0"/>
              </a:spcAft>
              <a:buClrTx/>
              <a:buSzTx/>
              <a:buFontTx/>
              <a:buNone/>
              <a:tabLst/>
              <a:defRPr/>
            </a:pPr>
            <a:r>
              <a:rPr lang="en-US" dirty="0" smtClean="0"/>
              <a:t>So far I have</a:t>
            </a:r>
            <a:r>
              <a:rPr lang="en-US" baseline="0" dirty="0" smtClean="0"/>
              <a:t> talked about memory scheduling in CPU-only systems. Now I will talk about the CPU-GPU heterogeneous system because current and future systems integrate a GPU along with multiple cores.</a:t>
            </a:r>
          </a:p>
          <a:p>
            <a:pPr defTabSz="916503"/>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5</a:t>
            </a:fld>
            <a:endParaRPr lang="en-US"/>
          </a:p>
        </p:txBody>
      </p:sp>
    </p:spTree>
    <p:extLst>
      <p:ext uri="{BB962C8B-B14F-4D97-AF65-F5344CB8AC3E}">
        <p14:creationId xmlns="" xmlns:p14="http://schemas.microsoft.com/office/powerpoint/2010/main" val="64126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I have</a:t>
            </a:r>
            <a:r>
              <a:rPr lang="en-US" baseline="0" dirty="0" smtClean="0"/>
              <a:t> talked about memory scheduling in CPU-only systems. Now I will talk about the CPU-GPU heterogeneous system because current and future systems integrate a GPU along with multiple cores.</a:t>
            </a:r>
          </a:p>
        </p:txBody>
      </p:sp>
      <p:sp>
        <p:nvSpPr>
          <p:cNvPr id="4" name="Slide Number Placeholder 3"/>
          <p:cNvSpPr>
            <a:spLocks noGrp="1"/>
          </p:cNvSpPr>
          <p:nvPr>
            <p:ph type="sldNum" sz="quarter" idx="10"/>
          </p:nvPr>
        </p:nvSpPr>
        <p:spPr/>
        <p:txBody>
          <a:bodyPr/>
          <a:lstStyle/>
          <a:p>
            <a:fld id="{AB959945-7217-484B-8E74-88DC87A74BB0}" type="slidenum">
              <a:rPr lang="en-US" smtClean="0"/>
              <a:pPr/>
              <a:t>6</a:t>
            </a:fld>
            <a:endParaRPr lang="en-US"/>
          </a:p>
        </p:txBody>
      </p:sp>
    </p:spTree>
    <p:extLst>
      <p:ext uri="{BB962C8B-B14F-4D97-AF65-F5344CB8AC3E}">
        <p14:creationId xmlns="" xmlns:p14="http://schemas.microsoft.com/office/powerpoint/2010/main" val="3389621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far I have</a:t>
            </a:r>
            <a:r>
              <a:rPr lang="en-US" baseline="0" dirty="0" smtClean="0"/>
              <a:t> talked about memory scheduling in CPU-only systems. Now I will talk about the CPU-GPU heterogeneous system because current and future systems integrate a GPU along with multiple cores.</a:t>
            </a:r>
          </a:p>
          <a:p>
            <a:endParaRPr lang="en-US" baseline="0" dirty="0" smtClean="0"/>
          </a:p>
          <a:p>
            <a:r>
              <a:rPr lang="en-US" baseline="0" dirty="0" smtClean="0"/>
              <a:t>This integrated GPU shares the main memory with the CPU cores; however, the GPU is four to twenty times more memory-intensive compared to CPU. So, how should the memory scheduling be done when GPU is integrated on-chip?</a:t>
            </a:r>
            <a:endParaRPr lang="en-US" dirty="0" smtClean="0"/>
          </a:p>
          <a:p>
            <a:endParaRPr lang="en-US" dirty="0" smtClean="0"/>
          </a:p>
          <a:p>
            <a:r>
              <a:rPr lang="en-US" dirty="0" smtClean="0"/>
              <a:t>Let’s see </a:t>
            </a:r>
            <a:r>
              <a:rPr lang="en-US" baseline="0" dirty="0" smtClean="0"/>
              <a:t>how does the memory scheduling problem change when we add a GPU into the system</a:t>
            </a:r>
          </a:p>
          <a:p>
            <a:endParaRPr lang="en-US" baseline="0" dirty="0" smtClean="0"/>
          </a:p>
          <a:p>
            <a:r>
              <a:rPr lang="en-US" baseline="0" dirty="0" smtClean="0"/>
              <a:t>[picture of the current APU/Sandy Bridge]</a:t>
            </a:r>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GPU is introduced into the system &lt;click&gt;, because the GPU is memory-intensive,</a:t>
            </a:r>
            <a:r>
              <a:rPr lang="en-US" baseline="0" dirty="0" smtClean="0"/>
              <a:t> requests from cores contend heavily with request from the GPU, as you can see from</a:t>
            </a:r>
            <a:r>
              <a:rPr lang="en-US" baseline="0" dirty="0"/>
              <a:t> </a:t>
            </a:r>
            <a:r>
              <a:rPr lang="en-US" baseline="0" dirty="0" smtClean="0"/>
              <a:t>this example</a:t>
            </a:r>
          </a:p>
          <a:p>
            <a:r>
              <a:rPr lang="en-US" baseline="0" dirty="0" smtClean="0"/>
              <a:t>&lt;click&gt;</a:t>
            </a:r>
          </a:p>
          <a:p>
            <a:r>
              <a:rPr lang="en-US" baseline="0" dirty="0" smtClean="0"/>
              <a:t>The memory-intensive GPU application will send a lot of request to the memory request buffer</a:t>
            </a:r>
          </a:p>
          <a:p>
            <a:r>
              <a:rPr lang="en-US" baseline="0" dirty="0" smtClean="0"/>
              <a:t>&lt;click&gt;</a:t>
            </a:r>
          </a:p>
          <a:p>
            <a:r>
              <a:rPr lang="en-US" baseline="0" dirty="0" smtClean="0"/>
              <a:t>As a result, some of the requests are unable to be inject into the request buffer, as illustrated by this blue request from core 2.</a:t>
            </a:r>
          </a:p>
          <a:p>
            <a:r>
              <a:rPr lang="en-US" baseline="0" dirty="0" smtClean="0"/>
              <a:t>&lt;click&gt;</a:t>
            </a:r>
          </a:p>
          <a:p>
            <a:r>
              <a:rPr lang="en-US" baseline="0" dirty="0" smtClean="0"/>
              <a:t>When only some of the memory requests can inject into the request buffer, memory scheduler cannot observe full applications behavior. This can lead to a poor scheduling decision</a:t>
            </a:r>
          </a:p>
          <a:p>
            <a:r>
              <a:rPr lang="en-US" baseline="0" dirty="0" smtClean="0"/>
              <a:t>&lt;click… transition&gt;</a:t>
            </a:r>
          </a:p>
          <a:p>
            <a:r>
              <a:rPr lang="en-US" baseline="0" dirty="0" smtClean="0"/>
              <a:t>A naïve solution to this problem is to increase the size of the monolithic request buffer…</a:t>
            </a:r>
          </a:p>
        </p:txBody>
      </p:sp>
      <p:sp>
        <p:nvSpPr>
          <p:cNvPr id="4" name="Slide Number Placeholder 3"/>
          <p:cNvSpPr>
            <a:spLocks noGrp="1"/>
          </p:cNvSpPr>
          <p:nvPr>
            <p:ph type="sldNum" sz="quarter" idx="10"/>
          </p:nvPr>
        </p:nvSpPr>
        <p:spPr/>
        <p:txBody>
          <a:bodyPr/>
          <a:lstStyle/>
          <a:p>
            <a:fld id="{AB959945-7217-484B-8E74-88DC87A74BB0}" type="slidenum">
              <a:rPr lang="en-US" smtClean="0"/>
              <a:pPr/>
              <a:t>8</a:t>
            </a:fld>
            <a:endParaRPr lang="en-US"/>
          </a:p>
        </p:txBody>
      </p:sp>
    </p:spTree>
    <p:extLst>
      <p:ext uri="{BB962C8B-B14F-4D97-AF65-F5344CB8AC3E}">
        <p14:creationId xmlns="" xmlns:p14="http://schemas.microsoft.com/office/powerpoint/2010/main" val="1258267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naïve solution is to increase the size of the batch scheduler</a:t>
            </a:r>
          </a:p>
          <a:p>
            <a:r>
              <a:rPr lang="en-US" baseline="0" dirty="0" smtClean="0"/>
              <a:t>&lt;click&gt; transition: however …</a:t>
            </a:r>
          </a:p>
        </p:txBody>
      </p:sp>
      <p:sp>
        <p:nvSpPr>
          <p:cNvPr id="4" name="Slide Number Placeholder 3"/>
          <p:cNvSpPr>
            <a:spLocks noGrp="1"/>
          </p:cNvSpPr>
          <p:nvPr>
            <p:ph type="sldNum" sz="quarter" idx="10"/>
          </p:nvPr>
        </p:nvSpPr>
        <p:spPr/>
        <p:txBody>
          <a:bodyPr/>
          <a:lstStyle/>
          <a:p>
            <a:fld id="{AB959945-7217-484B-8E74-88DC87A74BB0}"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3"/>
          <p:cNvSpPr>
            <a:spLocks noChangeArrowheads="1"/>
          </p:cNvSpPr>
          <p:nvPr/>
        </p:nvSpPr>
        <p:spPr bwMode="auto">
          <a:xfrm>
            <a:off x="457200" y="112395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ffectLst/>
        </p:spPr>
        <p:txBody>
          <a:bodyPr/>
          <a:lstStyle/>
          <a:p>
            <a:pPr>
              <a:defRPr/>
            </a:pPr>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ffectLst/>
        </p:spPr>
        <p:txBody>
          <a:bodyPr/>
          <a:lstStyle/>
          <a:p>
            <a:pPr>
              <a:defRPr/>
            </a:pPr>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endParaRPr lang="en-US" altLang="en-US"/>
          </a:p>
        </p:txBody>
      </p:sp>
      <p:sp>
        <p:nvSpPr>
          <p:cNvPr id="9" name="Rectangle 6"/>
          <p:cNvSpPr>
            <a:spLocks noGrp="1" noChangeArrowheads="1"/>
          </p:cNvSpPr>
          <p:nvPr>
            <p:ph type="sldNum" sz="quarter" idx="12"/>
          </p:nvPr>
        </p:nvSpPr>
        <p:spPr/>
        <p:txBody>
          <a:bodyPr/>
          <a:lstStyle>
            <a:lvl1pPr>
              <a:defRPr sz="1200"/>
            </a:lvl1pPr>
          </a:lstStyle>
          <a:p>
            <a:fld id="{7341D3D9-3FE8-4025-BF66-8DAB1ABB951F}" type="slidenum">
              <a:rPr lang="en-US" altLang="en-US"/>
              <a:pPr/>
              <a:t>‹#›</a:t>
            </a:fld>
            <a:endParaRPr lang="en-US" alt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F44DDA66-0DFC-412A-A4B0-EFE91F0913E7}"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52400"/>
            <a:ext cx="21526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4D1F9A79-97CD-456A-8962-B51E5744B9CD}" type="slidenum">
              <a:rPr lang="en-US" altLang="en-US"/>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323594FA-E141-4234-AE05-360401972BE7}" type="slidenum">
              <a:rPr lang="en-US" altLang="en-US"/>
              <a:pPr/>
              <a:t>‹#›</a:t>
            </a:fld>
            <a:endParaRPr lang="en-US" alt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endParaRPr lang="en-US" altLang="en-US"/>
          </a:p>
        </p:txBody>
      </p:sp>
      <p:sp>
        <p:nvSpPr>
          <p:cNvPr id="5" name="Rectangle 1030"/>
          <p:cNvSpPr>
            <a:spLocks noGrp="1" noChangeArrowheads="1"/>
          </p:cNvSpPr>
          <p:nvPr>
            <p:ph type="sldNum" sz="quarter" idx="11"/>
          </p:nvPr>
        </p:nvSpPr>
        <p:spPr>
          <a:ln/>
        </p:spPr>
        <p:txBody>
          <a:bodyPr/>
          <a:lstStyle>
            <a:lvl1pPr>
              <a:defRPr/>
            </a:lvl1pPr>
          </a:lstStyle>
          <a:p>
            <a:fld id="{C7AC7BA1-BEA2-40AF-9056-44DC8C985687}" type="slidenum">
              <a:rPr lang="en-US"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4D2BBBE-2A44-4D16-8758-0239282DCC58}"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endParaRPr lang="en-US" altLang="en-US"/>
          </a:p>
        </p:txBody>
      </p:sp>
      <p:sp>
        <p:nvSpPr>
          <p:cNvPr id="8" name="Rectangle 1030"/>
          <p:cNvSpPr>
            <a:spLocks noGrp="1" noChangeArrowheads="1"/>
          </p:cNvSpPr>
          <p:nvPr>
            <p:ph type="sldNum" sz="quarter" idx="11"/>
          </p:nvPr>
        </p:nvSpPr>
        <p:spPr>
          <a:ln/>
        </p:spPr>
        <p:txBody>
          <a:bodyPr/>
          <a:lstStyle>
            <a:lvl1pPr>
              <a:defRPr/>
            </a:lvl1pPr>
          </a:lstStyle>
          <a:p>
            <a:fld id="{D5FD5635-BCCD-45D2-B61E-320731E13B17}"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endParaRPr lang="en-US" altLang="en-US"/>
          </a:p>
        </p:txBody>
      </p:sp>
      <p:sp>
        <p:nvSpPr>
          <p:cNvPr id="4" name="Rectangle 1030"/>
          <p:cNvSpPr>
            <a:spLocks noGrp="1" noChangeArrowheads="1"/>
          </p:cNvSpPr>
          <p:nvPr>
            <p:ph type="sldNum" sz="quarter" idx="11"/>
          </p:nvPr>
        </p:nvSpPr>
        <p:spPr>
          <a:ln/>
        </p:spPr>
        <p:txBody>
          <a:bodyPr/>
          <a:lstStyle>
            <a:lvl1pPr>
              <a:defRPr/>
            </a:lvl1pPr>
          </a:lstStyle>
          <a:p>
            <a:fld id="{018A7077-2B78-4FB5-8F56-24239751AEF0}"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endParaRPr lang="en-US" altLang="en-US"/>
          </a:p>
        </p:txBody>
      </p:sp>
      <p:sp>
        <p:nvSpPr>
          <p:cNvPr id="3" name="Rectangle 1030"/>
          <p:cNvSpPr>
            <a:spLocks noGrp="1" noChangeArrowheads="1"/>
          </p:cNvSpPr>
          <p:nvPr>
            <p:ph type="sldNum" sz="quarter" idx="11"/>
          </p:nvPr>
        </p:nvSpPr>
        <p:spPr>
          <a:ln/>
        </p:spPr>
        <p:txBody>
          <a:bodyPr/>
          <a:lstStyle>
            <a:lvl1pPr>
              <a:defRPr/>
            </a:lvl1pPr>
          </a:lstStyle>
          <a:p>
            <a:fld id="{6E86574E-FA2E-425B-A84C-39F9592E9ECB}"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148CFD0-6DDB-45F0-A989-9F5CE648BC1E}"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endParaRPr lang="en-US" altLang="en-US"/>
          </a:p>
        </p:txBody>
      </p:sp>
      <p:sp>
        <p:nvSpPr>
          <p:cNvPr id="6" name="Rectangle 1030"/>
          <p:cNvSpPr>
            <a:spLocks noGrp="1" noChangeArrowheads="1"/>
          </p:cNvSpPr>
          <p:nvPr>
            <p:ph type="sldNum" sz="quarter" idx="11"/>
          </p:nvPr>
        </p:nvSpPr>
        <p:spPr>
          <a:ln/>
        </p:spPr>
        <p:txBody>
          <a:bodyPr/>
          <a:lstStyle>
            <a:lvl1pPr>
              <a:defRPr/>
            </a:lvl1pPr>
          </a:lstStyle>
          <a:p>
            <a:fld id="{9E97B092-8552-4BA4-B0E1-CE51B98A2A2D}"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title style</a:t>
            </a:r>
          </a:p>
        </p:txBody>
      </p:sp>
      <p:sp>
        <p:nvSpPr>
          <p:cNvPr id="5123" name="Rectangle 1027"/>
          <p:cNvSpPr>
            <a:spLocks noGrp="1" noChangeArrowheads="1"/>
          </p:cNvSpPr>
          <p:nvPr>
            <p:ph type="body" idx="1"/>
          </p:nvPr>
        </p:nvSpPr>
        <p:spPr bwMode="auto">
          <a:xfrm>
            <a:off x="228600" y="908720"/>
            <a:ext cx="8610600" cy="53396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pPr/>
              <a:t>‹#›</a:t>
            </a:fld>
            <a:endParaRPr lang="en-US" altLang="en-US"/>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bwMode="auto">
          <a:xfrm>
            <a:off x="228600" y="152400"/>
            <a:ext cx="86106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5123" name="Rectangle 1027"/>
          <p:cNvSpPr>
            <a:spLocks noGrp="1" noChangeArrowheads="1"/>
          </p:cNvSpPr>
          <p:nvPr>
            <p:ph type="body" idx="1"/>
          </p:nvPr>
        </p:nvSpPr>
        <p:spPr bwMode="auto">
          <a:xfrm>
            <a:off x="228600" y="1371600"/>
            <a:ext cx="8610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endParaRPr lang="en-US" altLang="en-US">
              <a:solidFill>
                <a:srgbClr val="000000"/>
              </a:solidFill>
            </a:endParaRPr>
          </a:p>
        </p:txBody>
      </p:sp>
      <p:sp>
        <p:nvSpPr>
          <p:cNvPr id="100358" name="Rectangle 1030"/>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latin typeface="Garamond" pitchFamily="18" charset="0"/>
              </a:defRPr>
            </a:lvl1pPr>
          </a:lstStyle>
          <a:p>
            <a:fld id="{6F400BD0-49BF-48FC-8114-37C1D4F5AB3D}" type="slidenum">
              <a:rPr lang="en-US" altLang="en-US">
                <a:solidFill>
                  <a:srgbClr val="000000"/>
                </a:solidFill>
              </a:rPr>
              <a:pPr/>
              <a:t>‹#›</a:t>
            </a:fld>
            <a:endParaRPr lang="en-US" altLang="en-US">
              <a:solidFill>
                <a:srgbClr val="000000"/>
              </a:solidFill>
            </a:endParaRPr>
          </a:p>
        </p:txBody>
      </p:sp>
      <p:sp>
        <p:nvSpPr>
          <p:cNvPr id="100360" name="Line 1032"/>
          <p:cNvSpPr>
            <a:spLocks noChangeShapeType="1"/>
          </p:cNvSpPr>
          <p:nvPr/>
        </p:nvSpPr>
        <p:spPr bwMode="auto">
          <a:xfrm>
            <a:off x="228600" y="6248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
        <p:nvSpPr>
          <p:cNvPr id="100361" name="Line 1033"/>
          <p:cNvSpPr>
            <a:spLocks noChangeShapeType="1"/>
          </p:cNvSpPr>
          <p:nvPr/>
        </p:nvSpPr>
        <p:spPr bwMode="auto">
          <a:xfrm>
            <a:off x="228600" y="914400"/>
            <a:ext cx="8610600" cy="0"/>
          </a:xfrm>
          <a:prstGeom prst="line">
            <a:avLst/>
          </a:prstGeom>
          <a:noFill/>
          <a:ln w="19050">
            <a:solidFill>
              <a:schemeClr val="accent1"/>
            </a:solidFill>
            <a:round/>
            <a:headEnd/>
            <a:tailEnd/>
          </a:ln>
          <a:effectLst/>
        </p:spPr>
        <p:txBody>
          <a:bodyPr/>
          <a:lstStyle/>
          <a:p>
            <a:pPr>
              <a:defRPr/>
            </a:pPr>
            <a:endParaRPr lang="en-US">
              <a:solidFill>
                <a:srgbClr val="000000"/>
              </a:solidFill>
            </a:endParaRPr>
          </a:p>
        </p:txBody>
      </p:sp>
    </p:spTree>
  </p:cSld>
  <p:clrMap bg1="lt1" tx1="dk1" bg2="lt2" tx2="dk2" accent1="accent1" accent2="accent2" accent3="accent3" accent4="accent4" accent5="accent5" accent6="accent6" hlink="hlink" folHlink="folHlink"/>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672643" y="5484278"/>
            <a:ext cx="2363853" cy="910084"/>
          </a:xfrm>
          <a:prstGeom prst="rect">
            <a:avLst/>
          </a:prstGeom>
          <a:noFill/>
          <a:ln w="9525">
            <a:noFill/>
            <a:miter lim="800000"/>
            <a:headEnd/>
            <a:tailEnd/>
          </a:ln>
        </p:spPr>
      </p:pic>
      <p:sp>
        <p:nvSpPr>
          <p:cNvPr id="2" name="Title 1"/>
          <p:cNvSpPr>
            <a:spLocks noGrp="1"/>
          </p:cNvSpPr>
          <p:nvPr>
            <p:ph type="ctrTitle"/>
          </p:nvPr>
        </p:nvSpPr>
        <p:spPr>
          <a:xfrm>
            <a:off x="381000" y="1219200"/>
            <a:ext cx="8382000" cy="2057400"/>
          </a:xfrm>
        </p:spPr>
        <p:txBody>
          <a:bodyPr anchor="ctr" anchorCtr="0">
            <a:normAutofit/>
          </a:bodyPr>
          <a:lstStyle/>
          <a:p>
            <a:pPr algn="ctr"/>
            <a:r>
              <a:rPr lang="en-US" b="1" dirty="0" smtClean="0"/>
              <a:t>Staged Memory Scheduling</a:t>
            </a:r>
            <a:endParaRPr lang="en-US" b="1" dirty="0"/>
          </a:p>
        </p:txBody>
      </p:sp>
      <p:sp>
        <p:nvSpPr>
          <p:cNvPr id="3" name="Subtitle 2"/>
          <p:cNvSpPr>
            <a:spLocks noGrp="1"/>
          </p:cNvSpPr>
          <p:nvPr>
            <p:ph type="subTitle" idx="1"/>
          </p:nvPr>
        </p:nvSpPr>
        <p:spPr>
          <a:xfrm>
            <a:off x="467544" y="3429000"/>
            <a:ext cx="8208912" cy="614362"/>
          </a:xfrm>
        </p:spPr>
        <p:txBody>
          <a:bodyPr>
            <a:noAutofit/>
          </a:bodyPr>
          <a:lstStyle/>
          <a:p>
            <a:r>
              <a:rPr lang="en-US" sz="2000" b="1" dirty="0" err="1" smtClean="0"/>
              <a:t>Rachata</a:t>
            </a:r>
            <a:r>
              <a:rPr lang="en-US" sz="2000" b="1" dirty="0" smtClean="0"/>
              <a:t> </a:t>
            </a:r>
            <a:r>
              <a:rPr lang="en-US" sz="2000" b="1" dirty="0" err="1" smtClean="0"/>
              <a:t>Ausavarungnirun</a:t>
            </a:r>
            <a:r>
              <a:rPr lang="en-US" sz="2000" dirty="0" smtClean="0"/>
              <a:t>, Kevin Chang, </a:t>
            </a:r>
            <a:r>
              <a:rPr lang="en-US" sz="2000" dirty="0" err="1" smtClean="0"/>
              <a:t>Lavanya</a:t>
            </a:r>
            <a:r>
              <a:rPr lang="en-US" sz="2000" dirty="0" smtClean="0"/>
              <a:t> Subramanian, </a:t>
            </a:r>
          </a:p>
          <a:p>
            <a:r>
              <a:rPr lang="en-US" sz="2000" dirty="0" smtClean="0"/>
              <a:t>Gabriel H. </a:t>
            </a:r>
            <a:r>
              <a:rPr lang="en-US" sz="2000" dirty="0" err="1" smtClean="0"/>
              <a:t>Loh</a:t>
            </a:r>
            <a:r>
              <a:rPr lang="en-US" sz="2000" dirty="0" smtClean="0"/>
              <a:t>*, </a:t>
            </a:r>
            <a:r>
              <a:rPr lang="en-US" sz="2000" dirty="0" err="1" smtClean="0"/>
              <a:t>Onur</a:t>
            </a:r>
            <a:r>
              <a:rPr lang="en-US" sz="2000" dirty="0" smtClean="0"/>
              <a:t> </a:t>
            </a:r>
            <a:r>
              <a:rPr lang="en-US" sz="2000" dirty="0" err="1" smtClean="0"/>
              <a:t>Mutlu</a:t>
            </a:r>
            <a:endParaRPr lang="en-US" sz="2000" dirty="0" smtClean="0"/>
          </a:p>
          <a:p>
            <a:endParaRPr lang="en-US" sz="2000" dirty="0" smtClean="0"/>
          </a:p>
          <a:p>
            <a:r>
              <a:rPr lang="en-US" sz="2000" dirty="0" smtClean="0"/>
              <a:t>Carnegie Mellon University, *AMD Research</a:t>
            </a:r>
          </a:p>
          <a:p>
            <a:r>
              <a:rPr lang="en-US" sz="2000" dirty="0" smtClean="0"/>
              <a:t>June 12</a:t>
            </a:r>
            <a:r>
              <a:rPr lang="en-US" sz="2000" baseline="30000" dirty="0" smtClean="0"/>
              <a:t>th</a:t>
            </a:r>
            <a:r>
              <a:rPr lang="en-US" sz="2000" dirty="0" smtClean="0"/>
              <a:t> 2012</a:t>
            </a:r>
          </a:p>
        </p:txBody>
      </p:sp>
      <p:pic>
        <p:nvPicPr>
          <p:cNvPr id="5" name="Picture 4" descr="safari.png"/>
          <p:cNvPicPr>
            <a:picLocks noChangeAspect="1"/>
          </p:cNvPicPr>
          <p:nvPr/>
        </p:nvPicPr>
        <p:blipFill>
          <a:blip r:embed="rId4" cstate="print"/>
          <a:stretch>
            <a:fillRect/>
          </a:stretch>
        </p:blipFill>
        <p:spPr>
          <a:xfrm>
            <a:off x="323528" y="5603554"/>
            <a:ext cx="2277286" cy="658911"/>
          </a:xfrm>
          <a:prstGeom prst="rect">
            <a:avLst/>
          </a:prstGeom>
        </p:spPr>
      </p:pic>
      <p:pic>
        <p:nvPicPr>
          <p:cNvPr id="6" name="Picture 5" descr="Burgundy_CMU_JPG_Logo.jpg"/>
          <p:cNvPicPr>
            <a:picLocks noChangeAspect="1"/>
          </p:cNvPicPr>
          <p:nvPr/>
        </p:nvPicPr>
        <p:blipFill>
          <a:blip r:embed="rId5" cstate="print"/>
          <a:stretch>
            <a:fillRect/>
          </a:stretch>
        </p:blipFill>
        <p:spPr>
          <a:xfrm>
            <a:off x="2997479" y="5373216"/>
            <a:ext cx="3446729" cy="12446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ontent Placeholder 73"/>
          <p:cNvSpPr>
            <a:spLocks noGrp="1"/>
          </p:cNvSpPr>
          <p:nvPr>
            <p:ph idx="1"/>
          </p:nvPr>
        </p:nvSpPr>
        <p:spPr/>
        <p:txBody>
          <a:bodyPr/>
          <a:lstStyle/>
          <a:p>
            <a:endParaRPr lang="en-US" b="1" dirty="0" smtClean="0">
              <a:solidFill>
                <a:srgbClr val="FF0000"/>
              </a:solidFill>
            </a:endParaRPr>
          </a:p>
          <a:p>
            <a:endParaRPr lang="en-US" b="1" dirty="0">
              <a:solidFill>
                <a:srgbClr val="FF0000"/>
              </a:solidFill>
            </a:endParaRPr>
          </a:p>
          <a:p>
            <a:endParaRPr lang="en-US" b="1" dirty="0" smtClean="0">
              <a:solidFill>
                <a:srgbClr val="FF0000"/>
              </a:solidFill>
            </a:endParaRPr>
          </a:p>
          <a:p>
            <a:endParaRPr lang="en-US" b="1" dirty="0">
              <a:solidFill>
                <a:srgbClr val="FF0000"/>
              </a:solidFill>
            </a:endParaRPr>
          </a:p>
          <a:p>
            <a:endParaRPr lang="en-US" b="1" dirty="0" smtClean="0">
              <a:solidFill>
                <a:srgbClr val="FF0000"/>
              </a:solidFill>
            </a:endParaRPr>
          </a:p>
          <a:p>
            <a:endParaRPr lang="en-US" b="1" dirty="0">
              <a:solidFill>
                <a:srgbClr val="FF0000"/>
              </a:solidFill>
            </a:endParaRPr>
          </a:p>
          <a:p>
            <a:endParaRPr lang="en-US" b="1" dirty="0" smtClean="0">
              <a:solidFill>
                <a:srgbClr val="FF0000"/>
              </a:solidFill>
            </a:endParaRPr>
          </a:p>
          <a:p>
            <a:r>
              <a:rPr lang="en-US" dirty="0" smtClean="0"/>
              <a:t>A large buffer requires more complicated logic to:</a:t>
            </a:r>
          </a:p>
          <a:p>
            <a:pPr lvl="1"/>
            <a:r>
              <a:rPr lang="en-US" dirty="0" smtClean="0"/>
              <a:t>Analyze memory requests (e.g., determine row buffer hits)</a:t>
            </a:r>
          </a:p>
          <a:p>
            <a:pPr lvl="1"/>
            <a:r>
              <a:rPr lang="en-US" dirty="0" smtClean="0"/>
              <a:t>Analyze application characteristics</a:t>
            </a:r>
          </a:p>
          <a:p>
            <a:pPr lvl="1"/>
            <a:r>
              <a:rPr lang="en-US" dirty="0" smtClean="0"/>
              <a:t>Assign and enforce priorities </a:t>
            </a:r>
          </a:p>
          <a:p>
            <a:r>
              <a:rPr lang="en-US" dirty="0" smtClean="0"/>
              <a:t>This leads to high complexity, high power, large die area</a:t>
            </a:r>
          </a:p>
        </p:txBody>
      </p:sp>
      <p:sp>
        <p:nvSpPr>
          <p:cNvPr id="2" name="Title 1"/>
          <p:cNvSpPr>
            <a:spLocks noGrp="1"/>
          </p:cNvSpPr>
          <p:nvPr>
            <p:ph type="title"/>
          </p:nvPr>
        </p:nvSpPr>
        <p:spPr/>
        <p:txBody>
          <a:bodyPr/>
          <a:lstStyle/>
          <a:p>
            <a:r>
              <a:rPr lang="en-US" dirty="0" smtClean="0"/>
              <a:t>Problems with Large Monolithic Buffer</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10</a:t>
            </a:fld>
            <a:endParaRPr lang="en-US" altLang="en-US"/>
          </a:p>
        </p:txBody>
      </p:sp>
      <p:sp>
        <p:nvSpPr>
          <p:cNvPr id="33" name="Rectangle 32"/>
          <p:cNvSpPr/>
          <p:nvPr/>
        </p:nvSpPr>
        <p:spPr>
          <a:xfrm>
            <a:off x="755576" y="1052736"/>
            <a:ext cx="7632848" cy="23762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55576" y="3409836"/>
            <a:ext cx="7632848" cy="523220"/>
          </a:xfrm>
          <a:prstGeom prst="rect">
            <a:avLst/>
          </a:prstGeom>
          <a:solidFill>
            <a:schemeClr val="tx2">
              <a:lumMod val="60000"/>
              <a:lumOff val="40000"/>
            </a:schemeClr>
          </a:solidFill>
          <a:ln w="38100">
            <a:solidFill>
              <a:schemeClr val="tx1"/>
            </a:solidFill>
          </a:ln>
        </p:spPr>
        <p:txBody>
          <a:bodyPr wrap="square" rtlCol="0">
            <a:spAutoFit/>
          </a:bodyPr>
          <a:lstStyle/>
          <a:p>
            <a:pPr algn="ctr"/>
            <a:r>
              <a:rPr lang="en-US" sz="2800" dirty="0" smtClean="0"/>
              <a:t>Memory Scheduler</a:t>
            </a:r>
            <a:endParaRPr lang="en-US" sz="2800" dirty="0"/>
          </a:p>
        </p:txBody>
      </p:sp>
      <p:sp>
        <p:nvSpPr>
          <p:cNvPr id="35" name="Rectangle 34"/>
          <p:cNvSpPr/>
          <p:nvPr/>
        </p:nvSpPr>
        <p:spPr>
          <a:xfrm>
            <a:off x="827584" y="11247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27584" y="148478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27584"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763688" y="11247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763688" y="148478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763688"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699792" y="11247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699792" y="148478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699792"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35896" y="11247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35896" y="148478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35896"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2000" y="11247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2000" y="148478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572000"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508104" y="11247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508104" y="148478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508104"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444208" y="11247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44208" y="148478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444208"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380312" y="11247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380312" y="148478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7380312"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827584" y="1124744"/>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87" name="TextBox 86"/>
          <p:cNvSpPr txBox="1"/>
          <p:nvPr/>
        </p:nvSpPr>
        <p:spPr>
          <a:xfrm>
            <a:off x="1763688" y="1475492"/>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88" name="TextBox 87"/>
          <p:cNvSpPr txBox="1"/>
          <p:nvPr/>
        </p:nvSpPr>
        <p:spPr>
          <a:xfrm>
            <a:off x="827584" y="1835532"/>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89" name="TextBox 88"/>
          <p:cNvSpPr txBox="1"/>
          <p:nvPr/>
        </p:nvSpPr>
        <p:spPr>
          <a:xfrm>
            <a:off x="3635896" y="1475492"/>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90" name="TextBox 89"/>
          <p:cNvSpPr txBox="1"/>
          <p:nvPr/>
        </p:nvSpPr>
        <p:spPr>
          <a:xfrm>
            <a:off x="4572000" y="1124744"/>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91" name="TextBox 90"/>
          <p:cNvSpPr txBox="1"/>
          <p:nvPr/>
        </p:nvSpPr>
        <p:spPr>
          <a:xfrm>
            <a:off x="5508104" y="1475492"/>
            <a:ext cx="936104" cy="369332"/>
          </a:xfrm>
          <a:prstGeom prst="rect">
            <a:avLst/>
          </a:prstGeom>
          <a:solidFill>
            <a:srgbClr val="FF5050"/>
          </a:solidFill>
          <a:ln w="22225">
            <a:solidFill>
              <a:schemeClr val="tx1"/>
            </a:solidFill>
          </a:ln>
        </p:spPr>
        <p:txBody>
          <a:bodyPr wrap="square" rtlCol="0">
            <a:spAutoFit/>
          </a:bodyPr>
          <a:lstStyle/>
          <a:p>
            <a:pPr algn="ctr"/>
            <a:r>
              <a:rPr lang="en-US" dirty="0" err="1" smtClean="0"/>
              <a:t>Req</a:t>
            </a:r>
            <a:endParaRPr lang="en-US" dirty="0"/>
          </a:p>
        </p:txBody>
      </p:sp>
      <p:sp>
        <p:nvSpPr>
          <p:cNvPr id="92" name="TextBox 91"/>
          <p:cNvSpPr txBox="1"/>
          <p:nvPr/>
        </p:nvSpPr>
        <p:spPr>
          <a:xfrm>
            <a:off x="7380312" y="1475492"/>
            <a:ext cx="936104" cy="369332"/>
          </a:xfrm>
          <a:prstGeom prst="rect">
            <a:avLst/>
          </a:prstGeom>
          <a:solidFill>
            <a:schemeClr val="tx2">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93" name="TextBox 92"/>
          <p:cNvSpPr txBox="1"/>
          <p:nvPr/>
        </p:nvSpPr>
        <p:spPr>
          <a:xfrm>
            <a:off x="1763688" y="112474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94" name="TextBox 93"/>
          <p:cNvSpPr txBox="1"/>
          <p:nvPr/>
        </p:nvSpPr>
        <p:spPr>
          <a:xfrm>
            <a:off x="2699792" y="112474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97" name="TextBox 96"/>
          <p:cNvSpPr txBox="1"/>
          <p:nvPr/>
        </p:nvSpPr>
        <p:spPr>
          <a:xfrm>
            <a:off x="3635896" y="1124744"/>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98" name="TextBox 97"/>
          <p:cNvSpPr txBox="1"/>
          <p:nvPr/>
        </p:nvSpPr>
        <p:spPr>
          <a:xfrm>
            <a:off x="3635896" y="1835532"/>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99" name="TextBox 98"/>
          <p:cNvSpPr txBox="1"/>
          <p:nvPr/>
        </p:nvSpPr>
        <p:spPr>
          <a:xfrm>
            <a:off x="2699792" y="148478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00" name="TextBox 99"/>
          <p:cNvSpPr txBox="1"/>
          <p:nvPr/>
        </p:nvSpPr>
        <p:spPr>
          <a:xfrm>
            <a:off x="1763688" y="1835532"/>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01" name="TextBox 100"/>
          <p:cNvSpPr txBox="1"/>
          <p:nvPr/>
        </p:nvSpPr>
        <p:spPr>
          <a:xfrm>
            <a:off x="827584" y="148478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02" name="TextBox 101"/>
          <p:cNvSpPr txBox="1"/>
          <p:nvPr/>
        </p:nvSpPr>
        <p:spPr>
          <a:xfrm>
            <a:off x="4572000" y="148478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03" name="TextBox 102"/>
          <p:cNvSpPr txBox="1"/>
          <p:nvPr/>
        </p:nvSpPr>
        <p:spPr>
          <a:xfrm>
            <a:off x="4572000" y="1835532"/>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04" name="TextBox 103"/>
          <p:cNvSpPr txBox="1"/>
          <p:nvPr/>
        </p:nvSpPr>
        <p:spPr>
          <a:xfrm>
            <a:off x="5508104" y="1835532"/>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05" name="TextBox 104"/>
          <p:cNvSpPr txBox="1"/>
          <p:nvPr/>
        </p:nvSpPr>
        <p:spPr>
          <a:xfrm>
            <a:off x="5508104" y="112474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06" name="TextBox 105"/>
          <p:cNvSpPr txBox="1"/>
          <p:nvPr/>
        </p:nvSpPr>
        <p:spPr>
          <a:xfrm>
            <a:off x="6444208" y="112474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07" name="TextBox 106"/>
          <p:cNvSpPr txBox="1"/>
          <p:nvPr/>
        </p:nvSpPr>
        <p:spPr>
          <a:xfrm>
            <a:off x="7380312" y="112474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08" name="TextBox 107"/>
          <p:cNvSpPr txBox="1"/>
          <p:nvPr/>
        </p:nvSpPr>
        <p:spPr>
          <a:xfrm>
            <a:off x="6444208" y="1484784"/>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109" name="TextBox 108"/>
          <p:cNvSpPr txBox="1"/>
          <p:nvPr/>
        </p:nvSpPr>
        <p:spPr>
          <a:xfrm>
            <a:off x="6444208" y="1835532"/>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10" name="TextBox 109"/>
          <p:cNvSpPr txBox="1"/>
          <p:nvPr/>
        </p:nvSpPr>
        <p:spPr>
          <a:xfrm>
            <a:off x="7380312" y="1835532"/>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11" name="Rectangle 110"/>
          <p:cNvSpPr/>
          <p:nvPr/>
        </p:nvSpPr>
        <p:spPr>
          <a:xfrm>
            <a:off x="827584"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827584"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827584" y="29249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1763688"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763688"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763688" y="29249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2699792"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2699792"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635896"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635896"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4572000"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4572000"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5508104"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5508104"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6444208"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6444208"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7380312"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7380312"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827584" y="2204864"/>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136" name="TextBox 135"/>
          <p:cNvSpPr txBox="1"/>
          <p:nvPr/>
        </p:nvSpPr>
        <p:spPr>
          <a:xfrm>
            <a:off x="827584" y="2915652"/>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137" name="TextBox 136"/>
          <p:cNvSpPr txBox="1"/>
          <p:nvPr/>
        </p:nvSpPr>
        <p:spPr>
          <a:xfrm>
            <a:off x="3635896" y="2555612"/>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38" name="TextBox 137"/>
          <p:cNvSpPr txBox="1"/>
          <p:nvPr/>
        </p:nvSpPr>
        <p:spPr>
          <a:xfrm>
            <a:off x="4572000" y="2204864"/>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139" name="TextBox 138"/>
          <p:cNvSpPr txBox="1"/>
          <p:nvPr/>
        </p:nvSpPr>
        <p:spPr>
          <a:xfrm>
            <a:off x="5508104" y="2555612"/>
            <a:ext cx="936104" cy="369332"/>
          </a:xfrm>
          <a:prstGeom prst="rect">
            <a:avLst/>
          </a:prstGeom>
          <a:solidFill>
            <a:srgbClr val="FF5050"/>
          </a:solidFill>
          <a:ln w="22225">
            <a:solidFill>
              <a:schemeClr val="tx1"/>
            </a:solidFill>
          </a:ln>
        </p:spPr>
        <p:txBody>
          <a:bodyPr wrap="square" rtlCol="0">
            <a:spAutoFit/>
          </a:bodyPr>
          <a:lstStyle/>
          <a:p>
            <a:pPr algn="ctr"/>
            <a:r>
              <a:rPr lang="en-US" dirty="0" err="1" smtClean="0"/>
              <a:t>Req</a:t>
            </a:r>
            <a:endParaRPr lang="en-US" dirty="0"/>
          </a:p>
        </p:txBody>
      </p:sp>
      <p:sp>
        <p:nvSpPr>
          <p:cNvPr id="140" name="TextBox 139"/>
          <p:cNvSpPr txBox="1"/>
          <p:nvPr/>
        </p:nvSpPr>
        <p:spPr>
          <a:xfrm>
            <a:off x="7380312" y="2204864"/>
            <a:ext cx="936104" cy="369332"/>
          </a:xfrm>
          <a:prstGeom prst="rect">
            <a:avLst/>
          </a:prstGeom>
          <a:solidFill>
            <a:schemeClr val="tx2">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141" name="TextBox 140"/>
          <p:cNvSpPr txBox="1"/>
          <p:nvPr/>
        </p:nvSpPr>
        <p:spPr>
          <a:xfrm>
            <a:off x="1763688" y="220486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42" name="TextBox 141"/>
          <p:cNvSpPr txBox="1"/>
          <p:nvPr/>
        </p:nvSpPr>
        <p:spPr>
          <a:xfrm>
            <a:off x="2699792" y="184482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43" name="TextBox 142"/>
          <p:cNvSpPr txBox="1"/>
          <p:nvPr/>
        </p:nvSpPr>
        <p:spPr>
          <a:xfrm>
            <a:off x="3635896" y="2204864"/>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144" name="TextBox 143"/>
          <p:cNvSpPr txBox="1"/>
          <p:nvPr/>
        </p:nvSpPr>
        <p:spPr>
          <a:xfrm>
            <a:off x="1763688" y="2915652"/>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45" name="TextBox 144"/>
          <p:cNvSpPr txBox="1"/>
          <p:nvPr/>
        </p:nvSpPr>
        <p:spPr>
          <a:xfrm>
            <a:off x="2699792" y="220486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46" name="TextBox 145"/>
          <p:cNvSpPr txBox="1"/>
          <p:nvPr/>
        </p:nvSpPr>
        <p:spPr>
          <a:xfrm>
            <a:off x="1763688" y="256490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47" name="TextBox 146"/>
          <p:cNvSpPr txBox="1"/>
          <p:nvPr/>
        </p:nvSpPr>
        <p:spPr>
          <a:xfrm>
            <a:off x="827584" y="256490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48" name="TextBox 147"/>
          <p:cNvSpPr txBox="1"/>
          <p:nvPr/>
        </p:nvSpPr>
        <p:spPr>
          <a:xfrm>
            <a:off x="4572000" y="256490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49" name="TextBox 148"/>
          <p:cNvSpPr txBox="1"/>
          <p:nvPr/>
        </p:nvSpPr>
        <p:spPr>
          <a:xfrm>
            <a:off x="2699792" y="256490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50" name="TextBox 149"/>
          <p:cNvSpPr txBox="1"/>
          <p:nvPr/>
        </p:nvSpPr>
        <p:spPr>
          <a:xfrm>
            <a:off x="5508104" y="220486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51" name="TextBox 150"/>
          <p:cNvSpPr txBox="1"/>
          <p:nvPr/>
        </p:nvSpPr>
        <p:spPr>
          <a:xfrm>
            <a:off x="6444208" y="2204864"/>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152" name="TextBox 151"/>
          <p:cNvSpPr txBox="1"/>
          <p:nvPr/>
        </p:nvSpPr>
        <p:spPr>
          <a:xfrm>
            <a:off x="6444208" y="256490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53" name="TextBox 152"/>
          <p:cNvSpPr txBox="1"/>
          <p:nvPr/>
        </p:nvSpPr>
        <p:spPr>
          <a:xfrm>
            <a:off x="7380312" y="2555612"/>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19" name="Rectangle 118"/>
          <p:cNvSpPr/>
          <p:nvPr/>
        </p:nvSpPr>
        <p:spPr>
          <a:xfrm>
            <a:off x="2699792" y="29249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635896" y="29249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4572000" y="29249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5508104" y="29249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6444208" y="29249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7380312" y="29249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748738" y="3413192"/>
            <a:ext cx="7645754" cy="2246769"/>
          </a:xfrm>
          <a:prstGeom prst="rect">
            <a:avLst/>
          </a:prstGeom>
          <a:solidFill>
            <a:schemeClr val="tx2">
              <a:lumMod val="60000"/>
              <a:lumOff val="40000"/>
            </a:schemeClr>
          </a:solidFill>
          <a:ln w="38100">
            <a:solidFill>
              <a:schemeClr val="tx1"/>
            </a:solidFill>
          </a:ln>
        </p:spPr>
        <p:txBody>
          <a:bodyPr wrap="square" rtlCol="0">
            <a:spAutoFit/>
          </a:bodyPr>
          <a:lstStyle/>
          <a:p>
            <a:pPr algn="ctr"/>
            <a:endParaRPr lang="en-US" sz="2800" dirty="0" smtClean="0"/>
          </a:p>
          <a:p>
            <a:pPr algn="ctr"/>
            <a:endParaRPr lang="en-US" sz="2800" dirty="0"/>
          </a:p>
          <a:p>
            <a:pPr algn="ctr"/>
            <a:r>
              <a:rPr lang="en-US" sz="2800" dirty="0" smtClean="0"/>
              <a:t>More Complex Memory Scheduler</a:t>
            </a:r>
          </a:p>
          <a:p>
            <a:pPr algn="ctr"/>
            <a:endParaRPr lang="en-US" sz="2800" dirty="0"/>
          </a:p>
          <a:p>
            <a:pPr algn="ctr"/>
            <a:endParaRPr lang="en-US"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xEl>
                                              <p:pRg st="8" end="8"/>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4">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74">
                                            <p:txEl>
                                              <p:pRg st="7" end="7"/>
                                            </p:txEl>
                                          </p:spTgt>
                                        </p:tgtEl>
                                      </p:cBhvr>
                                    </p:animEffect>
                                    <p:set>
                                      <p:cBhvr>
                                        <p:cTn id="21" dur="1" fill="hold">
                                          <p:stCondLst>
                                            <p:cond delay="499"/>
                                          </p:stCondLst>
                                        </p:cTn>
                                        <p:tgtEl>
                                          <p:spTgt spid="74">
                                            <p:txEl>
                                              <p:pRg st="7" end="7"/>
                                            </p:txEl>
                                          </p:spTgt>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74">
                                            <p:txEl>
                                              <p:pRg st="8" end="8"/>
                                            </p:txEl>
                                          </p:spTgt>
                                        </p:tgtEl>
                                      </p:cBhvr>
                                    </p:animEffect>
                                    <p:set>
                                      <p:cBhvr>
                                        <p:cTn id="24" dur="1" fill="hold">
                                          <p:stCondLst>
                                            <p:cond delay="499"/>
                                          </p:stCondLst>
                                        </p:cTn>
                                        <p:tgtEl>
                                          <p:spTgt spid="74">
                                            <p:txEl>
                                              <p:pRg st="8" end="8"/>
                                            </p:txEl>
                                          </p:spTgt>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74">
                                            <p:txEl>
                                              <p:pRg st="9" end="9"/>
                                            </p:txEl>
                                          </p:spTgt>
                                        </p:tgtEl>
                                      </p:cBhvr>
                                    </p:animEffect>
                                    <p:set>
                                      <p:cBhvr>
                                        <p:cTn id="27" dur="1" fill="hold">
                                          <p:stCondLst>
                                            <p:cond delay="499"/>
                                          </p:stCondLst>
                                        </p:cTn>
                                        <p:tgtEl>
                                          <p:spTgt spid="74">
                                            <p:txEl>
                                              <p:pRg st="9" end="9"/>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74">
                                            <p:txEl>
                                              <p:pRg st="10" end="10"/>
                                            </p:txEl>
                                          </p:spTgt>
                                        </p:tgtEl>
                                      </p:cBhvr>
                                    </p:animEffect>
                                    <p:set>
                                      <p:cBhvr>
                                        <p:cTn id="30" dur="1" fill="hold">
                                          <p:stCondLst>
                                            <p:cond delay="499"/>
                                          </p:stCondLst>
                                        </p:cTn>
                                        <p:tgtEl>
                                          <p:spTgt spid="74">
                                            <p:txEl>
                                              <p:pRg st="10" end="10"/>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74">
                                            <p:txEl>
                                              <p:pRg st="11" end="11"/>
                                            </p:txEl>
                                          </p:spTgt>
                                        </p:tgtEl>
                                      </p:cBhvr>
                                    </p:animEffect>
                                    <p:set>
                                      <p:cBhvr>
                                        <p:cTn id="33" dur="1" fill="hold">
                                          <p:stCondLst>
                                            <p:cond delay="499"/>
                                          </p:stCondLst>
                                        </p:cTn>
                                        <p:tgtEl>
                                          <p:spTgt spid="74">
                                            <p:txEl>
                                              <p:pRg st="11" end="11"/>
                                            </p:txEl>
                                          </p:spTgt>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154"/>
                                        </p:tgtEl>
                                        <p:attrNameLst>
                                          <p:attrName>style.visibility</p:attrName>
                                        </p:attrNameLst>
                                      </p:cBhvr>
                                      <p:to>
                                        <p:strVal val="visible"/>
                                      </p:to>
                                    </p:set>
                                    <p:animEffect transition="in" filter="fade">
                                      <p:cBhvr>
                                        <p:cTn id="36"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uiExpand="1" build="p"/>
      <p:bldP spid="1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ontent Placeholder 73"/>
          <p:cNvSpPr>
            <a:spLocks noGrp="1"/>
          </p:cNvSpPr>
          <p:nvPr>
            <p:ph idx="1"/>
          </p:nvPr>
        </p:nvSpPr>
        <p:spPr/>
        <p:txBody>
          <a:bodyPr/>
          <a:lstStyle/>
          <a:p>
            <a:r>
              <a:rPr lang="en-US" dirty="0" smtClean="0"/>
              <a:t>Design a new memory scheduler that is:</a:t>
            </a:r>
          </a:p>
          <a:p>
            <a:pPr lvl="1"/>
            <a:r>
              <a:rPr lang="en-US" dirty="0" smtClean="0">
                <a:solidFill>
                  <a:srgbClr val="0000FF"/>
                </a:solidFill>
              </a:rPr>
              <a:t>Scalable</a:t>
            </a:r>
            <a:r>
              <a:rPr lang="en-US" dirty="0" smtClean="0"/>
              <a:t> to accommodate a large number of requests</a:t>
            </a:r>
          </a:p>
          <a:p>
            <a:pPr lvl="1"/>
            <a:r>
              <a:rPr lang="en-US" dirty="0" smtClean="0">
                <a:solidFill>
                  <a:srgbClr val="0000FF"/>
                </a:solidFill>
              </a:rPr>
              <a:t>Easy to implement</a:t>
            </a:r>
          </a:p>
          <a:p>
            <a:pPr lvl="1"/>
            <a:r>
              <a:rPr lang="en-US" dirty="0" smtClean="0">
                <a:solidFill>
                  <a:srgbClr val="0000FF"/>
                </a:solidFill>
              </a:rPr>
              <a:t>Application-aware</a:t>
            </a:r>
          </a:p>
          <a:p>
            <a:pPr lvl="1"/>
            <a:r>
              <a:rPr lang="en-US" dirty="0" smtClean="0"/>
              <a:t>Able to provide high </a:t>
            </a:r>
            <a:r>
              <a:rPr lang="en-US" dirty="0" smtClean="0">
                <a:solidFill>
                  <a:srgbClr val="0000FF"/>
                </a:solidFill>
              </a:rPr>
              <a:t>performance and fairness, </a:t>
            </a:r>
            <a:r>
              <a:rPr lang="en-US" dirty="0" smtClean="0"/>
              <a:t>especially in heterogeneous CPU-GPU systems</a:t>
            </a:r>
          </a:p>
          <a:p>
            <a:pPr lvl="1"/>
            <a:endParaRPr lang="en-US" dirty="0" smtClean="0"/>
          </a:p>
          <a:p>
            <a:endParaRPr lang="en-US" dirty="0" smtClean="0"/>
          </a:p>
        </p:txBody>
      </p:sp>
      <p:sp>
        <p:nvSpPr>
          <p:cNvPr id="2" name="Title 1"/>
          <p:cNvSpPr>
            <a:spLocks noGrp="1"/>
          </p:cNvSpPr>
          <p:nvPr>
            <p:ph type="title"/>
          </p:nvPr>
        </p:nvSpPr>
        <p:spPr/>
        <p:txBody>
          <a:bodyPr/>
          <a:lstStyle/>
          <a:p>
            <a:r>
              <a:rPr lang="en-US" dirty="0" smtClean="0"/>
              <a:t>Our Goal</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11</a:t>
            </a:fld>
            <a:endParaRPr lang="en-US" altLang="en-US"/>
          </a:p>
        </p:txBody>
      </p:sp>
    </p:spTree>
    <p:extLst>
      <p:ext uri="{BB962C8B-B14F-4D97-AF65-F5344CB8AC3E}">
        <p14:creationId xmlns="" xmlns:p14="http://schemas.microsoft.com/office/powerpoint/2010/main" val="328306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Background</a:t>
            </a:r>
          </a:p>
          <a:p>
            <a:r>
              <a:rPr lang="en-US" dirty="0" smtClean="0">
                <a:solidFill>
                  <a:schemeClr val="bg1">
                    <a:lumMod val="50000"/>
                  </a:schemeClr>
                </a:solidFill>
              </a:rPr>
              <a:t>Motivation: CPU-GPU Systems</a:t>
            </a:r>
          </a:p>
          <a:p>
            <a:r>
              <a:rPr lang="en-US" dirty="0" smtClean="0">
                <a:solidFill>
                  <a:schemeClr val="bg1">
                    <a:lumMod val="50000"/>
                  </a:schemeClr>
                </a:solidFill>
              </a:rPr>
              <a:t>Our Goal</a:t>
            </a:r>
          </a:p>
          <a:p>
            <a:r>
              <a:rPr lang="en-US" dirty="0" smtClean="0"/>
              <a:t>Observations</a:t>
            </a:r>
          </a:p>
          <a:p>
            <a:r>
              <a:rPr lang="en-US" dirty="0" smtClean="0">
                <a:solidFill>
                  <a:schemeClr val="tx1">
                    <a:lumMod val="50000"/>
                    <a:lumOff val="50000"/>
                  </a:schemeClr>
                </a:solidFill>
              </a:rPr>
              <a:t>Staged Memory Scheduling</a:t>
            </a:r>
          </a:p>
          <a:p>
            <a:pPr lvl="1">
              <a:buNone/>
            </a:pPr>
            <a:r>
              <a:rPr lang="en-US" dirty="0" smtClean="0">
                <a:solidFill>
                  <a:schemeClr val="tx1">
                    <a:lumMod val="50000"/>
                    <a:lumOff val="50000"/>
                  </a:schemeClr>
                </a:solidFill>
              </a:rPr>
              <a:t>1) Batch Formation</a:t>
            </a:r>
          </a:p>
          <a:p>
            <a:pPr lvl="1">
              <a:buNone/>
            </a:pPr>
            <a:r>
              <a:rPr lang="en-US" dirty="0" smtClean="0">
                <a:solidFill>
                  <a:schemeClr val="tx1">
                    <a:lumMod val="50000"/>
                    <a:lumOff val="50000"/>
                  </a:schemeClr>
                </a:solidFill>
              </a:rPr>
              <a:t>2) Batch Scheduler</a:t>
            </a:r>
          </a:p>
          <a:p>
            <a:pPr lvl="1">
              <a:buNone/>
            </a:pPr>
            <a:r>
              <a:rPr lang="en-US" dirty="0" smtClean="0">
                <a:solidFill>
                  <a:schemeClr val="tx1">
                    <a:lumMod val="50000"/>
                    <a:lumOff val="50000"/>
                  </a:schemeClr>
                </a:solidFill>
              </a:rPr>
              <a:t>3) DRAM Command Scheduler</a:t>
            </a:r>
          </a:p>
          <a:p>
            <a:r>
              <a:rPr lang="en-US" dirty="0" smtClean="0">
                <a:solidFill>
                  <a:schemeClr val="bg1">
                    <a:lumMod val="50000"/>
                  </a:schemeClr>
                </a:solidFill>
              </a:rPr>
              <a:t>Results</a:t>
            </a:r>
          </a:p>
          <a:p>
            <a:r>
              <a:rPr lang="en-US" dirty="0" smtClean="0">
                <a:solidFill>
                  <a:schemeClr val="bg1">
                    <a:lumMod val="50000"/>
                  </a:schemeClr>
                </a:solidFill>
              </a:rPr>
              <a:t>Conclusion</a:t>
            </a:r>
            <a:endParaRPr lang="en-US" dirty="0">
              <a:solidFill>
                <a:schemeClr val="bg1">
                  <a:lumMod val="50000"/>
                </a:schemeClr>
              </a:solidFill>
            </a:endParaRP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12</a:t>
            </a:fld>
            <a:endParaRPr lang="en-US"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Functions of a Memory Controller</a:t>
            </a:r>
            <a:endParaRPr lang="en-US" dirty="0"/>
          </a:p>
        </p:txBody>
      </p:sp>
      <p:sp>
        <p:nvSpPr>
          <p:cNvPr id="3" name="Content Placeholder 2"/>
          <p:cNvSpPr>
            <a:spLocks noGrp="1"/>
          </p:cNvSpPr>
          <p:nvPr>
            <p:ph idx="1"/>
          </p:nvPr>
        </p:nvSpPr>
        <p:spPr/>
        <p:txBody>
          <a:bodyPr/>
          <a:lstStyle/>
          <a:p>
            <a:r>
              <a:rPr lang="en-US" dirty="0" smtClean="0"/>
              <a:t>Memory controller must consider three different things concurrently when choosing the next request:</a:t>
            </a:r>
          </a:p>
          <a:p>
            <a:pPr>
              <a:buNone/>
            </a:pPr>
            <a:endParaRPr lang="en-US" dirty="0" smtClean="0"/>
          </a:p>
          <a:p>
            <a:pPr>
              <a:buNone/>
            </a:pPr>
            <a:r>
              <a:rPr lang="en-US" dirty="0" smtClean="0">
                <a:solidFill>
                  <a:schemeClr val="accent2">
                    <a:lumMod val="75000"/>
                  </a:schemeClr>
                </a:solidFill>
              </a:rPr>
              <a:t>1) Maximize row buffer hits</a:t>
            </a:r>
          </a:p>
          <a:p>
            <a:pPr lvl="1"/>
            <a:r>
              <a:rPr lang="en-US" dirty="0" smtClean="0"/>
              <a:t>Maximize memory bandwidth</a:t>
            </a:r>
          </a:p>
          <a:p>
            <a:pPr>
              <a:buNone/>
            </a:pPr>
            <a:r>
              <a:rPr lang="en-US" dirty="0" smtClean="0">
                <a:solidFill>
                  <a:schemeClr val="accent2">
                    <a:lumMod val="75000"/>
                  </a:schemeClr>
                </a:solidFill>
              </a:rPr>
              <a:t>2) Manage contention between applications</a:t>
            </a:r>
          </a:p>
          <a:p>
            <a:pPr lvl="1"/>
            <a:r>
              <a:rPr lang="en-US" dirty="0" smtClean="0"/>
              <a:t>Maximize system throughput and fairness</a:t>
            </a:r>
          </a:p>
          <a:p>
            <a:pPr>
              <a:buNone/>
            </a:pPr>
            <a:r>
              <a:rPr lang="en-US" dirty="0" smtClean="0">
                <a:solidFill>
                  <a:schemeClr val="accent2">
                    <a:lumMod val="75000"/>
                  </a:schemeClr>
                </a:solidFill>
              </a:rPr>
              <a:t>3) Satisfy DRAM timing constraints</a:t>
            </a:r>
          </a:p>
          <a:p>
            <a:pPr marL="0" indent="0">
              <a:buNone/>
            </a:pPr>
            <a:endParaRPr lang="en-US" dirty="0"/>
          </a:p>
          <a:p>
            <a:r>
              <a:rPr lang="en-US" dirty="0" smtClean="0"/>
              <a:t>Current systems use a </a:t>
            </a:r>
            <a:r>
              <a:rPr lang="en-US" b="1" dirty="0" smtClean="0">
                <a:solidFill>
                  <a:srgbClr val="FF0000"/>
                </a:solidFill>
              </a:rPr>
              <a:t>centralized memory controller design </a:t>
            </a:r>
            <a:r>
              <a:rPr lang="en-US" dirty="0" smtClean="0"/>
              <a:t>to accomplish these functions </a:t>
            </a:r>
          </a:p>
          <a:p>
            <a:pPr lvl="1"/>
            <a:r>
              <a:rPr lang="en-US" b="1" dirty="0" smtClean="0">
                <a:solidFill>
                  <a:srgbClr val="FF0000"/>
                </a:solidFill>
                <a:sym typeface="Wingdings" pitchFamily="2" charset="2"/>
              </a:rPr>
              <a:t>Complex, especially with large request buffers</a:t>
            </a:r>
            <a:endParaRPr lang="en-US" b="1" dirty="0" smtClean="0">
              <a:solidFill>
                <a:srgbClr val="FF0000"/>
              </a:solidFill>
            </a:endParaRP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13</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 Decouple Tasks into Stages</a:t>
            </a:r>
            <a:endParaRPr lang="en-US" dirty="0"/>
          </a:p>
        </p:txBody>
      </p:sp>
      <p:sp>
        <p:nvSpPr>
          <p:cNvPr id="3" name="Content Placeholder 2"/>
          <p:cNvSpPr>
            <a:spLocks noGrp="1"/>
          </p:cNvSpPr>
          <p:nvPr>
            <p:ph idx="1"/>
          </p:nvPr>
        </p:nvSpPr>
        <p:spPr>
          <a:xfrm>
            <a:off x="228600" y="908720"/>
            <a:ext cx="8915400" cy="5339680"/>
          </a:xfrm>
        </p:spPr>
        <p:txBody>
          <a:bodyPr/>
          <a:lstStyle/>
          <a:p>
            <a:r>
              <a:rPr lang="en-US" dirty="0" smtClean="0"/>
              <a:t>Idea: </a:t>
            </a:r>
            <a:r>
              <a:rPr lang="en-US" dirty="0" smtClean="0">
                <a:solidFill>
                  <a:srgbClr val="FF0000"/>
                </a:solidFill>
              </a:rPr>
              <a:t>Decouple the functional tasks </a:t>
            </a:r>
            <a:r>
              <a:rPr lang="en-US" dirty="0" smtClean="0"/>
              <a:t>of the memory controller</a:t>
            </a:r>
          </a:p>
          <a:p>
            <a:pPr lvl="1"/>
            <a:r>
              <a:rPr lang="en-US" dirty="0" smtClean="0">
                <a:solidFill>
                  <a:srgbClr val="0000FF"/>
                </a:solidFill>
              </a:rPr>
              <a:t>Partition tasks across several simpler HW structures (stages)</a:t>
            </a:r>
          </a:p>
          <a:p>
            <a:pPr lvl="1"/>
            <a:endParaRPr lang="en-US" sz="1600" dirty="0" smtClean="0">
              <a:solidFill>
                <a:srgbClr val="0000FF"/>
              </a:solidFill>
            </a:endParaRPr>
          </a:p>
          <a:p>
            <a:pPr>
              <a:buNone/>
            </a:pPr>
            <a:r>
              <a:rPr lang="en-US" dirty="0" smtClean="0">
                <a:solidFill>
                  <a:schemeClr val="accent2">
                    <a:lumMod val="75000"/>
                  </a:schemeClr>
                </a:solidFill>
              </a:rPr>
              <a:t>1) Maximize row buffer hits</a:t>
            </a:r>
          </a:p>
          <a:p>
            <a:pPr lvl="1"/>
            <a:r>
              <a:rPr lang="en-US" dirty="0" smtClean="0">
                <a:solidFill>
                  <a:srgbClr val="FF0000"/>
                </a:solidFill>
              </a:rPr>
              <a:t>Stage 1:</a:t>
            </a:r>
            <a:r>
              <a:rPr lang="en-US" dirty="0" smtClean="0">
                <a:solidFill>
                  <a:srgbClr val="0000FF"/>
                </a:solidFill>
              </a:rPr>
              <a:t> </a:t>
            </a:r>
            <a:r>
              <a:rPr lang="en-US" dirty="0" smtClean="0">
                <a:solidFill>
                  <a:srgbClr val="FF0000"/>
                </a:solidFill>
              </a:rPr>
              <a:t>Batch formation </a:t>
            </a:r>
          </a:p>
          <a:p>
            <a:pPr lvl="1"/>
            <a:r>
              <a:rPr lang="en-US" dirty="0" smtClean="0"/>
              <a:t>Within each application, </a:t>
            </a:r>
            <a:r>
              <a:rPr lang="en-US" dirty="0" smtClean="0">
                <a:solidFill>
                  <a:srgbClr val="0000FF"/>
                </a:solidFill>
              </a:rPr>
              <a:t>groups requests to the same row into batches</a:t>
            </a:r>
            <a:endParaRPr lang="en-US" sz="1000" dirty="0" smtClean="0">
              <a:solidFill>
                <a:srgbClr val="0000FF"/>
              </a:solidFill>
            </a:endParaRPr>
          </a:p>
          <a:p>
            <a:pPr>
              <a:buNone/>
            </a:pPr>
            <a:r>
              <a:rPr lang="en-US" dirty="0" smtClean="0">
                <a:solidFill>
                  <a:schemeClr val="accent2">
                    <a:lumMod val="75000"/>
                  </a:schemeClr>
                </a:solidFill>
              </a:rPr>
              <a:t>2) Manage contention between applications</a:t>
            </a:r>
          </a:p>
          <a:p>
            <a:pPr lvl="1"/>
            <a:r>
              <a:rPr lang="en-US" dirty="0" smtClean="0">
                <a:solidFill>
                  <a:srgbClr val="FF0000"/>
                </a:solidFill>
              </a:rPr>
              <a:t>Stage 2: Batch scheduler </a:t>
            </a:r>
            <a:endParaRPr lang="en-US" dirty="0" smtClean="0">
              <a:solidFill>
                <a:srgbClr val="FF0000"/>
              </a:solidFill>
              <a:sym typeface="Wingdings" pitchFamily="2" charset="2"/>
            </a:endParaRPr>
          </a:p>
          <a:p>
            <a:pPr lvl="1"/>
            <a:r>
              <a:rPr lang="en-US" dirty="0" smtClean="0">
                <a:solidFill>
                  <a:srgbClr val="0000FF"/>
                </a:solidFill>
              </a:rPr>
              <a:t>Schedules batches from different applications</a:t>
            </a:r>
            <a:endParaRPr lang="en-US" sz="1000" dirty="0" smtClean="0">
              <a:solidFill>
                <a:srgbClr val="0000FF"/>
              </a:solidFill>
            </a:endParaRPr>
          </a:p>
          <a:p>
            <a:pPr>
              <a:buNone/>
            </a:pPr>
            <a:r>
              <a:rPr lang="en-US" dirty="0" smtClean="0">
                <a:solidFill>
                  <a:schemeClr val="accent2">
                    <a:lumMod val="75000"/>
                  </a:schemeClr>
                </a:solidFill>
              </a:rPr>
              <a:t>3) Satisfy DRAM timing constraints</a:t>
            </a:r>
          </a:p>
          <a:p>
            <a:pPr lvl="1"/>
            <a:r>
              <a:rPr lang="en-US" dirty="0" smtClean="0">
                <a:solidFill>
                  <a:srgbClr val="FF0000"/>
                </a:solidFill>
              </a:rPr>
              <a:t>Stage 3: DRAM command scheduler</a:t>
            </a:r>
          </a:p>
          <a:p>
            <a:pPr lvl="1"/>
            <a:r>
              <a:rPr lang="en-US" dirty="0" smtClean="0">
                <a:solidFill>
                  <a:srgbClr val="0000FF"/>
                </a:solidFill>
              </a:rPr>
              <a:t>Issues requests </a:t>
            </a:r>
            <a:r>
              <a:rPr lang="en-US" dirty="0" smtClean="0"/>
              <a:t>from the already-scheduled order to each bank</a:t>
            </a:r>
            <a:endParaRPr lang="en-US" dirty="0" smtClean="0">
              <a:solidFill>
                <a:srgbClr val="0000FF"/>
              </a:solidFill>
            </a:endParaRPr>
          </a:p>
          <a:p>
            <a:pPr lvl="1"/>
            <a:endParaRPr lang="en-US" dirty="0" smtClean="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14</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Background</a:t>
            </a:r>
          </a:p>
          <a:p>
            <a:r>
              <a:rPr lang="en-US" dirty="0" smtClean="0">
                <a:solidFill>
                  <a:schemeClr val="bg1">
                    <a:lumMod val="50000"/>
                  </a:schemeClr>
                </a:solidFill>
              </a:rPr>
              <a:t>Motivation: CPU-GPU Systems</a:t>
            </a:r>
          </a:p>
          <a:p>
            <a:r>
              <a:rPr lang="en-US" dirty="0" smtClean="0">
                <a:solidFill>
                  <a:schemeClr val="bg1">
                    <a:lumMod val="50000"/>
                  </a:schemeClr>
                </a:solidFill>
              </a:rPr>
              <a:t>Our Goal</a:t>
            </a:r>
          </a:p>
          <a:p>
            <a:r>
              <a:rPr lang="en-US" dirty="0" smtClean="0">
                <a:solidFill>
                  <a:schemeClr val="bg1">
                    <a:lumMod val="50000"/>
                  </a:schemeClr>
                </a:solidFill>
              </a:rPr>
              <a:t>Observations</a:t>
            </a:r>
          </a:p>
          <a:p>
            <a:r>
              <a:rPr lang="en-US" dirty="0" smtClean="0"/>
              <a:t>Staged Memory Scheduling</a:t>
            </a:r>
          </a:p>
          <a:p>
            <a:pPr lvl="1">
              <a:buNone/>
            </a:pPr>
            <a:r>
              <a:rPr lang="en-US" dirty="0" smtClean="0"/>
              <a:t>1) Batch Formation</a:t>
            </a:r>
          </a:p>
          <a:p>
            <a:pPr lvl="1">
              <a:buNone/>
            </a:pPr>
            <a:r>
              <a:rPr lang="en-US" dirty="0" smtClean="0"/>
              <a:t>2) Batch Scheduler</a:t>
            </a:r>
          </a:p>
          <a:p>
            <a:pPr lvl="1">
              <a:buNone/>
            </a:pPr>
            <a:r>
              <a:rPr lang="en-US" dirty="0" smtClean="0"/>
              <a:t>3) DRAM Command Scheduler</a:t>
            </a:r>
          </a:p>
          <a:p>
            <a:r>
              <a:rPr lang="en-US" dirty="0" smtClean="0">
                <a:solidFill>
                  <a:schemeClr val="bg1">
                    <a:lumMod val="50000"/>
                  </a:schemeClr>
                </a:solidFill>
              </a:rPr>
              <a:t>Results</a:t>
            </a:r>
          </a:p>
          <a:p>
            <a:r>
              <a:rPr lang="en-US" dirty="0" smtClean="0">
                <a:solidFill>
                  <a:schemeClr val="bg1">
                    <a:lumMod val="50000"/>
                  </a:schemeClr>
                </a:solidFill>
              </a:rPr>
              <a:t>Conclusion</a:t>
            </a:r>
            <a:endParaRPr lang="en-US" dirty="0">
              <a:solidFill>
                <a:schemeClr val="bg1">
                  <a:lumMod val="50000"/>
                </a:schemeClr>
              </a:solidFill>
            </a:endParaRP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15</a:t>
            </a:fld>
            <a:endParaRPr lang="en-US"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Rectangle 241"/>
          <p:cNvSpPr/>
          <p:nvPr/>
        </p:nvSpPr>
        <p:spPr>
          <a:xfrm>
            <a:off x="755576" y="2996952"/>
            <a:ext cx="7632848" cy="129614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SMS: Staged Memory Scheduling</a:t>
            </a:r>
            <a:endParaRPr lang="en-US" dirty="0"/>
          </a:p>
        </p:txBody>
      </p:sp>
      <p:sp>
        <p:nvSpPr>
          <p:cNvPr id="4" name="Slide Number Placeholder 3"/>
          <p:cNvSpPr>
            <a:spLocks noGrp="1"/>
          </p:cNvSpPr>
          <p:nvPr>
            <p:ph type="sldNum" sz="quarter" idx="11"/>
          </p:nvPr>
        </p:nvSpPr>
        <p:spPr>
          <a:xfrm>
            <a:off x="6553200" y="6212160"/>
            <a:ext cx="2133600" cy="457200"/>
          </a:xfrm>
        </p:spPr>
        <p:txBody>
          <a:bodyPr/>
          <a:lstStyle/>
          <a:p>
            <a:fld id="{323594FA-E141-4234-AE05-360401972BE7}" type="slidenum">
              <a:rPr lang="en-US" altLang="en-US" smtClean="0"/>
              <a:pPr/>
              <a:t>16</a:t>
            </a:fld>
            <a:endParaRPr lang="en-US" altLang="en-US"/>
          </a:p>
        </p:txBody>
      </p:sp>
      <p:sp>
        <p:nvSpPr>
          <p:cNvPr id="119" name="TextBox 118"/>
          <p:cNvSpPr txBox="1"/>
          <p:nvPr/>
        </p:nvSpPr>
        <p:spPr>
          <a:xfrm>
            <a:off x="745695" y="4273932"/>
            <a:ext cx="7642729" cy="1384995"/>
          </a:xfrm>
          <a:prstGeom prst="rect">
            <a:avLst/>
          </a:prstGeom>
          <a:solidFill>
            <a:schemeClr val="tx2">
              <a:lumMod val="60000"/>
              <a:lumOff val="40000"/>
            </a:schemeClr>
          </a:solidFill>
          <a:ln w="38100">
            <a:solidFill>
              <a:schemeClr val="tx1"/>
            </a:solidFill>
          </a:ln>
        </p:spPr>
        <p:txBody>
          <a:bodyPr wrap="square" rtlCol="0">
            <a:spAutoFit/>
          </a:bodyPr>
          <a:lstStyle/>
          <a:p>
            <a:pPr algn="ctr"/>
            <a:endParaRPr lang="en-US" sz="2800" dirty="0" smtClean="0"/>
          </a:p>
          <a:p>
            <a:pPr algn="ctr"/>
            <a:r>
              <a:rPr lang="en-US" sz="2800" dirty="0" smtClean="0"/>
              <a:t>Memory Scheduler</a:t>
            </a:r>
          </a:p>
          <a:p>
            <a:pPr algn="ctr"/>
            <a:endParaRPr lang="en-US" sz="2800" dirty="0"/>
          </a:p>
        </p:txBody>
      </p:sp>
      <p:sp>
        <p:nvSpPr>
          <p:cNvPr id="120" name="TextBox 119"/>
          <p:cNvSpPr txBox="1"/>
          <p:nvPr/>
        </p:nvSpPr>
        <p:spPr>
          <a:xfrm>
            <a:off x="1383540" y="908720"/>
            <a:ext cx="1100228" cy="461665"/>
          </a:xfrm>
          <a:prstGeom prst="rect">
            <a:avLst/>
          </a:prstGeom>
          <a:noFill/>
        </p:spPr>
        <p:txBody>
          <a:bodyPr wrap="square" rtlCol="0">
            <a:spAutoFit/>
          </a:bodyPr>
          <a:lstStyle/>
          <a:p>
            <a:r>
              <a:rPr lang="en-US" sz="2400" dirty="0" smtClean="0"/>
              <a:t>Core 1</a:t>
            </a:r>
            <a:endParaRPr lang="en-US" sz="2400" dirty="0"/>
          </a:p>
        </p:txBody>
      </p:sp>
      <p:sp>
        <p:nvSpPr>
          <p:cNvPr id="121" name="TextBox 120"/>
          <p:cNvSpPr txBox="1"/>
          <p:nvPr/>
        </p:nvSpPr>
        <p:spPr>
          <a:xfrm>
            <a:off x="2865002" y="908720"/>
            <a:ext cx="1100228" cy="461665"/>
          </a:xfrm>
          <a:prstGeom prst="rect">
            <a:avLst/>
          </a:prstGeom>
          <a:noFill/>
        </p:spPr>
        <p:txBody>
          <a:bodyPr wrap="square" rtlCol="0">
            <a:spAutoFit/>
          </a:bodyPr>
          <a:lstStyle/>
          <a:p>
            <a:r>
              <a:rPr lang="en-US" sz="2400" dirty="0" smtClean="0"/>
              <a:t>Core 2</a:t>
            </a:r>
            <a:endParaRPr lang="en-US" sz="2400" dirty="0"/>
          </a:p>
        </p:txBody>
      </p:sp>
      <p:sp>
        <p:nvSpPr>
          <p:cNvPr id="122" name="TextBox 121"/>
          <p:cNvSpPr txBox="1"/>
          <p:nvPr/>
        </p:nvSpPr>
        <p:spPr>
          <a:xfrm>
            <a:off x="4346465" y="908720"/>
            <a:ext cx="1100228" cy="461665"/>
          </a:xfrm>
          <a:prstGeom prst="rect">
            <a:avLst/>
          </a:prstGeom>
          <a:noFill/>
        </p:spPr>
        <p:txBody>
          <a:bodyPr wrap="square" rtlCol="0">
            <a:spAutoFit/>
          </a:bodyPr>
          <a:lstStyle/>
          <a:p>
            <a:r>
              <a:rPr lang="en-US" sz="2400" dirty="0" smtClean="0"/>
              <a:t>Core 3</a:t>
            </a:r>
            <a:endParaRPr lang="en-US" sz="2400" dirty="0"/>
          </a:p>
        </p:txBody>
      </p:sp>
      <p:sp>
        <p:nvSpPr>
          <p:cNvPr id="123" name="TextBox 122"/>
          <p:cNvSpPr txBox="1"/>
          <p:nvPr/>
        </p:nvSpPr>
        <p:spPr>
          <a:xfrm>
            <a:off x="5760589" y="908720"/>
            <a:ext cx="1100228" cy="461665"/>
          </a:xfrm>
          <a:prstGeom prst="rect">
            <a:avLst/>
          </a:prstGeom>
          <a:noFill/>
        </p:spPr>
        <p:txBody>
          <a:bodyPr wrap="square" rtlCol="0">
            <a:spAutoFit/>
          </a:bodyPr>
          <a:lstStyle/>
          <a:p>
            <a:r>
              <a:rPr lang="en-US" sz="2400" dirty="0" smtClean="0"/>
              <a:t>Core 4</a:t>
            </a:r>
            <a:endParaRPr lang="en-US" sz="2400" dirty="0"/>
          </a:p>
        </p:txBody>
      </p:sp>
      <p:sp>
        <p:nvSpPr>
          <p:cNvPr id="124" name="Down Arrow 123"/>
          <p:cNvSpPr/>
          <p:nvPr/>
        </p:nvSpPr>
        <p:spPr>
          <a:xfrm>
            <a:off x="1748249"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Down Arrow 124"/>
          <p:cNvSpPr/>
          <p:nvPr/>
        </p:nvSpPr>
        <p:spPr>
          <a:xfrm>
            <a:off x="3260417"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Down Arrow 125"/>
          <p:cNvSpPr/>
          <p:nvPr/>
        </p:nvSpPr>
        <p:spPr>
          <a:xfrm>
            <a:off x="4700577"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Down Arrow 126"/>
          <p:cNvSpPr/>
          <p:nvPr/>
        </p:nvSpPr>
        <p:spPr>
          <a:xfrm>
            <a:off x="6140737"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Down Arrow 127"/>
          <p:cNvSpPr/>
          <p:nvPr/>
        </p:nvSpPr>
        <p:spPr>
          <a:xfrm>
            <a:off x="3719946" y="5517232"/>
            <a:ext cx="128965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2627784" y="5867980"/>
            <a:ext cx="3456384" cy="369332"/>
          </a:xfrm>
          <a:prstGeom prst="rect">
            <a:avLst/>
          </a:prstGeom>
          <a:noFill/>
        </p:spPr>
        <p:txBody>
          <a:bodyPr wrap="square" rtlCol="0">
            <a:spAutoFit/>
          </a:bodyPr>
          <a:lstStyle/>
          <a:p>
            <a:pPr algn="ctr"/>
            <a:r>
              <a:rPr lang="en-US" dirty="0" smtClean="0"/>
              <a:t>To DRAM</a:t>
            </a:r>
            <a:endParaRPr lang="en-US" dirty="0"/>
          </a:p>
        </p:txBody>
      </p:sp>
      <p:sp>
        <p:nvSpPr>
          <p:cNvPr id="165" name="TextBox 164"/>
          <p:cNvSpPr txBox="1"/>
          <p:nvPr/>
        </p:nvSpPr>
        <p:spPr>
          <a:xfrm>
            <a:off x="7216188" y="908720"/>
            <a:ext cx="1100228" cy="461665"/>
          </a:xfrm>
          <a:prstGeom prst="rect">
            <a:avLst/>
          </a:prstGeom>
          <a:noFill/>
        </p:spPr>
        <p:txBody>
          <a:bodyPr wrap="square" rtlCol="0">
            <a:spAutoFit/>
          </a:bodyPr>
          <a:lstStyle/>
          <a:p>
            <a:r>
              <a:rPr lang="en-US" sz="2400" dirty="0" smtClean="0"/>
              <a:t>GPU</a:t>
            </a:r>
            <a:endParaRPr lang="en-US" sz="2400" dirty="0"/>
          </a:p>
        </p:txBody>
      </p:sp>
      <p:sp>
        <p:nvSpPr>
          <p:cNvPr id="166" name="Down Arrow 165"/>
          <p:cNvSpPr/>
          <p:nvPr/>
        </p:nvSpPr>
        <p:spPr>
          <a:xfrm>
            <a:off x="7504220"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755576" y="1916832"/>
            <a:ext cx="7632848" cy="2376264"/>
            <a:chOff x="755576" y="1916832"/>
            <a:chExt cx="7632848" cy="2376264"/>
          </a:xfrm>
        </p:grpSpPr>
        <p:sp>
          <p:nvSpPr>
            <p:cNvPr id="118" name="Rectangle 117"/>
            <p:cNvSpPr/>
            <p:nvPr/>
          </p:nvSpPr>
          <p:spPr>
            <a:xfrm>
              <a:off x="755576" y="1916832"/>
              <a:ext cx="7632848" cy="23762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827584"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827584"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827584"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1763688"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1763688"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1763688"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2699792"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699792"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2699792"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635896"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635896"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3635896"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4572000"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4572000"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4572000"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5508104"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5508104"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5508104"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6444208"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6444208"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6444208"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7380312"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7380312"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7380312"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p:cNvSpPr txBox="1"/>
            <p:nvPr/>
          </p:nvSpPr>
          <p:spPr>
            <a:xfrm>
              <a:off x="827584" y="1988840"/>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157" name="TextBox 156"/>
            <p:cNvSpPr txBox="1"/>
            <p:nvPr/>
          </p:nvSpPr>
          <p:spPr>
            <a:xfrm>
              <a:off x="1763688" y="2339588"/>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158" name="TextBox 157"/>
            <p:cNvSpPr txBox="1"/>
            <p:nvPr/>
          </p:nvSpPr>
          <p:spPr>
            <a:xfrm>
              <a:off x="827584" y="2699628"/>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159" name="TextBox 158"/>
            <p:cNvSpPr txBox="1"/>
            <p:nvPr/>
          </p:nvSpPr>
          <p:spPr>
            <a:xfrm>
              <a:off x="3635896" y="233958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60" name="TextBox 159"/>
            <p:cNvSpPr txBox="1"/>
            <p:nvPr/>
          </p:nvSpPr>
          <p:spPr>
            <a:xfrm>
              <a:off x="4572000" y="1988840"/>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163" name="TextBox 162"/>
            <p:cNvSpPr txBox="1"/>
            <p:nvPr/>
          </p:nvSpPr>
          <p:spPr>
            <a:xfrm>
              <a:off x="5508104" y="2339588"/>
              <a:ext cx="936104" cy="369332"/>
            </a:xfrm>
            <a:prstGeom prst="rect">
              <a:avLst/>
            </a:prstGeom>
            <a:solidFill>
              <a:srgbClr val="FF5050"/>
            </a:solidFill>
            <a:ln w="22225">
              <a:solidFill>
                <a:schemeClr val="tx1"/>
              </a:solidFill>
            </a:ln>
          </p:spPr>
          <p:txBody>
            <a:bodyPr wrap="square" rtlCol="0">
              <a:spAutoFit/>
            </a:bodyPr>
            <a:lstStyle/>
            <a:p>
              <a:pPr algn="ctr"/>
              <a:r>
                <a:rPr lang="en-US" dirty="0" err="1" smtClean="0"/>
                <a:t>Req</a:t>
              </a:r>
              <a:endParaRPr lang="en-US" dirty="0"/>
            </a:p>
          </p:txBody>
        </p:sp>
        <p:sp>
          <p:nvSpPr>
            <p:cNvPr id="164" name="TextBox 163"/>
            <p:cNvSpPr txBox="1"/>
            <p:nvPr/>
          </p:nvSpPr>
          <p:spPr>
            <a:xfrm>
              <a:off x="7380312" y="2339588"/>
              <a:ext cx="936104" cy="369332"/>
            </a:xfrm>
            <a:prstGeom prst="rect">
              <a:avLst/>
            </a:prstGeom>
            <a:solidFill>
              <a:schemeClr val="tx2">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167" name="TextBox 166"/>
            <p:cNvSpPr txBox="1"/>
            <p:nvPr/>
          </p:nvSpPr>
          <p:spPr>
            <a:xfrm>
              <a:off x="1763688"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68" name="TextBox 167"/>
            <p:cNvSpPr txBox="1"/>
            <p:nvPr/>
          </p:nvSpPr>
          <p:spPr>
            <a:xfrm>
              <a:off x="2699792"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69" name="TextBox 168"/>
            <p:cNvSpPr txBox="1"/>
            <p:nvPr/>
          </p:nvSpPr>
          <p:spPr>
            <a:xfrm>
              <a:off x="3635896" y="1988840"/>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170" name="TextBox 169"/>
            <p:cNvSpPr txBox="1"/>
            <p:nvPr/>
          </p:nvSpPr>
          <p:spPr>
            <a:xfrm>
              <a:off x="3635896"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71" name="TextBox 170"/>
            <p:cNvSpPr txBox="1"/>
            <p:nvPr/>
          </p:nvSpPr>
          <p:spPr>
            <a:xfrm>
              <a:off x="2699792"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72" name="TextBox 171"/>
            <p:cNvSpPr txBox="1"/>
            <p:nvPr/>
          </p:nvSpPr>
          <p:spPr>
            <a:xfrm>
              <a:off x="1763688"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73" name="TextBox 172"/>
            <p:cNvSpPr txBox="1"/>
            <p:nvPr/>
          </p:nvSpPr>
          <p:spPr>
            <a:xfrm>
              <a:off x="827584" y="234888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74" name="TextBox 173"/>
            <p:cNvSpPr txBox="1"/>
            <p:nvPr/>
          </p:nvSpPr>
          <p:spPr>
            <a:xfrm>
              <a:off x="4572000" y="234888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75" name="TextBox 174"/>
            <p:cNvSpPr txBox="1"/>
            <p:nvPr/>
          </p:nvSpPr>
          <p:spPr>
            <a:xfrm>
              <a:off x="4572000"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76" name="TextBox 175"/>
            <p:cNvSpPr txBox="1"/>
            <p:nvPr/>
          </p:nvSpPr>
          <p:spPr>
            <a:xfrm>
              <a:off x="5508104"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77" name="TextBox 176"/>
            <p:cNvSpPr txBox="1"/>
            <p:nvPr/>
          </p:nvSpPr>
          <p:spPr>
            <a:xfrm>
              <a:off x="5508104"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78" name="TextBox 177"/>
            <p:cNvSpPr txBox="1"/>
            <p:nvPr/>
          </p:nvSpPr>
          <p:spPr>
            <a:xfrm>
              <a:off x="6444208"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79" name="TextBox 178"/>
            <p:cNvSpPr txBox="1"/>
            <p:nvPr/>
          </p:nvSpPr>
          <p:spPr>
            <a:xfrm>
              <a:off x="7380312"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80" name="TextBox 179"/>
            <p:cNvSpPr txBox="1"/>
            <p:nvPr/>
          </p:nvSpPr>
          <p:spPr>
            <a:xfrm>
              <a:off x="6444208" y="2348880"/>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181" name="TextBox 180"/>
            <p:cNvSpPr txBox="1"/>
            <p:nvPr/>
          </p:nvSpPr>
          <p:spPr>
            <a:xfrm>
              <a:off x="6444208"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82" name="TextBox 181"/>
            <p:cNvSpPr txBox="1"/>
            <p:nvPr/>
          </p:nvSpPr>
          <p:spPr>
            <a:xfrm>
              <a:off x="7380312"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grpSp>
      <p:sp>
        <p:nvSpPr>
          <p:cNvPr id="183" name="Rectangle 182"/>
          <p:cNvSpPr/>
          <p:nvPr/>
        </p:nvSpPr>
        <p:spPr>
          <a:xfrm>
            <a:off x="827584"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827584"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827584" y="37890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1763688"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1763688"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2699792"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2699792"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3635896"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3635896"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4572000"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4572000"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5508104"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5508104"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6444208"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6444208"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7380312"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7380312"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TextBox 206"/>
          <p:cNvSpPr txBox="1"/>
          <p:nvPr/>
        </p:nvSpPr>
        <p:spPr>
          <a:xfrm>
            <a:off x="827584" y="3068960"/>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209" name="TextBox 208"/>
          <p:cNvSpPr txBox="1"/>
          <p:nvPr/>
        </p:nvSpPr>
        <p:spPr>
          <a:xfrm>
            <a:off x="827584" y="3779748"/>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210" name="TextBox 209"/>
          <p:cNvSpPr txBox="1"/>
          <p:nvPr/>
        </p:nvSpPr>
        <p:spPr>
          <a:xfrm>
            <a:off x="3635896" y="341970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11" name="TextBox 210"/>
          <p:cNvSpPr txBox="1"/>
          <p:nvPr/>
        </p:nvSpPr>
        <p:spPr>
          <a:xfrm>
            <a:off x="4572000" y="3068960"/>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214" name="TextBox 213"/>
          <p:cNvSpPr txBox="1"/>
          <p:nvPr/>
        </p:nvSpPr>
        <p:spPr>
          <a:xfrm>
            <a:off x="5508104" y="3419708"/>
            <a:ext cx="936104" cy="369332"/>
          </a:xfrm>
          <a:prstGeom prst="rect">
            <a:avLst/>
          </a:prstGeom>
          <a:solidFill>
            <a:srgbClr val="FF5050"/>
          </a:solidFill>
          <a:ln w="22225">
            <a:solidFill>
              <a:schemeClr val="tx1"/>
            </a:solidFill>
          </a:ln>
        </p:spPr>
        <p:txBody>
          <a:bodyPr wrap="square" rtlCol="0">
            <a:spAutoFit/>
          </a:bodyPr>
          <a:lstStyle/>
          <a:p>
            <a:pPr algn="ctr"/>
            <a:r>
              <a:rPr lang="en-US" dirty="0" err="1" smtClean="0"/>
              <a:t>Req</a:t>
            </a:r>
            <a:endParaRPr lang="en-US" dirty="0"/>
          </a:p>
        </p:txBody>
      </p:sp>
      <p:sp>
        <p:nvSpPr>
          <p:cNvPr id="215" name="TextBox 214"/>
          <p:cNvSpPr txBox="1"/>
          <p:nvPr/>
        </p:nvSpPr>
        <p:spPr>
          <a:xfrm>
            <a:off x="7380312" y="3419708"/>
            <a:ext cx="936104" cy="369332"/>
          </a:xfrm>
          <a:prstGeom prst="rect">
            <a:avLst/>
          </a:prstGeom>
          <a:solidFill>
            <a:schemeClr val="tx2">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216" name="TextBox 215"/>
          <p:cNvSpPr txBox="1"/>
          <p:nvPr/>
        </p:nvSpPr>
        <p:spPr>
          <a:xfrm>
            <a:off x="1763688" y="306896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17" name="TextBox 216"/>
          <p:cNvSpPr txBox="1"/>
          <p:nvPr/>
        </p:nvSpPr>
        <p:spPr>
          <a:xfrm>
            <a:off x="2699792" y="306896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18" name="TextBox 217"/>
          <p:cNvSpPr txBox="1"/>
          <p:nvPr/>
        </p:nvSpPr>
        <p:spPr>
          <a:xfrm>
            <a:off x="3635896" y="3068960"/>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219" name="TextBox 218"/>
          <p:cNvSpPr txBox="1"/>
          <p:nvPr/>
        </p:nvSpPr>
        <p:spPr>
          <a:xfrm>
            <a:off x="3635896" y="341970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20" name="TextBox 219"/>
          <p:cNvSpPr txBox="1"/>
          <p:nvPr/>
        </p:nvSpPr>
        <p:spPr>
          <a:xfrm>
            <a:off x="2699792" y="341970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21" name="TextBox 220"/>
          <p:cNvSpPr txBox="1"/>
          <p:nvPr/>
        </p:nvSpPr>
        <p:spPr>
          <a:xfrm>
            <a:off x="1763688"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22" name="TextBox 221"/>
          <p:cNvSpPr txBox="1"/>
          <p:nvPr/>
        </p:nvSpPr>
        <p:spPr>
          <a:xfrm>
            <a:off x="827584"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23" name="TextBox 222"/>
          <p:cNvSpPr txBox="1"/>
          <p:nvPr/>
        </p:nvSpPr>
        <p:spPr>
          <a:xfrm>
            <a:off x="4572000"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25" name="TextBox 224"/>
          <p:cNvSpPr txBox="1"/>
          <p:nvPr/>
        </p:nvSpPr>
        <p:spPr>
          <a:xfrm>
            <a:off x="5508104" y="341970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26" name="TextBox 225"/>
          <p:cNvSpPr txBox="1"/>
          <p:nvPr/>
        </p:nvSpPr>
        <p:spPr>
          <a:xfrm>
            <a:off x="5508104" y="306896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29" name="TextBox 228"/>
          <p:cNvSpPr txBox="1"/>
          <p:nvPr/>
        </p:nvSpPr>
        <p:spPr>
          <a:xfrm>
            <a:off x="6444208" y="3429000"/>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230" name="TextBox 229"/>
          <p:cNvSpPr txBox="1"/>
          <p:nvPr/>
        </p:nvSpPr>
        <p:spPr>
          <a:xfrm>
            <a:off x="6444208" y="305966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31" name="TextBox 230"/>
          <p:cNvSpPr txBox="1"/>
          <p:nvPr/>
        </p:nvSpPr>
        <p:spPr>
          <a:xfrm>
            <a:off x="7380312" y="306896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55" name="Rectangle 254"/>
          <p:cNvSpPr/>
          <p:nvPr/>
        </p:nvSpPr>
        <p:spPr bwMode="auto">
          <a:xfrm>
            <a:off x="1311532" y="1861188"/>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57" name="Rectangle 256"/>
          <p:cNvSpPr/>
          <p:nvPr/>
        </p:nvSpPr>
        <p:spPr bwMode="auto">
          <a:xfrm>
            <a:off x="4287933" y="1861188"/>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58" name="Rectangle 257"/>
          <p:cNvSpPr/>
          <p:nvPr/>
        </p:nvSpPr>
        <p:spPr bwMode="auto">
          <a:xfrm>
            <a:off x="5702057" y="1881916"/>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60" name="Rectangle 259"/>
          <p:cNvSpPr/>
          <p:nvPr/>
        </p:nvSpPr>
        <p:spPr>
          <a:xfrm>
            <a:off x="4409136" y="2512305"/>
            <a:ext cx="875410" cy="263366"/>
          </a:xfrm>
          <a:prstGeom prst="rect">
            <a:avLst/>
          </a:prstGeom>
          <a:solidFill>
            <a:srgbClr val="FF5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p:cNvSpPr/>
          <p:nvPr/>
        </p:nvSpPr>
        <p:spPr>
          <a:xfrm>
            <a:off x="4409136" y="2143593"/>
            <a:ext cx="875410" cy="263366"/>
          </a:xfrm>
          <a:prstGeom prst="rect">
            <a:avLst/>
          </a:prstGeom>
          <a:solidFill>
            <a:srgbClr val="FF5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p:cNvSpPr/>
          <p:nvPr/>
        </p:nvSpPr>
        <p:spPr>
          <a:xfrm>
            <a:off x="5823260" y="2512305"/>
            <a:ext cx="875410" cy="263366"/>
          </a:xfrm>
          <a:prstGeom prst="rect">
            <a:avLst/>
          </a:prstGeom>
          <a:solidFill>
            <a:srgbClr val="92D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p:cNvSpPr/>
          <p:nvPr/>
        </p:nvSpPr>
        <p:spPr>
          <a:xfrm>
            <a:off x="5823260" y="2157522"/>
            <a:ext cx="875410" cy="263366"/>
          </a:xfrm>
          <a:prstGeom prst="rect">
            <a:avLst/>
          </a:prstGeom>
          <a:solidFill>
            <a:srgbClr val="92D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1446210" y="2512305"/>
            <a:ext cx="875410" cy="263366"/>
          </a:xfrm>
          <a:prstGeom prst="rect">
            <a:avLst/>
          </a:prstGeom>
          <a:solidFill>
            <a:schemeClr val="accent1">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bwMode="auto">
          <a:xfrm>
            <a:off x="7072172" y="1844824"/>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68" name="Rectangle 267"/>
          <p:cNvSpPr/>
          <p:nvPr/>
        </p:nvSpPr>
        <p:spPr>
          <a:xfrm>
            <a:off x="7206850" y="2495941"/>
            <a:ext cx="875410" cy="263366"/>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TextBox 269"/>
          <p:cNvSpPr txBox="1"/>
          <p:nvPr/>
        </p:nvSpPr>
        <p:spPr>
          <a:xfrm>
            <a:off x="1897823" y="3265820"/>
            <a:ext cx="5050441" cy="523220"/>
          </a:xfrm>
          <a:prstGeom prst="rect">
            <a:avLst/>
          </a:prstGeom>
          <a:solidFill>
            <a:schemeClr val="tx2">
              <a:lumMod val="60000"/>
              <a:lumOff val="40000"/>
            </a:schemeClr>
          </a:solidFill>
          <a:ln w="38100">
            <a:solidFill>
              <a:schemeClr val="tx1"/>
            </a:solidFill>
          </a:ln>
        </p:spPr>
        <p:txBody>
          <a:bodyPr wrap="square" rtlCol="0">
            <a:spAutoFit/>
          </a:bodyPr>
          <a:lstStyle/>
          <a:p>
            <a:pPr algn="ctr"/>
            <a:r>
              <a:rPr lang="en-US" sz="2800" dirty="0" smtClean="0"/>
              <a:t>Batch Scheduler</a:t>
            </a:r>
            <a:endParaRPr lang="en-US" sz="2800" dirty="0"/>
          </a:p>
        </p:txBody>
      </p:sp>
      <p:sp>
        <p:nvSpPr>
          <p:cNvPr id="271" name="Down Arrow 270"/>
          <p:cNvSpPr/>
          <p:nvPr/>
        </p:nvSpPr>
        <p:spPr>
          <a:xfrm>
            <a:off x="3714394" y="2924945"/>
            <a:ext cx="1289654" cy="2160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204874" y="2132856"/>
            <a:ext cx="875410" cy="263366"/>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p:cNvSpPr/>
          <p:nvPr/>
        </p:nvSpPr>
        <p:spPr bwMode="auto">
          <a:xfrm>
            <a:off x="5960989" y="4160855"/>
            <a:ext cx="1131291" cy="12623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74" name="Rectangle 273"/>
          <p:cNvSpPr/>
          <p:nvPr/>
        </p:nvSpPr>
        <p:spPr bwMode="auto">
          <a:xfrm>
            <a:off x="4546865" y="4149080"/>
            <a:ext cx="1131291" cy="12623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75" name="Rectangle 274"/>
          <p:cNvSpPr/>
          <p:nvPr/>
        </p:nvSpPr>
        <p:spPr bwMode="auto">
          <a:xfrm>
            <a:off x="3065403" y="4149080"/>
            <a:ext cx="1131291" cy="12623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76" name="Rectangle 275"/>
          <p:cNvSpPr/>
          <p:nvPr/>
        </p:nvSpPr>
        <p:spPr bwMode="auto">
          <a:xfrm>
            <a:off x="1570464" y="4149080"/>
            <a:ext cx="1131291" cy="12623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77" name="Rectangle 276"/>
          <p:cNvSpPr/>
          <p:nvPr/>
        </p:nvSpPr>
        <p:spPr>
          <a:xfrm>
            <a:off x="1705142" y="5063396"/>
            <a:ext cx="875410" cy="263366"/>
          </a:xfrm>
          <a:prstGeom prst="rect">
            <a:avLst/>
          </a:prstGeom>
          <a:solidFill>
            <a:schemeClr val="accent1">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705142" y="4317019"/>
            <a:ext cx="875410" cy="263366"/>
          </a:xfrm>
          <a:prstGeom prst="rect">
            <a:avLst/>
          </a:prstGeom>
          <a:solidFill>
            <a:srgbClr val="00B0F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p:cNvSpPr/>
          <p:nvPr/>
        </p:nvSpPr>
        <p:spPr>
          <a:xfrm>
            <a:off x="1705142" y="4685731"/>
            <a:ext cx="875410" cy="263366"/>
          </a:xfrm>
          <a:prstGeom prst="rect">
            <a:avLst/>
          </a:prstGeom>
          <a:solidFill>
            <a:srgbClr val="00B0F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4668068" y="5063396"/>
            <a:ext cx="875410" cy="263366"/>
          </a:xfrm>
          <a:prstGeom prst="rect">
            <a:avLst/>
          </a:prstGeom>
          <a:solidFill>
            <a:srgbClr val="FF5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p:cNvSpPr/>
          <p:nvPr/>
        </p:nvSpPr>
        <p:spPr>
          <a:xfrm>
            <a:off x="4668068" y="4685731"/>
            <a:ext cx="875410" cy="263366"/>
          </a:xfrm>
          <a:prstGeom prst="rect">
            <a:avLst/>
          </a:prstGeom>
          <a:solidFill>
            <a:srgbClr val="FF5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p:cNvSpPr/>
          <p:nvPr/>
        </p:nvSpPr>
        <p:spPr>
          <a:xfrm>
            <a:off x="3186605" y="5054444"/>
            <a:ext cx="875410" cy="263366"/>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p:cNvSpPr/>
          <p:nvPr/>
        </p:nvSpPr>
        <p:spPr>
          <a:xfrm>
            <a:off x="3192534" y="4682116"/>
            <a:ext cx="875410" cy="263366"/>
          </a:xfrm>
          <a:prstGeom prst="rect">
            <a:avLst/>
          </a:prstGeom>
          <a:solidFill>
            <a:srgbClr val="92D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Down Arrow 283"/>
          <p:cNvSpPr/>
          <p:nvPr/>
        </p:nvSpPr>
        <p:spPr>
          <a:xfrm>
            <a:off x="3714394" y="3820399"/>
            <a:ext cx="1289654" cy="2566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p:cNvCxnSpPr/>
          <p:nvPr/>
        </p:nvCxnSpPr>
        <p:spPr>
          <a:xfrm>
            <a:off x="251520" y="3068960"/>
            <a:ext cx="835292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251520" y="3933056"/>
            <a:ext cx="835292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36512" y="1700808"/>
            <a:ext cx="1244244" cy="430887"/>
          </a:xfrm>
          <a:prstGeom prst="rect">
            <a:avLst/>
          </a:prstGeom>
          <a:noFill/>
        </p:spPr>
        <p:txBody>
          <a:bodyPr wrap="square" rtlCol="0">
            <a:spAutoFit/>
          </a:bodyPr>
          <a:lstStyle/>
          <a:p>
            <a:r>
              <a:rPr lang="en-US" sz="2200" dirty="0" smtClean="0"/>
              <a:t>Stage 1</a:t>
            </a:r>
            <a:endParaRPr lang="en-US" sz="2200" dirty="0"/>
          </a:p>
        </p:txBody>
      </p:sp>
      <p:sp>
        <p:nvSpPr>
          <p:cNvPr id="155" name="TextBox 154"/>
          <p:cNvSpPr txBox="1"/>
          <p:nvPr/>
        </p:nvSpPr>
        <p:spPr>
          <a:xfrm>
            <a:off x="-36512" y="3356992"/>
            <a:ext cx="1244244" cy="430887"/>
          </a:xfrm>
          <a:prstGeom prst="rect">
            <a:avLst/>
          </a:prstGeom>
          <a:noFill/>
        </p:spPr>
        <p:txBody>
          <a:bodyPr wrap="square" rtlCol="0">
            <a:spAutoFit/>
          </a:bodyPr>
          <a:lstStyle/>
          <a:p>
            <a:r>
              <a:rPr lang="en-US" sz="2200" dirty="0" smtClean="0"/>
              <a:t>Stage 2</a:t>
            </a:r>
            <a:endParaRPr lang="en-US" sz="2200" dirty="0"/>
          </a:p>
        </p:txBody>
      </p:sp>
      <p:sp>
        <p:nvSpPr>
          <p:cNvPr id="161" name="TextBox 160"/>
          <p:cNvSpPr txBox="1"/>
          <p:nvPr/>
        </p:nvSpPr>
        <p:spPr>
          <a:xfrm>
            <a:off x="-36512" y="4582289"/>
            <a:ext cx="1244244" cy="430887"/>
          </a:xfrm>
          <a:prstGeom prst="rect">
            <a:avLst/>
          </a:prstGeom>
          <a:noFill/>
        </p:spPr>
        <p:txBody>
          <a:bodyPr wrap="square" rtlCol="0">
            <a:spAutoFit/>
          </a:bodyPr>
          <a:lstStyle/>
          <a:p>
            <a:r>
              <a:rPr lang="en-US" sz="2200" dirty="0" smtClean="0"/>
              <a:t>Stage 3</a:t>
            </a:r>
            <a:endParaRPr lang="en-US" sz="2200" dirty="0"/>
          </a:p>
        </p:txBody>
      </p:sp>
      <p:sp>
        <p:nvSpPr>
          <p:cNvPr id="162" name="TextBox 161"/>
          <p:cNvSpPr txBox="1"/>
          <p:nvPr/>
        </p:nvSpPr>
        <p:spPr>
          <a:xfrm>
            <a:off x="2699792" y="234888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56" name="Rectangle 255"/>
          <p:cNvSpPr/>
          <p:nvPr/>
        </p:nvSpPr>
        <p:spPr bwMode="auto">
          <a:xfrm>
            <a:off x="2792637" y="1861188"/>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59" name="Rectangle 258"/>
          <p:cNvSpPr/>
          <p:nvPr/>
        </p:nvSpPr>
        <p:spPr>
          <a:xfrm>
            <a:off x="2913839" y="2143593"/>
            <a:ext cx="875410" cy="263366"/>
          </a:xfrm>
          <a:prstGeom prst="rect">
            <a:avLst/>
          </a:prstGeom>
          <a:solidFill>
            <a:srgbClr val="00B0F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2913839" y="2512305"/>
            <a:ext cx="875410" cy="263366"/>
          </a:xfrm>
          <a:prstGeom prst="rect">
            <a:avLst/>
          </a:prstGeom>
          <a:solidFill>
            <a:srgbClr val="00B0F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1763688" y="37890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p:cNvSpPr/>
          <p:nvPr/>
        </p:nvSpPr>
        <p:spPr>
          <a:xfrm>
            <a:off x="2699792" y="37890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3635896" y="37890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4572000" y="37890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a:off x="5508104" y="37890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6444208" y="37890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7380312" y="37890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TextBox 207"/>
          <p:cNvSpPr txBox="1"/>
          <p:nvPr/>
        </p:nvSpPr>
        <p:spPr>
          <a:xfrm rot="16200000">
            <a:off x="-1082146" y="3394517"/>
            <a:ext cx="2984984" cy="461665"/>
          </a:xfrm>
          <a:prstGeom prst="rect">
            <a:avLst/>
          </a:prstGeom>
          <a:noFill/>
        </p:spPr>
        <p:txBody>
          <a:bodyPr wrap="none" rtlCol="0">
            <a:spAutoFit/>
          </a:bodyPr>
          <a:lstStyle/>
          <a:p>
            <a:r>
              <a:rPr lang="en-US" sz="2400" dirty="0" smtClean="0"/>
              <a:t>Monolithic Scheduler</a:t>
            </a:r>
            <a:endParaRPr lang="en-US" sz="2400" dirty="0"/>
          </a:p>
        </p:txBody>
      </p:sp>
      <p:sp>
        <p:nvSpPr>
          <p:cNvPr id="212" name="TextBox 211"/>
          <p:cNvSpPr txBox="1"/>
          <p:nvPr/>
        </p:nvSpPr>
        <p:spPr>
          <a:xfrm>
            <a:off x="0" y="2276872"/>
            <a:ext cx="1403648" cy="646331"/>
          </a:xfrm>
          <a:prstGeom prst="rect">
            <a:avLst/>
          </a:prstGeom>
          <a:noFill/>
        </p:spPr>
        <p:txBody>
          <a:bodyPr wrap="square" rtlCol="0">
            <a:spAutoFit/>
          </a:bodyPr>
          <a:lstStyle/>
          <a:p>
            <a:r>
              <a:rPr lang="en-US" b="1" dirty="0" smtClean="0"/>
              <a:t>Batch Formation</a:t>
            </a:r>
            <a:endParaRPr lang="en-US" b="1" dirty="0"/>
          </a:p>
        </p:txBody>
      </p:sp>
      <p:sp>
        <p:nvSpPr>
          <p:cNvPr id="224" name="TextBox 223"/>
          <p:cNvSpPr txBox="1"/>
          <p:nvPr/>
        </p:nvSpPr>
        <p:spPr>
          <a:xfrm>
            <a:off x="0" y="5085184"/>
            <a:ext cx="1440160" cy="923330"/>
          </a:xfrm>
          <a:prstGeom prst="rect">
            <a:avLst/>
          </a:prstGeom>
          <a:noFill/>
        </p:spPr>
        <p:txBody>
          <a:bodyPr wrap="square" rtlCol="0">
            <a:spAutoFit/>
          </a:bodyPr>
          <a:lstStyle/>
          <a:p>
            <a:r>
              <a:rPr lang="en-US" b="1" dirty="0" smtClean="0"/>
              <a:t>DRAM Command Scheduler</a:t>
            </a:r>
            <a:endParaRPr lang="en-US" b="1" dirty="0"/>
          </a:p>
        </p:txBody>
      </p:sp>
      <p:sp>
        <p:nvSpPr>
          <p:cNvPr id="213" name="TextBox 212"/>
          <p:cNvSpPr txBox="1"/>
          <p:nvPr/>
        </p:nvSpPr>
        <p:spPr>
          <a:xfrm>
            <a:off x="1724891" y="5361703"/>
            <a:ext cx="886333" cy="369332"/>
          </a:xfrm>
          <a:prstGeom prst="rect">
            <a:avLst/>
          </a:prstGeom>
          <a:noFill/>
        </p:spPr>
        <p:txBody>
          <a:bodyPr wrap="none" rtlCol="0">
            <a:spAutoFit/>
          </a:bodyPr>
          <a:lstStyle/>
          <a:p>
            <a:r>
              <a:rPr lang="en-US" dirty="0" smtClean="0"/>
              <a:t>Bank 1</a:t>
            </a:r>
            <a:endParaRPr lang="en-US" dirty="0"/>
          </a:p>
        </p:txBody>
      </p:sp>
      <p:sp>
        <p:nvSpPr>
          <p:cNvPr id="227" name="TextBox 226"/>
          <p:cNvSpPr txBox="1"/>
          <p:nvPr/>
        </p:nvSpPr>
        <p:spPr>
          <a:xfrm>
            <a:off x="3186557" y="5347847"/>
            <a:ext cx="886333" cy="369332"/>
          </a:xfrm>
          <a:prstGeom prst="rect">
            <a:avLst/>
          </a:prstGeom>
          <a:noFill/>
        </p:spPr>
        <p:txBody>
          <a:bodyPr wrap="none" rtlCol="0">
            <a:spAutoFit/>
          </a:bodyPr>
          <a:lstStyle/>
          <a:p>
            <a:r>
              <a:rPr lang="en-US" dirty="0" smtClean="0"/>
              <a:t>Bank 2</a:t>
            </a:r>
            <a:endParaRPr lang="en-US" dirty="0"/>
          </a:p>
        </p:txBody>
      </p:sp>
      <p:sp>
        <p:nvSpPr>
          <p:cNvPr id="228" name="TextBox 227"/>
          <p:cNvSpPr txBox="1"/>
          <p:nvPr/>
        </p:nvSpPr>
        <p:spPr>
          <a:xfrm>
            <a:off x="4696717" y="5361703"/>
            <a:ext cx="886333" cy="369332"/>
          </a:xfrm>
          <a:prstGeom prst="rect">
            <a:avLst/>
          </a:prstGeom>
          <a:noFill/>
        </p:spPr>
        <p:txBody>
          <a:bodyPr wrap="none" rtlCol="0">
            <a:spAutoFit/>
          </a:bodyPr>
          <a:lstStyle/>
          <a:p>
            <a:r>
              <a:rPr lang="en-US" dirty="0" smtClean="0"/>
              <a:t>Bank 3</a:t>
            </a:r>
            <a:endParaRPr lang="en-US" dirty="0"/>
          </a:p>
        </p:txBody>
      </p:sp>
      <p:sp>
        <p:nvSpPr>
          <p:cNvPr id="232" name="TextBox 231"/>
          <p:cNvSpPr txBox="1"/>
          <p:nvPr/>
        </p:nvSpPr>
        <p:spPr>
          <a:xfrm>
            <a:off x="6089111" y="5361703"/>
            <a:ext cx="886333" cy="369332"/>
          </a:xfrm>
          <a:prstGeom prst="rect">
            <a:avLst/>
          </a:prstGeom>
          <a:noFill/>
        </p:spPr>
        <p:txBody>
          <a:bodyPr wrap="none" rtlCol="0">
            <a:spAutoFit/>
          </a:bodyPr>
          <a:lstStyle/>
          <a:p>
            <a:r>
              <a:rPr lang="en-US" dirty="0" smtClean="0"/>
              <a:t>Bank 4</a:t>
            </a:r>
            <a:endParaRPr lang="en-US" dirty="0"/>
          </a:p>
        </p:txBody>
      </p:sp>
    </p:spTree>
    <p:extLst>
      <p:ext uri="{BB962C8B-B14F-4D97-AF65-F5344CB8AC3E}">
        <p14:creationId xmlns="" xmlns:p14="http://schemas.microsoft.com/office/powerpoint/2010/main" val="22144359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 presetClass="exit" presetSubtype="0" fill="hold" grpId="0" nodeType="withEffect">
                                  <p:stCondLst>
                                    <p:cond delay="0"/>
                                  </p:stCondLst>
                                  <p:childTnLst>
                                    <p:set>
                                      <p:cBhvr>
                                        <p:cTn id="9" dur="1" fill="hold">
                                          <p:stCondLst>
                                            <p:cond delay="0"/>
                                          </p:stCondLst>
                                        </p:cTn>
                                        <p:tgtEl>
                                          <p:spTgt spid="208"/>
                                        </p:tgtEl>
                                        <p:attrNameLst>
                                          <p:attrName>style.visibility</p:attrName>
                                        </p:attrNameLst>
                                      </p:cBhvr>
                                      <p:to>
                                        <p:strVal val="hidden"/>
                                      </p:to>
                                    </p:set>
                                  </p:childTnLst>
                                </p:cTn>
                              </p:par>
                              <p:par>
                                <p:cTn id="10" presetID="10" presetClass="exit" presetSubtype="0" fill="hold" grpId="0" nodeType="withEffect">
                                  <p:stCondLst>
                                    <p:cond delay="0"/>
                                  </p:stCondLst>
                                  <p:childTnLst>
                                    <p:animEffect transition="out" filter="fade">
                                      <p:cBhvr>
                                        <p:cTn id="11" dur="500"/>
                                        <p:tgtEl>
                                          <p:spTgt spid="183"/>
                                        </p:tgtEl>
                                      </p:cBhvr>
                                    </p:animEffect>
                                    <p:set>
                                      <p:cBhvr>
                                        <p:cTn id="12" dur="1" fill="hold">
                                          <p:stCondLst>
                                            <p:cond delay="499"/>
                                          </p:stCondLst>
                                        </p:cTn>
                                        <p:tgtEl>
                                          <p:spTgt spid="183"/>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184"/>
                                        </p:tgtEl>
                                      </p:cBhvr>
                                    </p:animEffect>
                                    <p:set>
                                      <p:cBhvr>
                                        <p:cTn id="15" dur="1" fill="hold">
                                          <p:stCondLst>
                                            <p:cond delay="499"/>
                                          </p:stCondLst>
                                        </p:cTn>
                                        <p:tgtEl>
                                          <p:spTgt spid="184"/>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185"/>
                                        </p:tgtEl>
                                      </p:cBhvr>
                                    </p:animEffect>
                                    <p:set>
                                      <p:cBhvr>
                                        <p:cTn id="18" dur="1" fill="hold">
                                          <p:stCondLst>
                                            <p:cond delay="499"/>
                                          </p:stCondLst>
                                        </p:cTn>
                                        <p:tgtEl>
                                          <p:spTgt spid="185"/>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186"/>
                                        </p:tgtEl>
                                      </p:cBhvr>
                                    </p:animEffect>
                                    <p:set>
                                      <p:cBhvr>
                                        <p:cTn id="21" dur="1" fill="hold">
                                          <p:stCondLst>
                                            <p:cond delay="499"/>
                                          </p:stCondLst>
                                        </p:cTn>
                                        <p:tgtEl>
                                          <p:spTgt spid="186"/>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187"/>
                                        </p:tgtEl>
                                      </p:cBhvr>
                                    </p:animEffect>
                                    <p:set>
                                      <p:cBhvr>
                                        <p:cTn id="24" dur="1" fill="hold">
                                          <p:stCondLst>
                                            <p:cond delay="499"/>
                                          </p:stCondLst>
                                        </p:cTn>
                                        <p:tgtEl>
                                          <p:spTgt spid="187"/>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188"/>
                                        </p:tgtEl>
                                      </p:cBhvr>
                                    </p:animEffect>
                                    <p:set>
                                      <p:cBhvr>
                                        <p:cTn id="27" dur="1" fill="hold">
                                          <p:stCondLst>
                                            <p:cond delay="499"/>
                                          </p:stCondLst>
                                        </p:cTn>
                                        <p:tgtEl>
                                          <p:spTgt spid="188"/>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189"/>
                                        </p:tgtEl>
                                      </p:cBhvr>
                                    </p:animEffect>
                                    <p:set>
                                      <p:cBhvr>
                                        <p:cTn id="30" dur="1" fill="hold">
                                          <p:stCondLst>
                                            <p:cond delay="499"/>
                                          </p:stCondLst>
                                        </p:cTn>
                                        <p:tgtEl>
                                          <p:spTgt spid="189"/>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190"/>
                                        </p:tgtEl>
                                      </p:cBhvr>
                                    </p:animEffect>
                                    <p:set>
                                      <p:cBhvr>
                                        <p:cTn id="33" dur="1" fill="hold">
                                          <p:stCondLst>
                                            <p:cond delay="499"/>
                                          </p:stCondLst>
                                        </p:cTn>
                                        <p:tgtEl>
                                          <p:spTgt spid="190"/>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191"/>
                                        </p:tgtEl>
                                      </p:cBhvr>
                                    </p:animEffect>
                                    <p:set>
                                      <p:cBhvr>
                                        <p:cTn id="36" dur="1" fill="hold">
                                          <p:stCondLst>
                                            <p:cond delay="499"/>
                                          </p:stCondLst>
                                        </p:cTn>
                                        <p:tgtEl>
                                          <p:spTgt spid="191"/>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192"/>
                                        </p:tgtEl>
                                      </p:cBhvr>
                                    </p:animEffect>
                                    <p:set>
                                      <p:cBhvr>
                                        <p:cTn id="39" dur="1" fill="hold">
                                          <p:stCondLst>
                                            <p:cond delay="499"/>
                                          </p:stCondLst>
                                        </p:cTn>
                                        <p:tgtEl>
                                          <p:spTgt spid="192"/>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193"/>
                                        </p:tgtEl>
                                      </p:cBhvr>
                                    </p:animEffect>
                                    <p:set>
                                      <p:cBhvr>
                                        <p:cTn id="42" dur="1" fill="hold">
                                          <p:stCondLst>
                                            <p:cond delay="499"/>
                                          </p:stCondLst>
                                        </p:cTn>
                                        <p:tgtEl>
                                          <p:spTgt spid="193"/>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194"/>
                                        </p:tgtEl>
                                      </p:cBhvr>
                                    </p:animEffect>
                                    <p:set>
                                      <p:cBhvr>
                                        <p:cTn id="45" dur="1" fill="hold">
                                          <p:stCondLst>
                                            <p:cond delay="499"/>
                                          </p:stCondLst>
                                        </p:cTn>
                                        <p:tgtEl>
                                          <p:spTgt spid="194"/>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500"/>
                                        <p:tgtEl>
                                          <p:spTgt spid="195"/>
                                        </p:tgtEl>
                                      </p:cBhvr>
                                    </p:animEffect>
                                    <p:set>
                                      <p:cBhvr>
                                        <p:cTn id="48" dur="1" fill="hold">
                                          <p:stCondLst>
                                            <p:cond delay="499"/>
                                          </p:stCondLst>
                                        </p:cTn>
                                        <p:tgtEl>
                                          <p:spTgt spid="195"/>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196"/>
                                        </p:tgtEl>
                                      </p:cBhvr>
                                    </p:animEffect>
                                    <p:set>
                                      <p:cBhvr>
                                        <p:cTn id="51" dur="1" fill="hold">
                                          <p:stCondLst>
                                            <p:cond delay="499"/>
                                          </p:stCondLst>
                                        </p:cTn>
                                        <p:tgtEl>
                                          <p:spTgt spid="196"/>
                                        </p:tgtEl>
                                        <p:attrNameLst>
                                          <p:attrName>style.visibility</p:attrName>
                                        </p:attrNameLst>
                                      </p:cBhvr>
                                      <p:to>
                                        <p:strVal val="hidden"/>
                                      </p:to>
                                    </p:set>
                                  </p:childTnLst>
                                </p:cTn>
                              </p:par>
                              <p:par>
                                <p:cTn id="52" presetID="10" presetClass="exit" presetSubtype="0" fill="hold" grpId="0" nodeType="withEffect">
                                  <p:stCondLst>
                                    <p:cond delay="0"/>
                                  </p:stCondLst>
                                  <p:childTnLst>
                                    <p:animEffect transition="out" filter="fade">
                                      <p:cBhvr>
                                        <p:cTn id="53" dur="500"/>
                                        <p:tgtEl>
                                          <p:spTgt spid="197"/>
                                        </p:tgtEl>
                                      </p:cBhvr>
                                    </p:animEffect>
                                    <p:set>
                                      <p:cBhvr>
                                        <p:cTn id="54" dur="1" fill="hold">
                                          <p:stCondLst>
                                            <p:cond delay="499"/>
                                          </p:stCondLst>
                                        </p:cTn>
                                        <p:tgtEl>
                                          <p:spTgt spid="197"/>
                                        </p:tgtEl>
                                        <p:attrNameLst>
                                          <p:attrName>style.visibility</p:attrName>
                                        </p:attrNameLst>
                                      </p:cBhvr>
                                      <p:to>
                                        <p:strVal val="hidden"/>
                                      </p:to>
                                    </p:set>
                                  </p:childTnLst>
                                </p:cTn>
                              </p:par>
                              <p:par>
                                <p:cTn id="55" presetID="10" presetClass="exit" presetSubtype="0" fill="hold" grpId="0" nodeType="withEffect">
                                  <p:stCondLst>
                                    <p:cond delay="0"/>
                                  </p:stCondLst>
                                  <p:childTnLst>
                                    <p:animEffect transition="out" filter="fade">
                                      <p:cBhvr>
                                        <p:cTn id="56" dur="500"/>
                                        <p:tgtEl>
                                          <p:spTgt spid="198"/>
                                        </p:tgtEl>
                                      </p:cBhvr>
                                    </p:animEffect>
                                    <p:set>
                                      <p:cBhvr>
                                        <p:cTn id="57" dur="1" fill="hold">
                                          <p:stCondLst>
                                            <p:cond delay="499"/>
                                          </p:stCondLst>
                                        </p:cTn>
                                        <p:tgtEl>
                                          <p:spTgt spid="198"/>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500"/>
                                        <p:tgtEl>
                                          <p:spTgt spid="199"/>
                                        </p:tgtEl>
                                      </p:cBhvr>
                                    </p:animEffect>
                                    <p:set>
                                      <p:cBhvr>
                                        <p:cTn id="60" dur="1" fill="hold">
                                          <p:stCondLst>
                                            <p:cond delay="499"/>
                                          </p:stCondLst>
                                        </p:cTn>
                                        <p:tgtEl>
                                          <p:spTgt spid="199"/>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200"/>
                                        </p:tgtEl>
                                      </p:cBhvr>
                                    </p:animEffect>
                                    <p:set>
                                      <p:cBhvr>
                                        <p:cTn id="63" dur="1" fill="hold">
                                          <p:stCondLst>
                                            <p:cond delay="499"/>
                                          </p:stCondLst>
                                        </p:cTn>
                                        <p:tgtEl>
                                          <p:spTgt spid="200"/>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201"/>
                                        </p:tgtEl>
                                      </p:cBhvr>
                                    </p:animEffect>
                                    <p:set>
                                      <p:cBhvr>
                                        <p:cTn id="66" dur="1" fill="hold">
                                          <p:stCondLst>
                                            <p:cond delay="499"/>
                                          </p:stCondLst>
                                        </p:cTn>
                                        <p:tgtEl>
                                          <p:spTgt spid="201"/>
                                        </p:tgtEl>
                                        <p:attrNameLst>
                                          <p:attrName>style.visibility</p:attrName>
                                        </p:attrNameLst>
                                      </p:cBhvr>
                                      <p:to>
                                        <p:strVal val="hidden"/>
                                      </p:to>
                                    </p:set>
                                  </p:childTnLst>
                                </p:cTn>
                              </p:par>
                              <p:par>
                                <p:cTn id="67" presetID="10" presetClass="exit" presetSubtype="0" fill="hold" grpId="0" nodeType="withEffect">
                                  <p:stCondLst>
                                    <p:cond delay="0"/>
                                  </p:stCondLst>
                                  <p:childTnLst>
                                    <p:animEffect transition="out" filter="fade">
                                      <p:cBhvr>
                                        <p:cTn id="68" dur="500"/>
                                        <p:tgtEl>
                                          <p:spTgt spid="202"/>
                                        </p:tgtEl>
                                      </p:cBhvr>
                                    </p:animEffect>
                                    <p:set>
                                      <p:cBhvr>
                                        <p:cTn id="69" dur="1" fill="hold">
                                          <p:stCondLst>
                                            <p:cond delay="499"/>
                                          </p:stCondLst>
                                        </p:cTn>
                                        <p:tgtEl>
                                          <p:spTgt spid="202"/>
                                        </p:tgtEl>
                                        <p:attrNameLst>
                                          <p:attrName>style.visibility</p:attrName>
                                        </p:attrNameLst>
                                      </p:cBhvr>
                                      <p:to>
                                        <p:strVal val="hidden"/>
                                      </p:to>
                                    </p:set>
                                  </p:childTnLst>
                                </p:cTn>
                              </p:par>
                              <p:par>
                                <p:cTn id="70" presetID="10" presetClass="exit" presetSubtype="0" fill="hold" grpId="0" nodeType="withEffect">
                                  <p:stCondLst>
                                    <p:cond delay="0"/>
                                  </p:stCondLst>
                                  <p:childTnLst>
                                    <p:animEffect transition="out" filter="fade">
                                      <p:cBhvr>
                                        <p:cTn id="71" dur="500"/>
                                        <p:tgtEl>
                                          <p:spTgt spid="203"/>
                                        </p:tgtEl>
                                      </p:cBhvr>
                                    </p:animEffect>
                                    <p:set>
                                      <p:cBhvr>
                                        <p:cTn id="72" dur="1" fill="hold">
                                          <p:stCondLst>
                                            <p:cond delay="499"/>
                                          </p:stCondLst>
                                        </p:cTn>
                                        <p:tgtEl>
                                          <p:spTgt spid="203"/>
                                        </p:tgtEl>
                                        <p:attrNameLst>
                                          <p:attrName>style.visibility</p:attrName>
                                        </p:attrNameLst>
                                      </p:cBhvr>
                                      <p:to>
                                        <p:strVal val="hidden"/>
                                      </p:to>
                                    </p:set>
                                  </p:childTnLst>
                                </p:cTn>
                              </p:par>
                              <p:par>
                                <p:cTn id="73" presetID="10" presetClass="exit" presetSubtype="0" fill="hold" grpId="0" nodeType="withEffect">
                                  <p:stCondLst>
                                    <p:cond delay="0"/>
                                  </p:stCondLst>
                                  <p:childTnLst>
                                    <p:animEffect transition="out" filter="fade">
                                      <p:cBhvr>
                                        <p:cTn id="74" dur="500"/>
                                        <p:tgtEl>
                                          <p:spTgt spid="204"/>
                                        </p:tgtEl>
                                      </p:cBhvr>
                                    </p:animEffect>
                                    <p:set>
                                      <p:cBhvr>
                                        <p:cTn id="75" dur="1" fill="hold">
                                          <p:stCondLst>
                                            <p:cond delay="499"/>
                                          </p:stCondLst>
                                        </p:cTn>
                                        <p:tgtEl>
                                          <p:spTgt spid="204"/>
                                        </p:tgtEl>
                                        <p:attrNameLst>
                                          <p:attrName>style.visibility</p:attrName>
                                        </p:attrNameLst>
                                      </p:cBhvr>
                                      <p:to>
                                        <p:strVal val="hidden"/>
                                      </p:to>
                                    </p:set>
                                  </p:childTnLst>
                                </p:cTn>
                              </p:par>
                              <p:par>
                                <p:cTn id="76" presetID="10" presetClass="exit" presetSubtype="0" fill="hold" grpId="0" nodeType="withEffect">
                                  <p:stCondLst>
                                    <p:cond delay="0"/>
                                  </p:stCondLst>
                                  <p:childTnLst>
                                    <p:animEffect transition="out" filter="fade">
                                      <p:cBhvr>
                                        <p:cTn id="77" dur="500"/>
                                        <p:tgtEl>
                                          <p:spTgt spid="205"/>
                                        </p:tgtEl>
                                      </p:cBhvr>
                                    </p:animEffect>
                                    <p:set>
                                      <p:cBhvr>
                                        <p:cTn id="78" dur="1" fill="hold">
                                          <p:stCondLst>
                                            <p:cond delay="499"/>
                                          </p:stCondLst>
                                        </p:cTn>
                                        <p:tgtEl>
                                          <p:spTgt spid="205"/>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206"/>
                                        </p:tgtEl>
                                      </p:cBhvr>
                                    </p:animEffect>
                                    <p:set>
                                      <p:cBhvr>
                                        <p:cTn id="81" dur="1" fill="hold">
                                          <p:stCondLst>
                                            <p:cond delay="499"/>
                                          </p:stCondLst>
                                        </p:cTn>
                                        <p:tgtEl>
                                          <p:spTgt spid="206"/>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500"/>
                                        <p:tgtEl>
                                          <p:spTgt spid="207"/>
                                        </p:tgtEl>
                                      </p:cBhvr>
                                    </p:animEffect>
                                    <p:set>
                                      <p:cBhvr>
                                        <p:cTn id="84" dur="1" fill="hold">
                                          <p:stCondLst>
                                            <p:cond delay="499"/>
                                          </p:stCondLst>
                                        </p:cTn>
                                        <p:tgtEl>
                                          <p:spTgt spid="207"/>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500"/>
                                        <p:tgtEl>
                                          <p:spTgt spid="209"/>
                                        </p:tgtEl>
                                      </p:cBhvr>
                                    </p:animEffect>
                                    <p:set>
                                      <p:cBhvr>
                                        <p:cTn id="87" dur="1" fill="hold">
                                          <p:stCondLst>
                                            <p:cond delay="499"/>
                                          </p:stCondLst>
                                        </p:cTn>
                                        <p:tgtEl>
                                          <p:spTgt spid="209"/>
                                        </p:tgtEl>
                                        <p:attrNameLst>
                                          <p:attrName>style.visibility</p:attrName>
                                        </p:attrNameLst>
                                      </p:cBhvr>
                                      <p:to>
                                        <p:strVal val="hidden"/>
                                      </p:to>
                                    </p:set>
                                  </p:childTnLst>
                                </p:cTn>
                              </p:par>
                              <p:par>
                                <p:cTn id="88" presetID="10" presetClass="exit" presetSubtype="0" fill="hold" grpId="0" nodeType="withEffect">
                                  <p:stCondLst>
                                    <p:cond delay="0"/>
                                  </p:stCondLst>
                                  <p:childTnLst>
                                    <p:animEffect transition="out" filter="fade">
                                      <p:cBhvr>
                                        <p:cTn id="89" dur="500"/>
                                        <p:tgtEl>
                                          <p:spTgt spid="210"/>
                                        </p:tgtEl>
                                      </p:cBhvr>
                                    </p:animEffect>
                                    <p:set>
                                      <p:cBhvr>
                                        <p:cTn id="90" dur="1" fill="hold">
                                          <p:stCondLst>
                                            <p:cond delay="499"/>
                                          </p:stCondLst>
                                        </p:cTn>
                                        <p:tgtEl>
                                          <p:spTgt spid="210"/>
                                        </p:tgtEl>
                                        <p:attrNameLst>
                                          <p:attrName>style.visibility</p:attrName>
                                        </p:attrNameLst>
                                      </p:cBhvr>
                                      <p:to>
                                        <p:strVal val="hidden"/>
                                      </p:to>
                                    </p:set>
                                  </p:childTnLst>
                                </p:cTn>
                              </p:par>
                              <p:par>
                                <p:cTn id="91" presetID="10" presetClass="exit" presetSubtype="0" fill="hold" grpId="0" nodeType="withEffect">
                                  <p:stCondLst>
                                    <p:cond delay="0"/>
                                  </p:stCondLst>
                                  <p:childTnLst>
                                    <p:animEffect transition="out" filter="fade">
                                      <p:cBhvr>
                                        <p:cTn id="92" dur="500"/>
                                        <p:tgtEl>
                                          <p:spTgt spid="211"/>
                                        </p:tgtEl>
                                      </p:cBhvr>
                                    </p:animEffect>
                                    <p:set>
                                      <p:cBhvr>
                                        <p:cTn id="93" dur="1" fill="hold">
                                          <p:stCondLst>
                                            <p:cond delay="499"/>
                                          </p:stCondLst>
                                        </p:cTn>
                                        <p:tgtEl>
                                          <p:spTgt spid="211"/>
                                        </p:tgtEl>
                                        <p:attrNameLst>
                                          <p:attrName>style.visibility</p:attrName>
                                        </p:attrNameLst>
                                      </p:cBhvr>
                                      <p:to>
                                        <p:strVal val="hidden"/>
                                      </p:to>
                                    </p:set>
                                  </p:childTnLst>
                                </p:cTn>
                              </p:par>
                              <p:par>
                                <p:cTn id="94" presetID="10" presetClass="exit" presetSubtype="0" fill="hold" grpId="0" nodeType="withEffect">
                                  <p:stCondLst>
                                    <p:cond delay="0"/>
                                  </p:stCondLst>
                                  <p:childTnLst>
                                    <p:animEffect transition="out" filter="fade">
                                      <p:cBhvr>
                                        <p:cTn id="95" dur="500"/>
                                        <p:tgtEl>
                                          <p:spTgt spid="214"/>
                                        </p:tgtEl>
                                      </p:cBhvr>
                                    </p:animEffect>
                                    <p:set>
                                      <p:cBhvr>
                                        <p:cTn id="96" dur="1" fill="hold">
                                          <p:stCondLst>
                                            <p:cond delay="499"/>
                                          </p:stCondLst>
                                        </p:cTn>
                                        <p:tgtEl>
                                          <p:spTgt spid="214"/>
                                        </p:tgtEl>
                                        <p:attrNameLst>
                                          <p:attrName>style.visibility</p:attrName>
                                        </p:attrNameLst>
                                      </p:cBhvr>
                                      <p:to>
                                        <p:strVal val="hidden"/>
                                      </p:to>
                                    </p:set>
                                  </p:childTnLst>
                                </p:cTn>
                              </p:par>
                              <p:par>
                                <p:cTn id="97" presetID="10" presetClass="exit" presetSubtype="0" fill="hold" grpId="0" nodeType="withEffect">
                                  <p:stCondLst>
                                    <p:cond delay="0"/>
                                  </p:stCondLst>
                                  <p:childTnLst>
                                    <p:animEffect transition="out" filter="fade">
                                      <p:cBhvr>
                                        <p:cTn id="98" dur="500"/>
                                        <p:tgtEl>
                                          <p:spTgt spid="215"/>
                                        </p:tgtEl>
                                      </p:cBhvr>
                                    </p:animEffect>
                                    <p:set>
                                      <p:cBhvr>
                                        <p:cTn id="99" dur="1" fill="hold">
                                          <p:stCondLst>
                                            <p:cond delay="499"/>
                                          </p:stCondLst>
                                        </p:cTn>
                                        <p:tgtEl>
                                          <p:spTgt spid="215"/>
                                        </p:tgtEl>
                                        <p:attrNameLst>
                                          <p:attrName>style.visibility</p:attrName>
                                        </p:attrNameLst>
                                      </p:cBhvr>
                                      <p:to>
                                        <p:strVal val="hidden"/>
                                      </p:to>
                                    </p:set>
                                  </p:childTnLst>
                                </p:cTn>
                              </p:par>
                              <p:par>
                                <p:cTn id="100" presetID="10" presetClass="exit" presetSubtype="0" fill="hold" grpId="0" nodeType="withEffect">
                                  <p:stCondLst>
                                    <p:cond delay="0"/>
                                  </p:stCondLst>
                                  <p:childTnLst>
                                    <p:animEffect transition="out" filter="fade">
                                      <p:cBhvr>
                                        <p:cTn id="101" dur="500"/>
                                        <p:tgtEl>
                                          <p:spTgt spid="216"/>
                                        </p:tgtEl>
                                      </p:cBhvr>
                                    </p:animEffect>
                                    <p:set>
                                      <p:cBhvr>
                                        <p:cTn id="102" dur="1" fill="hold">
                                          <p:stCondLst>
                                            <p:cond delay="499"/>
                                          </p:stCondLst>
                                        </p:cTn>
                                        <p:tgtEl>
                                          <p:spTgt spid="216"/>
                                        </p:tgtEl>
                                        <p:attrNameLst>
                                          <p:attrName>style.visibility</p:attrName>
                                        </p:attrNameLst>
                                      </p:cBhvr>
                                      <p:to>
                                        <p:strVal val="hidden"/>
                                      </p:to>
                                    </p:set>
                                  </p:childTnLst>
                                </p:cTn>
                              </p:par>
                              <p:par>
                                <p:cTn id="103" presetID="10" presetClass="exit" presetSubtype="0" fill="hold" grpId="0" nodeType="withEffect">
                                  <p:stCondLst>
                                    <p:cond delay="0"/>
                                  </p:stCondLst>
                                  <p:childTnLst>
                                    <p:animEffect transition="out" filter="fade">
                                      <p:cBhvr>
                                        <p:cTn id="104" dur="500"/>
                                        <p:tgtEl>
                                          <p:spTgt spid="217"/>
                                        </p:tgtEl>
                                      </p:cBhvr>
                                    </p:animEffect>
                                    <p:set>
                                      <p:cBhvr>
                                        <p:cTn id="105" dur="1" fill="hold">
                                          <p:stCondLst>
                                            <p:cond delay="499"/>
                                          </p:stCondLst>
                                        </p:cTn>
                                        <p:tgtEl>
                                          <p:spTgt spid="217"/>
                                        </p:tgtEl>
                                        <p:attrNameLst>
                                          <p:attrName>style.visibility</p:attrName>
                                        </p:attrNameLst>
                                      </p:cBhvr>
                                      <p:to>
                                        <p:strVal val="hidden"/>
                                      </p:to>
                                    </p:set>
                                  </p:childTnLst>
                                </p:cTn>
                              </p:par>
                              <p:par>
                                <p:cTn id="106" presetID="10" presetClass="exit" presetSubtype="0" fill="hold" grpId="0" nodeType="withEffect">
                                  <p:stCondLst>
                                    <p:cond delay="0"/>
                                  </p:stCondLst>
                                  <p:childTnLst>
                                    <p:animEffect transition="out" filter="fade">
                                      <p:cBhvr>
                                        <p:cTn id="107" dur="500"/>
                                        <p:tgtEl>
                                          <p:spTgt spid="218"/>
                                        </p:tgtEl>
                                      </p:cBhvr>
                                    </p:animEffect>
                                    <p:set>
                                      <p:cBhvr>
                                        <p:cTn id="108" dur="1" fill="hold">
                                          <p:stCondLst>
                                            <p:cond delay="499"/>
                                          </p:stCondLst>
                                        </p:cTn>
                                        <p:tgtEl>
                                          <p:spTgt spid="218"/>
                                        </p:tgtEl>
                                        <p:attrNameLst>
                                          <p:attrName>style.visibility</p:attrName>
                                        </p:attrNameLst>
                                      </p:cBhvr>
                                      <p:to>
                                        <p:strVal val="hidden"/>
                                      </p:to>
                                    </p:set>
                                  </p:childTnLst>
                                </p:cTn>
                              </p:par>
                              <p:par>
                                <p:cTn id="109" presetID="10" presetClass="exit" presetSubtype="0" fill="hold" grpId="0" nodeType="withEffect">
                                  <p:stCondLst>
                                    <p:cond delay="0"/>
                                  </p:stCondLst>
                                  <p:childTnLst>
                                    <p:animEffect transition="out" filter="fade">
                                      <p:cBhvr>
                                        <p:cTn id="110" dur="500"/>
                                        <p:tgtEl>
                                          <p:spTgt spid="219"/>
                                        </p:tgtEl>
                                      </p:cBhvr>
                                    </p:animEffect>
                                    <p:set>
                                      <p:cBhvr>
                                        <p:cTn id="111" dur="1" fill="hold">
                                          <p:stCondLst>
                                            <p:cond delay="499"/>
                                          </p:stCondLst>
                                        </p:cTn>
                                        <p:tgtEl>
                                          <p:spTgt spid="219"/>
                                        </p:tgtEl>
                                        <p:attrNameLst>
                                          <p:attrName>style.visibility</p:attrName>
                                        </p:attrNameLst>
                                      </p:cBhvr>
                                      <p:to>
                                        <p:strVal val="hidden"/>
                                      </p:to>
                                    </p:set>
                                  </p:childTnLst>
                                </p:cTn>
                              </p:par>
                              <p:par>
                                <p:cTn id="112" presetID="10" presetClass="exit" presetSubtype="0" fill="hold" grpId="0" nodeType="withEffect">
                                  <p:stCondLst>
                                    <p:cond delay="0"/>
                                  </p:stCondLst>
                                  <p:childTnLst>
                                    <p:animEffect transition="out" filter="fade">
                                      <p:cBhvr>
                                        <p:cTn id="113" dur="500"/>
                                        <p:tgtEl>
                                          <p:spTgt spid="220"/>
                                        </p:tgtEl>
                                      </p:cBhvr>
                                    </p:animEffect>
                                    <p:set>
                                      <p:cBhvr>
                                        <p:cTn id="114" dur="1" fill="hold">
                                          <p:stCondLst>
                                            <p:cond delay="499"/>
                                          </p:stCondLst>
                                        </p:cTn>
                                        <p:tgtEl>
                                          <p:spTgt spid="220"/>
                                        </p:tgtEl>
                                        <p:attrNameLst>
                                          <p:attrName>style.visibility</p:attrName>
                                        </p:attrNameLst>
                                      </p:cBhvr>
                                      <p:to>
                                        <p:strVal val="hidden"/>
                                      </p:to>
                                    </p:set>
                                  </p:childTnLst>
                                </p:cTn>
                              </p:par>
                              <p:par>
                                <p:cTn id="115" presetID="10" presetClass="exit" presetSubtype="0" fill="hold" grpId="0" nodeType="withEffect">
                                  <p:stCondLst>
                                    <p:cond delay="0"/>
                                  </p:stCondLst>
                                  <p:childTnLst>
                                    <p:animEffect transition="out" filter="fade">
                                      <p:cBhvr>
                                        <p:cTn id="116" dur="500"/>
                                        <p:tgtEl>
                                          <p:spTgt spid="221"/>
                                        </p:tgtEl>
                                      </p:cBhvr>
                                    </p:animEffect>
                                    <p:set>
                                      <p:cBhvr>
                                        <p:cTn id="117" dur="1" fill="hold">
                                          <p:stCondLst>
                                            <p:cond delay="499"/>
                                          </p:stCondLst>
                                        </p:cTn>
                                        <p:tgtEl>
                                          <p:spTgt spid="221"/>
                                        </p:tgtEl>
                                        <p:attrNameLst>
                                          <p:attrName>style.visibility</p:attrName>
                                        </p:attrNameLst>
                                      </p:cBhvr>
                                      <p:to>
                                        <p:strVal val="hidden"/>
                                      </p:to>
                                    </p:set>
                                  </p:childTnLst>
                                </p:cTn>
                              </p:par>
                              <p:par>
                                <p:cTn id="118" presetID="10" presetClass="exit" presetSubtype="0" fill="hold" grpId="0" nodeType="withEffect">
                                  <p:stCondLst>
                                    <p:cond delay="0"/>
                                  </p:stCondLst>
                                  <p:childTnLst>
                                    <p:animEffect transition="out" filter="fade">
                                      <p:cBhvr>
                                        <p:cTn id="119" dur="500"/>
                                        <p:tgtEl>
                                          <p:spTgt spid="222"/>
                                        </p:tgtEl>
                                      </p:cBhvr>
                                    </p:animEffect>
                                    <p:set>
                                      <p:cBhvr>
                                        <p:cTn id="120" dur="1" fill="hold">
                                          <p:stCondLst>
                                            <p:cond delay="499"/>
                                          </p:stCondLst>
                                        </p:cTn>
                                        <p:tgtEl>
                                          <p:spTgt spid="222"/>
                                        </p:tgtEl>
                                        <p:attrNameLst>
                                          <p:attrName>style.visibility</p:attrName>
                                        </p:attrNameLst>
                                      </p:cBhvr>
                                      <p:to>
                                        <p:strVal val="hidden"/>
                                      </p:to>
                                    </p:set>
                                  </p:childTnLst>
                                </p:cTn>
                              </p:par>
                              <p:par>
                                <p:cTn id="121" presetID="10" presetClass="exit" presetSubtype="0" fill="hold" grpId="0" nodeType="withEffect">
                                  <p:stCondLst>
                                    <p:cond delay="0"/>
                                  </p:stCondLst>
                                  <p:childTnLst>
                                    <p:animEffect transition="out" filter="fade">
                                      <p:cBhvr>
                                        <p:cTn id="122" dur="500"/>
                                        <p:tgtEl>
                                          <p:spTgt spid="223"/>
                                        </p:tgtEl>
                                      </p:cBhvr>
                                    </p:animEffect>
                                    <p:set>
                                      <p:cBhvr>
                                        <p:cTn id="123" dur="1" fill="hold">
                                          <p:stCondLst>
                                            <p:cond delay="499"/>
                                          </p:stCondLst>
                                        </p:cTn>
                                        <p:tgtEl>
                                          <p:spTgt spid="223"/>
                                        </p:tgtEl>
                                        <p:attrNameLst>
                                          <p:attrName>style.visibility</p:attrName>
                                        </p:attrNameLst>
                                      </p:cBhvr>
                                      <p:to>
                                        <p:strVal val="hidden"/>
                                      </p:to>
                                    </p:set>
                                  </p:childTnLst>
                                </p:cTn>
                              </p:par>
                              <p:par>
                                <p:cTn id="124" presetID="10" presetClass="exit" presetSubtype="0" fill="hold" grpId="0" nodeType="withEffect">
                                  <p:stCondLst>
                                    <p:cond delay="0"/>
                                  </p:stCondLst>
                                  <p:childTnLst>
                                    <p:animEffect transition="out" filter="fade">
                                      <p:cBhvr>
                                        <p:cTn id="125" dur="500"/>
                                        <p:tgtEl>
                                          <p:spTgt spid="225"/>
                                        </p:tgtEl>
                                      </p:cBhvr>
                                    </p:animEffect>
                                    <p:set>
                                      <p:cBhvr>
                                        <p:cTn id="126" dur="1" fill="hold">
                                          <p:stCondLst>
                                            <p:cond delay="499"/>
                                          </p:stCondLst>
                                        </p:cTn>
                                        <p:tgtEl>
                                          <p:spTgt spid="225"/>
                                        </p:tgtEl>
                                        <p:attrNameLst>
                                          <p:attrName>style.visibility</p:attrName>
                                        </p:attrNameLst>
                                      </p:cBhvr>
                                      <p:to>
                                        <p:strVal val="hidden"/>
                                      </p:to>
                                    </p:set>
                                  </p:childTnLst>
                                </p:cTn>
                              </p:par>
                              <p:par>
                                <p:cTn id="127" presetID="10" presetClass="exit" presetSubtype="0" fill="hold" grpId="0" nodeType="withEffect">
                                  <p:stCondLst>
                                    <p:cond delay="0"/>
                                  </p:stCondLst>
                                  <p:childTnLst>
                                    <p:animEffect transition="out" filter="fade">
                                      <p:cBhvr>
                                        <p:cTn id="128" dur="500"/>
                                        <p:tgtEl>
                                          <p:spTgt spid="226"/>
                                        </p:tgtEl>
                                      </p:cBhvr>
                                    </p:animEffect>
                                    <p:set>
                                      <p:cBhvr>
                                        <p:cTn id="129" dur="1" fill="hold">
                                          <p:stCondLst>
                                            <p:cond delay="499"/>
                                          </p:stCondLst>
                                        </p:cTn>
                                        <p:tgtEl>
                                          <p:spTgt spid="226"/>
                                        </p:tgtEl>
                                        <p:attrNameLst>
                                          <p:attrName>style.visibility</p:attrName>
                                        </p:attrNameLst>
                                      </p:cBhvr>
                                      <p:to>
                                        <p:strVal val="hidden"/>
                                      </p:to>
                                    </p:set>
                                  </p:childTnLst>
                                </p:cTn>
                              </p:par>
                              <p:par>
                                <p:cTn id="130" presetID="10" presetClass="exit" presetSubtype="0" fill="hold" grpId="0" nodeType="withEffect">
                                  <p:stCondLst>
                                    <p:cond delay="0"/>
                                  </p:stCondLst>
                                  <p:childTnLst>
                                    <p:animEffect transition="out" filter="fade">
                                      <p:cBhvr>
                                        <p:cTn id="131" dur="500"/>
                                        <p:tgtEl>
                                          <p:spTgt spid="229"/>
                                        </p:tgtEl>
                                      </p:cBhvr>
                                    </p:animEffect>
                                    <p:set>
                                      <p:cBhvr>
                                        <p:cTn id="132" dur="1" fill="hold">
                                          <p:stCondLst>
                                            <p:cond delay="499"/>
                                          </p:stCondLst>
                                        </p:cTn>
                                        <p:tgtEl>
                                          <p:spTgt spid="229"/>
                                        </p:tgtEl>
                                        <p:attrNameLst>
                                          <p:attrName>style.visibility</p:attrName>
                                        </p:attrNameLst>
                                      </p:cBhvr>
                                      <p:to>
                                        <p:strVal val="hidden"/>
                                      </p:to>
                                    </p:set>
                                  </p:childTnLst>
                                </p:cTn>
                              </p:par>
                              <p:par>
                                <p:cTn id="133" presetID="10" presetClass="exit" presetSubtype="0" fill="hold" grpId="0" nodeType="withEffect">
                                  <p:stCondLst>
                                    <p:cond delay="0"/>
                                  </p:stCondLst>
                                  <p:childTnLst>
                                    <p:animEffect transition="out" filter="fade">
                                      <p:cBhvr>
                                        <p:cTn id="134" dur="500"/>
                                        <p:tgtEl>
                                          <p:spTgt spid="230"/>
                                        </p:tgtEl>
                                      </p:cBhvr>
                                    </p:animEffect>
                                    <p:set>
                                      <p:cBhvr>
                                        <p:cTn id="135" dur="1" fill="hold">
                                          <p:stCondLst>
                                            <p:cond delay="499"/>
                                          </p:stCondLst>
                                        </p:cTn>
                                        <p:tgtEl>
                                          <p:spTgt spid="230"/>
                                        </p:tgtEl>
                                        <p:attrNameLst>
                                          <p:attrName>style.visibility</p:attrName>
                                        </p:attrNameLst>
                                      </p:cBhvr>
                                      <p:to>
                                        <p:strVal val="hidden"/>
                                      </p:to>
                                    </p:set>
                                  </p:childTnLst>
                                </p:cTn>
                              </p:par>
                              <p:par>
                                <p:cTn id="136" presetID="10" presetClass="exit" presetSubtype="0" fill="hold" grpId="0" nodeType="withEffect">
                                  <p:stCondLst>
                                    <p:cond delay="0"/>
                                  </p:stCondLst>
                                  <p:childTnLst>
                                    <p:animEffect transition="out" filter="fade">
                                      <p:cBhvr>
                                        <p:cTn id="137" dur="500"/>
                                        <p:tgtEl>
                                          <p:spTgt spid="231"/>
                                        </p:tgtEl>
                                      </p:cBhvr>
                                    </p:animEffect>
                                    <p:set>
                                      <p:cBhvr>
                                        <p:cTn id="138" dur="1" fill="hold">
                                          <p:stCondLst>
                                            <p:cond delay="499"/>
                                          </p:stCondLst>
                                        </p:cTn>
                                        <p:tgtEl>
                                          <p:spTgt spid="231"/>
                                        </p:tgtEl>
                                        <p:attrNameLst>
                                          <p:attrName>style.visibility</p:attrName>
                                        </p:attrNameLst>
                                      </p:cBhvr>
                                      <p:to>
                                        <p:strVal val="hidden"/>
                                      </p:to>
                                    </p:set>
                                  </p:childTnLst>
                                </p:cTn>
                              </p:par>
                              <p:par>
                                <p:cTn id="139" presetID="10" presetClass="exit" presetSubtype="0" fill="hold" grpId="0" nodeType="withEffect">
                                  <p:stCondLst>
                                    <p:cond delay="0"/>
                                  </p:stCondLst>
                                  <p:childTnLst>
                                    <p:animEffect transition="out" filter="fade">
                                      <p:cBhvr>
                                        <p:cTn id="140" dur="500"/>
                                        <p:tgtEl>
                                          <p:spTgt spid="119"/>
                                        </p:tgtEl>
                                      </p:cBhvr>
                                    </p:animEffect>
                                    <p:set>
                                      <p:cBhvr>
                                        <p:cTn id="141" dur="1" fill="hold">
                                          <p:stCondLst>
                                            <p:cond delay="499"/>
                                          </p:stCondLst>
                                        </p:cTn>
                                        <p:tgtEl>
                                          <p:spTgt spid="119"/>
                                        </p:tgtEl>
                                        <p:attrNameLst>
                                          <p:attrName>style.visibility</p:attrName>
                                        </p:attrNameLst>
                                      </p:cBhvr>
                                      <p:to>
                                        <p:strVal val="hidden"/>
                                      </p:to>
                                    </p:set>
                                  </p:childTnLst>
                                </p:cTn>
                              </p:par>
                              <p:par>
                                <p:cTn id="142" presetID="10" presetClass="exit" presetSubtype="0" fill="hold" grpId="0" nodeType="withEffect">
                                  <p:stCondLst>
                                    <p:cond delay="0"/>
                                  </p:stCondLst>
                                  <p:childTnLst>
                                    <p:animEffect transition="out" filter="fade">
                                      <p:cBhvr>
                                        <p:cTn id="143" dur="500"/>
                                        <p:tgtEl>
                                          <p:spTgt spid="242"/>
                                        </p:tgtEl>
                                      </p:cBhvr>
                                    </p:animEffect>
                                    <p:set>
                                      <p:cBhvr>
                                        <p:cTn id="144" dur="1" fill="hold">
                                          <p:stCondLst>
                                            <p:cond delay="499"/>
                                          </p:stCondLst>
                                        </p:cTn>
                                        <p:tgtEl>
                                          <p:spTgt spid="242"/>
                                        </p:tgtEl>
                                        <p:attrNameLst>
                                          <p:attrName>style.visibility</p:attrName>
                                        </p:attrNameLst>
                                      </p:cBhvr>
                                      <p:to>
                                        <p:strVal val="hidden"/>
                                      </p:to>
                                    </p:set>
                                  </p:childTnLst>
                                </p:cTn>
                              </p:par>
                              <p:par>
                                <p:cTn id="145" presetID="10" presetClass="exit" presetSubtype="0" fill="hold" grpId="0" nodeType="withEffect">
                                  <p:stCondLst>
                                    <p:cond delay="0"/>
                                  </p:stCondLst>
                                  <p:childTnLst>
                                    <p:animEffect transition="out" filter="fade">
                                      <p:cBhvr>
                                        <p:cTn id="146" dur="500"/>
                                        <p:tgtEl>
                                          <p:spTgt spid="162"/>
                                        </p:tgtEl>
                                      </p:cBhvr>
                                    </p:animEffect>
                                    <p:set>
                                      <p:cBhvr>
                                        <p:cTn id="147" dur="1" fill="hold">
                                          <p:stCondLst>
                                            <p:cond delay="499"/>
                                          </p:stCondLst>
                                        </p:cTn>
                                        <p:tgtEl>
                                          <p:spTgt spid="162"/>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255"/>
                                        </p:tgtEl>
                                        <p:attrNameLst>
                                          <p:attrName>style.visibility</p:attrName>
                                        </p:attrNameLst>
                                      </p:cBhvr>
                                      <p:to>
                                        <p:strVal val="visible"/>
                                      </p:to>
                                    </p:set>
                                    <p:animEffect transition="in" filter="fade">
                                      <p:cBhvr>
                                        <p:cTn id="152" dur="500"/>
                                        <p:tgtEl>
                                          <p:spTgt spid="255"/>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54"/>
                                        </p:tgtEl>
                                        <p:attrNameLst>
                                          <p:attrName>style.visibility</p:attrName>
                                        </p:attrNameLst>
                                      </p:cBhvr>
                                      <p:to>
                                        <p:strVal val="visible"/>
                                      </p:to>
                                    </p:set>
                                    <p:animEffect transition="in" filter="fade">
                                      <p:cBhvr>
                                        <p:cTn id="155" dur="500"/>
                                        <p:tgtEl>
                                          <p:spTgt spid="154"/>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256"/>
                                        </p:tgtEl>
                                        <p:attrNameLst>
                                          <p:attrName>style.visibility</p:attrName>
                                        </p:attrNameLst>
                                      </p:cBhvr>
                                      <p:to>
                                        <p:strVal val="visible"/>
                                      </p:to>
                                    </p:set>
                                    <p:animEffect transition="in" filter="fade">
                                      <p:cBhvr>
                                        <p:cTn id="158" dur="500"/>
                                        <p:tgtEl>
                                          <p:spTgt spid="256"/>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57"/>
                                        </p:tgtEl>
                                        <p:attrNameLst>
                                          <p:attrName>style.visibility</p:attrName>
                                        </p:attrNameLst>
                                      </p:cBhvr>
                                      <p:to>
                                        <p:strVal val="visible"/>
                                      </p:to>
                                    </p:set>
                                    <p:animEffect transition="in" filter="fade">
                                      <p:cBhvr>
                                        <p:cTn id="161" dur="500"/>
                                        <p:tgtEl>
                                          <p:spTgt spid="257"/>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258"/>
                                        </p:tgtEl>
                                        <p:attrNameLst>
                                          <p:attrName>style.visibility</p:attrName>
                                        </p:attrNameLst>
                                      </p:cBhvr>
                                      <p:to>
                                        <p:strVal val="visible"/>
                                      </p:to>
                                    </p:set>
                                    <p:animEffect transition="in" filter="fade">
                                      <p:cBhvr>
                                        <p:cTn id="164" dur="500"/>
                                        <p:tgtEl>
                                          <p:spTgt spid="258"/>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259"/>
                                        </p:tgtEl>
                                        <p:attrNameLst>
                                          <p:attrName>style.visibility</p:attrName>
                                        </p:attrNameLst>
                                      </p:cBhvr>
                                      <p:to>
                                        <p:strVal val="visible"/>
                                      </p:to>
                                    </p:set>
                                    <p:animEffect transition="in" filter="fade">
                                      <p:cBhvr>
                                        <p:cTn id="167" dur="500"/>
                                        <p:tgtEl>
                                          <p:spTgt spid="259"/>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260"/>
                                        </p:tgtEl>
                                        <p:attrNameLst>
                                          <p:attrName>style.visibility</p:attrName>
                                        </p:attrNameLst>
                                      </p:cBhvr>
                                      <p:to>
                                        <p:strVal val="visible"/>
                                      </p:to>
                                    </p:set>
                                    <p:animEffect transition="in" filter="fade">
                                      <p:cBhvr>
                                        <p:cTn id="170" dur="500"/>
                                        <p:tgtEl>
                                          <p:spTgt spid="260"/>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261"/>
                                        </p:tgtEl>
                                        <p:attrNameLst>
                                          <p:attrName>style.visibility</p:attrName>
                                        </p:attrNameLst>
                                      </p:cBhvr>
                                      <p:to>
                                        <p:strVal val="visible"/>
                                      </p:to>
                                    </p:set>
                                    <p:animEffect transition="in" filter="fade">
                                      <p:cBhvr>
                                        <p:cTn id="173" dur="500"/>
                                        <p:tgtEl>
                                          <p:spTgt spid="261"/>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262"/>
                                        </p:tgtEl>
                                        <p:attrNameLst>
                                          <p:attrName>style.visibility</p:attrName>
                                        </p:attrNameLst>
                                      </p:cBhvr>
                                      <p:to>
                                        <p:strVal val="visible"/>
                                      </p:to>
                                    </p:set>
                                    <p:animEffect transition="in" filter="fade">
                                      <p:cBhvr>
                                        <p:cTn id="176" dur="500"/>
                                        <p:tgtEl>
                                          <p:spTgt spid="262"/>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263"/>
                                        </p:tgtEl>
                                        <p:attrNameLst>
                                          <p:attrName>style.visibility</p:attrName>
                                        </p:attrNameLst>
                                      </p:cBhvr>
                                      <p:to>
                                        <p:strVal val="visible"/>
                                      </p:to>
                                    </p:set>
                                    <p:animEffect transition="in" filter="fade">
                                      <p:cBhvr>
                                        <p:cTn id="179" dur="500"/>
                                        <p:tgtEl>
                                          <p:spTgt spid="263"/>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265"/>
                                        </p:tgtEl>
                                        <p:attrNameLst>
                                          <p:attrName>style.visibility</p:attrName>
                                        </p:attrNameLst>
                                      </p:cBhvr>
                                      <p:to>
                                        <p:strVal val="visible"/>
                                      </p:to>
                                    </p:set>
                                    <p:animEffect transition="in" filter="fade">
                                      <p:cBhvr>
                                        <p:cTn id="182" dur="500"/>
                                        <p:tgtEl>
                                          <p:spTgt spid="265"/>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266"/>
                                        </p:tgtEl>
                                        <p:attrNameLst>
                                          <p:attrName>style.visibility</p:attrName>
                                        </p:attrNameLst>
                                      </p:cBhvr>
                                      <p:to>
                                        <p:strVal val="visible"/>
                                      </p:to>
                                    </p:set>
                                    <p:animEffect transition="in" filter="fade">
                                      <p:cBhvr>
                                        <p:cTn id="185" dur="500"/>
                                        <p:tgtEl>
                                          <p:spTgt spid="266"/>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267"/>
                                        </p:tgtEl>
                                        <p:attrNameLst>
                                          <p:attrName>style.visibility</p:attrName>
                                        </p:attrNameLst>
                                      </p:cBhvr>
                                      <p:to>
                                        <p:strVal val="visible"/>
                                      </p:to>
                                    </p:set>
                                    <p:animEffect transition="in" filter="fade">
                                      <p:cBhvr>
                                        <p:cTn id="188" dur="500"/>
                                        <p:tgtEl>
                                          <p:spTgt spid="267"/>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268"/>
                                        </p:tgtEl>
                                        <p:attrNameLst>
                                          <p:attrName>style.visibility</p:attrName>
                                        </p:attrNameLst>
                                      </p:cBhvr>
                                      <p:to>
                                        <p:strVal val="visible"/>
                                      </p:to>
                                    </p:set>
                                    <p:animEffect transition="in" filter="fade">
                                      <p:cBhvr>
                                        <p:cTn id="191" dur="500"/>
                                        <p:tgtEl>
                                          <p:spTgt spid="268"/>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272"/>
                                        </p:tgtEl>
                                        <p:attrNameLst>
                                          <p:attrName>style.visibility</p:attrName>
                                        </p:attrNameLst>
                                      </p:cBhvr>
                                      <p:to>
                                        <p:strVal val="visible"/>
                                      </p:to>
                                    </p:set>
                                    <p:animEffect transition="in" filter="fade">
                                      <p:cBhvr>
                                        <p:cTn id="194" dur="500"/>
                                        <p:tgtEl>
                                          <p:spTgt spid="272"/>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212"/>
                                        </p:tgtEl>
                                        <p:attrNameLst>
                                          <p:attrName>style.visibility</p:attrName>
                                        </p:attrNameLst>
                                      </p:cBhvr>
                                      <p:to>
                                        <p:strVal val="visible"/>
                                      </p:to>
                                    </p:set>
                                    <p:animEffect transition="in" filter="fade">
                                      <p:cBhvr>
                                        <p:cTn id="197" dur="500"/>
                                        <p:tgtEl>
                                          <p:spTgt spid="212"/>
                                        </p:tgtEl>
                                      </p:cBhvr>
                                    </p:animEffec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nodeType="clickEffect">
                                  <p:stCondLst>
                                    <p:cond delay="0"/>
                                  </p:stCondLst>
                                  <p:childTnLst>
                                    <p:set>
                                      <p:cBhvr>
                                        <p:cTn id="201" dur="1" fill="hold">
                                          <p:stCondLst>
                                            <p:cond delay="0"/>
                                          </p:stCondLst>
                                        </p:cTn>
                                        <p:tgtEl>
                                          <p:spTgt spid="285"/>
                                        </p:tgtEl>
                                        <p:attrNameLst>
                                          <p:attrName>style.visibility</p:attrName>
                                        </p:attrNameLst>
                                      </p:cBhvr>
                                      <p:to>
                                        <p:strVal val="visible"/>
                                      </p:to>
                                    </p:set>
                                    <p:animEffect transition="in" filter="fade">
                                      <p:cBhvr>
                                        <p:cTn id="202" dur="500"/>
                                        <p:tgtEl>
                                          <p:spTgt spid="285"/>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55"/>
                                        </p:tgtEl>
                                        <p:attrNameLst>
                                          <p:attrName>style.visibility</p:attrName>
                                        </p:attrNameLst>
                                      </p:cBhvr>
                                      <p:to>
                                        <p:strVal val="visible"/>
                                      </p:to>
                                    </p:set>
                                    <p:animEffect transition="in" filter="fade">
                                      <p:cBhvr>
                                        <p:cTn id="205" dur="500"/>
                                        <p:tgtEl>
                                          <p:spTgt spid="155"/>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271"/>
                                        </p:tgtEl>
                                        <p:attrNameLst>
                                          <p:attrName>style.visibility</p:attrName>
                                        </p:attrNameLst>
                                      </p:cBhvr>
                                      <p:to>
                                        <p:strVal val="visible"/>
                                      </p:to>
                                    </p:set>
                                    <p:animEffect transition="in" filter="fade">
                                      <p:cBhvr>
                                        <p:cTn id="208" dur="500"/>
                                        <p:tgtEl>
                                          <p:spTgt spid="271"/>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270"/>
                                        </p:tgtEl>
                                        <p:attrNameLst>
                                          <p:attrName>style.visibility</p:attrName>
                                        </p:attrNameLst>
                                      </p:cBhvr>
                                      <p:to>
                                        <p:strVal val="visible"/>
                                      </p:to>
                                    </p:set>
                                    <p:animEffect transition="in" filter="fade">
                                      <p:cBhvr>
                                        <p:cTn id="211" dur="500"/>
                                        <p:tgtEl>
                                          <p:spTgt spid="270"/>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grpId="0" nodeType="clickEffect">
                                  <p:stCondLst>
                                    <p:cond delay="0"/>
                                  </p:stCondLst>
                                  <p:childTnLst>
                                    <p:set>
                                      <p:cBhvr>
                                        <p:cTn id="215" dur="1" fill="hold">
                                          <p:stCondLst>
                                            <p:cond delay="0"/>
                                          </p:stCondLst>
                                        </p:cTn>
                                        <p:tgtEl>
                                          <p:spTgt spid="284"/>
                                        </p:tgtEl>
                                        <p:attrNameLst>
                                          <p:attrName>style.visibility</p:attrName>
                                        </p:attrNameLst>
                                      </p:cBhvr>
                                      <p:to>
                                        <p:strVal val="visible"/>
                                      </p:to>
                                    </p:set>
                                    <p:animEffect transition="in" filter="fade">
                                      <p:cBhvr>
                                        <p:cTn id="216" dur="500"/>
                                        <p:tgtEl>
                                          <p:spTgt spid="284"/>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161"/>
                                        </p:tgtEl>
                                        <p:attrNameLst>
                                          <p:attrName>style.visibility</p:attrName>
                                        </p:attrNameLst>
                                      </p:cBhvr>
                                      <p:to>
                                        <p:strVal val="visible"/>
                                      </p:to>
                                    </p:set>
                                    <p:animEffect transition="in" filter="fade">
                                      <p:cBhvr>
                                        <p:cTn id="219" dur="500"/>
                                        <p:tgtEl>
                                          <p:spTgt spid="161"/>
                                        </p:tgtEl>
                                      </p:cBhvr>
                                    </p:animEffect>
                                  </p:childTnLst>
                                </p:cTn>
                              </p:par>
                              <p:par>
                                <p:cTn id="220" presetID="10" presetClass="entr" presetSubtype="0" fill="hold" grpId="1" nodeType="withEffect">
                                  <p:stCondLst>
                                    <p:cond delay="0"/>
                                  </p:stCondLst>
                                  <p:childTnLst>
                                    <p:set>
                                      <p:cBhvr>
                                        <p:cTn id="221" dur="1" fill="hold">
                                          <p:stCondLst>
                                            <p:cond delay="0"/>
                                          </p:stCondLst>
                                        </p:cTn>
                                        <p:tgtEl>
                                          <p:spTgt spid="278"/>
                                        </p:tgtEl>
                                        <p:attrNameLst>
                                          <p:attrName>style.visibility</p:attrName>
                                        </p:attrNameLst>
                                      </p:cBhvr>
                                      <p:to>
                                        <p:strVal val="visible"/>
                                      </p:to>
                                    </p:set>
                                    <p:animEffect transition="in" filter="fade">
                                      <p:cBhvr>
                                        <p:cTn id="222" dur="500"/>
                                        <p:tgtEl>
                                          <p:spTgt spid="278"/>
                                        </p:tgtEl>
                                      </p:cBhvr>
                                    </p:animEffect>
                                  </p:childTnLst>
                                </p:cTn>
                              </p:par>
                              <p:par>
                                <p:cTn id="223" presetID="10" presetClass="entr" presetSubtype="0" fill="hold" grpId="0" nodeType="withEffect">
                                  <p:stCondLst>
                                    <p:cond delay="0"/>
                                  </p:stCondLst>
                                  <p:childTnLst>
                                    <p:set>
                                      <p:cBhvr>
                                        <p:cTn id="224" dur="1" fill="hold">
                                          <p:stCondLst>
                                            <p:cond delay="0"/>
                                          </p:stCondLst>
                                        </p:cTn>
                                        <p:tgtEl>
                                          <p:spTgt spid="273"/>
                                        </p:tgtEl>
                                        <p:attrNameLst>
                                          <p:attrName>style.visibility</p:attrName>
                                        </p:attrNameLst>
                                      </p:cBhvr>
                                      <p:to>
                                        <p:strVal val="visible"/>
                                      </p:to>
                                    </p:set>
                                    <p:animEffect transition="in" filter="fade">
                                      <p:cBhvr>
                                        <p:cTn id="225" dur="500"/>
                                        <p:tgtEl>
                                          <p:spTgt spid="273"/>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274"/>
                                        </p:tgtEl>
                                        <p:attrNameLst>
                                          <p:attrName>style.visibility</p:attrName>
                                        </p:attrNameLst>
                                      </p:cBhvr>
                                      <p:to>
                                        <p:strVal val="visible"/>
                                      </p:to>
                                    </p:set>
                                    <p:animEffect transition="in" filter="fade">
                                      <p:cBhvr>
                                        <p:cTn id="228" dur="500"/>
                                        <p:tgtEl>
                                          <p:spTgt spid="274"/>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275"/>
                                        </p:tgtEl>
                                        <p:attrNameLst>
                                          <p:attrName>style.visibility</p:attrName>
                                        </p:attrNameLst>
                                      </p:cBhvr>
                                      <p:to>
                                        <p:strVal val="visible"/>
                                      </p:to>
                                    </p:set>
                                    <p:animEffect transition="in" filter="fade">
                                      <p:cBhvr>
                                        <p:cTn id="231" dur="500"/>
                                        <p:tgtEl>
                                          <p:spTgt spid="275"/>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276"/>
                                        </p:tgtEl>
                                        <p:attrNameLst>
                                          <p:attrName>style.visibility</p:attrName>
                                        </p:attrNameLst>
                                      </p:cBhvr>
                                      <p:to>
                                        <p:strVal val="visible"/>
                                      </p:to>
                                    </p:set>
                                    <p:animEffect transition="in" filter="fade">
                                      <p:cBhvr>
                                        <p:cTn id="234" dur="500"/>
                                        <p:tgtEl>
                                          <p:spTgt spid="276"/>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277"/>
                                        </p:tgtEl>
                                        <p:attrNameLst>
                                          <p:attrName>style.visibility</p:attrName>
                                        </p:attrNameLst>
                                      </p:cBhvr>
                                      <p:to>
                                        <p:strVal val="visible"/>
                                      </p:to>
                                    </p:set>
                                    <p:animEffect transition="in" filter="fade">
                                      <p:cBhvr>
                                        <p:cTn id="237" dur="500"/>
                                        <p:tgtEl>
                                          <p:spTgt spid="277"/>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279"/>
                                        </p:tgtEl>
                                        <p:attrNameLst>
                                          <p:attrName>style.visibility</p:attrName>
                                        </p:attrNameLst>
                                      </p:cBhvr>
                                      <p:to>
                                        <p:strVal val="visible"/>
                                      </p:to>
                                    </p:set>
                                    <p:animEffect transition="in" filter="fade">
                                      <p:cBhvr>
                                        <p:cTn id="240" dur="500"/>
                                        <p:tgtEl>
                                          <p:spTgt spid="279"/>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80"/>
                                        </p:tgtEl>
                                        <p:attrNameLst>
                                          <p:attrName>style.visibility</p:attrName>
                                        </p:attrNameLst>
                                      </p:cBhvr>
                                      <p:to>
                                        <p:strVal val="visible"/>
                                      </p:to>
                                    </p:set>
                                    <p:animEffect transition="in" filter="fade">
                                      <p:cBhvr>
                                        <p:cTn id="243" dur="500"/>
                                        <p:tgtEl>
                                          <p:spTgt spid="280"/>
                                        </p:tgtEl>
                                      </p:cBhvr>
                                    </p:animEffect>
                                  </p:childTnLst>
                                </p:cTn>
                              </p:par>
                              <p:par>
                                <p:cTn id="244" presetID="10" presetClass="entr" presetSubtype="0" fill="hold" grpId="0" nodeType="withEffect">
                                  <p:stCondLst>
                                    <p:cond delay="0"/>
                                  </p:stCondLst>
                                  <p:childTnLst>
                                    <p:set>
                                      <p:cBhvr>
                                        <p:cTn id="245" dur="1" fill="hold">
                                          <p:stCondLst>
                                            <p:cond delay="0"/>
                                          </p:stCondLst>
                                        </p:cTn>
                                        <p:tgtEl>
                                          <p:spTgt spid="281"/>
                                        </p:tgtEl>
                                        <p:attrNameLst>
                                          <p:attrName>style.visibility</p:attrName>
                                        </p:attrNameLst>
                                      </p:cBhvr>
                                      <p:to>
                                        <p:strVal val="visible"/>
                                      </p:to>
                                    </p:set>
                                    <p:animEffect transition="in" filter="fade">
                                      <p:cBhvr>
                                        <p:cTn id="246" dur="500"/>
                                        <p:tgtEl>
                                          <p:spTgt spid="281"/>
                                        </p:tgtEl>
                                      </p:cBhvr>
                                    </p:animEffect>
                                  </p:childTnLst>
                                </p:cTn>
                              </p:par>
                              <p:par>
                                <p:cTn id="247" presetID="10" presetClass="entr" presetSubtype="0" fill="hold" grpId="0" nodeType="withEffect">
                                  <p:stCondLst>
                                    <p:cond delay="0"/>
                                  </p:stCondLst>
                                  <p:childTnLst>
                                    <p:set>
                                      <p:cBhvr>
                                        <p:cTn id="248" dur="1" fill="hold">
                                          <p:stCondLst>
                                            <p:cond delay="0"/>
                                          </p:stCondLst>
                                        </p:cTn>
                                        <p:tgtEl>
                                          <p:spTgt spid="282"/>
                                        </p:tgtEl>
                                        <p:attrNameLst>
                                          <p:attrName>style.visibility</p:attrName>
                                        </p:attrNameLst>
                                      </p:cBhvr>
                                      <p:to>
                                        <p:strVal val="visible"/>
                                      </p:to>
                                    </p:set>
                                    <p:animEffect transition="in" filter="fade">
                                      <p:cBhvr>
                                        <p:cTn id="249" dur="500"/>
                                        <p:tgtEl>
                                          <p:spTgt spid="282"/>
                                        </p:tgtEl>
                                      </p:cBhvr>
                                    </p:animEffect>
                                  </p:childTnLst>
                                </p:cTn>
                              </p:par>
                              <p:par>
                                <p:cTn id="250" presetID="10" presetClass="entr" presetSubtype="0" fill="hold" grpId="0" nodeType="withEffect">
                                  <p:stCondLst>
                                    <p:cond delay="0"/>
                                  </p:stCondLst>
                                  <p:childTnLst>
                                    <p:set>
                                      <p:cBhvr>
                                        <p:cTn id="251" dur="1" fill="hold">
                                          <p:stCondLst>
                                            <p:cond delay="0"/>
                                          </p:stCondLst>
                                        </p:cTn>
                                        <p:tgtEl>
                                          <p:spTgt spid="283"/>
                                        </p:tgtEl>
                                        <p:attrNameLst>
                                          <p:attrName>style.visibility</p:attrName>
                                        </p:attrNameLst>
                                      </p:cBhvr>
                                      <p:to>
                                        <p:strVal val="visible"/>
                                      </p:to>
                                    </p:set>
                                    <p:animEffect transition="in" filter="fade">
                                      <p:cBhvr>
                                        <p:cTn id="252" dur="500"/>
                                        <p:tgtEl>
                                          <p:spTgt spid="283"/>
                                        </p:tgtEl>
                                      </p:cBhvr>
                                    </p:animEffect>
                                  </p:childTnLst>
                                </p:cTn>
                              </p:par>
                              <p:par>
                                <p:cTn id="253" presetID="10" presetClass="entr" presetSubtype="0" fill="hold" nodeType="withEffect">
                                  <p:stCondLst>
                                    <p:cond delay="0"/>
                                  </p:stCondLst>
                                  <p:childTnLst>
                                    <p:set>
                                      <p:cBhvr>
                                        <p:cTn id="254" dur="1" fill="hold">
                                          <p:stCondLst>
                                            <p:cond delay="0"/>
                                          </p:stCondLst>
                                        </p:cTn>
                                        <p:tgtEl>
                                          <p:spTgt spid="286"/>
                                        </p:tgtEl>
                                        <p:attrNameLst>
                                          <p:attrName>style.visibility</p:attrName>
                                        </p:attrNameLst>
                                      </p:cBhvr>
                                      <p:to>
                                        <p:strVal val="visible"/>
                                      </p:to>
                                    </p:set>
                                    <p:animEffect transition="in" filter="fade">
                                      <p:cBhvr>
                                        <p:cTn id="255" dur="500"/>
                                        <p:tgtEl>
                                          <p:spTgt spid="286"/>
                                        </p:tgtEl>
                                      </p:cBhvr>
                                    </p:animEffect>
                                  </p:childTnLst>
                                </p:cTn>
                              </p:par>
                              <p:par>
                                <p:cTn id="256" presetID="10" presetClass="entr" presetSubtype="0" fill="hold" grpId="0" nodeType="withEffect">
                                  <p:stCondLst>
                                    <p:cond delay="0"/>
                                  </p:stCondLst>
                                  <p:childTnLst>
                                    <p:set>
                                      <p:cBhvr>
                                        <p:cTn id="257" dur="1" fill="hold">
                                          <p:stCondLst>
                                            <p:cond delay="0"/>
                                          </p:stCondLst>
                                        </p:cTn>
                                        <p:tgtEl>
                                          <p:spTgt spid="224"/>
                                        </p:tgtEl>
                                        <p:attrNameLst>
                                          <p:attrName>style.visibility</p:attrName>
                                        </p:attrNameLst>
                                      </p:cBhvr>
                                      <p:to>
                                        <p:strVal val="visible"/>
                                      </p:to>
                                    </p:set>
                                    <p:animEffect transition="in" filter="fade">
                                      <p:cBhvr>
                                        <p:cTn id="258" dur="500"/>
                                        <p:tgtEl>
                                          <p:spTgt spid="224"/>
                                        </p:tgtEl>
                                      </p:cBhvr>
                                    </p:animEffect>
                                  </p:childTnLst>
                                </p:cTn>
                              </p:par>
                              <p:par>
                                <p:cTn id="259" presetID="10" presetClass="entr" presetSubtype="0" fill="hold" grpId="0" nodeType="withEffect">
                                  <p:stCondLst>
                                    <p:cond delay="0"/>
                                  </p:stCondLst>
                                  <p:childTnLst>
                                    <p:set>
                                      <p:cBhvr>
                                        <p:cTn id="260" dur="1" fill="hold">
                                          <p:stCondLst>
                                            <p:cond delay="0"/>
                                          </p:stCondLst>
                                        </p:cTn>
                                        <p:tgtEl>
                                          <p:spTgt spid="232"/>
                                        </p:tgtEl>
                                        <p:attrNameLst>
                                          <p:attrName>style.visibility</p:attrName>
                                        </p:attrNameLst>
                                      </p:cBhvr>
                                      <p:to>
                                        <p:strVal val="visible"/>
                                      </p:to>
                                    </p:set>
                                    <p:animEffect transition="in" filter="fade">
                                      <p:cBhvr>
                                        <p:cTn id="261" dur="500"/>
                                        <p:tgtEl>
                                          <p:spTgt spid="232"/>
                                        </p:tgtEl>
                                      </p:cBhvr>
                                    </p:animEffect>
                                  </p:childTnLst>
                                </p:cTn>
                              </p:par>
                              <p:par>
                                <p:cTn id="262" presetID="10" presetClass="entr" presetSubtype="0" fill="hold" grpId="0" nodeType="withEffect">
                                  <p:stCondLst>
                                    <p:cond delay="0"/>
                                  </p:stCondLst>
                                  <p:childTnLst>
                                    <p:set>
                                      <p:cBhvr>
                                        <p:cTn id="263" dur="1" fill="hold">
                                          <p:stCondLst>
                                            <p:cond delay="0"/>
                                          </p:stCondLst>
                                        </p:cTn>
                                        <p:tgtEl>
                                          <p:spTgt spid="228"/>
                                        </p:tgtEl>
                                        <p:attrNameLst>
                                          <p:attrName>style.visibility</p:attrName>
                                        </p:attrNameLst>
                                      </p:cBhvr>
                                      <p:to>
                                        <p:strVal val="visible"/>
                                      </p:to>
                                    </p:set>
                                    <p:animEffect transition="in" filter="fade">
                                      <p:cBhvr>
                                        <p:cTn id="264" dur="500"/>
                                        <p:tgtEl>
                                          <p:spTgt spid="228"/>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227"/>
                                        </p:tgtEl>
                                        <p:attrNameLst>
                                          <p:attrName>style.visibility</p:attrName>
                                        </p:attrNameLst>
                                      </p:cBhvr>
                                      <p:to>
                                        <p:strVal val="visible"/>
                                      </p:to>
                                    </p:set>
                                    <p:animEffect transition="in" filter="fade">
                                      <p:cBhvr>
                                        <p:cTn id="267" dur="500"/>
                                        <p:tgtEl>
                                          <p:spTgt spid="227"/>
                                        </p:tgtEl>
                                      </p:cBhvr>
                                    </p:animEffect>
                                  </p:childTnLst>
                                </p:cTn>
                              </p:par>
                              <p:par>
                                <p:cTn id="268" presetID="10" presetClass="entr" presetSubtype="0" fill="hold" grpId="0" nodeType="withEffect">
                                  <p:stCondLst>
                                    <p:cond delay="0"/>
                                  </p:stCondLst>
                                  <p:childTnLst>
                                    <p:set>
                                      <p:cBhvr>
                                        <p:cTn id="269" dur="1" fill="hold">
                                          <p:stCondLst>
                                            <p:cond delay="0"/>
                                          </p:stCondLst>
                                        </p:cTn>
                                        <p:tgtEl>
                                          <p:spTgt spid="213"/>
                                        </p:tgtEl>
                                        <p:attrNameLst>
                                          <p:attrName>style.visibility</p:attrName>
                                        </p:attrNameLst>
                                      </p:cBhvr>
                                      <p:to>
                                        <p:strVal val="visible"/>
                                      </p:to>
                                    </p:set>
                                    <p:animEffect transition="in" filter="fade">
                                      <p:cBhvr>
                                        <p:cTn id="270"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animBg="1"/>
      <p:bldP spid="119" grpId="0" animBg="1"/>
      <p:bldP spid="183" grpId="0" animBg="1"/>
      <p:bldP spid="184" grpId="0" animBg="1"/>
      <p:bldP spid="185" grpId="0" animBg="1"/>
      <p:bldP spid="186" grpId="0" animBg="1"/>
      <p:bldP spid="187" grpId="0" animBg="1"/>
      <p:bldP spid="189" grpId="0" animBg="1"/>
      <p:bldP spid="190" grpId="0" animBg="1"/>
      <p:bldP spid="192" grpId="0" animBg="1"/>
      <p:bldP spid="193" grpId="0" animBg="1"/>
      <p:bldP spid="195" grpId="0" animBg="1"/>
      <p:bldP spid="196" grpId="0" animBg="1"/>
      <p:bldP spid="198" grpId="0" animBg="1"/>
      <p:bldP spid="199" grpId="0" animBg="1"/>
      <p:bldP spid="201" grpId="0" animBg="1"/>
      <p:bldP spid="202" grpId="0" animBg="1"/>
      <p:bldP spid="204" grpId="0" animBg="1"/>
      <p:bldP spid="205" grpId="0" animBg="1"/>
      <p:bldP spid="207" grpId="0" animBg="1"/>
      <p:bldP spid="209" grpId="0" animBg="1"/>
      <p:bldP spid="210" grpId="0" animBg="1"/>
      <p:bldP spid="211"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5" grpId="0" animBg="1"/>
      <p:bldP spid="226" grpId="0" animBg="1"/>
      <p:bldP spid="229" grpId="0" animBg="1"/>
      <p:bldP spid="230" grpId="0" animBg="1"/>
      <p:bldP spid="231" grpId="0" animBg="1"/>
      <p:bldP spid="255" grpId="0" animBg="1"/>
      <p:bldP spid="257" grpId="0" animBg="1"/>
      <p:bldP spid="258" grpId="0" animBg="1"/>
      <p:bldP spid="260" grpId="0" animBg="1"/>
      <p:bldP spid="261" grpId="0" animBg="1"/>
      <p:bldP spid="262" grpId="0" animBg="1"/>
      <p:bldP spid="263" grpId="0" animBg="1"/>
      <p:bldP spid="265" grpId="0" animBg="1"/>
      <p:bldP spid="267" grpId="0" animBg="1"/>
      <p:bldP spid="268" grpId="0" animBg="1"/>
      <p:bldP spid="270" grpId="0" animBg="1"/>
      <p:bldP spid="271" grpId="0" animBg="1"/>
      <p:bldP spid="272" grpId="0" animBg="1"/>
      <p:bldP spid="273" grpId="0" animBg="1"/>
      <p:bldP spid="274" grpId="0" animBg="1"/>
      <p:bldP spid="275" grpId="0" animBg="1"/>
      <p:bldP spid="276" grpId="0" animBg="1"/>
      <p:bldP spid="277" grpId="0" animBg="1"/>
      <p:bldP spid="278" grpId="1" animBg="1"/>
      <p:bldP spid="279" grpId="0" animBg="1"/>
      <p:bldP spid="280" grpId="0" animBg="1"/>
      <p:bldP spid="281" grpId="0" animBg="1"/>
      <p:bldP spid="282" grpId="0" animBg="1"/>
      <p:bldP spid="283" grpId="0" animBg="1"/>
      <p:bldP spid="284" grpId="0" animBg="1"/>
      <p:bldP spid="154" grpId="0"/>
      <p:bldP spid="155" grpId="0"/>
      <p:bldP spid="161" grpId="0"/>
      <p:bldP spid="162" grpId="0" animBg="1"/>
      <p:bldP spid="256" grpId="0" animBg="1"/>
      <p:bldP spid="259" grpId="0" animBg="1"/>
      <p:bldP spid="266" grpId="0" animBg="1"/>
      <p:bldP spid="188" grpId="0" animBg="1"/>
      <p:bldP spid="191" grpId="0" animBg="1"/>
      <p:bldP spid="194" grpId="0" animBg="1"/>
      <p:bldP spid="197" grpId="0" animBg="1"/>
      <p:bldP spid="200" grpId="0" animBg="1"/>
      <p:bldP spid="203" grpId="0" animBg="1"/>
      <p:bldP spid="206" grpId="0" animBg="1"/>
      <p:bldP spid="208" grpId="0"/>
      <p:bldP spid="212" grpId="0"/>
      <p:bldP spid="224" grpId="0"/>
      <p:bldP spid="213" grpId="0"/>
      <p:bldP spid="227" grpId="0"/>
      <p:bldP spid="228" grpId="0"/>
      <p:bldP spid="2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36512" y="1700808"/>
            <a:ext cx="1244244" cy="430887"/>
          </a:xfrm>
          <a:prstGeom prst="rect">
            <a:avLst/>
          </a:prstGeom>
          <a:noFill/>
        </p:spPr>
        <p:txBody>
          <a:bodyPr wrap="square" rtlCol="0">
            <a:spAutoFit/>
          </a:bodyPr>
          <a:lstStyle/>
          <a:p>
            <a:r>
              <a:rPr lang="en-US" sz="2200" dirty="0" smtClean="0"/>
              <a:t>Stage 1</a:t>
            </a:r>
            <a:endParaRPr lang="en-US" sz="2200" dirty="0"/>
          </a:p>
        </p:txBody>
      </p:sp>
      <p:sp>
        <p:nvSpPr>
          <p:cNvPr id="55" name="TextBox 54"/>
          <p:cNvSpPr txBox="1"/>
          <p:nvPr/>
        </p:nvSpPr>
        <p:spPr>
          <a:xfrm>
            <a:off x="-36512" y="3356992"/>
            <a:ext cx="1244244" cy="430887"/>
          </a:xfrm>
          <a:prstGeom prst="rect">
            <a:avLst/>
          </a:prstGeom>
          <a:noFill/>
        </p:spPr>
        <p:txBody>
          <a:bodyPr wrap="square" rtlCol="0">
            <a:spAutoFit/>
          </a:bodyPr>
          <a:lstStyle/>
          <a:p>
            <a:r>
              <a:rPr lang="en-US" sz="2200" dirty="0" smtClean="0"/>
              <a:t>Stage 2</a:t>
            </a:r>
            <a:endParaRPr lang="en-US" sz="2200" dirty="0"/>
          </a:p>
        </p:txBody>
      </p:sp>
      <p:sp>
        <p:nvSpPr>
          <p:cNvPr id="2" name="Title 1"/>
          <p:cNvSpPr>
            <a:spLocks noGrp="1"/>
          </p:cNvSpPr>
          <p:nvPr>
            <p:ph type="title"/>
          </p:nvPr>
        </p:nvSpPr>
        <p:spPr/>
        <p:txBody>
          <a:bodyPr/>
          <a:lstStyle/>
          <a:p>
            <a:r>
              <a:rPr lang="en-US" dirty="0" smtClean="0"/>
              <a:t>SMS: Staged Memory Scheduling</a:t>
            </a:r>
            <a:endParaRPr lang="en-US" dirty="0"/>
          </a:p>
        </p:txBody>
      </p:sp>
      <p:sp>
        <p:nvSpPr>
          <p:cNvPr id="4" name="Slide Number Placeholder 3"/>
          <p:cNvSpPr>
            <a:spLocks noGrp="1"/>
          </p:cNvSpPr>
          <p:nvPr>
            <p:ph type="sldNum" sz="quarter" idx="11"/>
          </p:nvPr>
        </p:nvSpPr>
        <p:spPr>
          <a:xfrm>
            <a:off x="6553200" y="6212160"/>
            <a:ext cx="2133600" cy="457200"/>
          </a:xfrm>
        </p:spPr>
        <p:txBody>
          <a:bodyPr/>
          <a:lstStyle/>
          <a:p>
            <a:fld id="{323594FA-E141-4234-AE05-360401972BE7}" type="slidenum">
              <a:rPr lang="en-US" altLang="en-US" smtClean="0"/>
              <a:pPr/>
              <a:t>17</a:t>
            </a:fld>
            <a:endParaRPr lang="en-US" altLang="en-US"/>
          </a:p>
        </p:txBody>
      </p:sp>
      <p:sp>
        <p:nvSpPr>
          <p:cNvPr id="120" name="TextBox 119"/>
          <p:cNvSpPr txBox="1"/>
          <p:nvPr/>
        </p:nvSpPr>
        <p:spPr>
          <a:xfrm>
            <a:off x="1383540" y="908720"/>
            <a:ext cx="1100228" cy="461665"/>
          </a:xfrm>
          <a:prstGeom prst="rect">
            <a:avLst/>
          </a:prstGeom>
          <a:noFill/>
        </p:spPr>
        <p:txBody>
          <a:bodyPr wrap="square" rtlCol="0">
            <a:spAutoFit/>
          </a:bodyPr>
          <a:lstStyle/>
          <a:p>
            <a:r>
              <a:rPr lang="en-US" sz="2400" dirty="0" smtClean="0"/>
              <a:t>Core 1</a:t>
            </a:r>
            <a:endParaRPr lang="en-US" sz="2400" dirty="0"/>
          </a:p>
        </p:txBody>
      </p:sp>
      <p:sp>
        <p:nvSpPr>
          <p:cNvPr id="121" name="TextBox 120"/>
          <p:cNvSpPr txBox="1"/>
          <p:nvPr/>
        </p:nvSpPr>
        <p:spPr>
          <a:xfrm>
            <a:off x="2865002" y="908720"/>
            <a:ext cx="1100228" cy="461665"/>
          </a:xfrm>
          <a:prstGeom prst="rect">
            <a:avLst/>
          </a:prstGeom>
          <a:noFill/>
        </p:spPr>
        <p:txBody>
          <a:bodyPr wrap="square" rtlCol="0">
            <a:spAutoFit/>
          </a:bodyPr>
          <a:lstStyle/>
          <a:p>
            <a:r>
              <a:rPr lang="en-US" sz="2400" dirty="0" smtClean="0"/>
              <a:t>Core 2</a:t>
            </a:r>
            <a:endParaRPr lang="en-US" sz="2400" dirty="0"/>
          </a:p>
        </p:txBody>
      </p:sp>
      <p:sp>
        <p:nvSpPr>
          <p:cNvPr id="122" name="TextBox 121"/>
          <p:cNvSpPr txBox="1"/>
          <p:nvPr/>
        </p:nvSpPr>
        <p:spPr>
          <a:xfrm>
            <a:off x="4346465" y="908720"/>
            <a:ext cx="1100228" cy="461665"/>
          </a:xfrm>
          <a:prstGeom prst="rect">
            <a:avLst/>
          </a:prstGeom>
          <a:noFill/>
        </p:spPr>
        <p:txBody>
          <a:bodyPr wrap="square" rtlCol="0">
            <a:spAutoFit/>
          </a:bodyPr>
          <a:lstStyle/>
          <a:p>
            <a:r>
              <a:rPr lang="en-US" sz="2400" dirty="0" smtClean="0"/>
              <a:t>Core 3</a:t>
            </a:r>
            <a:endParaRPr lang="en-US" sz="2400" dirty="0"/>
          </a:p>
        </p:txBody>
      </p:sp>
      <p:sp>
        <p:nvSpPr>
          <p:cNvPr id="123" name="TextBox 122"/>
          <p:cNvSpPr txBox="1"/>
          <p:nvPr/>
        </p:nvSpPr>
        <p:spPr>
          <a:xfrm>
            <a:off x="5760589" y="908720"/>
            <a:ext cx="1100228" cy="461665"/>
          </a:xfrm>
          <a:prstGeom prst="rect">
            <a:avLst/>
          </a:prstGeom>
          <a:noFill/>
        </p:spPr>
        <p:txBody>
          <a:bodyPr wrap="square" rtlCol="0">
            <a:spAutoFit/>
          </a:bodyPr>
          <a:lstStyle/>
          <a:p>
            <a:r>
              <a:rPr lang="en-US" sz="2400" dirty="0" smtClean="0"/>
              <a:t>Core 4</a:t>
            </a:r>
            <a:endParaRPr lang="en-US" sz="2400" dirty="0"/>
          </a:p>
        </p:txBody>
      </p:sp>
      <p:sp>
        <p:nvSpPr>
          <p:cNvPr id="124" name="Down Arrow 123"/>
          <p:cNvSpPr/>
          <p:nvPr/>
        </p:nvSpPr>
        <p:spPr>
          <a:xfrm>
            <a:off x="1748249"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Down Arrow 124"/>
          <p:cNvSpPr/>
          <p:nvPr/>
        </p:nvSpPr>
        <p:spPr>
          <a:xfrm>
            <a:off x="3260417"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Down Arrow 125"/>
          <p:cNvSpPr/>
          <p:nvPr/>
        </p:nvSpPr>
        <p:spPr>
          <a:xfrm>
            <a:off x="4700577"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Down Arrow 126"/>
          <p:cNvSpPr/>
          <p:nvPr/>
        </p:nvSpPr>
        <p:spPr>
          <a:xfrm>
            <a:off x="6140737"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Down Arrow 127"/>
          <p:cNvSpPr/>
          <p:nvPr/>
        </p:nvSpPr>
        <p:spPr>
          <a:xfrm>
            <a:off x="3719946" y="5517232"/>
            <a:ext cx="128965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2627784" y="5867980"/>
            <a:ext cx="3456384" cy="369332"/>
          </a:xfrm>
          <a:prstGeom prst="rect">
            <a:avLst/>
          </a:prstGeom>
          <a:noFill/>
        </p:spPr>
        <p:txBody>
          <a:bodyPr wrap="square" rtlCol="0">
            <a:spAutoFit/>
          </a:bodyPr>
          <a:lstStyle/>
          <a:p>
            <a:pPr algn="ctr"/>
            <a:r>
              <a:rPr lang="en-US" dirty="0" smtClean="0"/>
              <a:t>To DRAM</a:t>
            </a:r>
            <a:endParaRPr lang="en-US" dirty="0"/>
          </a:p>
        </p:txBody>
      </p:sp>
      <p:sp>
        <p:nvSpPr>
          <p:cNvPr id="165" name="TextBox 164"/>
          <p:cNvSpPr txBox="1"/>
          <p:nvPr/>
        </p:nvSpPr>
        <p:spPr>
          <a:xfrm>
            <a:off x="7216188" y="908720"/>
            <a:ext cx="1100228" cy="461665"/>
          </a:xfrm>
          <a:prstGeom prst="rect">
            <a:avLst/>
          </a:prstGeom>
          <a:noFill/>
        </p:spPr>
        <p:txBody>
          <a:bodyPr wrap="square" rtlCol="0">
            <a:spAutoFit/>
          </a:bodyPr>
          <a:lstStyle/>
          <a:p>
            <a:r>
              <a:rPr lang="en-US" sz="2400" dirty="0" smtClean="0"/>
              <a:t>GPU</a:t>
            </a:r>
            <a:endParaRPr lang="en-US" sz="2400" dirty="0"/>
          </a:p>
        </p:txBody>
      </p:sp>
      <p:sp>
        <p:nvSpPr>
          <p:cNvPr id="166" name="Down Arrow 165"/>
          <p:cNvSpPr/>
          <p:nvPr/>
        </p:nvSpPr>
        <p:spPr>
          <a:xfrm>
            <a:off x="7504220"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2699792"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3635896"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4572000"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TextBox 209"/>
          <p:cNvSpPr txBox="1"/>
          <p:nvPr/>
        </p:nvSpPr>
        <p:spPr>
          <a:xfrm>
            <a:off x="3635896" y="341970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23" name="TextBox 222"/>
          <p:cNvSpPr txBox="1"/>
          <p:nvPr/>
        </p:nvSpPr>
        <p:spPr>
          <a:xfrm>
            <a:off x="4572000"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55" name="Rectangle 254"/>
          <p:cNvSpPr/>
          <p:nvPr/>
        </p:nvSpPr>
        <p:spPr bwMode="auto">
          <a:xfrm>
            <a:off x="1311532" y="1861188"/>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56" name="Rectangle 255"/>
          <p:cNvSpPr/>
          <p:nvPr/>
        </p:nvSpPr>
        <p:spPr bwMode="auto">
          <a:xfrm>
            <a:off x="2792637" y="1861188"/>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57" name="Rectangle 256"/>
          <p:cNvSpPr/>
          <p:nvPr/>
        </p:nvSpPr>
        <p:spPr bwMode="auto">
          <a:xfrm>
            <a:off x="4287933" y="1861188"/>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58" name="Rectangle 257"/>
          <p:cNvSpPr/>
          <p:nvPr/>
        </p:nvSpPr>
        <p:spPr bwMode="auto">
          <a:xfrm>
            <a:off x="5702057" y="1881916"/>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59" name="Rectangle 258"/>
          <p:cNvSpPr/>
          <p:nvPr/>
        </p:nvSpPr>
        <p:spPr>
          <a:xfrm>
            <a:off x="2913839" y="2143593"/>
            <a:ext cx="875410" cy="263366"/>
          </a:xfrm>
          <a:prstGeom prst="rect">
            <a:avLst/>
          </a:prstGeom>
          <a:solidFill>
            <a:srgbClr val="00B0F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p:cNvSpPr/>
          <p:nvPr/>
        </p:nvSpPr>
        <p:spPr>
          <a:xfrm>
            <a:off x="4409136" y="2512305"/>
            <a:ext cx="875410" cy="263366"/>
          </a:xfrm>
          <a:prstGeom prst="rect">
            <a:avLst/>
          </a:prstGeom>
          <a:solidFill>
            <a:srgbClr val="FF5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p:cNvSpPr/>
          <p:nvPr/>
        </p:nvSpPr>
        <p:spPr>
          <a:xfrm>
            <a:off x="4409136" y="2143593"/>
            <a:ext cx="875410" cy="263366"/>
          </a:xfrm>
          <a:prstGeom prst="rect">
            <a:avLst/>
          </a:prstGeom>
          <a:solidFill>
            <a:srgbClr val="FF5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p:cNvSpPr/>
          <p:nvPr/>
        </p:nvSpPr>
        <p:spPr>
          <a:xfrm>
            <a:off x="5823260" y="2512305"/>
            <a:ext cx="875410" cy="263366"/>
          </a:xfrm>
          <a:prstGeom prst="rect">
            <a:avLst/>
          </a:prstGeom>
          <a:solidFill>
            <a:srgbClr val="92D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p:cNvSpPr/>
          <p:nvPr/>
        </p:nvSpPr>
        <p:spPr>
          <a:xfrm>
            <a:off x="5823260" y="2157522"/>
            <a:ext cx="875410" cy="263366"/>
          </a:xfrm>
          <a:prstGeom prst="rect">
            <a:avLst/>
          </a:prstGeom>
          <a:solidFill>
            <a:srgbClr val="92D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1446210" y="2512305"/>
            <a:ext cx="875410" cy="263366"/>
          </a:xfrm>
          <a:prstGeom prst="rect">
            <a:avLst/>
          </a:prstGeom>
          <a:solidFill>
            <a:schemeClr val="accent1">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2913839" y="2512305"/>
            <a:ext cx="875410" cy="263366"/>
          </a:xfrm>
          <a:prstGeom prst="rect">
            <a:avLst/>
          </a:prstGeom>
          <a:solidFill>
            <a:srgbClr val="00B0F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bwMode="auto">
          <a:xfrm>
            <a:off x="7072172" y="1844824"/>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68" name="Rectangle 267"/>
          <p:cNvSpPr/>
          <p:nvPr/>
        </p:nvSpPr>
        <p:spPr>
          <a:xfrm>
            <a:off x="7206850" y="2495941"/>
            <a:ext cx="875410" cy="263366"/>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TextBox 269"/>
          <p:cNvSpPr txBox="1"/>
          <p:nvPr/>
        </p:nvSpPr>
        <p:spPr>
          <a:xfrm>
            <a:off x="1897823" y="3265820"/>
            <a:ext cx="5050441" cy="523220"/>
          </a:xfrm>
          <a:prstGeom prst="rect">
            <a:avLst/>
          </a:prstGeom>
          <a:solidFill>
            <a:schemeClr val="tx2">
              <a:lumMod val="60000"/>
              <a:lumOff val="40000"/>
            </a:schemeClr>
          </a:solidFill>
          <a:ln w="38100">
            <a:solidFill>
              <a:schemeClr val="tx1"/>
            </a:solidFill>
          </a:ln>
        </p:spPr>
        <p:txBody>
          <a:bodyPr wrap="square" rtlCol="0">
            <a:spAutoFit/>
          </a:bodyPr>
          <a:lstStyle/>
          <a:p>
            <a:pPr algn="ctr"/>
            <a:r>
              <a:rPr lang="en-US" sz="2800" dirty="0" smtClean="0"/>
              <a:t>Batch Scheduler</a:t>
            </a:r>
            <a:endParaRPr lang="en-US" sz="2800" dirty="0"/>
          </a:p>
        </p:txBody>
      </p:sp>
      <p:sp>
        <p:nvSpPr>
          <p:cNvPr id="271" name="Down Arrow 270"/>
          <p:cNvSpPr/>
          <p:nvPr/>
        </p:nvSpPr>
        <p:spPr>
          <a:xfrm>
            <a:off x="3714394" y="2924945"/>
            <a:ext cx="1289654" cy="2160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p:cNvSpPr/>
          <p:nvPr/>
        </p:nvSpPr>
        <p:spPr>
          <a:xfrm>
            <a:off x="7204874" y="2132856"/>
            <a:ext cx="875410" cy="263366"/>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ectangle 272"/>
          <p:cNvSpPr/>
          <p:nvPr/>
        </p:nvSpPr>
        <p:spPr bwMode="auto">
          <a:xfrm>
            <a:off x="5960989" y="4160855"/>
            <a:ext cx="1131291" cy="12623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74" name="Rectangle 273"/>
          <p:cNvSpPr/>
          <p:nvPr/>
        </p:nvSpPr>
        <p:spPr bwMode="auto">
          <a:xfrm>
            <a:off x="4546865" y="4149080"/>
            <a:ext cx="1131291" cy="12623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75" name="Rectangle 274"/>
          <p:cNvSpPr/>
          <p:nvPr/>
        </p:nvSpPr>
        <p:spPr bwMode="auto">
          <a:xfrm>
            <a:off x="3065403" y="4149080"/>
            <a:ext cx="1131291" cy="12623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76" name="Rectangle 275"/>
          <p:cNvSpPr/>
          <p:nvPr/>
        </p:nvSpPr>
        <p:spPr bwMode="auto">
          <a:xfrm>
            <a:off x="1570464" y="4149080"/>
            <a:ext cx="1131291" cy="12623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77" name="Rectangle 276"/>
          <p:cNvSpPr/>
          <p:nvPr/>
        </p:nvSpPr>
        <p:spPr>
          <a:xfrm>
            <a:off x="1705142" y="5063396"/>
            <a:ext cx="875410" cy="263366"/>
          </a:xfrm>
          <a:prstGeom prst="rect">
            <a:avLst/>
          </a:prstGeom>
          <a:solidFill>
            <a:schemeClr val="accent1">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1705142" y="4317019"/>
            <a:ext cx="875410" cy="263366"/>
          </a:xfrm>
          <a:prstGeom prst="rect">
            <a:avLst/>
          </a:prstGeom>
          <a:solidFill>
            <a:srgbClr val="00B0F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Rectangle 278"/>
          <p:cNvSpPr/>
          <p:nvPr/>
        </p:nvSpPr>
        <p:spPr>
          <a:xfrm>
            <a:off x="1705142" y="4685731"/>
            <a:ext cx="875410" cy="263366"/>
          </a:xfrm>
          <a:prstGeom prst="rect">
            <a:avLst/>
          </a:prstGeom>
          <a:solidFill>
            <a:srgbClr val="00B0F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p:cNvSpPr/>
          <p:nvPr/>
        </p:nvSpPr>
        <p:spPr>
          <a:xfrm>
            <a:off x="4668068" y="5063396"/>
            <a:ext cx="875410" cy="263366"/>
          </a:xfrm>
          <a:prstGeom prst="rect">
            <a:avLst/>
          </a:prstGeom>
          <a:solidFill>
            <a:srgbClr val="FF5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Rectangle 280"/>
          <p:cNvSpPr/>
          <p:nvPr/>
        </p:nvSpPr>
        <p:spPr>
          <a:xfrm>
            <a:off x="4668068" y="4685731"/>
            <a:ext cx="875410" cy="263366"/>
          </a:xfrm>
          <a:prstGeom prst="rect">
            <a:avLst/>
          </a:prstGeom>
          <a:solidFill>
            <a:srgbClr val="FF5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p:cNvSpPr/>
          <p:nvPr/>
        </p:nvSpPr>
        <p:spPr>
          <a:xfrm>
            <a:off x="3186605" y="5054444"/>
            <a:ext cx="875410" cy="263366"/>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p:cNvSpPr/>
          <p:nvPr/>
        </p:nvSpPr>
        <p:spPr>
          <a:xfrm>
            <a:off x="3186605" y="4682116"/>
            <a:ext cx="875410" cy="263366"/>
          </a:xfrm>
          <a:prstGeom prst="rect">
            <a:avLst/>
          </a:prstGeom>
          <a:solidFill>
            <a:srgbClr val="92D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Down Arrow 283"/>
          <p:cNvSpPr/>
          <p:nvPr/>
        </p:nvSpPr>
        <p:spPr>
          <a:xfrm>
            <a:off x="3714394" y="3820399"/>
            <a:ext cx="1289654" cy="2566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5" name="Straight Connector 284"/>
          <p:cNvCxnSpPr/>
          <p:nvPr/>
        </p:nvCxnSpPr>
        <p:spPr>
          <a:xfrm>
            <a:off x="251520" y="3068960"/>
            <a:ext cx="835292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251520" y="3933056"/>
            <a:ext cx="835292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4" name="TextBox 153"/>
          <p:cNvSpPr txBox="1"/>
          <p:nvPr/>
        </p:nvSpPr>
        <p:spPr>
          <a:xfrm>
            <a:off x="0" y="2276872"/>
            <a:ext cx="1403648" cy="646331"/>
          </a:xfrm>
          <a:prstGeom prst="rect">
            <a:avLst/>
          </a:prstGeom>
          <a:noFill/>
        </p:spPr>
        <p:txBody>
          <a:bodyPr wrap="square" rtlCol="0">
            <a:spAutoFit/>
          </a:bodyPr>
          <a:lstStyle/>
          <a:p>
            <a:r>
              <a:rPr lang="en-US" b="1" dirty="0" smtClean="0"/>
              <a:t>Batch Formation</a:t>
            </a:r>
            <a:endParaRPr lang="en-US" b="1" dirty="0"/>
          </a:p>
        </p:txBody>
      </p:sp>
      <p:sp>
        <p:nvSpPr>
          <p:cNvPr id="59" name="TextBox 58"/>
          <p:cNvSpPr txBox="1"/>
          <p:nvPr/>
        </p:nvSpPr>
        <p:spPr>
          <a:xfrm>
            <a:off x="-36512" y="4582289"/>
            <a:ext cx="1244244" cy="430887"/>
          </a:xfrm>
          <a:prstGeom prst="rect">
            <a:avLst/>
          </a:prstGeom>
          <a:noFill/>
        </p:spPr>
        <p:txBody>
          <a:bodyPr wrap="square" rtlCol="0">
            <a:spAutoFit/>
          </a:bodyPr>
          <a:lstStyle/>
          <a:p>
            <a:r>
              <a:rPr lang="en-US" sz="2200" dirty="0" smtClean="0"/>
              <a:t>Stage 3</a:t>
            </a:r>
            <a:endParaRPr lang="en-US" sz="2200" dirty="0"/>
          </a:p>
        </p:txBody>
      </p:sp>
      <p:sp>
        <p:nvSpPr>
          <p:cNvPr id="60" name="TextBox 59"/>
          <p:cNvSpPr txBox="1"/>
          <p:nvPr/>
        </p:nvSpPr>
        <p:spPr>
          <a:xfrm>
            <a:off x="0" y="5085184"/>
            <a:ext cx="1440160" cy="923330"/>
          </a:xfrm>
          <a:prstGeom prst="rect">
            <a:avLst/>
          </a:prstGeom>
          <a:noFill/>
        </p:spPr>
        <p:txBody>
          <a:bodyPr wrap="square" rtlCol="0">
            <a:spAutoFit/>
          </a:bodyPr>
          <a:lstStyle/>
          <a:p>
            <a:r>
              <a:rPr lang="en-US" b="1" dirty="0" smtClean="0"/>
              <a:t>DRAM Command Scheduler</a:t>
            </a:r>
            <a:endParaRPr lang="en-US" b="1" dirty="0"/>
          </a:p>
        </p:txBody>
      </p:sp>
      <p:sp>
        <p:nvSpPr>
          <p:cNvPr id="57" name="TextBox 56"/>
          <p:cNvSpPr txBox="1"/>
          <p:nvPr/>
        </p:nvSpPr>
        <p:spPr>
          <a:xfrm>
            <a:off x="1724891" y="5361703"/>
            <a:ext cx="886333" cy="369332"/>
          </a:xfrm>
          <a:prstGeom prst="rect">
            <a:avLst/>
          </a:prstGeom>
          <a:noFill/>
        </p:spPr>
        <p:txBody>
          <a:bodyPr wrap="none" rtlCol="0">
            <a:spAutoFit/>
          </a:bodyPr>
          <a:lstStyle/>
          <a:p>
            <a:r>
              <a:rPr lang="en-US" dirty="0" smtClean="0"/>
              <a:t>Bank 1</a:t>
            </a:r>
            <a:endParaRPr lang="en-US" dirty="0"/>
          </a:p>
        </p:txBody>
      </p:sp>
      <p:sp>
        <p:nvSpPr>
          <p:cNvPr id="58" name="TextBox 57"/>
          <p:cNvSpPr txBox="1"/>
          <p:nvPr/>
        </p:nvSpPr>
        <p:spPr>
          <a:xfrm>
            <a:off x="3186557" y="5347847"/>
            <a:ext cx="886333" cy="369332"/>
          </a:xfrm>
          <a:prstGeom prst="rect">
            <a:avLst/>
          </a:prstGeom>
          <a:noFill/>
        </p:spPr>
        <p:txBody>
          <a:bodyPr wrap="none" rtlCol="0">
            <a:spAutoFit/>
          </a:bodyPr>
          <a:lstStyle/>
          <a:p>
            <a:r>
              <a:rPr lang="en-US" dirty="0" smtClean="0"/>
              <a:t>Bank 2</a:t>
            </a:r>
            <a:endParaRPr lang="en-US" dirty="0"/>
          </a:p>
        </p:txBody>
      </p:sp>
      <p:sp>
        <p:nvSpPr>
          <p:cNvPr id="61" name="TextBox 60"/>
          <p:cNvSpPr txBox="1"/>
          <p:nvPr/>
        </p:nvSpPr>
        <p:spPr>
          <a:xfrm>
            <a:off x="4696717" y="5361703"/>
            <a:ext cx="886333" cy="369332"/>
          </a:xfrm>
          <a:prstGeom prst="rect">
            <a:avLst/>
          </a:prstGeom>
          <a:noFill/>
        </p:spPr>
        <p:txBody>
          <a:bodyPr wrap="none" rtlCol="0">
            <a:spAutoFit/>
          </a:bodyPr>
          <a:lstStyle/>
          <a:p>
            <a:r>
              <a:rPr lang="en-US" dirty="0" smtClean="0"/>
              <a:t>Bank 3</a:t>
            </a:r>
            <a:endParaRPr lang="en-US" dirty="0"/>
          </a:p>
        </p:txBody>
      </p:sp>
      <p:sp>
        <p:nvSpPr>
          <p:cNvPr id="62" name="TextBox 61"/>
          <p:cNvSpPr txBox="1"/>
          <p:nvPr/>
        </p:nvSpPr>
        <p:spPr>
          <a:xfrm>
            <a:off x="6089111" y="5361703"/>
            <a:ext cx="886333" cy="369332"/>
          </a:xfrm>
          <a:prstGeom prst="rect">
            <a:avLst/>
          </a:prstGeom>
          <a:noFill/>
        </p:spPr>
        <p:txBody>
          <a:bodyPr wrap="none" rtlCol="0">
            <a:spAutoFit/>
          </a:bodyPr>
          <a:lstStyle/>
          <a:p>
            <a:r>
              <a:rPr lang="en-US" dirty="0" smtClean="0"/>
              <a:t>Bank 4</a:t>
            </a:r>
            <a:endParaRPr lang="en-US" dirty="0"/>
          </a:p>
        </p:txBody>
      </p:sp>
      <p:sp>
        <p:nvSpPr>
          <p:cNvPr id="155" name="Rectangle 154"/>
          <p:cNvSpPr/>
          <p:nvPr/>
        </p:nvSpPr>
        <p:spPr>
          <a:xfrm>
            <a:off x="0" y="3068960"/>
            <a:ext cx="8748464" cy="3096344"/>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0466817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 Batch Formation</a:t>
            </a:r>
            <a:endParaRPr lang="en-US" dirty="0"/>
          </a:p>
        </p:txBody>
      </p:sp>
      <p:sp>
        <p:nvSpPr>
          <p:cNvPr id="3" name="Content Placeholder 2"/>
          <p:cNvSpPr>
            <a:spLocks noGrp="1"/>
          </p:cNvSpPr>
          <p:nvPr>
            <p:ph idx="1"/>
          </p:nvPr>
        </p:nvSpPr>
        <p:spPr/>
        <p:txBody>
          <a:bodyPr/>
          <a:lstStyle/>
          <a:p>
            <a:r>
              <a:rPr lang="en-US" dirty="0" smtClean="0"/>
              <a:t>Goal: </a:t>
            </a:r>
            <a:r>
              <a:rPr lang="en-US" b="1" dirty="0" smtClean="0">
                <a:solidFill>
                  <a:srgbClr val="0000FF"/>
                </a:solidFill>
              </a:rPr>
              <a:t>Maximize row buffer hits</a:t>
            </a:r>
          </a:p>
          <a:p>
            <a:pPr marL="0" indent="0">
              <a:buNone/>
            </a:pPr>
            <a:endParaRPr lang="en-US" dirty="0" smtClean="0"/>
          </a:p>
          <a:p>
            <a:r>
              <a:rPr lang="en-US" dirty="0" smtClean="0"/>
              <a:t>At each core, we want to </a:t>
            </a:r>
            <a:r>
              <a:rPr lang="en-US" dirty="0" smtClean="0">
                <a:solidFill>
                  <a:srgbClr val="0000FF"/>
                </a:solidFill>
              </a:rPr>
              <a:t>batch requests that access the same row </a:t>
            </a:r>
            <a:r>
              <a:rPr lang="en-US" dirty="0" smtClean="0"/>
              <a:t>within a </a:t>
            </a:r>
            <a:r>
              <a:rPr lang="en-US" dirty="0" smtClean="0">
                <a:solidFill>
                  <a:srgbClr val="FF0000"/>
                </a:solidFill>
              </a:rPr>
              <a:t>limited time window</a:t>
            </a:r>
          </a:p>
          <a:p>
            <a:pPr lvl="1"/>
            <a:endParaRPr lang="en-US" dirty="0"/>
          </a:p>
          <a:p>
            <a:r>
              <a:rPr lang="en-US" dirty="0" smtClean="0"/>
              <a:t>A batch is ready to be scheduled under two conditions</a:t>
            </a:r>
          </a:p>
          <a:p>
            <a:pPr lvl="1">
              <a:buNone/>
            </a:pPr>
            <a:r>
              <a:rPr lang="en-US" dirty="0" smtClean="0"/>
              <a:t>1) When the next request accesses a different row</a:t>
            </a:r>
            <a:r>
              <a:rPr lang="en-US" dirty="0" smtClean="0">
                <a:sym typeface="Wingdings" pitchFamily="2" charset="2"/>
              </a:rPr>
              <a:t> </a:t>
            </a:r>
            <a:endParaRPr lang="en-US" dirty="0" smtClean="0"/>
          </a:p>
          <a:p>
            <a:pPr lvl="1">
              <a:buNone/>
            </a:pPr>
            <a:r>
              <a:rPr lang="en-US" dirty="0" smtClean="0"/>
              <a:t>2) When the time window for batch formation expires</a:t>
            </a:r>
          </a:p>
          <a:p>
            <a:pPr lvl="1"/>
            <a:endParaRPr lang="en-US" dirty="0" smtClean="0"/>
          </a:p>
          <a:p>
            <a:r>
              <a:rPr lang="en-US" dirty="0" smtClean="0"/>
              <a:t>Keep this stage simple by using </a:t>
            </a:r>
            <a:r>
              <a:rPr lang="en-US" dirty="0" smtClean="0">
                <a:solidFill>
                  <a:srgbClr val="0000FF"/>
                </a:solidFill>
              </a:rPr>
              <a:t>per-core FIFOs</a:t>
            </a:r>
          </a:p>
          <a:p>
            <a:endParaRPr lang="en-US" dirty="0" smtClean="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18</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1571650" y="2420888"/>
            <a:ext cx="1200150" cy="2472217"/>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50" name="TextBox 49"/>
          <p:cNvSpPr txBox="1"/>
          <p:nvPr/>
        </p:nvSpPr>
        <p:spPr>
          <a:xfrm>
            <a:off x="1785918" y="1268760"/>
            <a:ext cx="928694" cy="369332"/>
          </a:xfrm>
          <a:prstGeom prst="rect">
            <a:avLst/>
          </a:prstGeom>
          <a:noFill/>
        </p:spPr>
        <p:txBody>
          <a:bodyPr wrap="square" rtlCol="0">
            <a:spAutoFit/>
          </a:bodyPr>
          <a:lstStyle/>
          <a:p>
            <a:r>
              <a:rPr lang="en-US" dirty="0" smtClean="0"/>
              <a:t>Core 1</a:t>
            </a:r>
            <a:endParaRPr lang="en-US" dirty="0"/>
          </a:p>
        </p:txBody>
      </p:sp>
      <p:sp>
        <p:nvSpPr>
          <p:cNvPr id="51" name="TextBox 50"/>
          <p:cNvSpPr txBox="1"/>
          <p:nvPr/>
        </p:nvSpPr>
        <p:spPr>
          <a:xfrm>
            <a:off x="3357554" y="1280902"/>
            <a:ext cx="928694" cy="369332"/>
          </a:xfrm>
          <a:prstGeom prst="rect">
            <a:avLst/>
          </a:prstGeom>
          <a:noFill/>
        </p:spPr>
        <p:txBody>
          <a:bodyPr wrap="square" rtlCol="0">
            <a:spAutoFit/>
          </a:bodyPr>
          <a:lstStyle/>
          <a:p>
            <a:r>
              <a:rPr lang="en-US" dirty="0" smtClean="0"/>
              <a:t>Core 2</a:t>
            </a:r>
            <a:endParaRPr lang="en-US" dirty="0"/>
          </a:p>
        </p:txBody>
      </p:sp>
      <p:sp>
        <p:nvSpPr>
          <p:cNvPr id="52" name="TextBox 51"/>
          <p:cNvSpPr txBox="1"/>
          <p:nvPr/>
        </p:nvSpPr>
        <p:spPr>
          <a:xfrm>
            <a:off x="4929190" y="1280902"/>
            <a:ext cx="928694" cy="369332"/>
          </a:xfrm>
          <a:prstGeom prst="rect">
            <a:avLst/>
          </a:prstGeom>
          <a:noFill/>
        </p:spPr>
        <p:txBody>
          <a:bodyPr wrap="square" rtlCol="0">
            <a:spAutoFit/>
          </a:bodyPr>
          <a:lstStyle/>
          <a:p>
            <a:r>
              <a:rPr lang="en-US" dirty="0" smtClean="0"/>
              <a:t>Core 3</a:t>
            </a:r>
            <a:endParaRPr lang="en-US" dirty="0"/>
          </a:p>
        </p:txBody>
      </p:sp>
      <p:sp>
        <p:nvSpPr>
          <p:cNvPr id="53" name="TextBox 52"/>
          <p:cNvSpPr txBox="1"/>
          <p:nvPr/>
        </p:nvSpPr>
        <p:spPr>
          <a:xfrm>
            <a:off x="6429388" y="1280902"/>
            <a:ext cx="928694" cy="369332"/>
          </a:xfrm>
          <a:prstGeom prst="rect">
            <a:avLst/>
          </a:prstGeom>
          <a:noFill/>
        </p:spPr>
        <p:txBody>
          <a:bodyPr wrap="square" rtlCol="0">
            <a:spAutoFit/>
          </a:bodyPr>
          <a:lstStyle/>
          <a:p>
            <a:r>
              <a:rPr lang="en-US" dirty="0" smtClean="0"/>
              <a:t>Core 4</a:t>
            </a:r>
            <a:endParaRPr lang="en-US" dirty="0"/>
          </a:p>
        </p:txBody>
      </p:sp>
      <p:sp>
        <p:nvSpPr>
          <p:cNvPr id="36" name="Down Arrow 35"/>
          <p:cNvSpPr/>
          <p:nvPr/>
        </p:nvSpPr>
        <p:spPr>
          <a:xfrm>
            <a:off x="3635896" y="1844824"/>
            <a:ext cx="21602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2051720" y="1844824"/>
            <a:ext cx="21602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5220072" y="1844824"/>
            <a:ext cx="21602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6732240" y="1844824"/>
            <a:ext cx="21602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Stage 1: Batch Formation Example</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19</a:t>
            </a:fld>
            <a:endParaRPr lang="en-US" altLang="en-US"/>
          </a:p>
        </p:txBody>
      </p:sp>
      <p:sp>
        <p:nvSpPr>
          <p:cNvPr id="11" name="Rectangle 10"/>
          <p:cNvSpPr/>
          <p:nvPr/>
        </p:nvSpPr>
        <p:spPr bwMode="auto">
          <a:xfrm>
            <a:off x="3157536" y="2428868"/>
            <a:ext cx="1200150" cy="2472217"/>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15" name="Rectangle 14"/>
          <p:cNvSpPr/>
          <p:nvPr/>
        </p:nvSpPr>
        <p:spPr bwMode="auto">
          <a:xfrm>
            <a:off x="4729172" y="2428868"/>
            <a:ext cx="1200150" cy="2472217"/>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0" name="Rectangle 19"/>
          <p:cNvSpPr/>
          <p:nvPr/>
        </p:nvSpPr>
        <p:spPr bwMode="auto">
          <a:xfrm>
            <a:off x="6229370" y="2456981"/>
            <a:ext cx="1200150" cy="2472217"/>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26" name="Rectangle 25"/>
          <p:cNvSpPr/>
          <p:nvPr/>
        </p:nvSpPr>
        <p:spPr>
          <a:xfrm>
            <a:off x="1691680" y="1919682"/>
            <a:ext cx="928694" cy="357190"/>
          </a:xfrm>
          <a:prstGeom prst="rect">
            <a:avLst/>
          </a:prstGeom>
          <a:solidFill>
            <a:srgbClr val="0070C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Row A</a:t>
            </a:r>
            <a:endParaRPr lang="en-US" dirty="0"/>
          </a:p>
        </p:txBody>
      </p:sp>
      <p:sp>
        <p:nvSpPr>
          <p:cNvPr id="29" name="Rectangle 28"/>
          <p:cNvSpPr/>
          <p:nvPr/>
        </p:nvSpPr>
        <p:spPr>
          <a:xfrm>
            <a:off x="3286116" y="1916832"/>
            <a:ext cx="928694" cy="357190"/>
          </a:xfrm>
          <a:prstGeom prst="rect">
            <a:avLst/>
          </a:prstGeom>
          <a:solidFill>
            <a:srgbClr val="FFC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Row B</a:t>
            </a:r>
            <a:endParaRPr lang="en-US" dirty="0">
              <a:solidFill>
                <a:schemeClr val="tx1"/>
              </a:solidFill>
            </a:endParaRPr>
          </a:p>
        </p:txBody>
      </p:sp>
      <p:sp>
        <p:nvSpPr>
          <p:cNvPr id="30" name="Rectangle 29"/>
          <p:cNvSpPr/>
          <p:nvPr/>
        </p:nvSpPr>
        <p:spPr>
          <a:xfrm>
            <a:off x="3286116" y="1844824"/>
            <a:ext cx="928694" cy="357190"/>
          </a:xfrm>
          <a:prstGeom prst="rect">
            <a:avLst/>
          </a:prstGeom>
          <a:solidFill>
            <a:srgbClr val="FFC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Row B</a:t>
            </a:r>
            <a:endParaRPr lang="en-US" dirty="0">
              <a:solidFill>
                <a:schemeClr val="tx1"/>
              </a:solidFill>
            </a:endParaRPr>
          </a:p>
        </p:txBody>
      </p:sp>
      <p:sp>
        <p:nvSpPr>
          <p:cNvPr id="31" name="Rectangle 30"/>
          <p:cNvSpPr/>
          <p:nvPr/>
        </p:nvSpPr>
        <p:spPr>
          <a:xfrm>
            <a:off x="3286116" y="1700808"/>
            <a:ext cx="928694" cy="357190"/>
          </a:xfrm>
          <a:prstGeom prst="rect">
            <a:avLst/>
          </a:prstGeom>
          <a:solidFill>
            <a:schemeClr val="accent1">
              <a:lumMod val="5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Row C</a:t>
            </a:r>
            <a:endParaRPr lang="en-US" dirty="0"/>
          </a:p>
        </p:txBody>
      </p:sp>
      <p:sp>
        <p:nvSpPr>
          <p:cNvPr id="32" name="Rectangle 31"/>
          <p:cNvSpPr/>
          <p:nvPr/>
        </p:nvSpPr>
        <p:spPr>
          <a:xfrm>
            <a:off x="4857752" y="1916832"/>
            <a:ext cx="928694" cy="357190"/>
          </a:xfrm>
          <a:prstGeom prst="rect">
            <a:avLst/>
          </a:prstGeom>
          <a:solidFill>
            <a:srgbClr val="FF0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Row D</a:t>
            </a:r>
            <a:endParaRPr lang="en-US" dirty="0"/>
          </a:p>
        </p:txBody>
      </p:sp>
      <p:sp>
        <p:nvSpPr>
          <p:cNvPr id="33" name="Rectangle 32"/>
          <p:cNvSpPr/>
          <p:nvPr/>
        </p:nvSpPr>
        <p:spPr>
          <a:xfrm>
            <a:off x="4857752" y="1847674"/>
            <a:ext cx="928694" cy="357190"/>
          </a:xfrm>
          <a:prstGeom prst="rect">
            <a:avLst/>
          </a:prstGeom>
          <a:solidFill>
            <a:srgbClr val="FF0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Row D</a:t>
            </a:r>
            <a:endParaRPr lang="en-US" dirty="0"/>
          </a:p>
        </p:txBody>
      </p:sp>
      <p:sp>
        <p:nvSpPr>
          <p:cNvPr id="34" name="Rectangle 33"/>
          <p:cNvSpPr/>
          <p:nvPr/>
        </p:nvSpPr>
        <p:spPr>
          <a:xfrm>
            <a:off x="4857752" y="1772816"/>
            <a:ext cx="928694" cy="357190"/>
          </a:xfrm>
          <a:prstGeom prst="rect">
            <a:avLst/>
          </a:prstGeom>
          <a:solidFill>
            <a:srgbClr val="663D63"/>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Row E</a:t>
            </a:r>
            <a:endParaRPr lang="en-US" dirty="0"/>
          </a:p>
        </p:txBody>
      </p:sp>
      <p:sp>
        <p:nvSpPr>
          <p:cNvPr id="35" name="Rectangle 34"/>
          <p:cNvSpPr/>
          <p:nvPr/>
        </p:nvSpPr>
        <p:spPr>
          <a:xfrm>
            <a:off x="6357950" y="1916832"/>
            <a:ext cx="928694" cy="357190"/>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Row F</a:t>
            </a:r>
            <a:endParaRPr lang="en-US" dirty="0"/>
          </a:p>
        </p:txBody>
      </p:sp>
      <p:sp>
        <p:nvSpPr>
          <p:cNvPr id="38" name="Rectangle 37"/>
          <p:cNvSpPr/>
          <p:nvPr/>
        </p:nvSpPr>
        <p:spPr>
          <a:xfrm>
            <a:off x="4857752" y="1700808"/>
            <a:ext cx="928694" cy="357190"/>
          </a:xfrm>
          <a:prstGeom prst="rect">
            <a:avLst/>
          </a:prstGeom>
          <a:solidFill>
            <a:srgbClr val="663D63"/>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Row E</a:t>
            </a:r>
            <a:endParaRPr lang="en-US" dirty="0"/>
          </a:p>
        </p:txBody>
      </p:sp>
      <p:cxnSp>
        <p:nvCxnSpPr>
          <p:cNvPr id="40" name="Straight Connector 39"/>
          <p:cNvCxnSpPr/>
          <p:nvPr/>
        </p:nvCxnSpPr>
        <p:spPr>
          <a:xfrm>
            <a:off x="3143240" y="3933056"/>
            <a:ext cx="121444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714876" y="3933056"/>
            <a:ext cx="121444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1000100" y="3928542"/>
            <a:ext cx="571504" cy="85778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72116" y="4816433"/>
            <a:ext cx="2071702" cy="369332"/>
          </a:xfrm>
          <a:prstGeom prst="rect">
            <a:avLst/>
          </a:prstGeom>
          <a:noFill/>
        </p:spPr>
        <p:txBody>
          <a:bodyPr wrap="square" rtlCol="0">
            <a:spAutoFit/>
          </a:bodyPr>
          <a:lstStyle/>
          <a:p>
            <a:r>
              <a:rPr lang="en-US" dirty="0" smtClean="0"/>
              <a:t>Batch Boundary</a:t>
            </a:r>
            <a:endParaRPr lang="en-US" dirty="0"/>
          </a:p>
        </p:txBody>
      </p:sp>
      <p:sp>
        <p:nvSpPr>
          <p:cNvPr id="28" name="Down Arrow 27"/>
          <p:cNvSpPr/>
          <p:nvPr/>
        </p:nvSpPr>
        <p:spPr>
          <a:xfrm>
            <a:off x="3719946" y="5213936"/>
            <a:ext cx="1289654" cy="591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251520" y="5301208"/>
            <a:ext cx="835292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557354" y="3933056"/>
            <a:ext cx="121444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71800" y="5805264"/>
            <a:ext cx="3744416" cy="369332"/>
          </a:xfrm>
          <a:prstGeom prst="rect">
            <a:avLst/>
          </a:prstGeom>
          <a:noFill/>
        </p:spPr>
        <p:txBody>
          <a:bodyPr wrap="square" rtlCol="0">
            <a:spAutoFit/>
          </a:bodyPr>
          <a:lstStyle/>
          <a:p>
            <a:r>
              <a:rPr lang="en-US" dirty="0" smtClean="0"/>
              <a:t>To Stage 2 (Batch Scheduling)</a:t>
            </a:r>
            <a:endParaRPr lang="en-US" dirty="0"/>
          </a:p>
        </p:txBody>
      </p:sp>
      <p:sp>
        <p:nvSpPr>
          <p:cNvPr id="56" name="Rectangle 55"/>
          <p:cNvSpPr/>
          <p:nvPr/>
        </p:nvSpPr>
        <p:spPr>
          <a:xfrm>
            <a:off x="1691680" y="1847674"/>
            <a:ext cx="928694" cy="357190"/>
          </a:xfrm>
          <a:prstGeom prst="rect">
            <a:avLst/>
          </a:prstGeom>
          <a:solidFill>
            <a:srgbClr val="0070C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Row A</a:t>
            </a:r>
            <a:endParaRPr lang="en-US" dirty="0"/>
          </a:p>
        </p:txBody>
      </p:sp>
      <p:cxnSp>
        <p:nvCxnSpPr>
          <p:cNvPr id="42" name="Straight Connector 41"/>
          <p:cNvCxnSpPr/>
          <p:nvPr/>
        </p:nvCxnSpPr>
        <p:spPr>
          <a:xfrm>
            <a:off x="3131840" y="3284984"/>
            <a:ext cx="121444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716016" y="2852936"/>
            <a:ext cx="121444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37874" y="4365104"/>
            <a:ext cx="121444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49735" y="3563724"/>
            <a:ext cx="1328545" cy="923330"/>
          </a:xfrm>
          <a:prstGeom prst="rect">
            <a:avLst/>
          </a:prstGeom>
          <a:noFill/>
        </p:spPr>
        <p:txBody>
          <a:bodyPr wrap="square" rtlCol="0">
            <a:spAutoFit/>
          </a:bodyPr>
          <a:lstStyle/>
          <a:p>
            <a:r>
              <a:rPr lang="en-US" dirty="0" smtClean="0"/>
              <a:t>Time window expires</a:t>
            </a:r>
          </a:p>
        </p:txBody>
      </p:sp>
      <p:sp>
        <p:nvSpPr>
          <p:cNvPr id="58" name="TextBox 57"/>
          <p:cNvSpPr txBox="1"/>
          <p:nvPr/>
        </p:nvSpPr>
        <p:spPr>
          <a:xfrm>
            <a:off x="2555776" y="980728"/>
            <a:ext cx="3850467" cy="369332"/>
          </a:xfrm>
          <a:prstGeom prst="rect">
            <a:avLst/>
          </a:prstGeom>
          <a:noFill/>
        </p:spPr>
        <p:txBody>
          <a:bodyPr wrap="square" rtlCol="0">
            <a:spAutoFit/>
          </a:bodyPr>
          <a:lstStyle/>
          <a:p>
            <a:r>
              <a:rPr lang="en-US" dirty="0" smtClean="0"/>
              <a:t>Next request goes to a different row</a:t>
            </a:r>
            <a:endParaRPr lang="en-US" dirty="0"/>
          </a:p>
        </p:txBody>
      </p:sp>
      <p:sp>
        <p:nvSpPr>
          <p:cNvPr id="59" name="TextBox 58"/>
          <p:cNvSpPr txBox="1"/>
          <p:nvPr/>
        </p:nvSpPr>
        <p:spPr>
          <a:xfrm>
            <a:off x="179512" y="1052736"/>
            <a:ext cx="1244244" cy="430887"/>
          </a:xfrm>
          <a:prstGeom prst="rect">
            <a:avLst/>
          </a:prstGeom>
          <a:noFill/>
        </p:spPr>
        <p:txBody>
          <a:bodyPr wrap="square" rtlCol="0">
            <a:spAutoFit/>
          </a:bodyPr>
          <a:lstStyle/>
          <a:p>
            <a:r>
              <a:rPr lang="en-US" sz="2200" dirty="0" smtClean="0"/>
              <a:t>Stage 1</a:t>
            </a:r>
            <a:endParaRPr lang="en-US" sz="2200" dirty="0"/>
          </a:p>
        </p:txBody>
      </p:sp>
      <p:sp>
        <p:nvSpPr>
          <p:cNvPr id="60" name="TextBox 59"/>
          <p:cNvSpPr txBox="1"/>
          <p:nvPr/>
        </p:nvSpPr>
        <p:spPr>
          <a:xfrm>
            <a:off x="216024" y="1628800"/>
            <a:ext cx="1403648" cy="646331"/>
          </a:xfrm>
          <a:prstGeom prst="rect">
            <a:avLst/>
          </a:prstGeom>
          <a:noFill/>
        </p:spPr>
        <p:txBody>
          <a:bodyPr wrap="square" rtlCol="0">
            <a:spAutoFit/>
          </a:bodyPr>
          <a:lstStyle/>
          <a:p>
            <a:r>
              <a:rPr lang="en-US" b="1" dirty="0" smtClean="0"/>
              <a:t>Batch Formation</a:t>
            </a:r>
            <a:endParaRPr 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5.55556E-7 -2.19061E-6 L 5.55556E-7 0.37289 " pathEditMode="relative" rAng="0" ptsTypes="AA">
                                      <p:cBhvr>
                                        <p:cTn id="8" dur="1000" fill="hold"/>
                                        <p:tgtEl>
                                          <p:spTgt spid="29"/>
                                        </p:tgtEl>
                                        <p:attrNameLst>
                                          <p:attrName>ppt_x</p:attrName>
                                          <p:attrName>ppt_y</p:attrName>
                                        </p:attrNameLst>
                                      </p:cBhvr>
                                      <p:rCtr x="0" y="18644"/>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42" presetClass="path" presetSubtype="0" accel="50000" decel="50000" fill="hold" grpId="0" nodeType="withEffect">
                                  <p:stCondLst>
                                    <p:cond delay="0"/>
                                  </p:stCondLst>
                                  <p:childTnLst>
                                    <p:animMotion origin="layout" path="M 5.55556E-7 -2.75272E-6 L 5.55556E-7 0.33079 " pathEditMode="relative" rAng="0" ptsTypes="AA">
                                      <p:cBhvr>
                                        <p:cTn id="14" dur="1000" fill="hold"/>
                                        <p:tgtEl>
                                          <p:spTgt spid="30"/>
                                        </p:tgtEl>
                                        <p:attrNameLst>
                                          <p:attrName>ppt_x</p:attrName>
                                          <p:attrName>ppt_y</p:attrName>
                                        </p:attrNameLst>
                                      </p:cBhvr>
                                      <p:rCtr x="0" y="16539"/>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0 0 L 0 0.25 E" pathEditMode="relative" ptsTypes="">
                                      <p:cBhvr>
                                        <p:cTn id="22" dur="1000" fill="hold"/>
                                        <p:tgtEl>
                                          <p:spTgt spid="31"/>
                                        </p:tgtEl>
                                        <p:attrNameLst>
                                          <p:attrName>ppt_x</p:attrName>
                                          <p:attrName>ppt_y</p:attrName>
                                        </p:attrNameLst>
                                      </p:cBhvr>
                                    </p:animMotion>
                                  </p:childTnLst>
                                </p:cTn>
                              </p:par>
                              <p:par>
                                <p:cTn id="23" presetID="10"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par>
                                <p:cTn id="26" presetID="10" presetClass="entr" presetSubtype="0"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par>
                          <p:cTn id="29" fill="hold">
                            <p:stCondLst>
                              <p:cond delay="1000"/>
                            </p:stCondLst>
                            <p:childTnLst>
                              <p:par>
                                <p:cTn id="30" presetID="10" presetClass="exit" presetSubtype="0" fill="hold" grpId="1" nodeType="afterEffect">
                                  <p:stCondLst>
                                    <p:cond delay="0"/>
                                  </p:stCondLst>
                                  <p:childTnLst>
                                    <p:animEffect transition="out" filter="fade">
                                      <p:cBhvr>
                                        <p:cTn id="31" dur="500"/>
                                        <p:tgtEl>
                                          <p:spTgt spid="58"/>
                                        </p:tgtEl>
                                      </p:cBhvr>
                                    </p:animEffect>
                                    <p:set>
                                      <p:cBhvr>
                                        <p:cTn id="32" dur="1" fill="hold">
                                          <p:stCondLst>
                                            <p:cond delay="499"/>
                                          </p:stCondLst>
                                        </p:cTn>
                                        <p:tgtEl>
                                          <p:spTgt spid="5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42" presetClass="path" presetSubtype="0" accel="50000" decel="50000" fill="hold" grpId="1" nodeType="withEffect">
                                  <p:stCondLst>
                                    <p:cond delay="0"/>
                                  </p:stCondLst>
                                  <p:childTnLst>
                                    <p:animMotion origin="layout" path="M -3.88889E-6 -4.83229E-6 L -3.88889E-6 0.37289 " pathEditMode="relative" rAng="0" ptsTypes="AA">
                                      <p:cBhvr>
                                        <p:cTn id="38" dur="1000" fill="hold"/>
                                        <p:tgtEl>
                                          <p:spTgt spid="26"/>
                                        </p:tgtEl>
                                        <p:attrNameLst>
                                          <p:attrName>ppt_x</p:attrName>
                                          <p:attrName>ppt_y</p:attrName>
                                        </p:attrNameLst>
                                      </p:cBhvr>
                                      <p:rCtr x="0" y="18644"/>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42" presetClass="path" presetSubtype="0" accel="50000" decel="50000" fill="hold" grpId="1" nodeType="withEffect">
                                  <p:stCondLst>
                                    <p:cond delay="0"/>
                                  </p:stCondLst>
                                  <p:childTnLst>
                                    <p:animMotion origin="layout" path="M -3.88889E-6 4.6056E-6 L -3.88889E-6 0.31991 " pathEditMode="relative" rAng="0" ptsTypes="AA">
                                      <p:cBhvr>
                                        <p:cTn id="44" dur="1000" fill="hold"/>
                                        <p:tgtEl>
                                          <p:spTgt spid="56"/>
                                        </p:tgtEl>
                                        <p:attrNameLst>
                                          <p:attrName>ppt_x</p:attrName>
                                          <p:attrName>ppt_y</p:attrName>
                                        </p:attrNameLst>
                                      </p:cBhvr>
                                      <p:rCtr x="0" y="15984"/>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500"/>
                                        <p:tgtEl>
                                          <p:spTgt spid="49"/>
                                        </p:tgtEl>
                                      </p:cBhvr>
                                    </p:animEffect>
                                  </p:childTnLst>
                                </p:cTn>
                              </p:par>
                              <p:par>
                                <p:cTn id="59" presetID="42" presetClass="path" presetSubtype="0" accel="50000" decel="50000" fill="hold" grpId="2" nodeType="withEffect">
                                  <p:stCondLst>
                                    <p:cond delay="0"/>
                                  </p:stCondLst>
                                  <p:childTnLst>
                                    <p:animMotion origin="layout" path="M -3.88889E-6 0.31991 L -3.88889E-6 0.33032 " pathEditMode="relative" rAng="0" ptsTypes="AA">
                                      <p:cBhvr>
                                        <p:cTn id="60" dur="1000" fill="hold"/>
                                        <p:tgtEl>
                                          <p:spTgt spid="56"/>
                                        </p:tgtEl>
                                        <p:attrNameLst>
                                          <p:attrName>ppt_x</p:attrName>
                                          <p:attrName>ppt_y</p:attrName>
                                        </p:attrNameLst>
                                      </p:cBhvr>
                                      <p:rCtr x="0" y="509"/>
                                    </p:animMotion>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57"/>
                                        </p:tgtEl>
                                      </p:cBhvr>
                                    </p:animEffect>
                                    <p:set>
                                      <p:cBhvr>
                                        <p:cTn id="65" dur="1" fill="hold">
                                          <p:stCondLst>
                                            <p:cond delay="499"/>
                                          </p:stCondLst>
                                        </p:cTn>
                                        <p:tgtEl>
                                          <p:spTgt spid="57"/>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47"/>
                                        </p:tgtEl>
                                      </p:cBhvr>
                                    </p:animEffect>
                                    <p:set>
                                      <p:cBhvr>
                                        <p:cTn id="68" dur="1" fill="hold">
                                          <p:stCondLst>
                                            <p:cond delay="499"/>
                                          </p:stCondLst>
                                        </p:cTn>
                                        <p:tgtEl>
                                          <p:spTgt spid="4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49"/>
                                        </p:tgtEl>
                                      </p:cBhvr>
                                    </p:animEffect>
                                    <p:set>
                                      <p:cBhvr>
                                        <p:cTn id="71" dur="1" fill="hold">
                                          <p:stCondLst>
                                            <p:cond delay="499"/>
                                          </p:stCondLst>
                                        </p:cTn>
                                        <p:tgtEl>
                                          <p:spTgt spid="4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2"/>
                                        </p:tgtEl>
                                        <p:attrNameLst>
                                          <p:attrName>style.visibility</p:attrName>
                                        </p:attrNameLst>
                                      </p:cBhvr>
                                      <p:to>
                                        <p:strVal val="visible"/>
                                      </p:to>
                                    </p:set>
                                  </p:childTnLst>
                                </p:cTn>
                              </p:par>
                              <p:par>
                                <p:cTn id="76" presetID="42" presetClass="path" presetSubtype="0" accel="50000" decel="50000" fill="hold" grpId="1" nodeType="withEffect">
                                  <p:stCondLst>
                                    <p:cond delay="0"/>
                                  </p:stCondLst>
                                  <p:childTnLst>
                                    <p:animMotion origin="layout" path="M -4.44444E-6 -2.19061E-6 L -4.44444E-6 0.37289 " pathEditMode="relative" rAng="0" ptsTypes="AA">
                                      <p:cBhvr>
                                        <p:cTn id="77" dur="1000" fill="hold"/>
                                        <p:tgtEl>
                                          <p:spTgt spid="32"/>
                                        </p:tgtEl>
                                        <p:attrNameLst>
                                          <p:attrName>ppt_x</p:attrName>
                                          <p:attrName>ppt_y</p:attrName>
                                        </p:attrNameLst>
                                      </p:cBhvr>
                                      <p:rCtr x="0" y="18644"/>
                                    </p:animMotion>
                                  </p:childTnLst>
                                </p:cTn>
                              </p:par>
                              <p:par>
                                <p:cTn id="78" presetID="1" presetClass="entr" presetSubtype="0"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childTnLst>
                                </p:cTn>
                              </p:par>
                              <p:par>
                                <p:cTn id="80" presetID="42" presetClass="path" presetSubtype="0" accel="50000" decel="50000" fill="hold" grpId="1" nodeType="withEffect">
                                  <p:stCondLst>
                                    <p:cond delay="0"/>
                                  </p:stCondLst>
                                  <p:childTnLst>
                                    <p:animMotion origin="layout" path="M -4.44444E-6 4.6056E-6 L -4.44444E-6 0.33032 " pathEditMode="relative" rAng="0" ptsTypes="AA">
                                      <p:cBhvr>
                                        <p:cTn id="81" dur="1000" fill="hold"/>
                                        <p:tgtEl>
                                          <p:spTgt spid="33"/>
                                        </p:tgtEl>
                                        <p:attrNameLst>
                                          <p:attrName>ppt_x</p:attrName>
                                          <p:attrName>ppt_y</p:attrName>
                                        </p:attrNameLst>
                                      </p:cBhvr>
                                      <p:rCtr x="0" y="16516"/>
                                    </p:animMotion>
                                  </p:childTnLst>
                                </p:cTn>
                              </p:par>
                              <p:par>
                                <p:cTn id="82" presetID="10" presetClass="entr" presetSubtype="0"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childTnLst>
                          </p:cTn>
                        </p:par>
                        <p:par>
                          <p:cTn id="85" fill="hold">
                            <p:stCondLst>
                              <p:cond delay="1000"/>
                            </p:stCondLst>
                            <p:childTnLst>
                              <p:par>
                                <p:cTn id="86" presetID="1" presetClass="entr" presetSubtype="0" fill="hold" grpId="0" nodeType="after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par>
                                <p:cTn id="88" presetID="42" presetClass="path" presetSubtype="0" accel="50000" decel="50000" fill="hold" grpId="1" nodeType="withEffect">
                                  <p:stCondLst>
                                    <p:cond delay="0"/>
                                  </p:stCondLst>
                                  <p:childTnLst>
                                    <p:animMotion origin="layout" path="M -4.44444E-6 -3.31483E-6 L -4.44444E-6 0.23641 " pathEditMode="relative" rAng="0" ptsTypes="AA">
                                      <p:cBhvr>
                                        <p:cTn id="89" dur="1000" fill="hold"/>
                                        <p:tgtEl>
                                          <p:spTgt spid="34"/>
                                        </p:tgtEl>
                                        <p:attrNameLst>
                                          <p:attrName>ppt_x</p:attrName>
                                          <p:attrName>ppt_y</p:attrName>
                                        </p:attrNameLst>
                                      </p:cBhvr>
                                      <p:rCtr x="0" y="11820"/>
                                    </p:animMotion>
                                  </p:childTnLst>
                                </p:cTn>
                              </p:par>
                              <p:par>
                                <p:cTn id="90" presetID="10" presetClass="entr" presetSubtype="0" fill="hold" nodeType="with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fade">
                                      <p:cBhvr>
                                        <p:cTn id="92" dur="500"/>
                                        <p:tgtEl>
                                          <p:spTgt spid="42"/>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par>
                                <p:cTn id="95" presetID="42" presetClass="path" presetSubtype="0" accel="50000" decel="50000" fill="hold" grpId="1" nodeType="withEffect">
                                  <p:stCondLst>
                                    <p:cond delay="0"/>
                                  </p:stCondLst>
                                  <p:childTnLst>
                                    <p:animMotion origin="layout" path="M -4.44444E-6 -2.5561E-6 L -4.44444E-6 0.19454 " pathEditMode="relative" rAng="0" ptsTypes="AA">
                                      <p:cBhvr>
                                        <p:cTn id="96" dur="1000" fill="hold"/>
                                        <p:tgtEl>
                                          <p:spTgt spid="38"/>
                                        </p:tgtEl>
                                        <p:attrNameLst>
                                          <p:attrName>ppt_x</p:attrName>
                                          <p:attrName>ppt_y</p:attrName>
                                        </p:attrNameLst>
                                      </p:cBhvr>
                                      <p:rCtr x="0" y="9715"/>
                                    </p:animMotion>
                                  </p:childTnLst>
                                </p:cTn>
                              </p:par>
                            </p:childTnLst>
                          </p:cTn>
                        </p:par>
                        <p:par>
                          <p:cTn id="97" fill="hold">
                            <p:stCondLst>
                              <p:cond delay="2000"/>
                            </p:stCondLst>
                            <p:childTnLst>
                              <p:par>
                                <p:cTn id="98" presetID="1" presetClass="entr" presetSubtype="0" fill="hold" grpId="0" nodeType="afterEffect">
                                  <p:stCondLst>
                                    <p:cond delay="0"/>
                                  </p:stCondLst>
                                  <p:childTnLst>
                                    <p:set>
                                      <p:cBhvr>
                                        <p:cTn id="99" dur="1" fill="hold">
                                          <p:stCondLst>
                                            <p:cond delay="0"/>
                                          </p:stCondLst>
                                        </p:cTn>
                                        <p:tgtEl>
                                          <p:spTgt spid="35"/>
                                        </p:tgtEl>
                                        <p:attrNameLst>
                                          <p:attrName>style.visibility</p:attrName>
                                        </p:attrNameLst>
                                      </p:cBhvr>
                                      <p:to>
                                        <p:strVal val="visible"/>
                                      </p:to>
                                    </p:set>
                                  </p:childTnLst>
                                </p:cTn>
                              </p:par>
                              <p:par>
                                <p:cTn id="100" presetID="42" presetClass="path" presetSubtype="0" accel="50000" decel="50000" fill="hold" grpId="1" nodeType="withEffect">
                                  <p:stCondLst>
                                    <p:cond delay="0"/>
                                  </p:stCondLst>
                                  <p:childTnLst>
                                    <p:animMotion origin="layout" path="M 3.05556E-6 -2.19061E-6 L 3.05556E-6 0.37289 " pathEditMode="relative" rAng="0" ptsTypes="AA">
                                      <p:cBhvr>
                                        <p:cTn id="101" dur="1000" fill="hold"/>
                                        <p:tgtEl>
                                          <p:spTgt spid="35"/>
                                        </p:tgtEl>
                                        <p:attrNameLst>
                                          <p:attrName>ppt_x</p:attrName>
                                          <p:attrName>ppt_y</p:attrName>
                                        </p:attrNameLst>
                                      </p:cBhvr>
                                      <p:rCtr x="0" y="18644"/>
                                    </p:animMotion>
                                  </p:childTnLst>
                                </p:cTn>
                              </p:par>
                              <p:par>
                                <p:cTn id="102" presetID="10" presetClass="entr" presetSubtype="0" fill="hold" nodeType="with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500"/>
                                        <p:tgtEl>
                                          <p:spTgt spid="43"/>
                                        </p:tgtEl>
                                      </p:cBhvr>
                                    </p:animEffect>
                                  </p:childTnLst>
                                </p:cTn>
                              </p:par>
                              <p:par>
                                <p:cTn id="105" presetID="10" presetClass="entr" presetSubtype="0" fill="hold" nodeType="with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fade">
                                      <p:cBhvr>
                                        <p:cTn id="10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8" grpId="0" animBg="1"/>
      <p:bldP spid="38" grpId="1" animBg="1"/>
      <p:bldP spid="49" grpId="0"/>
      <p:bldP spid="49" grpId="1"/>
      <p:bldP spid="56" grpId="0" animBg="1"/>
      <p:bldP spid="56" grpId="1" animBg="1"/>
      <p:bldP spid="56" grpId="2" animBg="1"/>
      <p:bldP spid="57" grpId="0"/>
      <p:bldP spid="57" grpId="1"/>
      <p:bldP spid="58" grpId="0"/>
      <p:bldP spid="58"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p:txBody>
          <a:bodyPr/>
          <a:lstStyle/>
          <a:p>
            <a:r>
              <a:rPr lang="en-US" b="1" dirty="0" smtClean="0"/>
              <a:t>Observation: </a:t>
            </a:r>
            <a:r>
              <a:rPr lang="en-US" sz="2200" dirty="0" smtClean="0"/>
              <a:t>Heterogeneous CPU-GPU systems require memory schedulers with </a:t>
            </a:r>
            <a:r>
              <a:rPr lang="en-US" sz="2200" dirty="0" smtClean="0">
                <a:solidFill>
                  <a:srgbClr val="FF0000"/>
                </a:solidFill>
              </a:rPr>
              <a:t>large request buffers</a:t>
            </a:r>
          </a:p>
          <a:p>
            <a:endParaRPr lang="en-US" sz="800" dirty="0" smtClean="0"/>
          </a:p>
          <a:p>
            <a:r>
              <a:rPr lang="en-US" b="1" dirty="0" smtClean="0"/>
              <a:t>Problem: </a:t>
            </a:r>
            <a:r>
              <a:rPr lang="en-US" sz="2200" dirty="0" smtClean="0"/>
              <a:t>Existing monolithic application-aware memory scheduler designs are </a:t>
            </a:r>
            <a:r>
              <a:rPr lang="en-US" sz="2200" dirty="0" smtClean="0">
                <a:solidFill>
                  <a:srgbClr val="FF0000"/>
                </a:solidFill>
              </a:rPr>
              <a:t>hard to scale</a:t>
            </a:r>
            <a:r>
              <a:rPr lang="en-US" sz="2200" dirty="0" smtClean="0"/>
              <a:t> to large request buffer sizes</a:t>
            </a:r>
          </a:p>
          <a:p>
            <a:endParaRPr lang="en-US" sz="800" dirty="0" smtClean="0"/>
          </a:p>
          <a:p>
            <a:r>
              <a:rPr lang="en-US" b="1" dirty="0" smtClean="0"/>
              <a:t>Solution: </a:t>
            </a:r>
            <a:r>
              <a:rPr lang="en-US" sz="2200" dirty="0" smtClean="0"/>
              <a:t>Staged Memory Scheduling (SMS) </a:t>
            </a:r>
          </a:p>
          <a:p>
            <a:pPr lvl="1">
              <a:buNone/>
            </a:pPr>
            <a:r>
              <a:rPr lang="en-US" dirty="0" smtClean="0">
                <a:solidFill>
                  <a:srgbClr val="0000FF"/>
                </a:solidFill>
              </a:rPr>
              <a:t>decomposes the memory controller into three simple stages</a:t>
            </a:r>
            <a:r>
              <a:rPr lang="en-US" dirty="0" smtClean="0"/>
              <a:t>:</a:t>
            </a:r>
          </a:p>
          <a:p>
            <a:pPr lvl="1">
              <a:buNone/>
            </a:pPr>
            <a:r>
              <a:rPr lang="en-US" dirty="0" smtClean="0"/>
              <a:t>1) Batch formation: maintains row buffer locality</a:t>
            </a:r>
          </a:p>
          <a:p>
            <a:pPr lvl="1">
              <a:buNone/>
            </a:pPr>
            <a:r>
              <a:rPr lang="en-US" dirty="0" smtClean="0"/>
              <a:t>2) Batch scheduler: reduces interference between applications</a:t>
            </a:r>
          </a:p>
          <a:p>
            <a:pPr lvl="1">
              <a:buNone/>
            </a:pPr>
            <a:r>
              <a:rPr lang="en-US" dirty="0" smtClean="0"/>
              <a:t>3) DRAM command scheduler: issues requests to DRAM</a:t>
            </a:r>
          </a:p>
          <a:p>
            <a:endParaRPr lang="en-US" sz="800" dirty="0" smtClean="0"/>
          </a:p>
          <a:p>
            <a:r>
              <a:rPr lang="en-US" dirty="0" smtClean="0"/>
              <a:t>Compared to state-of-the-art memory schedulers:</a:t>
            </a:r>
          </a:p>
          <a:p>
            <a:pPr lvl="1"/>
            <a:r>
              <a:rPr lang="en-US" dirty="0" smtClean="0">
                <a:solidFill>
                  <a:srgbClr val="0000FF"/>
                </a:solidFill>
              </a:rPr>
              <a:t>SMS is significantly simpler and more scalable</a:t>
            </a:r>
          </a:p>
          <a:p>
            <a:pPr lvl="1"/>
            <a:r>
              <a:rPr lang="en-US" dirty="0" smtClean="0">
                <a:solidFill>
                  <a:srgbClr val="0000FF"/>
                </a:solidFill>
              </a:rPr>
              <a:t>SMS provides higher performance and fairness</a:t>
            </a:r>
          </a:p>
          <a:p>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SMS: Staged Memory Scheduling</a:t>
            </a:r>
            <a:endParaRPr lang="en-US" dirty="0"/>
          </a:p>
        </p:txBody>
      </p:sp>
      <p:sp>
        <p:nvSpPr>
          <p:cNvPr id="4" name="Slide Number Placeholder 3"/>
          <p:cNvSpPr>
            <a:spLocks noGrp="1"/>
          </p:cNvSpPr>
          <p:nvPr>
            <p:ph type="sldNum" sz="quarter" idx="11"/>
          </p:nvPr>
        </p:nvSpPr>
        <p:spPr>
          <a:xfrm>
            <a:off x="6553200" y="6212160"/>
            <a:ext cx="2133600" cy="457200"/>
          </a:xfrm>
        </p:spPr>
        <p:txBody>
          <a:bodyPr/>
          <a:lstStyle/>
          <a:p>
            <a:fld id="{323594FA-E141-4234-AE05-360401972BE7}" type="slidenum">
              <a:rPr lang="en-US" altLang="en-US" smtClean="0"/>
              <a:pPr/>
              <a:t>20</a:t>
            </a:fld>
            <a:endParaRPr lang="en-US" altLang="en-US"/>
          </a:p>
        </p:txBody>
      </p:sp>
      <p:sp>
        <p:nvSpPr>
          <p:cNvPr id="59" name="TextBox 58"/>
          <p:cNvSpPr txBox="1"/>
          <p:nvPr/>
        </p:nvSpPr>
        <p:spPr>
          <a:xfrm>
            <a:off x="-36512" y="1700808"/>
            <a:ext cx="1244244" cy="430887"/>
          </a:xfrm>
          <a:prstGeom prst="rect">
            <a:avLst/>
          </a:prstGeom>
          <a:noFill/>
        </p:spPr>
        <p:txBody>
          <a:bodyPr wrap="square" rtlCol="0">
            <a:spAutoFit/>
          </a:bodyPr>
          <a:lstStyle/>
          <a:p>
            <a:r>
              <a:rPr lang="en-US" sz="2200" dirty="0" smtClean="0"/>
              <a:t>Stage 1</a:t>
            </a:r>
            <a:endParaRPr lang="en-US" sz="2200" dirty="0"/>
          </a:p>
        </p:txBody>
      </p:sp>
      <p:sp>
        <p:nvSpPr>
          <p:cNvPr id="60" name="TextBox 59"/>
          <p:cNvSpPr txBox="1"/>
          <p:nvPr/>
        </p:nvSpPr>
        <p:spPr>
          <a:xfrm>
            <a:off x="-36512" y="3356992"/>
            <a:ext cx="1244244" cy="430887"/>
          </a:xfrm>
          <a:prstGeom prst="rect">
            <a:avLst/>
          </a:prstGeom>
          <a:noFill/>
        </p:spPr>
        <p:txBody>
          <a:bodyPr wrap="square" rtlCol="0">
            <a:spAutoFit/>
          </a:bodyPr>
          <a:lstStyle/>
          <a:p>
            <a:r>
              <a:rPr lang="en-US" sz="2200" dirty="0" smtClean="0"/>
              <a:t>Stage 2</a:t>
            </a:r>
            <a:endParaRPr lang="en-US" sz="2200" dirty="0"/>
          </a:p>
        </p:txBody>
      </p:sp>
      <p:sp>
        <p:nvSpPr>
          <p:cNvPr id="63" name="TextBox 62"/>
          <p:cNvSpPr txBox="1"/>
          <p:nvPr/>
        </p:nvSpPr>
        <p:spPr>
          <a:xfrm>
            <a:off x="1383540" y="908720"/>
            <a:ext cx="1100228" cy="461665"/>
          </a:xfrm>
          <a:prstGeom prst="rect">
            <a:avLst/>
          </a:prstGeom>
          <a:noFill/>
        </p:spPr>
        <p:txBody>
          <a:bodyPr wrap="square" rtlCol="0">
            <a:spAutoFit/>
          </a:bodyPr>
          <a:lstStyle/>
          <a:p>
            <a:r>
              <a:rPr lang="en-US" sz="2400" dirty="0" smtClean="0"/>
              <a:t>Core 1</a:t>
            </a:r>
            <a:endParaRPr lang="en-US" sz="2400" dirty="0"/>
          </a:p>
        </p:txBody>
      </p:sp>
      <p:sp>
        <p:nvSpPr>
          <p:cNvPr id="64" name="TextBox 63"/>
          <p:cNvSpPr txBox="1"/>
          <p:nvPr/>
        </p:nvSpPr>
        <p:spPr>
          <a:xfrm>
            <a:off x="2865002" y="908720"/>
            <a:ext cx="1100228" cy="461665"/>
          </a:xfrm>
          <a:prstGeom prst="rect">
            <a:avLst/>
          </a:prstGeom>
          <a:noFill/>
        </p:spPr>
        <p:txBody>
          <a:bodyPr wrap="square" rtlCol="0">
            <a:spAutoFit/>
          </a:bodyPr>
          <a:lstStyle/>
          <a:p>
            <a:r>
              <a:rPr lang="en-US" sz="2400" dirty="0" smtClean="0"/>
              <a:t>Core 2</a:t>
            </a:r>
            <a:endParaRPr lang="en-US" sz="2400" dirty="0"/>
          </a:p>
        </p:txBody>
      </p:sp>
      <p:sp>
        <p:nvSpPr>
          <p:cNvPr id="65" name="TextBox 64"/>
          <p:cNvSpPr txBox="1"/>
          <p:nvPr/>
        </p:nvSpPr>
        <p:spPr>
          <a:xfrm>
            <a:off x="4346465" y="908720"/>
            <a:ext cx="1100228" cy="461665"/>
          </a:xfrm>
          <a:prstGeom prst="rect">
            <a:avLst/>
          </a:prstGeom>
          <a:noFill/>
        </p:spPr>
        <p:txBody>
          <a:bodyPr wrap="square" rtlCol="0">
            <a:spAutoFit/>
          </a:bodyPr>
          <a:lstStyle/>
          <a:p>
            <a:r>
              <a:rPr lang="en-US" sz="2400" dirty="0" smtClean="0"/>
              <a:t>Core 3</a:t>
            </a:r>
            <a:endParaRPr lang="en-US" sz="2400" dirty="0"/>
          </a:p>
        </p:txBody>
      </p:sp>
      <p:sp>
        <p:nvSpPr>
          <p:cNvPr id="66" name="TextBox 65"/>
          <p:cNvSpPr txBox="1"/>
          <p:nvPr/>
        </p:nvSpPr>
        <p:spPr>
          <a:xfrm>
            <a:off x="5760589" y="908720"/>
            <a:ext cx="1100228" cy="461665"/>
          </a:xfrm>
          <a:prstGeom prst="rect">
            <a:avLst/>
          </a:prstGeom>
          <a:noFill/>
        </p:spPr>
        <p:txBody>
          <a:bodyPr wrap="square" rtlCol="0">
            <a:spAutoFit/>
          </a:bodyPr>
          <a:lstStyle/>
          <a:p>
            <a:r>
              <a:rPr lang="en-US" sz="2400" dirty="0" smtClean="0"/>
              <a:t>Core 4</a:t>
            </a:r>
            <a:endParaRPr lang="en-US" sz="2400" dirty="0"/>
          </a:p>
        </p:txBody>
      </p:sp>
      <p:sp>
        <p:nvSpPr>
          <p:cNvPr id="67" name="Down Arrow 66"/>
          <p:cNvSpPr/>
          <p:nvPr/>
        </p:nvSpPr>
        <p:spPr>
          <a:xfrm>
            <a:off x="1748249"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3260417"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68"/>
          <p:cNvSpPr/>
          <p:nvPr/>
        </p:nvSpPr>
        <p:spPr>
          <a:xfrm>
            <a:off x="4700577"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Down Arrow 69"/>
          <p:cNvSpPr/>
          <p:nvPr/>
        </p:nvSpPr>
        <p:spPr>
          <a:xfrm>
            <a:off x="6140737"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719946" y="5517232"/>
            <a:ext cx="128965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2627784" y="5867980"/>
            <a:ext cx="3456384" cy="369332"/>
          </a:xfrm>
          <a:prstGeom prst="rect">
            <a:avLst/>
          </a:prstGeom>
          <a:noFill/>
        </p:spPr>
        <p:txBody>
          <a:bodyPr wrap="square" rtlCol="0">
            <a:spAutoFit/>
          </a:bodyPr>
          <a:lstStyle/>
          <a:p>
            <a:pPr algn="ctr"/>
            <a:r>
              <a:rPr lang="en-US" dirty="0" smtClean="0"/>
              <a:t>To DRAM</a:t>
            </a:r>
            <a:endParaRPr lang="en-US" dirty="0"/>
          </a:p>
        </p:txBody>
      </p:sp>
      <p:sp>
        <p:nvSpPr>
          <p:cNvPr id="73" name="TextBox 72"/>
          <p:cNvSpPr txBox="1"/>
          <p:nvPr/>
        </p:nvSpPr>
        <p:spPr>
          <a:xfrm>
            <a:off x="7216188" y="908720"/>
            <a:ext cx="1100228" cy="461665"/>
          </a:xfrm>
          <a:prstGeom prst="rect">
            <a:avLst/>
          </a:prstGeom>
          <a:noFill/>
        </p:spPr>
        <p:txBody>
          <a:bodyPr wrap="square" rtlCol="0">
            <a:spAutoFit/>
          </a:bodyPr>
          <a:lstStyle/>
          <a:p>
            <a:r>
              <a:rPr lang="en-US" sz="2400" dirty="0" smtClean="0"/>
              <a:t>GPU</a:t>
            </a:r>
            <a:endParaRPr lang="en-US" sz="2400" dirty="0"/>
          </a:p>
        </p:txBody>
      </p:sp>
      <p:sp>
        <p:nvSpPr>
          <p:cNvPr id="74" name="Down Arrow 73"/>
          <p:cNvSpPr/>
          <p:nvPr/>
        </p:nvSpPr>
        <p:spPr>
          <a:xfrm>
            <a:off x="7504220"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2699792"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635896"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572000"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3635896" y="341970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79" name="TextBox 78"/>
          <p:cNvSpPr txBox="1"/>
          <p:nvPr/>
        </p:nvSpPr>
        <p:spPr>
          <a:xfrm>
            <a:off x="4572000"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80" name="Rectangle 79"/>
          <p:cNvSpPr/>
          <p:nvPr/>
        </p:nvSpPr>
        <p:spPr bwMode="auto">
          <a:xfrm>
            <a:off x="1311532" y="1861188"/>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81" name="Rectangle 80"/>
          <p:cNvSpPr/>
          <p:nvPr/>
        </p:nvSpPr>
        <p:spPr bwMode="auto">
          <a:xfrm>
            <a:off x="2792637" y="1861188"/>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82" name="Rectangle 81"/>
          <p:cNvSpPr/>
          <p:nvPr/>
        </p:nvSpPr>
        <p:spPr bwMode="auto">
          <a:xfrm>
            <a:off x="4287933" y="1861188"/>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83" name="Rectangle 82"/>
          <p:cNvSpPr/>
          <p:nvPr/>
        </p:nvSpPr>
        <p:spPr bwMode="auto">
          <a:xfrm>
            <a:off x="5702057" y="1881916"/>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84" name="Rectangle 83"/>
          <p:cNvSpPr/>
          <p:nvPr/>
        </p:nvSpPr>
        <p:spPr>
          <a:xfrm>
            <a:off x="2913839" y="2143593"/>
            <a:ext cx="875410" cy="263366"/>
          </a:xfrm>
          <a:prstGeom prst="rect">
            <a:avLst/>
          </a:prstGeom>
          <a:solidFill>
            <a:srgbClr val="00B0F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4409136" y="2512305"/>
            <a:ext cx="875410" cy="263366"/>
          </a:xfrm>
          <a:prstGeom prst="rect">
            <a:avLst/>
          </a:prstGeom>
          <a:solidFill>
            <a:srgbClr val="FF5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4409136" y="2143593"/>
            <a:ext cx="875410" cy="263366"/>
          </a:xfrm>
          <a:prstGeom prst="rect">
            <a:avLst/>
          </a:prstGeom>
          <a:solidFill>
            <a:srgbClr val="FF5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5823260" y="2512305"/>
            <a:ext cx="875410" cy="263366"/>
          </a:xfrm>
          <a:prstGeom prst="rect">
            <a:avLst/>
          </a:prstGeom>
          <a:solidFill>
            <a:srgbClr val="92D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23260" y="2157522"/>
            <a:ext cx="875410" cy="263366"/>
          </a:xfrm>
          <a:prstGeom prst="rect">
            <a:avLst/>
          </a:prstGeom>
          <a:solidFill>
            <a:srgbClr val="92D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1446210" y="2512305"/>
            <a:ext cx="875410" cy="263366"/>
          </a:xfrm>
          <a:prstGeom prst="rect">
            <a:avLst/>
          </a:prstGeom>
          <a:solidFill>
            <a:schemeClr val="accent1">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2913839" y="2512305"/>
            <a:ext cx="875410" cy="263366"/>
          </a:xfrm>
          <a:prstGeom prst="rect">
            <a:avLst/>
          </a:prstGeom>
          <a:solidFill>
            <a:srgbClr val="00B0F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bwMode="auto">
          <a:xfrm>
            <a:off x="7072172" y="1844824"/>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92" name="Rectangle 91"/>
          <p:cNvSpPr/>
          <p:nvPr/>
        </p:nvSpPr>
        <p:spPr>
          <a:xfrm>
            <a:off x="7206850" y="2495941"/>
            <a:ext cx="875410" cy="263366"/>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897823" y="3265820"/>
            <a:ext cx="5050441" cy="523220"/>
          </a:xfrm>
          <a:prstGeom prst="rect">
            <a:avLst/>
          </a:prstGeom>
          <a:solidFill>
            <a:schemeClr val="tx2">
              <a:lumMod val="60000"/>
              <a:lumOff val="40000"/>
            </a:schemeClr>
          </a:solidFill>
          <a:ln w="38100">
            <a:solidFill>
              <a:schemeClr val="tx1"/>
            </a:solidFill>
          </a:ln>
        </p:spPr>
        <p:txBody>
          <a:bodyPr wrap="square" rtlCol="0">
            <a:spAutoFit/>
          </a:bodyPr>
          <a:lstStyle/>
          <a:p>
            <a:pPr algn="ctr"/>
            <a:r>
              <a:rPr lang="en-US" sz="2800" dirty="0" smtClean="0"/>
              <a:t>Batch Scheduler</a:t>
            </a:r>
            <a:endParaRPr lang="en-US" sz="2800" dirty="0"/>
          </a:p>
        </p:txBody>
      </p:sp>
      <p:sp>
        <p:nvSpPr>
          <p:cNvPr id="94" name="Down Arrow 93"/>
          <p:cNvSpPr/>
          <p:nvPr/>
        </p:nvSpPr>
        <p:spPr>
          <a:xfrm>
            <a:off x="3714394" y="2924945"/>
            <a:ext cx="1289654" cy="2160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204874" y="2132856"/>
            <a:ext cx="875410" cy="263366"/>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bwMode="auto">
          <a:xfrm>
            <a:off x="5960989" y="4160855"/>
            <a:ext cx="1131291" cy="12623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97" name="Rectangle 96"/>
          <p:cNvSpPr/>
          <p:nvPr/>
        </p:nvSpPr>
        <p:spPr bwMode="auto">
          <a:xfrm>
            <a:off x="4546865" y="4149080"/>
            <a:ext cx="1131291" cy="12623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98" name="Rectangle 97"/>
          <p:cNvSpPr/>
          <p:nvPr/>
        </p:nvSpPr>
        <p:spPr bwMode="auto">
          <a:xfrm>
            <a:off x="3065403" y="4149080"/>
            <a:ext cx="1131291" cy="12623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99" name="Rectangle 98"/>
          <p:cNvSpPr/>
          <p:nvPr/>
        </p:nvSpPr>
        <p:spPr bwMode="auto">
          <a:xfrm>
            <a:off x="1570464" y="4149080"/>
            <a:ext cx="1131291" cy="12623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100" name="Rectangle 99"/>
          <p:cNvSpPr/>
          <p:nvPr/>
        </p:nvSpPr>
        <p:spPr>
          <a:xfrm>
            <a:off x="1705142" y="5063396"/>
            <a:ext cx="875410" cy="263366"/>
          </a:xfrm>
          <a:prstGeom prst="rect">
            <a:avLst/>
          </a:prstGeom>
          <a:solidFill>
            <a:schemeClr val="accent1">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1705142" y="4317019"/>
            <a:ext cx="875410" cy="263366"/>
          </a:xfrm>
          <a:prstGeom prst="rect">
            <a:avLst/>
          </a:prstGeom>
          <a:solidFill>
            <a:srgbClr val="00B0F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705142" y="4685731"/>
            <a:ext cx="875410" cy="263366"/>
          </a:xfrm>
          <a:prstGeom prst="rect">
            <a:avLst/>
          </a:prstGeom>
          <a:solidFill>
            <a:srgbClr val="00B0F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668068" y="5063396"/>
            <a:ext cx="875410" cy="263366"/>
          </a:xfrm>
          <a:prstGeom prst="rect">
            <a:avLst/>
          </a:prstGeom>
          <a:solidFill>
            <a:srgbClr val="FF5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4668068" y="4685731"/>
            <a:ext cx="875410" cy="263366"/>
          </a:xfrm>
          <a:prstGeom prst="rect">
            <a:avLst/>
          </a:prstGeom>
          <a:solidFill>
            <a:srgbClr val="FF5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186605" y="5054444"/>
            <a:ext cx="875410" cy="263366"/>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86605" y="4682116"/>
            <a:ext cx="875410" cy="263366"/>
          </a:xfrm>
          <a:prstGeom prst="rect">
            <a:avLst/>
          </a:prstGeom>
          <a:solidFill>
            <a:srgbClr val="92D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Down Arrow 106"/>
          <p:cNvSpPr/>
          <p:nvPr/>
        </p:nvSpPr>
        <p:spPr>
          <a:xfrm>
            <a:off x="3714394" y="3820399"/>
            <a:ext cx="1289654" cy="2566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251520" y="3068960"/>
            <a:ext cx="835292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251520" y="3933056"/>
            <a:ext cx="835292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0" y="2276872"/>
            <a:ext cx="1403648" cy="646331"/>
          </a:xfrm>
          <a:prstGeom prst="rect">
            <a:avLst/>
          </a:prstGeom>
          <a:noFill/>
        </p:spPr>
        <p:txBody>
          <a:bodyPr wrap="square" rtlCol="0">
            <a:spAutoFit/>
          </a:bodyPr>
          <a:lstStyle/>
          <a:p>
            <a:r>
              <a:rPr lang="en-US" b="1" dirty="0" smtClean="0"/>
              <a:t>Batch Formation</a:t>
            </a:r>
            <a:endParaRPr lang="en-US" b="1" dirty="0"/>
          </a:p>
        </p:txBody>
      </p:sp>
      <p:sp>
        <p:nvSpPr>
          <p:cNvPr id="111" name="TextBox 110"/>
          <p:cNvSpPr txBox="1"/>
          <p:nvPr/>
        </p:nvSpPr>
        <p:spPr>
          <a:xfrm>
            <a:off x="-36512" y="4582289"/>
            <a:ext cx="1244244" cy="430887"/>
          </a:xfrm>
          <a:prstGeom prst="rect">
            <a:avLst/>
          </a:prstGeom>
          <a:noFill/>
        </p:spPr>
        <p:txBody>
          <a:bodyPr wrap="square" rtlCol="0">
            <a:spAutoFit/>
          </a:bodyPr>
          <a:lstStyle/>
          <a:p>
            <a:r>
              <a:rPr lang="en-US" sz="2200" dirty="0" smtClean="0"/>
              <a:t>Stage 3</a:t>
            </a:r>
            <a:endParaRPr lang="en-US" sz="2200" dirty="0"/>
          </a:p>
        </p:txBody>
      </p:sp>
      <p:sp>
        <p:nvSpPr>
          <p:cNvPr id="112" name="TextBox 111"/>
          <p:cNvSpPr txBox="1"/>
          <p:nvPr/>
        </p:nvSpPr>
        <p:spPr>
          <a:xfrm>
            <a:off x="0" y="5085184"/>
            <a:ext cx="1440160" cy="923330"/>
          </a:xfrm>
          <a:prstGeom prst="rect">
            <a:avLst/>
          </a:prstGeom>
          <a:noFill/>
        </p:spPr>
        <p:txBody>
          <a:bodyPr wrap="square" rtlCol="0">
            <a:spAutoFit/>
          </a:bodyPr>
          <a:lstStyle/>
          <a:p>
            <a:r>
              <a:rPr lang="en-US" b="1" dirty="0" smtClean="0"/>
              <a:t>DRAM Command Scheduler</a:t>
            </a:r>
            <a:endParaRPr lang="en-US" b="1" dirty="0"/>
          </a:p>
        </p:txBody>
      </p:sp>
      <p:sp>
        <p:nvSpPr>
          <p:cNvPr id="55" name="Rectangle 54"/>
          <p:cNvSpPr/>
          <p:nvPr/>
        </p:nvSpPr>
        <p:spPr>
          <a:xfrm>
            <a:off x="0" y="908720"/>
            <a:ext cx="8820472" cy="216024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1724891" y="5361703"/>
            <a:ext cx="886333" cy="369332"/>
          </a:xfrm>
          <a:prstGeom prst="rect">
            <a:avLst/>
          </a:prstGeom>
          <a:noFill/>
        </p:spPr>
        <p:txBody>
          <a:bodyPr wrap="none" rtlCol="0">
            <a:spAutoFit/>
          </a:bodyPr>
          <a:lstStyle/>
          <a:p>
            <a:r>
              <a:rPr lang="en-US" dirty="0" smtClean="0"/>
              <a:t>Bank 1</a:t>
            </a:r>
            <a:endParaRPr lang="en-US" dirty="0"/>
          </a:p>
        </p:txBody>
      </p:sp>
      <p:sp>
        <p:nvSpPr>
          <p:cNvPr id="114" name="TextBox 113"/>
          <p:cNvSpPr txBox="1"/>
          <p:nvPr/>
        </p:nvSpPr>
        <p:spPr>
          <a:xfrm>
            <a:off x="3186557" y="5347847"/>
            <a:ext cx="886333" cy="369332"/>
          </a:xfrm>
          <a:prstGeom prst="rect">
            <a:avLst/>
          </a:prstGeom>
          <a:noFill/>
        </p:spPr>
        <p:txBody>
          <a:bodyPr wrap="none" rtlCol="0">
            <a:spAutoFit/>
          </a:bodyPr>
          <a:lstStyle/>
          <a:p>
            <a:r>
              <a:rPr lang="en-US" dirty="0" smtClean="0"/>
              <a:t>Bank 2</a:t>
            </a:r>
            <a:endParaRPr lang="en-US" dirty="0"/>
          </a:p>
        </p:txBody>
      </p:sp>
      <p:sp>
        <p:nvSpPr>
          <p:cNvPr id="115" name="TextBox 114"/>
          <p:cNvSpPr txBox="1"/>
          <p:nvPr/>
        </p:nvSpPr>
        <p:spPr>
          <a:xfrm>
            <a:off x="4696717" y="5361703"/>
            <a:ext cx="886333" cy="369332"/>
          </a:xfrm>
          <a:prstGeom prst="rect">
            <a:avLst/>
          </a:prstGeom>
          <a:noFill/>
        </p:spPr>
        <p:txBody>
          <a:bodyPr wrap="none" rtlCol="0">
            <a:spAutoFit/>
          </a:bodyPr>
          <a:lstStyle/>
          <a:p>
            <a:r>
              <a:rPr lang="en-US" dirty="0" smtClean="0"/>
              <a:t>Bank 3</a:t>
            </a:r>
            <a:endParaRPr lang="en-US" dirty="0"/>
          </a:p>
        </p:txBody>
      </p:sp>
      <p:sp>
        <p:nvSpPr>
          <p:cNvPr id="116" name="TextBox 115"/>
          <p:cNvSpPr txBox="1"/>
          <p:nvPr/>
        </p:nvSpPr>
        <p:spPr>
          <a:xfrm>
            <a:off x="6089111" y="5361703"/>
            <a:ext cx="886333" cy="369332"/>
          </a:xfrm>
          <a:prstGeom prst="rect">
            <a:avLst/>
          </a:prstGeom>
          <a:noFill/>
        </p:spPr>
        <p:txBody>
          <a:bodyPr wrap="none" rtlCol="0">
            <a:spAutoFit/>
          </a:bodyPr>
          <a:lstStyle/>
          <a:p>
            <a:r>
              <a:rPr lang="en-US" dirty="0" smtClean="0"/>
              <a:t>Bank 4</a:t>
            </a:r>
            <a:endParaRPr lang="en-US" dirty="0"/>
          </a:p>
        </p:txBody>
      </p:sp>
      <p:sp>
        <p:nvSpPr>
          <p:cNvPr id="54" name="Rectangle 53"/>
          <p:cNvSpPr/>
          <p:nvPr/>
        </p:nvSpPr>
        <p:spPr>
          <a:xfrm>
            <a:off x="-36512" y="3933056"/>
            <a:ext cx="8784976" cy="2232248"/>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75662419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Stage 2: Batch Scheduler</a:t>
            </a:r>
          </a:p>
        </p:txBody>
      </p:sp>
      <p:sp>
        <p:nvSpPr>
          <p:cNvPr id="3" name="Content Placeholder 2"/>
          <p:cNvSpPr>
            <a:spLocks noGrp="1"/>
          </p:cNvSpPr>
          <p:nvPr>
            <p:ph idx="1"/>
          </p:nvPr>
        </p:nvSpPr>
        <p:spPr/>
        <p:txBody>
          <a:bodyPr/>
          <a:lstStyle/>
          <a:p>
            <a:r>
              <a:rPr lang="en-US" dirty="0" smtClean="0"/>
              <a:t>Goal: </a:t>
            </a:r>
            <a:r>
              <a:rPr lang="en-US" b="1" dirty="0">
                <a:solidFill>
                  <a:srgbClr val="0000FF"/>
                </a:solidFill>
              </a:rPr>
              <a:t>M</a:t>
            </a:r>
            <a:r>
              <a:rPr lang="en-US" b="1" dirty="0" smtClean="0">
                <a:solidFill>
                  <a:srgbClr val="0000FF"/>
                </a:solidFill>
              </a:rPr>
              <a:t>inimize interference between applications</a:t>
            </a:r>
            <a:endParaRPr lang="en-US" dirty="0" smtClean="0"/>
          </a:p>
          <a:p>
            <a:endParaRPr lang="en-US" dirty="0" smtClean="0"/>
          </a:p>
          <a:p>
            <a:r>
              <a:rPr lang="en-US" dirty="0" smtClean="0"/>
              <a:t>Stage 1 forms batches </a:t>
            </a:r>
            <a:r>
              <a:rPr lang="en-US" dirty="0" smtClean="0">
                <a:solidFill>
                  <a:srgbClr val="0000FF"/>
                </a:solidFill>
              </a:rPr>
              <a:t>within each application</a:t>
            </a:r>
          </a:p>
          <a:p>
            <a:r>
              <a:rPr lang="en-US" dirty="0" smtClean="0"/>
              <a:t>Stage 2 schedules batches</a:t>
            </a:r>
            <a:r>
              <a:rPr lang="en-US" dirty="0" smtClean="0">
                <a:solidFill>
                  <a:srgbClr val="0000FF"/>
                </a:solidFill>
              </a:rPr>
              <a:t> from different applications</a:t>
            </a:r>
          </a:p>
          <a:p>
            <a:pPr lvl="1"/>
            <a:r>
              <a:rPr lang="en-US" dirty="0" smtClean="0"/>
              <a:t>Schedules the oldest batch from each application</a:t>
            </a:r>
          </a:p>
          <a:p>
            <a:endParaRPr lang="en-US" dirty="0" smtClean="0"/>
          </a:p>
          <a:p>
            <a:r>
              <a:rPr lang="en-US" dirty="0" smtClean="0"/>
              <a:t>Question: Which application’s batch should be scheduled next?</a:t>
            </a:r>
          </a:p>
          <a:p>
            <a:r>
              <a:rPr lang="en-US" dirty="0" smtClean="0"/>
              <a:t>Goal: Maximize system performance and fairness</a:t>
            </a:r>
          </a:p>
          <a:p>
            <a:pPr lvl="1"/>
            <a:r>
              <a:rPr lang="en-US" dirty="0" smtClean="0"/>
              <a:t>To achieve this goal, the batch scheduler chooses between two different policies</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21</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2: Two Batch Scheduling Algorithms</a:t>
            </a:r>
          </a:p>
        </p:txBody>
      </p:sp>
      <p:sp>
        <p:nvSpPr>
          <p:cNvPr id="3" name="Content Placeholder 2"/>
          <p:cNvSpPr>
            <a:spLocks noGrp="1"/>
          </p:cNvSpPr>
          <p:nvPr>
            <p:ph idx="1"/>
          </p:nvPr>
        </p:nvSpPr>
        <p:spPr/>
        <p:txBody>
          <a:bodyPr/>
          <a:lstStyle/>
          <a:p>
            <a:r>
              <a:rPr lang="en-US" b="1" dirty="0" smtClean="0">
                <a:solidFill>
                  <a:srgbClr val="0000FF"/>
                </a:solidFill>
              </a:rPr>
              <a:t>Shortest Job First (SJF)</a:t>
            </a:r>
          </a:p>
          <a:p>
            <a:pPr lvl="1"/>
            <a:r>
              <a:rPr lang="en-US" dirty="0" smtClean="0"/>
              <a:t>Prioritize the applications with the fewest outstanding memory requests because </a:t>
            </a:r>
            <a:r>
              <a:rPr lang="en-US" dirty="0" smtClean="0">
                <a:solidFill>
                  <a:srgbClr val="0000FF"/>
                </a:solidFill>
              </a:rPr>
              <a:t>they make fast forward progress</a:t>
            </a:r>
          </a:p>
          <a:p>
            <a:pPr lvl="1"/>
            <a:r>
              <a:rPr lang="en-US" b="1" dirty="0" smtClean="0">
                <a:solidFill>
                  <a:srgbClr val="0000FF"/>
                </a:solidFill>
              </a:rPr>
              <a:t>Pro:</a:t>
            </a:r>
            <a:r>
              <a:rPr lang="en-US" dirty="0" smtClean="0"/>
              <a:t> Good system performance and fairness</a:t>
            </a:r>
          </a:p>
          <a:p>
            <a:pPr lvl="1"/>
            <a:r>
              <a:rPr lang="en-US" b="1" dirty="0" smtClean="0">
                <a:solidFill>
                  <a:srgbClr val="FF0000"/>
                </a:solidFill>
              </a:rPr>
              <a:t>Con:</a:t>
            </a:r>
            <a:r>
              <a:rPr lang="en-US" dirty="0" smtClean="0"/>
              <a:t> GPU and memory-intensive applications get </a:t>
            </a:r>
            <a:r>
              <a:rPr lang="en-US" dirty="0" err="1" smtClean="0"/>
              <a:t>deprioritized</a:t>
            </a:r>
            <a:endParaRPr lang="en-US" dirty="0" smtClean="0"/>
          </a:p>
          <a:p>
            <a:pPr lvl="1">
              <a:buNone/>
            </a:pPr>
            <a:endParaRPr lang="en-US" dirty="0" smtClean="0"/>
          </a:p>
          <a:p>
            <a:pPr lvl="1">
              <a:buNone/>
            </a:pPr>
            <a:endParaRPr lang="en-US" dirty="0" smtClean="0"/>
          </a:p>
          <a:p>
            <a:r>
              <a:rPr lang="en-US" b="1" dirty="0" smtClean="0">
                <a:solidFill>
                  <a:srgbClr val="0000FF"/>
                </a:solidFill>
              </a:rPr>
              <a:t>Round-Robin (RR)</a:t>
            </a:r>
          </a:p>
          <a:p>
            <a:pPr lvl="1"/>
            <a:r>
              <a:rPr lang="en-US" dirty="0" smtClean="0"/>
              <a:t>Prioritize the applications in a round-robin manner to ensure that </a:t>
            </a:r>
            <a:r>
              <a:rPr lang="en-US" dirty="0" smtClean="0">
                <a:solidFill>
                  <a:srgbClr val="0000FF"/>
                </a:solidFill>
              </a:rPr>
              <a:t>memory-intensive applications can make progress</a:t>
            </a:r>
          </a:p>
          <a:p>
            <a:pPr lvl="1"/>
            <a:r>
              <a:rPr lang="en-US" b="1" dirty="0" smtClean="0">
                <a:solidFill>
                  <a:srgbClr val="0000FF"/>
                </a:solidFill>
              </a:rPr>
              <a:t>Pro:</a:t>
            </a:r>
            <a:r>
              <a:rPr lang="en-US" dirty="0" smtClean="0"/>
              <a:t> GPU and memory-intensive applications are treated fairly</a:t>
            </a:r>
          </a:p>
          <a:p>
            <a:pPr lvl="1"/>
            <a:r>
              <a:rPr lang="en-US" b="1" dirty="0" smtClean="0">
                <a:solidFill>
                  <a:srgbClr val="FF0000"/>
                </a:solidFill>
              </a:rPr>
              <a:t>Con:</a:t>
            </a:r>
            <a:r>
              <a:rPr lang="en-US" dirty="0" smtClean="0">
                <a:solidFill>
                  <a:srgbClr val="FF0000"/>
                </a:solidFill>
              </a:rPr>
              <a:t> </a:t>
            </a:r>
            <a:r>
              <a:rPr lang="en-US" dirty="0" smtClean="0"/>
              <a:t>GPU and memory-intensive applications significantly slow down others</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22</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Stage 2: Batch Scheduling Policy</a:t>
            </a:r>
          </a:p>
        </p:txBody>
      </p:sp>
      <p:sp>
        <p:nvSpPr>
          <p:cNvPr id="3" name="Content Placeholder 2"/>
          <p:cNvSpPr>
            <a:spLocks noGrp="1"/>
          </p:cNvSpPr>
          <p:nvPr>
            <p:ph idx="1"/>
          </p:nvPr>
        </p:nvSpPr>
        <p:spPr/>
        <p:txBody>
          <a:bodyPr/>
          <a:lstStyle/>
          <a:p>
            <a:r>
              <a:rPr lang="en-US" dirty="0" smtClean="0"/>
              <a:t>The importance of the GPU varies between systems and over time </a:t>
            </a:r>
            <a:r>
              <a:rPr lang="en-US" dirty="0" smtClean="0">
                <a:sym typeface="Wingdings" pitchFamily="2" charset="2"/>
              </a:rPr>
              <a:t> Scheduling policy needs to adapt to this</a:t>
            </a:r>
            <a:endParaRPr lang="en-US" dirty="0" smtClean="0"/>
          </a:p>
          <a:p>
            <a:endParaRPr lang="en-US" b="1" dirty="0" smtClean="0">
              <a:solidFill>
                <a:srgbClr val="0000FF"/>
              </a:solidFill>
            </a:endParaRPr>
          </a:p>
          <a:p>
            <a:r>
              <a:rPr lang="en-US" dirty="0" smtClean="0">
                <a:solidFill>
                  <a:srgbClr val="0000FF"/>
                </a:solidFill>
              </a:rPr>
              <a:t>Solution</a:t>
            </a:r>
            <a:r>
              <a:rPr lang="en-US" dirty="0" smtClean="0"/>
              <a:t>: Hybrid Policy</a:t>
            </a:r>
          </a:p>
          <a:p>
            <a:r>
              <a:rPr lang="en-US" dirty="0" smtClean="0"/>
              <a:t>At every cycle:</a:t>
            </a:r>
          </a:p>
          <a:p>
            <a:pPr lvl="1"/>
            <a:r>
              <a:rPr lang="en-US" dirty="0" smtClean="0"/>
              <a:t>With probability </a:t>
            </a:r>
            <a:r>
              <a:rPr lang="en-US" i="1" dirty="0" smtClean="0"/>
              <a:t>p </a:t>
            </a:r>
            <a:r>
              <a:rPr lang="en-US" dirty="0" smtClean="0"/>
              <a:t>: </a:t>
            </a:r>
            <a:r>
              <a:rPr lang="en-US" dirty="0" smtClean="0">
                <a:solidFill>
                  <a:srgbClr val="0000FF"/>
                </a:solidFill>
              </a:rPr>
              <a:t>Shortest Job First </a:t>
            </a:r>
            <a:r>
              <a:rPr lang="en-US" dirty="0" smtClean="0">
                <a:solidFill>
                  <a:srgbClr val="0000FF"/>
                </a:solidFill>
                <a:sym typeface="Wingdings" pitchFamily="2" charset="2"/>
              </a:rPr>
              <a:t> Benefits the CPU</a:t>
            </a:r>
            <a:endParaRPr lang="en-US" dirty="0" smtClean="0">
              <a:solidFill>
                <a:srgbClr val="0000FF"/>
              </a:solidFill>
            </a:endParaRPr>
          </a:p>
          <a:p>
            <a:pPr lvl="1"/>
            <a:r>
              <a:rPr lang="en-US" dirty="0" smtClean="0"/>
              <a:t>With probability </a:t>
            </a:r>
            <a:r>
              <a:rPr lang="en-US" i="1" dirty="0" smtClean="0"/>
              <a:t>1-p </a:t>
            </a:r>
            <a:r>
              <a:rPr lang="en-US" dirty="0" smtClean="0"/>
              <a:t>: </a:t>
            </a:r>
            <a:r>
              <a:rPr lang="en-US" dirty="0" smtClean="0">
                <a:solidFill>
                  <a:srgbClr val="0000FF"/>
                </a:solidFill>
              </a:rPr>
              <a:t>Round-Robin </a:t>
            </a:r>
            <a:r>
              <a:rPr lang="en-US" dirty="0" smtClean="0">
                <a:solidFill>
                  <a:srgbClr val="0000FF"/>
                </a:solidFill>
                <a:sym typeface="Wingdings" pitchFamily="2" charset="2"/>
              </a:rPr>
              <a:t> Benefits the GPU</a:t>
            </a:r>
            <a:endParaRPr lang="en-US" dirty="0" smtClean="0">
              <a:solidFill>
                <a:srgbClr val="0000FF"/>
              </a:solidFill>
            </a:endParaRPr>
          </a:p>
          <a:p>
            <a:pPr lvl="1"/>
            <a:endParaRPr lang="en-US" b="1" dirty="0"/>
          </a:p>
          <a:p>
            <a:r>
              <a:rPr lang="en-US" dirty="0" smtClean="0"/>
              <a:t>System software can configure </a:t>
            </a:r>
            <a:r>
              <a:rPr lang="en-US" i="1" dirty="0" smtClean="0"/>
              <a:t>p</a:t>
            </a:r>
            <a:r>
              <a:rPr lang="en-US" dirty="0" smtClean="0"/>
              <a:t> based on the importance/weight of the GPU</a:t>
            </a:r>
          </a:p>
          <a:p>
            <a:pPr lvl="1"/>
            <a:r>
              <a:rPr lang="en-US" dirty="0" smtClean="0"/>
              <a:t>Higher GPU importance </a:t>
            </a:r>
            <a:r>
              <a:rPr lang="en-US" dirty="0" smtClean="0">
                <a:sym typeface="Wingdings" pitchFamily="2" charset="2"/>
              </a:rPr>
              <a:t> Lower </a:t>
            </a:r>
            <a:r>
              <a:rPr lang="en-US" i="1" dirty="0" smtClean="0">
                <a:sym typeface="Wingdings" pitchFamily="2" charset="2"/>
              </a:rPr>
              <a:t>p</a:t>
            </a:r>
            <a:r>
              <a:rPr lang="en-US" dirty="0" smtClean="0">
                <a:sym typeface="Wingdings" pitchFamily="2" charset="2"/>
              </a:rPr>
              <a:t> value</a:t>
            </a:r>
            <a:endParaRPr lang="en-US" dirty="0" smtClean="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23</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SMS: Staged Memory Scheduling</a:t>
            </a:r>
            <a:endParaRPr lang="en-US" dirty="0"/>
          </a:p>
        </p:txBody>
      </p:sp>
      <p:sp>
        <p:nvSpPr>
          <p:cNvPr id="4" name="Slide Number Placeholder 3"/>
          <p:cNvSpPr>
            <a:spLocks noGrp="1"/>
          </p:cNvSpPr>
          <p:nvPr>
            <p:ph type="sldNum" sz="quarter" idx="11"/>
          </p:nvPr>
        </p:nvSpPr>
        <p:spPr>
          <a:xfrm>
            <a:off x="6553200" y="6212160"/>
            <a:ext cx="2133600" cy="457200"/>
          </a:xfrm>
        </p:spPr>
        <p:txBody>
          <a:bodyPr/>
          <a:lstStyle/>
          <a:p>
            <a:fld id="{323594FA-E141-4234-AE05-360401972BE7}" type="slidenum">
              <a:rPr lang="en-US" altLang="en-US" smtClean="0"/>
              <a:pPr/>
              <a:t>24</a:t>
            </a:fld>
            <a:endParaRPr lang="en-US" altLang="en-US"/>
          </a:p>
        </p:txBody>
      </p:sp>
      <p:sp>
        <p:nvSpPr>
          <p:cNvPr id="58" name="TextBox 57"/>
          <p:cNvSpPr txBox="1"/>
          <p:nvPr/>
        </p:nvSpPr>
        <p:spPr>
          <a:xfrm>
            <a:off x="-36512" y="1700808"/>
            <a:ext cx="1244244" cy="430887"/>
          </a:xfrm>
          <a:prstGeom prst="rect">
            <a:avLst/>
          </a:prstGeom>
          <a:noFill/>
        </p:spPr>
        <p:txBody>
          <a:bodyPr wrap="square" rtlCol="0">
            <a:spAutoFit/>
          </a:bodyPr>
          <a:lstStyle/>
          <a:p>
            <a:r>
              <a:rPr lang="en-US" sz="2200" dirty="0" smtClean="0"/>
              <a:t>Stage 1</a:t>
            </a:r>
            <a:endParaRPr lang="en-US" sz="2200" dirty="0"/>
          </a:p>
        </p:txBody>
      </p:sp>
      <p:sp>
        <p:nvSpPr>
          <p:cNvPr id="60" name="TextBox 59"/>
          <p:cNvSpPr txBox="1"/>
          <p:nvPr/>
        </p:nvSpPr>
        <p:spPr>
          <a:xfrm>
            <a:off x="-36512" y="3356992"/>
            <a:ext cx="1244244" cy="430887"/>
          </a:xfrm>
          <a:prstGeom prst="rect">
            <a:avLst/>
          </a:prstGeom>
          <a:noFill/>
        </p:spPr>
        <p:txBody>
          <a:bodyPr wrap="square" rtlCol="0">
            <a:spAutoFit/>
          </a:bodyPr>
          <a:lstStyle/>
          <a:p>
            <a:r>
              <a:rPr lang="en-US" sz="2200" dirty="0" smtClean="0"/>
              <a:t>Stage 2</a:t>
            </a:r>
            <a:endParaRPr lang="en-US" sz="2200" dirty="0"/>
          </a:p>
        </p:txBody>
      </p:sp>
      <p:sp>
        <p:nvSpPr>
          <p:cNvPr id="61" name="TextBox 60"/>
          <p:cNvSpPr txBox="1"/>
          <p:nvPr/>
        </p:nvSpPr>
        <p:spPr>
          <a:xfrm>
            <a:off x="1383540" y="908720"/>
            <a:ext cx="1100228" cy="461665"/>
          </a:xfrm>
          <a:prstGeom prst="rect">
            <a:avLst/>
          </a:prstGeom>
          <a:noFill/>
        </p:spPr>
        <p:txBody>
          <a:bodyPr wrap="square" rtlCol="0">
            <a:spAutoFit/>
          </a:bodyPr>
          <a:lstStyle/>
          <a:p>
            <a:r>
              <a:rPr lang="en-US" sz="2400" dirty="0" smtClean="0"/>
              <a:t>Core 1</a:t>
            </a:r>
            <a:endParaRPr lang="en-US" sz="2400" dirty="0"/>
          </a:p>
        </p:txBody>
      </p:sp>
      <p:sp>
        <p:nvSpPr>
          <p:cNvPr id="62" name="TextBox 61"/>
          <p:cNvSpPr txBox="1"/>
          <p:nvPr/>
        </p:nvSpPr>
        <p:spPr>
          <a:xfrm>
            <a:off x="2865002" y="908720"/>
            <a:ext cx="1100228" cy="461665"/>
          </a:xfrm>
          <a:prstGeom prst="rect">
            <a:avLst/>
          </a:prstGeom>
          <a:noFill/>
        </p:spPr>
        <p:txBody>
          <a:bodyPr wrap="square" rtlCol="0">
            <a:spAutoFit/>
          </a:bodyPr>
          <a:lstStyle/>
          <a:p>
            <a:r>
              <a:rPr lang="en-US" sz="2400" dirty="0" smtClean="0"/>
              <a:t>Core 2</a:t>
            </a:r>
            <a:endParaRPr lang="en-US" sz="2400" dirty="0"/>
          </a:p>
        </p:txBody>
      </p:sp>
      <p:sp>
        <p:nvSpPr>
          <p:cNvPr id="63" name="TextBox 62"/>
          <p:cNvSpPr txBox="1"/>
          <p:nvPr/>
        </p:nvSpPr>
        <p:spPr>
          <a:xfrm>
            <a:off x="4346465" y="908720"/>
            <a:ext cx="1100228" cy="461665"/>
          </a:xfrm>
          <a:prstGeom prst="rect">
            <a:avLst/>
          </a:prstGeom>
          <a:noFill/>
        </p:spPr>
        <p:txBody>
          <a:bodyPr wrap="square" rtlCol="0">
            <a:spAutoFit/>
          </a:bodyPr>
          <a:lstStyle/>
          <a:p>
            <a:r>
              <a:rPr lang="en-US" sz="2400" dirty="0" smtClean="0"/>
              <a:t>Core 3</a:t>
            </a:r>
            <a:endParaRPr lang="en-US" sz="2400" dirty="0"/>
          </a:p>
        </p:txBody>
      </p:sp>
      <p:sp>
        <p:nvSpPr>
          <p:cNvPr id="64" name="TextBox 63"/>
          <p:cNvSpPr txBox="1"/>
          <p:nvPr/>
        </p:nvSpPr>
        <p:spPr>
          <a:xfrm>
            <a:off x="5760589" y="908720"/>
            <a:ext cx="1100228" cy="461665"/>
          </a:xfrm>
          <a:prstGeom prst="rect">
            <a:avLst/>
          </a:prstGeom>
          <a:noFill/>
        </p:spPr>
        <p:txBody>
          <a:bodyPr wrap="square" rtlCol="0">
            <a:spAutoFit/>
          </a:bodyPr>
          <a:lstStyle/>
          <a:p>
            <a:r>
              <a:rPr lang="en-US" sz="2400" dirty="0" smtClean="0"/>
              <a:t>Core 4</a:t>
            </a:r>
            <a:endParaRPr lang="en-US" sz="2400" dirty="0"/>
          </a:p>
        </p:txBody>
      </p:sp>
      <p:sp>
        <p:nvSpPr>
          <p:cNvPr id="65" name="Down Arrow 64"/>
          <p:cNvSpPr/>
          <p:nvPr/>
        </p:nvSpPr>
        <p:spPr>
          <a:xfrm>
            <a:off x="1748249"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3260417"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4700577"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6140737"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68"/>
          <p:cNvSpPr/>
          <p:nvPr/>
        </p:nvSpPr>
        <p:spPr>
          <a:xfrm>
            <a:off x="3719946" y="5517232"/>
            <a:ext cx="128965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627784" y="5867980"/>
            <a:ext cx="3456384" cy="369332"/>
          </a:xfrm>
          <a:prstGeom prst="rect">
            <a:avLst/>
          </a:prstGeom>
          <a:noFill/>
        </p:spPr>
        <p:txBody>
          <a:bodyPr wrap="square" rtlCol="0">
            <a:spAutoFit/>
          </a:bodyPr>
          <a:lstStyle/>
          <a:p>
            <a:pPr algn="ctr"/>
            <a:r>
              <a:rPr lang="en-US" dirty="0" smtClean="0"/>
              <a:t>To DRAM</a:t>
            </a:r>
            <a:endParaRPr lang="en-US" dirty="0"/>
          </a:p>
        </p:txBody>
      </p:sp>
      <p:sp>
        <p:nvSpPr>
          <p:cNvPr id="71" name="TextBox 70"/>
          <p:cNvSpPr txBox="1"/>
          <p:nvPr/>
        </p:nvSpPr>
        <p:spPr>
          <a:xfrm>
            <a:off x="7216188" y="908720"/>
            <a:ext cx="1100228" cy="461665"/>
          </a:xfrm>
          <a:prstGeom prst="rect">
            <a:avLst/>
          </a:prstGeom>
          <a:noFill/>
        </p:spPr>
        <p:txBody>
          <a:bodyPr wrap="square" rtlCol="0">
            <a:spAutoFit/>
          </a:bodyPr>
          <a:lstStyle/>
          <a:p>
            <a:r>
              <a:rPr lang="en-US" sz="2400" dirty="0" smtClean="0"/>
              <a:t>GPU</a:t>
            </a:r>
            <a:endParaRPr lang="en-US" sz="2400" dirty="0"/>
          </a:p>
        </p:txBody>
      </p:sp>
      <p:sp>
        <p:nvSpPr>
          <p:cNvPr id="72" name="Down Arrow 71"/>
          <p:cNvSpPr/>
          <p:nvPr/>
        </p:nvSpPr>
        <p:spPr>
          <a:xfrm>
            <a:off x="7504220"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699792"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635896"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572000"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3635896" y="341970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77" name="TextBox 76"/>
          <p:cNvSpPr txBox="1"/>
          <p:nvPr/>
        </p:nvSpPr>
        <p:spPr>
          <a:xfrm>
            <a:off x="4572000"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78" name="Rectangle 77"/>
          <p:cNvSpPr/>
          <p:nvPr/>
        </p:nvSpPr>
        <p:spPr bwMode="auto">
          <a:xfrm>
            <a:off x="1311532" y="1861188"/>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79" name="Rectangle 78"/>
          <p:cNvSpPr/>
          <p:nvPr/>
        </p:nvSpPr>
        <p:spPr bwMode="auto">
          <a:xfrm>
            <a:off x="2792637" y="1861188"/>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80" name="Rectangle 79"/>
          <p:cNvSpPr/>
          <p:nvPr/>
        </p:nvSpPr>
        <p:spPr bwMode="auto">
          <a:xfrm>
            <a:off x="4287933" y="1861188"/>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81" name="Rectangle 80"/>
          <p:cNvSpPr/>
          <p:nvPr/>
        </p:nvSpPr>
        <p:spPr bwMode="auto">
          <a:xfrm>
            <a:off x="5702057" y="1881916"/>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82" name="Rectangle 81"/>
          <p:cNvSpPr/>
          <p:nvPr/>
        </p:nvSpPr>
        <p:spPr>
          <a:xfrm>
            <a:off x="2913839" y="2143593"/>
            <a:ext cx="875410" cy="263366"/>
          </a:xfrm>
          <a:prstGeom prst="rect">
            <a:avLst/>
          </a:prstGeom>
          <a:solidFill>
            <a:srgbClr val="00B0F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4409136" y="2512305"/>
            <a:ext cx="875410" cy="263366"/>
          </a:xfrm>
          <a:prstGeom prst="rect">
            <a:avLst/>
          </a:prstGeom>
          <a:solidFill>
            <a:srgbClr val="FF5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4409136" y="2143593"/>
            <a:ext cx="875410" cy="263366"/>
          </a:xfrm>
          <a:prstGeom prst="rect">
            <a:avLst/>
          </a:prstGeom>
          <a:solidFill>
            <a:srgbClr val="FF5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5823260" y="2512305"/>
            <a:ext cx="875410" cy="263366"/>
          </a:xfrm>
          <a:prstGeom prst="rect">
            <a:avLst/>
          </a:prstGeom>
          <a:solidFill>
            <a:srgbClr val="92D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823260" y="2157522"/>
            <a:ext cx="875410" cy="263366"/>
          </a:xfrm>
          <a:prstGeom prst="rect">
            <a:avLst/>
          </a:prstGeom>
          <a:solidFill>
            <a:srgbClr val="92D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1446210" y="2512305"/>
            <a:ext cx="875410" cy="263366"/>
          </a:xfrm>
          <a:prstGeom prst="rect">
            <a:avLst/>
          </a:prstGeom>
          <a:solidFill>
            <a:schemeClr val="accent1">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2913839" y="2512305"/>
            <a:ext cx="875410" cy="263366"/>
          </a:xfrm>
          <a:prstGeom prst="rect">
            <a:avLst/>
          </a:prstGeom>
          <a:solidFill>
            <a:srgbClr val="00B0F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bwMode="auto">
          <a:xfrm>
            <a:off x="7072172" y="1844824"/>
            <a:ext cx="1131291" cy="9991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90" name="Rectangle 89"/>
          <p:cNvSpPr/>
          <p:nvPr/>
        </p:nvSpPr>
        <p:spPr>
          <a:xfrm>
            <a:off x="7206850" y="2495941"/>
            <a:ext cx="875410" cy="263366"/>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p:cNvSpPr txBox="1"/>
          <p:nvPr/>
        </p:nvSpPr>
        <p:spPr>
          <a:xfrm>
            <a:off x="1897823" y="3265820"/>
            <a:ext cx="5050441" cy="523220"/>
          </a:xfrm>
          <a:prstGeom prst="rect">
            <a:avLst/>
          </a:prstGeom>
          <a:solidFill>
            <a:schemeClr val="tx2">
              <a:lumMod val="60000"/>
              <a:lumOff val="40000"/>
            </a:schemeClr>
          </a:solidFill>
          <a:ln w="38100">
            <a:solidFill>
              <a:schemeClr val="tx1"/>
            </a:solidFill>
          </a:ln>
        </p:spPr>
        <p:txBody>
          <a:bodyPr wrap="square" rtlCol="0">
            <a:spAutoFit/>
          </a:bodyPr>
          <a:lstStyle/>
          <a:p>
            <a:pPr algn="ctr"/>
            <a:r>
              <a:rPr lang="en-US" sz="2800" dirty="0" smtClean="0"/>
              <a:t>Batch Scheduler</a:t>
            </a:r>
            <a:endParaRPr lang="en-US" sz="2800" dirty="0"/>
          </a:p>
        </p:txBody>
      </p:sp>
      <p:sp>
        <p:nvSpPr>
          <p:cNvPr id="92" name="Down Arrow 91"/>
          <p:cNvSpPr/>
          <p:nvPr/>
        </p:nvSpPr>
        <p:spPr>
          <a:xfrm>
            <a:off x="3714394" y="2924945"/>
            <a:ext cx="1289654" cy="2160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7204874" y="2132856"/>
            <a:ext cx="875410" cy="263366"/>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bwMode="auto">
          <a:xfrm>
            <a:off x="5960989" y="4160855"/>
            <a:ext cx="1131291" cy="12623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95" name="Rectangle 94"/>
          <p:cNvSpPr/>
          <p:nvPr/>
        </p:nvSpPr>
        <p:spPr bwMode="auto">
          <a:xfrm>
            <a:off x="4546865" y="4149080"/>
            <a:ext cx="1131291" cy="12623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96" name="Rectangle 95"/>
          <p:cNvSpPr/>
          <p:nvPr/>
        </p:nvSpPr>
        <p:spPr bwMode="auto">
          <a:xfrm>
            <a:off x="3065403" y="4149080"/>
            <a:ext cx="1131291" cy="12623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97" name="Rectangle 96"/>
          <p:cNvSpPr/>
          <p:nvPr/>
        </p:nvSpPr>
        <p:spPr bwMode="auto">
          <a:xfrm>
            <a:off x="1570464" y="4149080"/>
            <a:ext cx="1131291" cy="1262301"/>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98" name="Rectangle 97"/>
          <p:cNvSpPr/>
          <p:nvPr/>
        </p:nvSpPr>
        <p:spPr>
          <a:xfrm>
            <a:off x="1705142" y="5063396"/>
            <a:ext cx="875410" cy="263366"/>
          </a:xfrm>
          <a:prstGeom prst="rect">
            <a:avLst/>
          </a:prstGeom>
          <a:solidFill>
            <a:schemeClr val="accent1">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705142" y="4317019"/>
            <a:ext cx="875410" cy="263366"/>
          </a:xfrm>
          <a:prstGeom prst="rect">
            <a:avLst/>
          </a:prstGeom>
          <a:solidFill>
            <a:srgbClr val="00B0F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1705142" y="4685731"/>
            <a:ext cx="875410" cy="263366"/>
          </a:xfrm>
          <a:prstGeom prst="rect">
            <a:avLst/>
          </a:prstGeom>
          <a:solidFill>
            <a:srgbClr val="00B0F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68068" y="5063396"/>
            <a:ext cx="875410" cy="263366"/>
          </a:xfrm>
          <a:prstGeom prst="rect">
            <a:avLst/>
          </a:prstGeom>
          <a:solidFill>
            <a:srgbClr val="FF5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4668068" y="4685731"/>
            <a:ext cx="875410" cy="263366"/>
          </a:xfrm>
          <a:prstGeom prst="rect">
            <a:avLst/>
          </a:prstGeom>
          <a:solidFill>
            <a:srgbClr val="FF5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3186605" y="5054444"/>
            <a:ext cx="875410" cy="263366"/>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3186605" y="4682116"/>
            <a:ext cx="875410" cy="263366"/>
          </a:xfrm>
          <a:prstGeom prst="rect">
            <a:avLst/>
          </a:prstGeom>
          <a:solidFill>
            <a:srgbClr val="92D05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Down Arrow 104"/>
          <p:cNvSpPr/>
          <p:nvPr/>
        </p:nvSpPr>
        <p:spPr>
          <a:xfrm>
            <a:off x="3714394" y="3820399"/>
            <a:ext cx="1289654" cy="2566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251520" y="3068960"/>
            <a:ext cx="835292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251520" y="3933056"/>
            <a:ext cx="835292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0" y="2276872"/>
            <a:ext cx="1403648" cy="646331"/>
          </a:xfrm>
          <a:prstGeom prst="rect">
            <a:avLst/>
          </a:prstGeom>
          <a:noFill/>
        </p:spPr>
        <p:txBody>
          <a:bodyPr wrap="square" rtlCol="0">
            <a:spAutoFit/>
          </a:bodyPr>
          <a:lstStyle/>
          <a:p>
            <a:r>
              <a:rPr lang="en-US" b="1" dirty="0" smtClean="0"/>
              <a:t>Batch Formation</a:t>
            </a:r>
            <a:endParaRPr lang="en-US" b="1" dirty="0"/>
          </a:p>
        </p:txBody>
      </p:sp>
      <p:sp>
        <p:nvSpPr>
          <p:cNvPr id="109" name="TextBox 108"/>
          <p:cNvSpPr txBox="1"/>
          <p:nvPr/>
        </p:nvSpPr>
        <p:spPr>
          <a:xfrm>
            <a:off x="-36512" y="4582289"/>
            <a:ext cx="1244244" cy="430887"/>
          </a:xfrm>
          <a:prstGeom prst="rect">
            <a:avLst/>
          </a:prstGeom>
          <a:noFill/>
        </p:spPr>
        <p:txBody>
          <a:bodyPr wrap="square" rtlCol="0">
            <a:spAutoFit/>
          </a:bodyPr>
          <a:lstStyle/>
          <a:p>
            <a:r>
              <a:rPr lang="en-US" sz="2200" dirty="0" smtClean="0"/>
              <a:t>Stage 3</a:t>
            </a:r>
            <a:endParaRPr lang="en-US" sz="2200" dirty="0"/>
          </a:p>
        </p:txBody>
      </p:sp>
      <p:sp>
        <p:nvSpPr>
          <p:cNvPr id="110" name="TextBox 109"/>
          <p:cNvSpPr txBox="1"/>
          <p:nvPr/>
        </p:nvSpPr>
        <p:spPr>
          <a:xfrm>
            <a:off x="0" y="5085184"/>
            <a:ext cx="1440160" cy="923330"/>
          </a:xfrm>
          <a:prstGeom prst="rect">
            <a:avLst/>
          </a:prstGeom>
          <a:noFill/>
        </p:spPr>
        <p:txBody>
          <a:bodyPr wrap="square" rtlCol="0">
            <a:spAutoFit/>
          </a:bodyPr>
          <a:lstStyle/>
          <a:p>
            <a:r>
              <a:rPr lang="en-US" b="1" dirty="0" smtClean="0"/>
              <a:t>DRAM Command Scheduler</a:t>
            </a:r>
            <a:endParaRPr lang="en-US" b="1" dirty="0"/>
          </a:p>
        </p:txBody>
      </p:sp>
      <p:sp>
        <p:nvSpPr>
          <p:cNvPr id="54" name="Rectangle 53"/>
          <p:cNvSpPr/>
          <p:nvPr/>
        </p:nvSpPr>
        <p:spPr>
          <a:xfrm>
            <a:off x="-36512" y="980728"/>
            <a:ext cx="8856984" cy="288032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p:cNvSpPr txBox="1"/>
          <p:nvPr/>
        </p:nvSpPr>
        <p:spPr>
          <a:xfrm>
            <a:off x="1724891" y="5361703"/>
            <a:ext cx="886333" cy="369332"/>
          </a:xfrm>
          <a:prstGeom prst="rect">
            <a:avLst/>
          </a:prstGeom>
          <a:noFill/>
        </p:spPr>
        <p:txBody>
          <a:bodyPr wrap="none" rtlCol="0">
            <a:spAutoFit/>
          </a:bodyPr>
          <a:lstStyle/>
          <a:p>
            <a:r>
              <a:rPr lang="en-US" dirty="0" smtClean="0"/>
              <a:t>Bank 1</a:t>
            </a:r>
            <a:endParaRPr lang="en-US" dirty="0"/>
          </a:p>
        </p:txBody>
      </p:sp>
      <p:sp>
        <p:nvSpPr>
          <p:cNvPr id="112" name="TextBox 111"/>
          <p:cNvSpPr txBox="1"/>
          <p:nvPr/>
        </p:nvSpPr>
        <p:spPr>
          <a:xfrm>
            <a:off x="3186557" y="5347847"/>
            <a:ext cx="886333" cy="369332"/>
          </a:xfrm>
          <a:prstGeom prst="rect">
            <a:avLst/>
          </a:prstGeom>
          <a:noFill/>
        </p:spPr>
        <p:txBody>
          <a:bodyPr wrap="none" rtlCol="0">
            <a:spAutoFit/>
          </a:bodyPr>
          <a:lstStyle/>
          <a:p>
            <a:r>
              <a:rPr lang="en-US" dirty="0" smtClean="0"/>
              <a:t>Bank 2</a:t>
            </a:r>
            <a:endParaRPr lang="en-US" dirty="0"/>
          </a:p>
        </p:txBody>
      </p:sp>
      <p:sp>
        <p:nvSpPr>
          <p:cNvPr id="113" name="TextBox 112"/>
          <p:cNvSpPr txBox="1"/>
          <p:nvPr/>
        </p:nvSpPr>
        <p:spPr>
          <a:xfrm>
            <a:off x="4696717" y="5361703"/>
            <a:ext cx="886333" cy="369332"/>
          </a:xfrm>
          <a:prstGeom prst="rect">
            <a:avLst/>
          </a:prstGeom>
          <a:noFill/>
        </p:spPr>
        <p:txBody>
          <a:bodyPr wrap="none" rtlCol="0">
            <a:spAutoFit/>
          </a:bodyPr>
          <a:lstStyle/>
          <a:p>
            <a:r>
              <a:rPr lang="en-US" dirty="0" smtClean="0"/>
              <a:t>Bank 3</a:t>
            </a:r>
            <a:endParaRPr lang="en-US" dirty="0"/>
          </a:p>
        </p:txBody>
      </p:sp>
      <p:sp>
        <p:nvSpPr>
          <p:cNvPr id="114" name="TextBox 113"/>
          <p:cNvSpPr txBox="1"/>
          <p:nvPr/>
        </p:nvSpPr>
        <p:spPr>
          <a:xfrm>
            <a:off x="6089111" y="5361703"/>
            <a:ext cx="886333" cy="369332"/>
          </a:xfrm>
          <a:prstGeom prst="rect">
            <a:avLst/>
          </a:prstGeom>
          <a:noFill/>
        </p:spPr>
        <p:txBody>
          <a:bodyPr wrap="none" rtlCol="0">
            <a:spAutoFit/>
          </a:bodyPr>
          <a:lstStyle/>
          <a:p>
            <a:r>
              <a:rPr lang="en-US" dirty="0" smtClean="0"/>
              <a:t>Bank 4</a:t>
            </a:r>
            <a:endParaRPr lang="en-US" dirty="0"/>
          </a:p>
        </p:txBody>
      </p:sp>
    </p:spTree>
    <p:extLst>
      <p:ext uri="{BB962C8B-B14F-4D97-AF65-F5344CB8AC3E}">
        <p14:creationId xmlns="" xmlns:p14="http://schemas.microsoft.com/office/powerpoint/2010/main" val="161307499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Stage 3: DRAM Command Scheduler</a:t>
            </a:r>
          </a:p>
        </p:txBody>
      </p:sp>
      <p:sp>
        <p:nvSpPr>
          <p:cNvPr id="3" name="Content Placeholder 2"/>
          <p:cNvSpPr>
            <a:spLocks noGrp="1"/>
          </p:cNvSpPr>
          <p:nvPr>
            <p:ph idx="1"/>
          </p:nvPr>
        </p:nvSpPr>
        <p:spPr/>
        <p:txBody>
          <a:bodyPr/>
          <a:lstStyle/>
          <a:p>
            <a:r>
              <a:rPr lang="en-US" dirty="0" smtClean="0"/>
              <a:t>High level policy decisions have already been made by:</a:t>
            </a:r>
          </a:p>
          <a:p>
            <a:pPr lvl="1"/>
            <a:r>
              <a:rPr lang="en-US" dirty="0" smtClean="0"/>
              <a:t>Stage 1: Maintains row buffer locality</a:t>
            </a:r>
          </a:p>
          <a:p>
            <a:pPr lvl="1"/>
            <a:r>
              <a:rPr lang="en-US" dirty="0" smtClean="0"/>
              <a:t>Stage 2: Minimizes inter-application interference</a:t>
            </a:r>
          </a:p>
          <a:p>
            <a:endParaRPr lang="en-US" dirty="0" smtClean="0"/>
          </a:p>
          <a:p>
            <a:r>
              <a:rPr lang="en-US" dirty="0" smtClean="0"/>
              <a:t>Stage 3: No need for further scheduling</a:t>
            </a:r>
            <a:endParaRPr lang="en-US" dirty="0"/>
          </a:p>
          <a:p>
            <a:r>
              <a:rPr lang="en-US" dirty="0" smtClean="0"/>
              <a:t>Only goal: </a:t>
            </a:r>
            <a:r>
              <a:rPr lang="en-US" b="1" dirty="0" smtClean="0">
                <a:solidFill>
                  <a:srgbClr val="0000FF"/>
                </a:solidFill>
              </a:rPr>
              <a:t>service requests while satisfying DRAM timing constraints</a:t>
            </a:r>
            <a:endParaRPr lang="en-US" dirty="0" smtClean="0">
              <a:solidFill>
                <a:srgbClr val="0000FF"/>
              </a:solidFill>
            </a:endParaRPr>
          </a:p>
          <a:p>
            <a:endParaRPr lang="en-US" dirty="0" smtClean="0"/>
          </a:p>
          <a:p>
            <a:r>
              <a:rPr lang="en-US" dirty="0" smtClean="0"/>
              <a:t>Implemented as </a:t>
            </a:r>
            <a:r>
              <a:rPr lang="en-US" b="1" dirty="0" smtClean="0">
                <a:solidFill>
                  <a:srgbClr val="0000FF"/>
                </a:solidFill>
              </a:rPr>
              <a:t>simple per-bank FIFO queues</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25</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 name="Table 103"/>
          <p:cNvGraphicFramePr>
            <a:graphicFrameLocks noGrp="1"/>
          </p:cNvGraphicFramePr>
          <p:nvPr/>
        </p:nvGraphicFramePr>
        <p:xfrm>
          <a:off x="6199908" y="3994728"/>
          <a:ext cx="2653146" cy="1645920"/>
        </p:xfrm>
        <a:graphic>
          <a:graphicData uri="http://schemas.openxmlformats.org/drawingml/2006/table">
            <a:tbl>
              <a:tblPr firstRow="1" bandRow="1">
                <a:tableStyleId>{5C22544A-7EE6-4342-B048-85BDC9FD1C3A}</a:tableStyleId>
              </a:tblPr>
              <a:tblGrid>
                <a:gridCol w="2653146"/>
              </a:tblGrid>
              <a:tr h="370840">
                <a:tc>
                  <a:txBody>
                    <a:bodyPr/>
                    <a:lstStyle/>
                    <a:p>
                      <a:pPr algn="ctr"/>
                      <a:r>
                        <a:rPr lang="en-US" sz="2400" dirty="0" smtClean="0"/>
                        <a:t>Current Batch</a:t>
                      </a:r>
                    </a:p>
                    <a:p>
                      <a:pPr algn="ctr"/>
                      <a:r>
                        <a:rPr lang="en-US" sz="2400" dirty="0" smtClean="0"/>
                        <a:t>Scheduling Policy</a:t>
                      </a:r>
                      <a:endParaRPr lang="en-US" sz="2400" dirty="0"/>
                    </a:p>
                  </a:txBody>
                  <a:tcPr/>
                </a:tc>
              </a:tr>
              <a:tr h="370840">
                <a:tc>
                  <a:txBody>
                    <a:bodyPr/>
                    <a:lstStyle/>
                    <a:p>
                      <a:pPr algn="ctr"/>
                      <a:r>
                        <a:rPr lang="en-US" sz="2400" b="1" dirty="0" smtClean="0">
                          <a:solidFill>
                            <a:srgbClr val="FF0000"/>
                          </a:solidFill>
                        </a:rPr>
                        <a:t>SJF</a:t>
                      </a:r>
                      <a:endParaRPr lang="en-US" sz="2400" b="1" dirty="0">
                        <a:solidFill>
                          <a:srgbClr val="FF0000"/>
                        </a:solidFill>
                      </a:endParaRPr>
                    </a:p>
                  </a:txBody>
                  <a:tcPr/>
                </a:tc>
              </a:tr>
            </a:tbl>
          </a:graphicData>
        </a:graphic>
      </p:graphicFrame>
      <p:graphicFrame>
        <p:nvGraphicFramePr>
          <p:cNvPr id="105" name="Table 104"/>
          <p:cNvGraphicFramePr>
            <a:graphicFrameLocks noGrp="1"/>
          </p:cNvGraphicFramePr>
          <p:nvPr/>
        </p:nvGraphicFramePr>
        <p:xfrm>
          <a:off x="6200338" y="3987368"/>
          <a:ext cx="2653146" cy="1645920"/>
        </p:xfrm>
        <a:graphic>
          <a:graphicData uri="http://schemas.openxmlformats.org/drawingml/2006/table">
            <a:tbl>
              <a:tblPr firstRow="1" bandRow="1">
                <a:tableStyleId>{5C22544A-7EE6-4342-B048-85BDC9FD1C3A}</a:tableStyleId>
              </a:tblPr>
              <a:tblGrid>
                <a:gridCol w="2653146"/>
              </a:tblGrid>
              <a:tr h="370840">
                <a:tc>
                  <a:txBody>
                    <a:bodyPr/>
                    <a:lstStyle/>
                    <a:p>
                      <a:pPr algn="ctr"/>
                      <a:r>
                        <a:rPr lang="en-US" sz="2400" dirty="0" smtClean="0"/>
                        <a:t>Current Batch</a:t>
                      </a:r>
                    </a:p>
                    <a:p>
                      <a:pPr algn="ctr"/>
                      <a:r>
                        <a:rPr lang="en-US" sz="2400" dirty="0" smtClean="0"/>
                        <a:t>Scheduling Policy</a:t>
                      </a:r>
                      <a:endParaRPr lang="en-US" sz="2400" dirty="0"/>
                    </a:p>
                  </a:txBody>
                  <a:tcPr/>
                </a:tc>
              </a:tr>
              <a:tr h="370840">
                <a:tc>
                  <a:txBody>
                    <a:bodyPr/>
                    <a:lstStyle/>
                    <a:p>
                      <a:pPr algn="ctr"/>
                      <a:r>
                        <a:rPr lang="en-US" sz="2400" b="1" dirty="0" smtClean="0">
                          <a:solidFill>
                            <a:srgbClr val="FF0000"/>
                          </a:solidFill>
                        </a:rPr>
                        <a:t>RR</a:t>
                      </a:r>
                      <a:endParaRPr lang="en-US" sz="2400" b="1" dirty="0">
                        <a:solidFill>
                          <a:srgbClr val="FF0000"/>
                        </a:solidFill>
                      </a:endParaRPr>
                    </a:p>
                  </a:txBody>
                  <a:tcPr/>
                </a:tc>
              </a:tr>
            </a:tbl>
          </a:graphicData>
        </a:graphic>
      </p:graphicFrame>
      <p:sp>
        <p:nvSpPr>
          <p:cNvPr id="85" name="TextBox 84"/>
          <p:cNvSpPr txBox="1"/>
          <p:nvPr/>
        </p:nvSpPr>
        <p:spPr>
          <a:xfrm>
            <a:off x="1839821" y="3212976"/>
            <a:ext cx="5050441" cy="523220"/>
          </a:xfrm>
          <a:prstGeom prst="rect">
            <a:avLst/>
          </a:prstGeom>
          <a:solidFill>
            <a:schemeClr val="tx2">
              <a:lumMod val="60000"/>
              <a:lumOff val="40000"/>
            </a:schemeClr>
          </a:solidFill>
          <a:ln w="38100">
            <a:solidFill>
              <a:schemeClr val="tx1"/>
            </a:solidFill>
          </a:ln>
        </p:spPr>
        <p:txBody>
          <a:bodyPr wrap="square" rtlCol="0">
            <a:spAutoFit/>
          </a:bodyPr>
          <a:lstStyle/>
          <a:p>
            <a:pPr algn="ctr"/>
            <a:r>
              <a:rPr lang="en-US" sz="2800" dirty="0" smtClean="0"/>
              <a:t>Batch Scheduler</a:t>
            </a:r>
            <a:endParaRPr lang="en-US" sz="2800" dirty="0"/>
          </a:p>
        </p:txBody>
      </p:sp>
      <p:grpSp>
        <p:nvGrpSpPr>
          <p:cNvPr id="10" name="Group 9"/>
          <p:cNvGrpSpPr/>
          <p:nvPr/>
        </p:nvGrpSpPr>
        <p:grpSpPr>
          <a:xfrm>
            <a:off x="2634927" y="4005064"/>
            <a:ext cx="3532620" cy="1937073"/>
            <a:chOff x="2634927" y="4005064"/>
            <a:chExt cx="3532620" cy="1937073"/>
          </a:xfrm>
        </p:grpSpPr>
        <p:sp>
          <p:nvSpPr>
            <p:cNvPr id="86" name="Rectangle 85"/>
            <p:cNvSpPr/>
            <p:nvPr/>
          </p:nvSpPr>
          <p:spPr bwMode="auto">
            <a:xfrm>
              <a:off x="2719797" y="4005064"/>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87" name="Rectangle 86"/>
            <p:cNvSpPr/>
            <p:nvPr/>
          </p:nvSpPr>
          <p:spPr bwMode="auto">
            <a:xfrm>
              <a:off x="3611130" y="4009336"/>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88" name="Rectangle 87"/>
            <p:cNvSpPr/>
            <p:nvPr/>
          </p:nvSpPr>
          <p:spPr bwMode="auto">
            <a:xfrm>
              <a:off x="4494454" y="4009336"/>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89" name="Rectangle 88"/>
            <p:cNvSpPr/>
            <p:nvPr/>
          </p:nvSpPr>
          <p:spPr bwMode="auto">
            <a:xfrm>
              <a:off x="5337627" y="4010099"/>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90" name="TextBox 89"/>
            <p:cNvSpPr txBox="1"/>
            <p:nvPr/>
          </p:nvSpPr>
          <p:spPr>
            <a:xfrm>
              <a:off x="2634927" y="5570656"/>
              <a:ext cx="928694" cy="369332"/>
            </a:xfrm>
            <a:prstGeom prst="rect">
              <a:avLst/>
            </a:prstGeom>
            <a:noFill/>
          </p:spPr>
          <p:txBody>
            <a:bodyPr wrap="square" rtlCol="0">
              <a:spAutoFit/>
            </a:bodyPr>
            <a:lstStyle/>
            <a:p>
              <a:r>
                <a:rPr lang="en-US" dirty="0" smtClean="0"/>
                <a:t>Bank 1</a:t>
              </a:r>
              <a:endParaRPr lang="en-US" dirty="0"/>
            </a:p>
          </p:txBody>
        </p:sp>
        <p:sp>
          <p:nvSpPr>
            <p:cNvPr id="91" name="TextBox 90"/>
            <p:cNvSpPr txBox="1"/>
            <p:nvPr/>
          </p:nvSpPr>
          <p:spPr>
            <a:xfrm>
              <a:off x="3508547" y="5572805"/>
              <a:ext cx="928694" cy="369332"/>
            </a:xfrm>
            <a:prstGeom prst="rect">
              <a:avLst/>
            </a:prstGeom>
            <a:noFill/>
          </p:spPr>
          <p:txBody>
            <a:bodyPr wrap="square" rtlCol="0">
              <a:spAutoFit/>
            </a:bodyPr>
            <a:lstStyle/>
            <a:p>
              <a:r>
                <a:rPr lang="en-US" dirty="0" smtClean="0"/>
                <a:t>Bank 2</a:t>
              </a:r>
              <a:endParaRPr lang="en-US" dirty="0"/>
            </a:p>
          </p:txBody>
        </p:sp>
        <p:sp>
          <p:nvSpPr>
            <p:cNvPr id="92" name="TextBox 91"/>
            <p:cNvSpPr txBox="1"/>
            <p:nvPr/>
          </p:nvSpPr>
          <p:spPr>
            <a:xfrm>
              <a:off x="4397031" y="5570656"/>
              <a:ext cx="928694" cy="369332"/>
            </a:xfrm>
            <a:prstGeom prst="rect">
              <a:avLst/>
            </a:prstGeom>
            <a:noFill/>
          </p:spPr>
          <p:txBody>
            <a:bodyPr wrap="square" rtlCol="0">
              <a:spAutoFit/>
            </a:bodyPr>
            <a:lstStyle/>
            <a:p>
              <a:r>
                <a:rPr lang="en-US" dirty="0" smtClean="0"/>
                <a:t>Bank 3</a:t>
              </a:r>
              <a:endParaRPr lang="en-US" dirty="0"/>
            </a:p>
          </p:txBody>
        </p:sp>
        <p:sp>
          <p:nvSpPr>
            <p:cNvPr id="93" name="TextBox 92"/>
            <p:cNvSpPr txBox="1"/>
            <p:nvPr/>
          </p:nvSpPr>
          <p:spPr>
            <a:xfrm>
              <a:off x="5238853" y="5568043"/>
              <a:ext cx="928694" cy="369332"/>
            </a:xfrm>
            <a:prstGeom prst="rect">
              <a:avLst/>
            </a:prstGeom>
            <a:noFill/>
          </p:spPr>
          <p:txBody>
            <a:bodyPr wrap="square" rtlCol="0">
              <a:spAutoFit/>
            </a:bodyPr>
            <a:lstStyle/>
            <a:p>
              <a:r>
                <a:rPr lang="en-US" dirty="0" smtClean="0"/>
                <a:t>Bank 4</a:t>
              </a:r>
              <a:endParaRPr lang="en-US" dirty="0"/>
            </a:p>
          </p:txBody>
        </p:sp>
      </p:grpSp>
      <p:sp>
        <p:nvSpPr>
          <p:cNvPr id="2" name="Title 1"/>
          <p:cNvSpPr>
            <a:spLocks noGrp="1"/>
          </p:cNvSpPr>
          <p:nvPr>
            <p:ph type="title"/>
          </p:nvPr>
        </p:nvSpPr>
        <p:spPr/>
        <p:txBody>
          <a:bodyPr/>
          <a:lstStyle/>
          <a:p>
            <a:pPr lvl="1"/>
            <a:r>
              <a:rPr lang="en-US" dirty="0" smtClean="0"/>
              <a:t>Putting Everything Together</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26</a:t>
            </a:fld>
            <a:endParaRPr lang="en-US" altLang="en-US" dirty="0"/>
          </a:p>
        </p:txBody>
      </p:sp>
      <p:sp>
        <p:nvSpPr>
          <p:cNvPr id="60" name="TextBox 59"/>
          <p:cNvSpPr txBox="1"/>
          <p:nvPr/>
        </p:nvSpPr>
        <p:spPr>
          <a:xfrm>
            <a:off x="2203146" y="971436"/>
            <a:ext cx="928694" cy="369332"/>
          </a:xfrm>
          <a:prstGeom prst="rect">
            <a:avLst/>
          </a:prstGeom>
          <a:noFill/>
        </p:spPr>
        <p:txBody>
          <a:bodyPr wrap="square" rtlCol="0">
            <a:spAutoFit/>
          </a:bodyPr>
          <a:lstStyle/>
          <a:p>
            <a:r>
              <a:rPr lang="en-US" dirty="0" smtClean="0"/>
              <a:t>Core 1</a:t>
            </a:r>
            <a:endParaRPr lang="en-US" dirty="0"/>
          </a:p>
        </p:txBody>
      </p:sp>
      <p:sp>
        <p:nvSpPr>
          <p:cNvPr id="61" name="TextBox 60"/>
          <p:cNvSpPr txBox="1"/>
          <p:nvPr/>
        </p:nvSpPr>
        <p:spPr>
          <a:xfrm>
            <a:off x="3067242" y="980728"/>
            <a:ext cx="928694" cy="369332"/>
          </a:xfrm>
          <a:prstGeom prst="rect">
            <a:avLst/>
          </a:prstGeom>
          <a:noFill/>
        </p:spPr>
        <p:txBody>
          <a:bodyPr wrap="square" rtlCol="0">
            <a:spAutoFit/>
          </a:bodyPr>
          <a:lstStyle/>
          <a:p>
            <a:r>
              <a:rPr lang="en-US" dirty="0" smtClean="0"/>
              <a:t>Core 2</a:t>
            </a:r>
            <a:endParaRPr lang="en-US" dirty="0"/>
          </a:p>
        </p:txBody>
      </p:sp>
      <p:sp>
        <p:nvSpPr>
          <p:cNvPr id="62" name="TextBox 61"/>
          <p:cNvSpPr txBox="1"/>
          <p:nvPr/>
        </p:nvSpPr>
        <p:spPr>
          <a:xfrm>
            <a:off x="4003346" y="971436"/>
            <a:ext cx="928694" cy="369332"/>
          </a:xfrm>
          <a:prstGeom prst="rect">
            <a:avLst/>
          </a:prstGeom>
          <a:noFill/>
        </p:spPr>
        <p:txBody>
          <a:bodyPr wrap="square" rtlCol="0">
            <a:spAutoFit/>
          </a:bodyPr>
          <a:lstStyle/>
          <a:p>
            <a:r>
              <a:rPr lang="en-US" dirty="0" smtClean="0"/>
              <a:t>Core 3</a:t>
            </a:r>
            <a:endParaRPr lang="en-US" dirty="0"/>
          </a:p>
        </p:txBody>
      </p:sp>
      <p:sp>
        <p:nvSpPr>
          <p:cNvPr id="63" name="TextBox 62"/>
          <p:cNvSpPr txBox="1"/>
          <p:nvPr/>
        </p:nvSpPr>
        <p:spPr>
          <a:xfrm>
            <a:off x="4867442" y="980728"/>
            <a:ext cx="928694" cy="369332"/>
          </a:xfrm>
          <a:prstGeom prst="rect">
            <a:avLst/>
          </a:prstGeom>
          <a:noFill/>
        </p:spPr>
        <p:txBody>
          <a:bodyPr wrap="square" rtlCol="0">
            <a:spAutoFit/>
          </a:bodyPr>
          <a:lstStyle/>
          <a:p>
            <a:r>
              <a:rPr lang="en-US" dirty="0" smtClean="0"/>
              <a:t>Core 4</a:t>
            </a:r>
            <a:endParaRPr lang="en-US" dirty="0"/>
          </a:p>
        </p:txBody>
      </p:sp>
      <p:sp>
        <p:nvSpPr>
          <p:cNvPr id="59" name="Rectangle 58"/>
          <p:cNvSpPr/>
          <p:nvPr/>
        </p:nvSpPr>
        <p:spPr bwMode="auto">
          <a:xfrm>
            <a:off x="2287749" y="1582218"/>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64" name="Down Arrow 63"/>
          <p:cNvSpPr/>
          <p:nvPr/>
        </p:nvSpPr>
        <p:spPr>
          <a:xfrm>
            <a:off x="3447939" y="1273845"/>
            <a:ext cx="121414" cy="231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a:off x="2557568" y="1273845"/>
            <a:ext cx="121414" cy="231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4338312" y="1273845"/>
            <a:ext cx="121414" cy="231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5188211" y="1273845"/>
            <a:ext cx="121414" cy="231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bwMode="auto">
          <a:xfrm>
            <a:off x="3179082" y="1586490"/>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69" name="Rectangle 68"/>
          <p:cNvSpPr/>
          <p:nvPr/>
        </p:nvSpPr>
        <p:spPr bwMode="auto">
          <a:xfrm>
            <a:off x="4062406" y="1586490"/>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70" name="Rectangle 69"/>
          <p:cNvSpPr/>
          <p:nvPr/>
        </p:nvSpPr>
        <p:spPr bwMode="auto">
          <a:xfrm>
            <a:off x="4932040" y="1589634"/>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74" name="Rectangle 73"/>
          <p:cNvSpPr/>
          <p:nvPr/>
        </p:nvSpPr>
        <p:spPr>
          <a:xfrm>
            <a:off x="3251349" y="2111152"/>
            <a:ext cx="521964" cy="191208"/>
          </a:xfrm>
          <a:prstGeom prst="rect">
            <a:avLst/>
          </a:prstGeom>
          <a:solidFill>
            <a:schemeClr val="accent1">
              <a:lumMod val="5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a:off x="5004048" y="2729711"/>
            <a:ext cx="521964" cy="191208"/>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4134673" y="2095912"/>
            <a:ext cx="521964" cy="191208"/>
          </a:xfrm>
          <a:prstGeom prst="rect">
            <a:avLst/>
          </a:prstGeom>
          <a:solidFill>
            <a:srgbClr val="663D63"/>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p:nvPr/>
        </p:nvCxnSpPr>
        <p:spPr>
          <a:xfrm>
            <a:off x="3171047" y="2391698"/>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054371" y="2391698"/>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279714" y="2391698"/>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51520" y="3861048"/>
            <a:ext cx="835292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251520" y="3140968"/>
            <a:ext cx="835292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23528" y="1412776"/>
            <a:ext cx="2232248" cy="1384995"/>
          </a:xfrm>
          <a:prstGeom prst="rect">
            <a:avLst/>
          </a:prstGeom>
          <a:noFill/>
        </p:spPr>
        <p:txBody>
          <a:bodyPr wrap="square" rtlCol="0">
            <a:spAutoFit/>
          </a:bodyPr>
          <a:lstStyle/>
          <a:p>
            <a:r>
              <a:rPr lang="en-US" sz="2800" dirty="0" smtClean="0"/>
              <a:t>Stage 1:</a:t>
            </a:r>
          </a:p>
          <a:p>
            <a:r>
              <a:rPr lang="en-US" sz="2800" dirty="0" smtClean="0"/>
              <a:t>Batch </a:t>
            </a:r>
          </a:p>
          <a:p>
            <a:r>
              <a:rPr lang="en-US" sz="2800" dirty="0" smtClean="0"/>
              <a:t>Formation</a:t>
            </a:r>
            <a:endParaRPr lang="en-US" sz="2800" dirty="0"/>
          </a:p>
        </p:txBody>
      </p:sp>
      <p:sp>
        <p:nvSpPr>
          <p:cNvPr id="43" name="TextBox 42"/>
          <p:cNvSpPr txBox="1"/>
          <p:nvPr/>
        </p:nvSpPr>
        <p:spPr>
          <a:xfrm>
            <a:off x="323528" y="4149080"/>
            <a:ext cx="2232248" cy="1815882"/>
          </a:xfrm>
          <a:prstGeom prst="rect">
            <a:avLst/>
          </a:prstGeom>
          <a:noFill/>
        </p:spPr>
        <p:txBody>
          <a:bodyPr wrap="square" rtlCol="0">
            <a:spAutoFit/>
          </a:bodyPr>
          <a:lstStyle/>
          <a:p>
            <a:r>
              <a:rPr lang="en-US" sz="2800" dirty="0" smtClean="0"/>
              <a:t>Stage 3: DRAM Command Scheduler</a:t>
            </a:r>
            <a:endParaRPr lang="en-US" sz="2800" dirty="0"/>
          </a:p>
        </p:txBody>
      </p:sp>
      <p:sp>
        <p:nvSpPr>
          <p:cNvPr id="44" name="Rectangle 43"/>
          <p:cNvSpPr/>
          <p:nvPr/>
        </p:nvSpPr>
        <p:spPr bwMode="auto">
          <a:xfrm>
            <a:off x="5796136" y="1586490"/>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45" name="TextBox 44"/>
          <p:cNvSpPr txBox="1"/>
          <p:nvPr/>
        </p:nvSpPr>
        <p:spPr>
          <a:xfrm>
            <a:off x="5803546" y="980728"/>
            <a:ext cx="928694" cy="369332"/>
          </a:xfrm>
          <a:prstGeom prst="rect">
            <a:avLst/>
          </a:prstGeom>
          <a:noFill/>
        </p:spPr>
        <p:txBody>
          <a:bodyPr wrap="square" rtlCol="0">
            <a:spAutoFit/>
          </a:bodyPr>
          <a:lstStyle/>
          <a:p>
            <a:r>
              <a:rPr lang="en-US" dirty="0" smtClean="0"/>
              <a:t>GPU</a:t>
            </a:r>
            <a:endParaRPr lang="en-US" dirty="0"/>
          </a:p>
        </p:txBody>
      </p:sp>
      <p:sp>
        <p:nvSpPr>
          <p:cNvPr id="46" name="Down Arrow 45"/>
          <p:cNvSpPr/>
          <p:nvPr/>
        </p:nvSpPr>
        <p:spPr>
          <a:xfrm>
            <a:off x="6071784" y="1273845"/>
            <a:ext cx="121414" cy="231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257948" y="2492896"/>
            <a:ext cx="521964" cy="432048"/>
          </a:xfrm>
          <a:prstGeom prst="rect">
            <a:avLst/>
          </a:prstGeom>
          <a:solidFill>
            <a:srgbClr val="FFC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p:cNvSpPr/>
          <p:nvPr/>
        </p:nvSpPr>
        <p:spPr>
          <a:xfrm>
            <a:off x="2360016" y="2492896"/>
            <a:ext cx="521964" cy="432048"/>
          </a:xfrm>
          <a:prstGeom prst="rect">
            <a:avLst/>
          </a:prstGeom>
          <a:solidFill>
            <a:srgbClr val="0070C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4139952" y="2492896"/>
            <a:ext cx="521964" cy="432048"/>
          </a:xfrm>
          <a:prstGeom prst="rect">
            <a:avLst/>
          </a:prstGeom>
          <a:solidFill>
            <a:srgbClr val="FF0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5868144" y="1988840"/>
            <a:ext cx="521964" cy="936104"/>
          </a:xfrm>
          <a:prstGeom prst="rect">
            <a:avLst/>
          </a:prstGeom>
          <a:solidFill>
            <a:schemeClr val="tx2">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cxnSp>
        <p:nvCxnSpPr>
          <p:cNvPr id="97" name="Straight Connector 96"/>
          <p:cNvCxnSpPr/>
          <p:nvPr/>
        </p:nvCxnSpPr>
        <p:spPr>
          <a:xfrm>
            <a:off x="4932040" y="2639293"/>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4572000" y="4869160"/>
            <a:ext cx="521964" cy="432048"/>
          </a:xfrm>
          <a:prstGeom prst="rect">
            <a:avLst/>
          </a:prstGeom>
          <a:solidFill>
            <a:srgbClr val="FFC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9" name="Rectangle 98"/>
          <p:cNvSpPr/>
          <p:nvPr/>
        </p:nvSpPr>
        <p:spPr>
          <a:xfrm>
            <a:off x="3689996" y="5110000"/>
            <a:ext cx="521964" cy="191208"/>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3689996" y="4581128"/>
            <a:ext cx="521964" cy="432048"/>
          </a:xfrm>
          <a:prstGeom prst="rect">
            <a:avLst/>
          </a:prstGeom>
          <a:solidFill>
            <a:srgbClr val="FF0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p:cNvCxnSpPr/>
          <p:nvPr/>
        </p:nvCxnSpPr>
        <p:spPr>
          <a:xfrm>
            <a:off x="3169352" y="2636912"/>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4067944" y="2636912"/>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23528" y="3212976"/>
            <a:ext cx="2232248" cy="523220"/>
          </a:xfrm>
          <a:prstGeom prst="rect">
            <a:avLst/>
          </a:prstGeom>
          <a:noFill/>
        </p:spPr>
        <p:txBody>
          <a:bodyPr wrap="square" rtlCol="0">
            <a:spAutoFit/>
          </a:bodyPr>
          <a:lstStyle/>
          <a:p>
            <a:r>
              <a:rPr lang="en-US" sz="2800" dirty="0" smtClean="0"/>
              <a:t>Stage 2:</a:t>
            </a:r>
            <a:endParaRPr lang="en-US" sz="2800" dirty="0"/>
          </a:p>
        </p:txBody>
      </p:sp>
      <p:cxnSp>
        <p:nvCxnSpPr>
          <p:cNvPr id="82" name="Straight Connector 81"/>
          <p:cNvCxnSpPr/>
          <p:nvPr/>
        </p:nvCxnSpPr>
        <p:spPr>
          <a:xfrm>
            <a:off x="5796136" y="1916832"/>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001890" y="1263907"/>
            <a:ext cx="521964" cy="191208"/>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childTnLst>
                                </p:cTn>
                              </p:par>
                              <p:par>
                                <p:cTn id="10" presetID="10" presetClass="entr" presetSubtype="0"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fade">
                                      <p:cBhvr>
                                        <p:cTn id="12" dur="500"/>
                                        <p:tgtEl>
                                          <p:spTgt spid="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fade">
                                      <p:cBhvr>
                                        <p:cTn id="20" dur="500"/>
                                        <p:tgtEl>
                                          <p:spTgt spid="94"/>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2" nodeType="clickEffect">
                                  <p:stCondLst>
                                    <p:cond delay="0"/>
                                  </p:stCondLst>
                                  <p:childTnLst>
                                    <p:animMotion origin="layout" path="M -4.44444E-6 -0.00255 L -0.14652 0.34421 " pathEditMode="relative" rAng="0" ptsTypes="AA">
                                      <p:cBhvr>
                                        <p:cTn id="30" dur="1000" fill="hold"/>
                                        <p:tgtEl>
                                          <p:spTgt spid="78"/>
                                        </p:tgtEl>
                                        <p:attrNameLst>
                                          <p:attrName>ppt_x</p:attrName>
                                          <p:attrName>ppt_y</p:attrName>
                                        </p:attrNameLst>
                                      </p:cBhvr>
                                      <p:rCtr x="-73" y="173"/>
                                    </p:animMotion>
                                  </p:childTnLst>
                                </p:cTn>
                              </p:par>
                            </p:childTnLst>
                          </p:cTn>
                        </p:par>
                        <p:par>
                          <p:cTn id="31" fill="hold">
                            <p:stCondLst>
                              <p:cond delay="1000"/>
                            </p:stCondLst>
                            <p:childTnLst>
                              <p:par>
                                <p:cTn id="32" presetID="10" presetClass="exit" presetSubtype="0" fill="hold" nodeType="afterEffect">
                                  <p:stCondLst>
                                    <p:cond delay="0"/>
                                  </p:stCondLst>
                                  <p:childTnLst>
                                    <p:animEffect transition="out" filter="fade">
                                      <p:cBhvr>
                                        <p:cTn id="33" dur="500"/>
                                        <p:tgtEl>
                                          <p:spTgt spid="78"/>
                                        </p:tgtEl>
                                      </p:cBhvr>
                                    </p:animEffect>
                                    <p:set>
                                      <p:cBhvr>
                                        <p:cTn id="34" dur="1" fill="hold">
                                          <p:stCondLst>
                                            <p:cond delay="499"/>
                                          </p:stCondLst>
                                        </p:cTn>
                                        <p:tgtEl>
                                          <p:spTgt spid="7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99"/>
                                        </p:tgtEl>
                                        <p:attrNameLst>
                                          <p:attrName>style.visibility</p:attrName>
                                        </p:attrNameLst>
                                      </p:cBhvr>
                                      <p:to>
                                        <p:strVal val="visible"/>
                                      </p:to>
                                    </p:set>
                                  </p:childTnLst>
                                </p:cTn>
                              </p:par>
                              <p:par>
                                <p:cTn id="37" presetID="3" presetClass="exit" presetSubtype="10" fill="hold" nodeType="withEffect">
                                  <p:stCondLst>
                                    <p:cond delay="0"/>
                                  </p:stCondLst>
                                  <p:childTnLst>
                                    <p:animEffect transition="out" filter="blinds(horizontal)">
                                      <p:cBhvr>
                                        <p:cTn id="38" dur="500"/>
                                        <p:tgtEl>
                                          <p:spTgt spid="97"/>
                                        </p:tgtEl>
                                      </p:cBhvr>
                                    </p:animEffect>
                                    <p:set>
                                      <p:cBhvr>
                                        <p:cTn id="39" dur="1" fill="hold">
                                          <p:stCondLst>
                                            <p:cond delay="499"/>
                                          </p:stCondLst>
                                        </p:cTn>
                                        <p:tgtEl>
                                          <p:spTgt spid="9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blinds(horizontal)">
                                      <p:cBhvr>
                                        <p:cTn id="44" dur="500"/>
                                        <p:tgtEl>
                                          <p:spTgt spid="105"/>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22222E-6 -4.07407E-6 L 0.14739 0.34676 " pathEditMode="relative" rAng="0" ptsTypes="AA">
                                      <p:cBhvr>
                                        <p:cTn id="48" dur="1000" fill="hold"/>
                                        <p:tgtEl>
                                          <p:spTgt spid="56"/>
                                        </p:tgtEl>
                                        <p:attrNameLst>
                                          <p:attrName>ppt_x</p:attrName>
                                          <p:attrName>ppt_y</p:attrName>
                                        </p:attrNameLst>
                                      </p:cBhvr>
                                      <p:rCtr x="7361" y="17338"/>
                                    </p:animMotion>
                                  </p:childTnLst>
                                </p:cTn>
                              </p:par>
                            </p:childTnLst>
                          </p:cTn>
                        </p:par>
                        <p:par>
                          <p:cTn id="49" fill="hold">
                            <p:stCondLst>
                              <p:cond delay="1000"/>
                            </p:stCondLst>
                            <p:childTnLst>
                              <p:par>
                                <p:cTn id="50" presetID="10" presetClass="exit" presetSubtype="0" fill="hold" grpId="2" nodeType="afterEffect">
                                  <p:stCondLst>
                                    <p:cond delay="0"/>
                                  </p:stCondLst>
                                  <p:childTnLst>
                                    <p:animEffect transition="out" filter="fade">
                                      <p:cBhvr>
                                        <p:cTn id="51" dur="500"/>
                                        <p:tgtEl>
                                          <p:spTgt spid="56"/>
                                        </p:tgtEl>
                                      </p:cBhvr>
                                    </p:animEffect>
                                    <p:set>
                                      <p:cBhvr>
                                        <p:cTn id="52" dur="1" fill="hold">
                                          <p:stCondLst>
                                            <p:cond delay="499"/>
                                          </p:stCondLst>
                                        </p:cTn>
                                        <p:tgtEl>
                                          <p:spTgt spid="56"/>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fade">
                                      <p:cBhvr>
                                        <p:cTn id="55" dur="500"/>
                                        <p:tgtEl>
                                          <p:spTgt spid="98"/>
                                        </p:tgtEl>
                                      </p:cBhvr>
                                    </p:animEffect>
                                  </p:childTnLst>
                                </p:cTn>
                              </p:par>
                            </p:childTnLst>
                          </p:cTn>
                        </p:par>
                        <p:par>
                          <p:cTn id="56" fill="hold">
                            <p:stCondLst>
                              <p:cond delay="1500"/>
                            </p:stCondLst>
                            <p:childTnLst>
                              <p:par>
                                <p:cTn id="57" presetID="42" presetClass="path" presetSubtype="0" accel="50000" decel="50000" fill="hold" grpId="3" nodeType="afterEffect">
                                  <p:stCondLst>
                                    <p:cond delay="0"/>
                                  </p:stCondLst>
                                  <p:childTnLst>
                                    <p:animMotion origin="layout" path="M 2.22222E-6 -2.96296E-6 L 2.22222E-6 0.08959 " pathEditMode="relative" rAng="0" ptsTypes="AA">
                                      <p:cBhvr>
                                        <p:cTn id="58" dur="1000" fill="hold"/>
                                        <p:tgtEl>
                                          <p:spTgt spid="74"/>
                                        </p:tgtEl>
                                        <p:attrNameLst>
                                          <p:attrName>ppt_x</p:attrName>
                                          <p:attrName>ppt_y</p:attrName>
                                        </p:attrNameLst>
                                      </p:cBhvr>
                                      <p:rCtr x="0" y="45"/>
                                    </p:animMotion>
                                  </p:childTnLst>
                                </p:cTn>
                              </p:par>
                            </p:childTnLst>
                          </p:cTn>
                        </p:par>
                        <p:par>
                          <p:cTn id="59" fill="hold">
                            <p:stCondLst>
                              <p:cond delay="2500"/>
                            </p:stCondLst>
                            <p:childTnLst>
                              <p:par>
                                <p:cTn id="60" presetID="10" presetClass="entr" presetSubtype="0" fill="hold" nodeType="after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fade">
                                      <p:cBhvr>
                                        <p:cTn id="62" dur="500"/>
                                        <p:tgtEl>
                                          <p:spTgt spid="101"/>
                                        </p:tgtEl>
                                      </p:cBhvr>
                                    </p:animEffect>
                                  </p:childTnLst>
                                </p:cTn>
                              </p:par>
                              <p:par>
                                <p:cTn id="63" presetID="10" presetClass="exit" presetSubtype="0" fill="hold" nodeType="withEffect">
                                  <p:stCondLst>
                                    <p:cond delay="0"/>
                                  </p:stCondLst>
                                  <p:childTnLst>
                                    <p:animEffect transition="out" filter="fade">
                                      <p:cBhvr>
                                        <p:cTn id="64" dur="500"/>
                                        <p:tgtEl>
                                          <p:spTgt spid="80"/>
                                        </p:tgtEl>
                                      </p:cBhvr>
                                    </p:animEffect>
                                    <p:set>
                                      <p:cBhvr>
                                        <p:cTn id="65" dur="1" fill="hold">
                                          <p:stCondLst>
                                            <p:cond delay="499"/>
                                          </p:stCondLst>
                                        </p:cTn>
                                        <p:tgtEl>
                                          <p:spTgt spid="80"/>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03"/>
                                        </p:tgtEl>
                                        <p:attrNameLst>
                                          <p:attrName>style.visibility</p:attrName>
                                        </p:attrNameLst>
                                      </p:cBhvr>
                                      <p:to>
                                        <p:strVal val="visible"/>
                                      </p:to>
                                    </p:set>
                                  </p:childTnLst>
                                </p:cTn>
                              </p:par>
                              <p:par>
                                <p:cTn id="70" presetID="42" presetClass="path" presetSubtype="0" accel="50000" decel="50000" fill="hold" nodeType="withEffect">
                                  <p:stCondLst>
                                    <p:cond delay="0"/>
                                  </p:stCondLst>
                                  <p:childTnLst>
                                    <p:animMotion origin="layout" path="M 0.00017 -0.00416 L 0.00017 0.21135 " pathEditMode="relative" rAng="0" ptsTypes="AA">
                                      <p:cBhvr>
                                        <p:cTn id="71" dur="1000" fill="hold"/>
                                        <p:tgtEl>
                                          <p:spTgt spid="103"/>
                                        </p:tgtEl>
                                        <p:attrNameLst>
                                          <p:attrName>ppt_x</p:attrName>
                                          <p:attrName>ppt_y</p:attrName>
                                        </p:attrNameLst>
                                      </p:cBhvr>
                                      <p:rCtr x="0" y="108"/>
                                    </p:animMotion>
                                  </p:childTnLst>
                                </p:cTn>
                              </p:par>
                            </p:childTnLst>
                          </p:cTn>
                        </p:par>
                        <p:par>
                          <p:cTn id="72" fill="hold">
                            <p:stCondLst>
                              <p:cond delay="1000"/>
                            </p:stCondLst>
                            <p:childTnLst>
                              <p:par>
                                <p:cTn id="73" presetID="10" presetClass="entr" presetSubtype="0" fill="hold" nodeType="after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fade">
                                      <p:cBhvr>
                                        <p:cTn id="75" dur="500"/>
                                        <p:tgtEl>
                                          <p:spTgt spid="97"/>
                                        </p:tgtEl>
                                      </p:cBhvr>
                                    </p:animEffect>
                                  </p:childTnLst>
                                </p:cTn>
                              </p:par>
                            </p:childTnLst>
                          </p:cTn>
                        </p:par>
                        <p:par>
                          <p:cTn id="76" fill="hold">
                            <p:stCondLst>
                              <p:cond delay="1500"/>
                            </p:stCondLst>
                            <p:childTnLst>
                              <p:par>
                                <p:cTn id="77" presetID="42" presetClass="path" presetSubtype="0" accel="50000" decel="50000" fill="hold" grpId="1" nodeType="afterEffect">
                                  <p:stCondLst>
                                    <p:cond delay="0"/>
                                  </p:stCondLst>
                                  <p:childTnLst>
                                    <p:animMotion origin="layout" path="M 8.33333E-7 7.40741E-7 L -0.05156 0.30463 " pathEditMode="relative" rAng="0" ptsTypes="AA">
                                      <p:cBhvr>
                                        <p:cTn id="78" dur="1000" fill="hold"/>
                                        <p:tgtEl>
                                          <p:spTgt spid="58"/>
                                        </p:tgtEl>
                                        <p:attrNameLst>
                                          <p:attrName>ppt_x</p:attrName>
                                          <p:attrName>ppt_y</p:attrName>
                                        </p:attrNameLst>
                                      </p:cBhvr>
                                      <p:rCtr x="-2587" y="15231"/>
                                    </p:animMotion>
                                  </p:childTnLst>
                                </p:cTn>
                              </p:par>
                            </p:childTnLst>
                          </p:cTn>
                        </p:par>
                        <p:par>
                          <p:cTn id="79" fill="hold">
                            <p:stCondLst>
                              <p:cond delay="2500"/>
                            </p:stCondLst>
                            <p:childTnLst>
                              <p:par>
                                <p:cTn id="80" presetID="10" presetClass="exit" presetSubtype="0" fill="hold" grpId="2" nodeType="afterEffect">
                                  <p:stCondLst>
                                    <p:cond delay="0"/>
                                  </p:stCondLst>
                                  <p:childTnLst>
                                    <p:animEffect transition="out" filter="fade">
                                      <p:cBhvr>
                                        <p:cTn id="81" dur="500"/>
                                        <p:tgtEl>
                                          <p:spTgt spid="58"/>
                                        </p:tgtEl>
                                      </p:cBhvr>
                                    </p:animEffect>
                                    <p:set>
                                      <p:cBhvr>
                                        <p:cTn id="82" dur="1" fill="hold">
                                          <p:stCondLst>
                                            <p:cond delay="499"/>
                                          </p:stCondLst>
                                        </p:cTn>
                                        <p:tgtEl>
                                          <p:spTgt spid="58"/>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100"/>
                                        </p:tgtEl>
                                        <p:attrNameLst>
                                          <p:attrName>style.visibility</p:attrName>
                                        </p:attrNameLst>
                                      </p:cBhvr>
                                      <p:to>
                                        <p:strVal val="visible"/>
                                      </p:to>
                                    </p:set>
                                  </p:childTnLst>
                                </p:cTn>
                              </p:par>
                            </p:childTnLst>
                          </p:cTn>
                        </p:par>
                        <p:par>
                          <p:cTn id="85" fill="hold">
                            <p:stCondLst>
                              <p:cond delay="3000"/>
                            </p:stCondLst>
                            <p:childTnLst>
                              <p:par>
                                <p:cTn id="86" presetID="42" presetClass="path" presetSubtype="0" accel="50000" decel="50000" fill="hold" grpId="2" nodeType="afterEffect">
                                  <p:stCondLst>
                                    <p:cond delay="0"/>
                                  </p:stCondLst>
                                  <p:childTnLst>
                                    <p:animMotion origin="layout" path="M 8.33333E-7 -2.96296E-6 L 8.33333E-7 0.09167 " pathEditMode="relative" rAng="0" ptsTypes="AA">
                                      <p:cBhvr>
                                        <p:cTn id="87" dur="1000" fill="hold"/>
                                        <p:tgtEl>
                                          <p:spTgt spid="79"/>
                                        </p:tgtEl>
                                        <p:attrNameLst>
                                          <p:attrName>ppt_x</p:attrName>
                                          <p:attrName>ppt_y</p:attrName>
                                        </p:attrNameLst>
                                      </p:cBhvr>
                                      <p:rCtr x="0" y="46"/>
                                    </p:animMotion>
                                  </p:childTnLst>
                                </p:cTn>
                              </p:par>
                            </p:childTnLst>
                          </p:cTn>
                        </p:par>
                        <p:par>
                          <p:cTn id="88" fill="hold">
                            <p:stCondLst>
                              <p:cond delay="4000"/>
                            </p:stCondLst>
                            <p:childTnLst>
                              <p:par>
                                <p:cTn id="89" presetID="10" presetClass="entr" presetSubtype="0" fill="hold" nodeType="afterEffect">
                                  <p:stCondLst>
                                    <p:cond delay="0"/>
                                  </p:stCondLst>
                                  <p:childTnLst>
                                    <p:set>
                                      <p:cBhvr>
                                        <p:cTn id="90" dur="1" fill="hold">
                                          <p:stCondLst>
                                            <p:cond delay="0"/>
                                          </p:stCondLst>
                                        </p:cTn>
                                        <p:tgtEl>
                                          <p:spTgt spid="102"/>
                                        </p:tgtEl>
                                        <p:attrNameLst>
                                          <p:attrName>style.visibility</p:attrName>
                                        </p:attrNameLst>
                                      </p:cBhvr>
                                      <p:to>
                                        <p:strVal val="visible"/>
                                      </p:to>
                                    </p:set>
                                    <p:animEffect transition="in" filter="fade">
                                      <p:cBhvr>
                                        <p:cTn id="91" dur="500"/>
                                        <p:tgtEl>
                                          <p:spTgt spid="102"/>
                                        </p:tgtEl>
                                      </p:cBhvr>
                                    </p:animEffect>
                                  </p:childTnLst>
                                </p:cTn>
                              </p:par>
                              <p:par>
                                <p:cTn id="92" presetID="10" presetClass="exit" presetSubtype="0" fill="hold" nodeType="withEffect">
                                  <p:stCondLst>
                                    <p:cond delay="0"/>
                                  </p:stCondLst>
                                  <p:childTnLst>
                                    <p:animEffect transition="out" filter="fade">
                                      <p:cBhvr>
                                        <p:cTn id="93" dur="500"/>
                                        <p:tgtEl>
                                          <p:spTgt spid="81"/>
                                        </p:tgtEl>
                                      </p:cBhvr>
                                    </p:animEffect>
                                    <p:set>
                                      <p:cBhvr>
                                        <p:cTn id="94" dur="1" fill="hold">
                                          <p:stCondLst>
                                            <p:cond delay="499"/>
                                          </p:stCondLst>
                                        </p:cTn>
                                        <p:tgtEl>
                                          <p:spTgt spid="8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3" presetClass="exit" presetSubtype="10" fill="hold" grpId="1" nodeType="clickEffect">
                                  <p:stCondLst>
                                    <p:cond delay="0"/>
                                  </p:stCondLst>
                                  <p:childTnLst>
                                    <p:animEffect transition="out" filter="blinds(horizontal)">
                                      <p:cBhvr>
                                        <p:cTn id="98" dur="500"/>
                                        <p:tgtEl>
                                          <p:spTgt spid="99"/>
                                        </p:tgtEl>
                                      </p:cBhvr>
                                    </p:animEffect>
                                    <p:set>
                                      <p:cBhvr>
                                        <p:cTn id="99" dur="1" fill="hold">
                                          <p:stCondLst>
                                            <p:cond delay="499"/>
                                          </p:stCondLst>
                                        </p:cTn>
                                        <p:tgtEl>
                                          <p:spTgt spid="99"/>
                                        </p:tgtEl>
                                        <p:attrNameLst>
                                          <p:attrName>style.visibility</p:attrName>
                                        </p:attrNameLst>
                                      </p:cBhvr>
                                      <p:to>
                                        <p:strVal val="hidden"/>
                                      </p:to>
                                    </p:set>
                                  </p:childTnLst>
                                </p:cTn>
                              </p:par>
                            </p:childTnLst>
                          </p:cTn>
                        </p:par>
                        <p:par>
                          <p:cTn id="100" fill="hold">
                            <p:stCondLst>
                              <p:cond delay="500"/>
                            </p:stCondLst>
                            <p:childTnLst>
                              <p:par>
                                <p:cTn id="101" presetID="42" presetClass="path" presetSubtype="0" accel="50000" decel="50000" fill="hold" grpId="1" nodeType="afterEffect">
                                  <p:stCondLst>
                                    <p:cond delay="0"/>
                                  </p:stCondLst>
                                  <p:childTnLst>
                                    <p:animMotion origin="layout" path="M 3.33333E-6 2.96296E-6 L 3.33333E-6 0.0419 " pathEditMode="relative" rAng="0" ptsTypes="AA">
                                      <p:cBhvr>
                                        <p:cTn id="102" dur="2000" fill="hold"/>
                                        <p:tgtEl>
                                          <p:spTgt spid="100"/>
                                        </p:tgtEl>
                                        <p:attrNameLst>
                                          <p:attrName>ppt_x</p:attrName>
                                          <p:attrName>ppt_y</p:attrName>
                                        </p:attrNameLst>
                                      </p:cBhvr>
                                      <p:rCtr x="0" y="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74" grpId="3" animBg="1"/>
      <p:bldP spid="78" grpId="2" animBg="1"/>
      <p:bldP spid="79" grpId="2" animBg="1"/>
      <p:bldP spid="43" grpId="0"/>
      <p:bldP spid="56" grpId="1" animBg="1"/>
      <p:bldP spid="56" grpId="2" animBg="1"/>
      <p:bldP spid="58" grpId="1" animBg="1"/>
      <p:bldP spid="58" grpId="2" animBg="1"/>
      <p:bldP spid="98" grpId="0" animBg="1"/>
      <p:bldP spid="99" grpId="1" animBg="1"/>
      <p:bldP spid="100" grpId="0" animBg="1"/>
      <p:bldP spid="100" grpId="1" animBg="1"/>
      <p:bldP spid="77" grpId="0"/>
      <p:bldP spid="10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r>
              <a:rPr lang="en-US" dirty="0" smtClean="0"/>
              <a:t>Compared to a row hit first scheduler, SMS consumes*</a:t>
            </a:r>
          </a:p>
          <a:p>
            <a:pPr lvl="1"/>
            <a:r>
              <a:rPr lang="en-US" dirty="0" smtClean="0"/>
              <a:t>66% </a:t>
            </a:r>
            <a:r>
              <a:rPr lang="en-US" dirty="0" smtClean="0">
                <a:solidFill>
                  <a:srgbClr val="0000FF"/>
                </a:solidFill>
              </a:rPr>
              <a:t>less area</a:t>
            </a:r>
          </a:p>
          <a:p>
            <a:pPr lvl="1"/>
            <a:r>
              <a:rPr lang="en-US" dirty="0" smtClean="0"/>
              <a:t>46% </a:t>
            </a:r>
            <a:r>
              <a:rPr lang="en-US" dirty="0" smtClean="0">
                <a:solidFill>
                  <a:srgbClr val="0000FF"/>
                </a:solidFill>
              </a:rPr>
              <a:t>less static power</a:t>
            </a:r>
          </a:p>
          <a:p>
            <a:pPr lvl="1"/>
            <a:endParaRPr lang="en-US" dirty="0" smtClean="0"/>
          </a:p>
          <a:p>
            <a:pPr lvl="1"/>
            <a:endParaRPr lang="en-US" dirty="0" smtClean="0"/>
          </a:p>
          <a:p>
            <a:r>
              <a:rPr lang="en-US" dirty="0" smtClean="0"/>
              <a:t>Reduction comes from:</a:t>
            </a:r>
          </a:p>
          <a:p>
            <a:pPr lvl="1"/>
            <a:r>
              <a:rPr lang="en-US" dirty="0" smtClean="0">
                <a:solidFill>
                  <a:srgbClr val="FF0000"/>
                </a:solidFill>
              </a:rPr>
              <a:t>Monolithic scheduler </a:t>
            </a:r>
            <a:r>
              <a:rPr lang="en-US" dirty="0" smtClean="0">
                <a:solidFill>
                  <a:srgbClr val="FF0000"/>
                </a:solidFill>
                <a:sym typeface="Wingdings" pitchFamily="2" charset="2"/>
              </a:rPr>
              <a:t> stages of simpler schedulers</a:t>
            </a:r>
          </a:p>
          <a:p>
            <a:pPr lvl="1"/>
            <a:r>
              <a:rPr lang="en-US" dirty="0" smtClean="0">
                <a:solidFill>
                  <a:srgbClr val="0000FF"/>
                </a:solidFill>
                <a:sym typeface="Wingdings" pitchFamily="2" charset="2"/>
              </a:rPr>
              <a:t>Each stage has a simpler scheduler </a:t>
            </a:r>
            <a:r>
              <a:rPr lang="en-US" dirty="0" smtClean="0">
                <a:sym typeface="Wingdings" pitchFamily="2" charset="2"/>
              </a:rPr>
              <a:t>(considers fewer properties at a time to make the scheduling decision)</a:t>
            </a:r>
          </a:p>
          <a:p>
            <a:pPr lvl="1"/>
            <a:r>
              <a:rPr lang="en-US" dirty="0" smtClean="0">
                <a:solidFill>
                  <a:srgbClr val="0000FF"/>
                </a:solidFill>
                <a:sym typeface="Wingdings" pitchFamily="2" charset="2"/>
              </a:rPr>
              <a:t>Each stage has simpler buffers </a:t>
            </a:r>
            <a:r>
              <a:rPr lang="en-US" dirty="0" smtClean="0">
                <a:sym typeface="Wingdings" pitchFamily="2" charset="2"/>
              </a:rPr>
              <a:t>(FIFO instead of out-of-order)</a:t>
            </a:r>
          </a:p>
          <a:p>
            <a:pPr lvl="1"/>
            <a:r>
              <a:rPr lang="en-US" dirty="0" smtClean="0">
                <a:solidFill>
                  <a:srgbClr val="0000FF"/>
                </a:solidFill>
                <a:sym typeface="Wingdings" pitchFamily="2" charset="2"/>
              </a:rPr>
              <a:t>Each stage has a portion of the total buffer size </a:t>
            </a:r>
            <a:r>
              <a:rPr lang="en-US" dirty="0" smtClean="0">
                <a:sym typeface="Wingdings" pitchFamily="2" charset="2"/>
              </a:rPr>
              <a:t>(buffering is distributed across stages)</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27</a:t>
            </a:fld>
            <a:endParaRPr lang="en-US" altLang="en-US"/>
          </a:p>
        </p:txBody>
      </p:sp>
      <p:sp>
        <p:nvSpPr>
          <p:cNvPr id="5" name="TextBox 4"/>
          <p:cNvSpPr txBox="1"/>
          <p:nvPr/>
        </p:nvSpPr>
        <p:spPr>
          <a:xfrm>
            <a:off x="251520" y="6300028"/>
            <a:ext cx="6264696" cy="369332"/>
          </a:xfrm>
          <a:prstGeom prst="rect">
            <a:avLst/>
          </a:prstGeom>
          <a:noFill/>
        </p:spPr>
        <p:txBody>
          <a:bodyPr wrap="square" rtlCol="0">
            <a:spAutoFit/>
          </a:bodyPr>
          <a:lstStyle/>
          <a:p>
            <a:r>
              <a:rPr lang="en-US" b="1" dirty="0"/>
              <a:t>* Based on a </a:t>
            </a:r>
            <a:r>
              <a:rPr lang="en-US" b="1" dirty="0" smtClean="0"/>
              <a:t>Verilog model </a:t>
            </a:r>
            <a:r>
              <a:rPr lang="en-US" b="1" dirty="0"/>
              <a:t>using 180nm </a:t>
            </a:r>
            <a:r>
              <a:rPr lang="en-US" b="1" dirty="0" smtClean="0"/>
              <a:t>library</a:t>
            </a:r>
            <a:endParaRPr 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Background</a:t>
            </a:r>
          </a:p>
          <a:p>
            <a:r>
              <a:rPr lang="en-US" dirty="0" smtClean="0">
                <a:solidFill>
                  <a:schemeClr val="bg1">
                    <a:lumMod val="50000"/>
                  </a:schemeClr>
                </a:solidFill>
              </a:rPr>
              <a:t>Motivation: CPU-GPU Systems</a:t>
            </a:r>
          </a:p>
          <a:p>
            <a:r>
              <a:rPr lang="en-US" dirty="0" smtClean="0">
                <a:solidFill>
                  <a:schemeClr val="bg1">
                    <a:lumMod val="50000"/>
                  </a:schemeClr>
                </a:solidFill>
              </a:rPr>
              <a:t>Our Goal</a:t>
            </a:r>
          </a:p>
          <a:p>
            <a:r>
              <a:rPr lang="en-US" dirty="0" smtClean="0">
                <a:solidFill>
                  <a:schemeClr val="bg1">
                    <a:lumMod val="50000"/>
                  </a:schemeClr>
                </a:solidFill>
              </a:rPr>
              <a:t>Observations</a:t>
            </a:r>
          </a:p>
          <a:p>
            <a:r>
              <a:rPr lang="en-US" dirty="0" smtClean="0">
                <a:solidFill>
                  <a:schemeClr val="tx1">
                    <a:lumMod val="50000"/>
                    <a:lumOff val="50000"/>
                  </a:schemeClr>
                </a:solidFill>
              </a:rPr>
              <a:t>Staged Memory Scheduling</a:t>
            </a:r>
          </a:p>
          <a:p>
            <a:pPr lvl="1">
              <a:buNone/>
            </a:pPr>
            <a:r>
              <a:rPr lang="en-US" dirty="0" smtClean="0">
                <a:solidFill>
                  <a:schemeClr val="tx1">
                    <a:lumMod val="50000"/>
                    <a:lumOff val="50000"/>
                  </a:schemeClr>
                </a:solidFill>
              </a:rPr>
              <a:t>1) Batch Formation</a:t>
            </a:r>
          </a:p>
          <a:p>
            <a:pPr lvl="1">
              <a:buNone/>
            </a:pPr>
            <a:r>
              <a:rPr lang="en-US" dirty="0" smtClean="0">
                <a:solidFill>
                  <a:schemeClr val="tx1">
                    <a:lumMod val="50000"/>
                    <a:lumOff val="50000"/>
                  </a:schemeClr>
                </a:solidFill>
              </a:rPr>
              <a:t>2) Batch Scheduler</a:t>
            </a:r>
          </a:p>
          <a:p>
            <a:pPr lvl="1">
              <a:buNone/>
            </a:pPr>
            <a:r>
              <a:rPr lang="en-US" dirty="0" smtClean="0">
                <a:solidFill>
                  <a:schemeClr val="tx1">
                    <a:lumMod val="50000"/>
                    <a:lumOff val="50000"/>
                  </a:schemeClr>
                </a:solidFill>
              </a:rPr>
              <a:t>3) DRAM Command Scheduler</a:t>
            </a:r>
          </a:p>
          <a:p>
            <a:r>
              <a:rPr lang="en-US" dirty="0" smtClean="0"/>
              <a:t>Results</a:t>
            </a:r>
          </a:p>
          <a:p>
            <a:r>
              <a:rPr lang="en-US" dirty="0" smtClean="0">
                <a:solidFill>
                  <a:schemeClr val="bg1">
                    <a:lumMod val="50000"/>
                  </a:schemeClr>
                </a:solidFill>
              </a:rPr>
              <a:t>Conclusion</a:t>
            </a:r>
            <a:endParaRPr lang="en-US" dirty="0">
              <a:solidFill>
                <a:schemeClr val="bg1">
                  <a:lumMod val="50000"/>
                </a:schemeClr>
              </a:solidFill>
            </a:endParaRP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28</a:t>
            </a:fld>
            <a:endParaRPr lang="en-US" alt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228600" y="908720"/>
            <a:ext cx="8915400" cy="5339680"/>
          </a:xfrm>
        </p:spPr>
        <p:txBody>
          <a:bodyPr/>
          <a:lstStyle/>
          <a:p>
            <a:r>
              <a:rPr lang="en-US" dirty="0" smtClean="0"/>
              <a:t>Simulation parameters</a:t>
            </a:r>
          </a:p>
          <a:p>
            <a:pPr lvl="1"/>
            <a:r>
              <a:rPr lang="en-US" dirty="0" smtClean="0"/>
              <a:t>16 </a:t>
            </a:r>
            <a:r>
              <a:rPr lang="en-US" dirty="0" err="1" smtClean="0"/>
              <a:t>OoO</a:t>
            </a:r>
            <a:r>
              <a:rPr lang="en-US" dirty="0" smtClean="0"/>
              <a:t> CPU cores, 1 GPU modeling AMD </a:t>
            </a:r>
            <a:r>
              <a:rPr lang="en-US" dirty="0" err="1" smtClean="0"/>
              <a:t>Radeon</a:t>
            </a:r>
            <a:r>
              <a:rPr lang="en-US" dirty="0" smtClean="0"/>
              <a:t>™ 5870</a:t>
            </a:r>
          </a:p>
          <a:p>
            <a:pPr lvl="1"/>
            <a:r>
              <a:rPr lang="en-US" dirty="0" smtClean="0"/>
              <a:t>DDR3-1600 </a:t>
            </a:r>
            <a:r>
              <a:rPr lang="en-US" dirty="0" smtClean="0"/>
              <a:t>DRAM 4 channels, 1 rank/channel, 8 banks/channel</a:t>
            </a:r>
          </a:p>
          <a:p>
            <a:endParaRPr lang="en-US" dirty="0" smtClean="0"/>
          </a:p>
          <a:p>
            <a:r>
              <a:rPr lang="en-US" dirty="0" smtClean="0"/>
              <a:t>Workloads</a:t>
            </a:r>
          </a:p>
          <a:p>
            <a:pPr lvl="1"/>
            <a:r>
              <a:rPr lang="en-US" dirty="0" smtClean="0"/>
              <a:t>CPU: SPEC CPU 2006</a:t>
            </a:r>
          </a:p>
          <a:p>
            <a:pPr lvl="1"/>
            <a:r>
              <a:rPr lang="en-US" dirty="0" smtClean="0"/>
              <a:t>GPU: Recent games and GPU benchmarks</a:t>
            </a:r>
          </a:p>
          <a:p>
            <a:pPr lvl="1"/>
            <a:r>
              <a:rPr lang="en-US" dirty="0" smtClean="0"/>
              <a:t>7 workload categories based on the memory-intensity of CPU applications</a:t>
            </a:r>
          </a:p>
          <a:p>
            <a:pPr lvl="2">
              <a:buNone/>
            </a:pPr>
            <a:r>
              <a:rPr lang="en-US" dirty="0" smtClean="0">
                <a:sym typeface="Wingdings" pitchFamily="2" charset="2"/>
              </a:rPr>
              <a:t> </a:t>
            </a:r>
            <a:r>
              <a:rPr lang="en-US" dirty="0" smtClean="0"/>
              <a:t>Low memory-intensity (L)</a:t>
            </a:r>
          </a:p>
          <a:p>
            <a:pPr lvl="2">
              <a:buNone/>
            </a:pPr>
            <a:r>
              <a:rPr lang="en-US" dirty="0" smtClean="0">
                <a:sym typeface="Wingdings" pitchFamily="2" charset="2"/>
              </a:rPr>
              <a:t> </a:t>
            </a:r>
            <a:r>
              <a:rPr lang="en-US" dirty="0" smtClean="0"/>
              <a:t>Medium memory-intensity (M) </a:t>
            </a:r>
          </a:p>
          <a:p>
            <a:pPr lvl="2">
              <a:buNone/>
            </a:pPr>
            <a:r>
              <a:rPr lang="en-US" dirty="0" smtClean="0">
                <a:sym typeface="Wingdings" pitchFamily="2" charset="2"/>
              </a:rPr>
              <a:t> </a:t>
            </a:r>
            <a:r>
              <a:rPr lang="en-US" dirty="0" smtClean="0"/>
              <a:t>High memory-intensity (H)</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29</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Background</a:t>
            </a:r>
          </a:p>
          <a:p>
            <a:r>
              <a:rPr lang="en-US" dirty="0" smtClean="0">
                <a:solidFill>
                  <a:schemeClr val="tx1">
                    <a:lumMod val="50000"/>
                    <a:lumOff val="50000"/>
                  </a:schemeClr>
                </a:solidFill>
              </a:rPr>
              <a:t>Motivation</a:t>
            </a:r>
          </a:p>
          <a:p>
            <a:r>
              <a:rPr lang="en-US" dirty="0" smtClean="0">
                <a:solidFill>
                  <a:schemeClr val="tx1">
                    <a:lumMod val="50000"/>
                    <a:lumOff val="50000"/>
                  </a:schemeClr>
                </a:solidFill>
              </a:rPr>
              <a:t>Our Goal</a:t>
            </a:r>
          </a:p>
          <a:p>
            <a:r>
              <a:rPr lang="en-US" dirty="0" smtClean="0">
                <a:solidFill>
                  <a:schemeClr val="bg1">
                    <a:lumMod val="50000"/>
                  </a:schemeClr>
                </a:solidFill>
              </a:rPr>
              <a:t>Observations</a:t>
            </a:r>
          </a:p>
          <a:p>
            <a:r>
              <a:rPr lang="en-US" dirty="0" smtClean="0">
                <a:solidFill>
                  <a:schemeClr val="tx1">
                    <a:lumMod val="50000"/>
                    <a:lumOff val="50000"/>
                  </a:schemeClr>
                </a:solidFill>
              </a:rPr>
              <a:t>Staged Memory Scheduling</a:t>
            </a:r>
          </a:p>
          <a:p>
            <a:pPr lvl="1">
              <a:buNone/>
            </a:pPr>
            <a:r>
              <a:rPr lang="en-US" dirty="0" smtClean="0">
                <a:solidFill>
                  <a:schemeClr val="tx1">
                    <a:lumMod val="50000"/>
                    <a:lumOff val="50000"/>
                  </a:schemeClr>
                </a:solidFill>
              </a:rPr>
              <a:t>1) Batch Formation</a:t>
            </a:r>
          </a:p>
          <a:p>
            <a:pPr lvl="1">
              <a:buNone/>
            </a:pPr>
            <a:r>
              <a:rPr lang="en-US" dirty="0" smtClean="0">
                <a:solidFill>
                  <a:schemeClr val="tx1">
                    <a:lumMod val="50000"/>
                    <a:lumOff val="50000"/>
                  </a:schemeClr>
                </a:solidFill>
              </a:rPr>
              <a:t>2) Batch Scheduler</a:t>
            </a:r>
          </a:p>
          <a:p>
            <a:pPr lvl="1">
              <a:buNone/>
            </a:pPr>
            <a:r>
              <a:rPr lang="en-US" dirty="0" smtClean="0">
                <a:solidFill>
                  <a:schemeClr val="tx1">
                    <a:lumMod val="50000"/>
                    <a:lumOff val="50000"/>
                  </a:schemeClr>
                </a:solidFill>
              </a:rPr>
              <a:t>3) DRAM Command Scheduler</a:t>
            </a:r>
          </a:p>
          <a:p>
            <a:r>
              <a:rPr lang="en-US" dirty="0" smtClean="0">
                <a:solidFill>
                  <a:schemeClr val="bg1">
                    <a:lumMod val="50000"/>
                  </a:schemeClr>
                </a:solidFill>
              </a:rPr>
              <a:t>Results</a:t>
            </a:r>
          </a:p>
          <a:p>
            <a:r>
              <a:rPr lang="en-US" dirty="0" smtClean="0">
                <a:solidFill>
                  <a:schemeClr val="bg1">
                    <a:lumMod val="50000"/>
                  </a:schemeClr>
                </a:solidFill>
              </a:rPr>
              <a:t>Conclusion</a:t>
            </a:r>
            <a:endParaRPr lang="en-US" dirty="0">
              <a:solidFill>
                <a:schemeClr val="bg1">
                  <a:lumMod val="50000"/>
                </a:schemeClr>
              </a:solidFill>
            </a:endParaRP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a:t>
            </a:fld>
            <a:endParaRPr lang="en-US"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Comparison to Previous Scheduling Algorithms</a:t>
            </a:r>
            <a:endParaRPr lang="en-US" sz="3400" dirty="0"/>
          </a:p>
        </p:txBody>
      </p:sp>
      <p:sp>
        <p:nvSpPr>
          <p:cNvPr id="3" name="Content Placeholder 2"/>
          <p:cNvSpPr>
            <a:spLocks noGrp="1"/>
          </p:cNvSpPr>
          <p:nvPr>
            <p:ph idx="1"/>
          </p:nvPr>
        </p:nvSpPr>
        <p:spPr/>
        <p:txBody>
          <a:bodyPr/>
          <a:lstStyle/>
          <a:p>
            <a:r>
              <a:rPr lang="en-US" dirty="0" smtClean="0"/>
              <a:t>FR-FCFS </a:t>
            </a:r>
            <a:r>
              <a:rPr lang="en-US" dirty="0" smtClean="0">
                <a:solidFill>
                  <a:schemeClr val="accent2"/>
                </a:solidFill>
              </a:rPr>
              <a:t>[</a:t>
            </a:r>
            <a:r>
              <a:rPr lang="en-US" dirty="0" err="1" smtClean="0">
                <a:solidFill>
                  <a:schemeClr val="accent2"/>
                </a:solidFill>
              </a:rPr>
              <a:t>Rixner</a:t>
            </a:r>
            <a:r>
              <a:rPr lang="en-US" dirty="0" smtClean="0">
                <a:solidFill>
                  <a:schemeClr val="accent2"/>
                </a:solidFill>
              </a:rPr>
              <a:t>+, ISCA’00]</a:t>
            </a:r>
          </a:p>
          <a:p>
            <a:pPr lvl="1"/>
            <a:r>
              <a:rPr lang="en-US" sz="2000" dirty="0" smtClean="0"/>
              <a:t>Prioritizes row buffer hits</a:t>
            </a:r>
          </a:p>
          <a:p>
            <a:pPr lvl="1"/>
            <a:r>
              <a:rPr lang="en-US" sz="2000" dirty="0" smtClean="0">
                <a:solidFill>
                  <a:srgbClr val="0000FF"/>
                </a:solidFill>
              </a:rPr>
              <a:t>Maximizes DRAM throughput</a:t>
            </a:r>
            <a:endParaRPr lang="en-US" sz="2000" dirty="0" smtClean="0"/>
          </a:p>
          <a:p>
            <a:pPr lvl="1"/>
            <a:r>
              <a:rPr lang="en-US" sz="2000" dirty="0" smtClean="0">
                <a:solidFill>
                  <a:srgbClr val="FF0000"/>
                </a:solidFill>
              </a:rPr>
              <a:t>Low multi-core performance </a:t>
            </a:r>
            <a:r>
              <a:rPr lang="en-US" sz="2000" dirty="0" smtClean="0">
                <a:sym typeface="Wingdings" pitchFamily="2" charset="2"/>
              </a:rPr>
              <a:t> Application unaware</a:t>
            </a:r>
          </a:p>
          <a:p>
            <a:pPr lvl="1"/>
            <a:endParaRPr lang="en-US" sz="1000" dirty="0" smtClean="0"/>
          </a:p>
          <a:p>
            <a:r>
              <a:rPr lang="en-US" dirty="0" smtClean="0"/>
              <a:t>ATLAS </a:t>
            </a:r>
            <a:r>
              <a:rPr lang="en-US" dirty="0" smtClean="0">
                <a:solidFill>
                  <a:schemeClr val="accent2"/>
                </a:solidFill>
              </a:rPr>
              <a:t>[Kim+, HPCA’10]</a:t>
            </a:r>
          </a:p>
          <a:p>
            <a:pPr lvl="1"/>
            <a:r>
              <a:rPr lang="en-US" sz="2000" dirty="0" smtClean="0"/>
              <a:t>Prioritizes latency-sensitive applications</a:t>
            </a:r>
          </a:p>
          <a:p>
            <a:pPr lvl="1"/>
            <a:r>
              <a:rPr lang="en-US" sz="2000" dirty="0" smtClean="0">
                <a:solidFill>
                  <a:srgbClr val="0000FF"/>
                </a:solidFill>
              </a:rPr>
              <a:t>Good multi-core performance</a:t>
            </a:r>
            <a:endParaRPr lang="en-US" sz="2000" dirty="0" smtClean="0"/>
          </a:p>
          <a:p>
            <a:pPr lvl="1"/>
            <a:r>
              <a:rPr lang="en-US" sz="2000" dirty="0" smtClean="0">
                <a:solidFill>
                  <a:srgbClr val="FF0000"/>
                </a:solidFill>
              </a:rPr>
              <a:t>Low fairness </a:t>
            </a:r>
            <a:r>
              <a:rPr lang="en-US" sz="2000" dirty="0" smtClean="0">
                <a:sym typeface="Wingdings" pitchFamily="2" charset="2"/>
              </a:rPr>
              <a:t> </a:t>
            </a:r>
            <a:r>
              <a:rPr lang="en-US" sz="2000" dirty="0" err="1" smtClean="0">
                <a:sym typeface="Wingdings" pitchFamily="2" charset="2"/>
              </a:rPr>
              <a:t>Deprioritizes</a:t>
            </a:r>
            <a:r>
              <a:rPr lang="en-US" sz="2000" dirty="0" smtClean="0">
                <a:sym typeface="Wingdings" pitchFamily="2" charset="2"/>
              </a:rPr>
              <a:t> memory-intensive applications</a:t>
            </a:r>
          </a:p>
          <a:p>
            <a:pPr lvl="1"/>
            <a:endParaRPr lang="en-US" sz="1000" dirty="0" smtClean="0"/>
          </a:p>
          <a:p>
            <a:r>
              <a:rPr lang="en-US" dirty="0" smtClean="0"/>
              <a:t>TCM </a:t>
            </a:r>
            <a:r>
              <a:rPr lang="en-US" dirty="0" smtClean="0">
                <a:solidFill>
                  <a:schemeClr val="accent2"/>
                </a:solidFill>
              </a:rPr>
              <a:t>[Kim+, MICRO’10]</a:t>
            </a:r>
          </a:p>
          <a:p>
            <a:pPr lvl="1"/>
            <a:r>
              <a:rPr lang="en-US" sz="2000" dirty="0" smtClean="0"/>
              <a:t>Clusters low and high-intensity applications and treats each separately</a:t>
            </a:r>
          </a:p>
          <a:p>
            <a:pPr lvl="1"/>
            <a:r>
              <a:rPr lang="en-US" sz="2000" dirty="0" smtClean="0">
                <a:solidFill>
                  <a:srgbClr val="0000FF"/>
                </a:solidFill>
              </a:rPr>
              <a:t>Good multi-core performance and fairness</a:t>
            </a:r>
            <a:endParaRPr lang="en-US" sz="2000" dirty="0" smtClean="0"/>
          </a:p>
          <a:p>
            <a:pPr lvl="1"/>
            <a:r>
              <a:rPr lang="en-US" sz="2000" dirty="0" smtClean="0">
                <a:solidFill>
                  <a:srgbClr val="FF0000"/>
                </a:solidFill>
              </a:rPr>
              <a:t>Not robust </a:t>
            </a:r>
            <a:r>
              <a:rPr lang="en-US" sz="2000" dirty="0" smtClean="0">
                <a:sym typeface="Wingdings" pitchFamily="2" charset="2"/>
              </a:rPr>
              <a:t> Misclassifies latency-sensitive applications</a:t>
            </a:r>
            <a:endParaRPr lang="en-US" sz="2000"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30</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Metrics</a:t>
            </a:r>
            <a:endParaRPr lang="en-US" dirty="0"/>
          </a:p>
        </p:txBody>
      </p:sp>
      <p:sp>
        <p:nvSpPr>
          <p:cNvPr id="3" name="Content Placeholder 2"/>
          <p:cNvSpPr>
            <a:spLocks noGrp="1"/>
          </p:cNvSpPr>
          <p:nvPr>
            <p:ph idx="1"/>
          </p:nvPr>
        </p:nvSpPr>
        <p:spPr/>
        <p:txBody>
          <a:bodyPr/>
          <a:lstStyle/>
          <a:p>
            <a:r>
              <a:rPr lang="en-US" dirty="0" smtClean="0"/>
              <a:t>CPU performance metric: Weighted speedup</a:t>
            </a:r>
          </a:p>
          <a:p>
            <a:pPr lvl="1"/>
            <a:endParaRPr lang="en-US" dirty="0" smtClean="0"/>
          </a:p>
          <a:p>
            <a:pPr>
              <a:buNone/>
            </a:pPr>
            <a:endParaRPr lang="en-US" dirty="0" smtClean="0"/>
          </a:p>
          <a:p>
            <a:endParaRPr lang="en-US" dirty="0" smtClean="0"/>
          </a:p>
          <a:p>
            <a:r>
              <a:rPr lang="en-US" dirty="0" smtClean="0"/>
              <a:t>GPU performance metric: Frame rate speedup</a:t>
            </a:r>
          </a:p>
          <a:p>
            <a:endParaRPr lang="en-US" dirty="0" smtClean="0"/>
          </a:p>
          <a:p>
            <a:endParaRPr lang="en-US" dirty="0" smtClean="0"/>
          </a:p>
          <a:p>
            <a:endParaRPr lang="en-US" dirty="0" smtClean="0"/>
          </a:p>
          <a:p>
            <a:endParaRPr lang="en-US" sz="500" dirty="0" smtClean="0"/>
          </a:p>
          <a:p>
            <a:r>
              <a:rPr lang="en-US" dirty="0" smtClean="0"/>
              <a:t>CPU-GPU system performance: CPU-GPU weighted speedup</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31</a:t>
            </a:fld>
            <a:endParaRPr lang="en-US" altLang="en-US"/>
          </a:p>
        </p:txBody>
      </p:sp>
      <p:sp>
        <p:nvSpPr>
          <p:cNvPr id="10" name="Rectangle 9"/>
          <p:cNvSpPr/>
          <p:nvPr/>
        </p:nvSpPr>
        <p:spPr>
          <a:xfrm>
            <a:off x="2483768" y="4434433"/>
            <a:ext cx="432048" cy="146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309360" y="5029200"/>
            <a:ext cx="1935480" cy="96012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9"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8" name="Picture 1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499360" y="1508760"/>
            <a:ext cx="3779520" cy="996275"/>
          </a:xfrm>
          <a:prstGeom prst="rect">
            <a:avLst/>
          </a:prstGeom>
          <a:noFill/>
        </p:spPr>
      </p:pic>
      <p:sp>
        <p:nvSpPr>
          <p:cNvPr id="1040" name="Rectangle 16"/>
          <p:cNvSpPr>
            <a:spLocks noChangeArrowheads="1"/>
          </p:cNvSpPr>
          <p:nvPr/>
        </p:nvSpPr>
        <p:spPr bwMode="auto">
          <a:xfrm>
            <a:off x="0" y="1657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2"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43" name="Rectangle 19"/>
          <p:cNvSpPr>
            <a:spLocks noChangeArrowheads="1"/>
          </p:cNvSpPr>
          <p:nvPr/>
        </p:nvSpPr>
        <p:spPr bwMode="auto">
          <a:xfrm>
            <a:off x="0" y="1390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5" name="Rectangle 2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44" name="Picture 2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82039" y="5257800"/>
            <a:ext cx="7003915" cy="548640"/>
          </a:xfrm>
          <a:prstGeom prst="rect">
            <a:avLst/>
          </a:prstGeom>
          <a:noFill/>
        </p:spPr>
      </p:pic>
      <p:sp>
        <p:nvSpPr>
          <p:cNvPr id="1046" name="Rectangle 22"/>
          <p:cNvSpPr>
            <a:spLocks noChangeArrowheads="1"/>
          </p:cNvSpPr>
          <p:nvPr/>
        </p:nvSpPr>
        <p:spPr bwMode="auto">
          <a:xfrm>
            <a:off x="0" y="904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53"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931438" y="3283528"/>
            <a:ext cx="5352589" cy="1016577"/>
          </a:xfrm>
          <a:prstGeom prst="rect">
            <a:avLst/>
          </a:prstGeom>
          <a:noFill/>
        </p:spPr>
      </p:pic>
      <p:sp>
        <p:nvSpPr>
          <p:cNvPr id="23555" name="Rectangle 3"/>
          <p:cNvSpPr>
            <a:spLocks noChangeArrowheads="1"/>
          </p:cNvSpPr>
          <p:nvPr/>
        </p:nvSpPr>
        <p:spPr bwMode="auto">
          <a:xfrm>
            <a:off x="0" y="1390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0"/>
                                          </p:stCondLst>
                                        </p:cTn>
                                        <p:tgtEl>
                                          <p:spTgt spid="103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3">
                                            <p:txEl>
                                              <p:pRg st="4" end="4"/>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235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
                                            <p:txEl>
                                              <p:pRg st="9" end="9"/>
                                            </p:txEl>
                                          </p:spTgt>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104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utoUpdateAnimBg="0"/>
      <p:bldP spid="16"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System Scenarios</a:t>
            </a:r>
            <a:endParaRPr lang="en-US" dirty="0"/>
          </a:p>
        </p:txBody>
      </p:sp>
      <p:sp>
        <p:nvSpPr>
          <p:cNvPr id="3" name="Content Placeholder 2"/>
          <p:cNvSpPr>
            <a:spLocks noGrp="1"/>
          </p:cNvSpPr>
          <p:nvPr>
            <p:ph idx="1"/>
          </p:nvPr>
        </p:nvSpPr>
        <p:spPr/>
        <p:txBody>
          <a:bodyPr/>
          <a:lstStyle/>
          <a:p>
            <a:r>
              <a:rPr lang="en-US" dirty="0" smtClean="0"/>
              <a:t>CPU-focused system</a:t>
            </a:r>
          </a:p>
          <a:p>
            <a:pPr lvl="1"/>
            <a:endParaRPr lang="en-US" dirty="0" smtClean="0"/>
          </a:p>
          <a:p>
            <a:r>
              <a:rPr lang="en-US" dirty="0" smtClean="0"/>
              <a:t>GPU-focused system</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32</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System Scenario: CPU Focused</a:t>
            </a:r>
            <a:endParaRPr lang="en-US" dirty="0"/>
          </a:p>
        </p:txBody>
      </p:sp>
      <p:sp>
        <p:nvSpPr>
          <p:cNvPr id="3" name="Content Placeholder 2"/>
          <p:cNvSpPr>
            <a:spLocks noGrp="1"/>
          </p:cNvSpPr>
          <p:nvPr>
            <p:ph idx="1"/>
          </p:nvPr>
        </p:nvSpPr>
        <p:spPr/>
        <p:txBody>
          <a:bodyPr/>
          <a:lstStyle/>
          <a:p>
            <a:r>
              <a:rPr lang="en-US" dirty="0" smtClean="0"/>
              <a:t>GPU has </a:t>
            </a:r>
            <a:r>
              <a:rPr lang="en-US" dirty="0" smtClean="0">
                <a:solidFill>
                  <a:srgbClr val="FF0000"/>
                </a:solidFill>
              </a:rPr>
              <a:t>low</a:t>
            </a:r>
            <a:r>
              <a:rPr lang="en-US" dirty="0" smtClean="0"/>
              <a:t> weight (weight = 1)</a:t>
            </a:r>
          </a:p>
          <a:p>
            <a:endParaRPr lang="en-US" dirty="0" smtClean="0"/>
          </a:p>
          <a:p>
            <a:endParaRPr lang="en-US" dirty="0" smtClean="0"/>
          </a:p>
          <a:p>
            <a:endParaRPr lang="en-US" dirty="0" smtClean="0"/>
          </a:p>
          <a:p>
            <a:endParaRPr lang="en-US" dirty="0" smtClean="0"/>
          </a:p>
          <a:p>
            <a:endParaRPr lang="en-US" dirty="0" smtClean="0"/>
          </a:p>
          <a:p>
            <a:r>
              <a:rPr lang="en-US" dirty="0" smtClean="0"/>
              <a:t>Configure SMS such that </a:t>
            </a:r>
            <a:r>
              <a:rPr lang="en-US" i="1" dirty="0" smtClean="0"/>
              <a:t>p</a:t>
            </a:r>
            <a:r>
              <a:rPr lang="en-US" dirty="0" smtClean="0"/>
              <a:t>, SJF probability, is set to 0.9</a:t>
            </a:r>
          </a:p>
          <a:p>
            <a:pPr lvl="1"/>
            <a:r>
              <a:rPr lang="en-US" dirty="0" smtClean="0">
                <a:solidFill>
                  <a:srgbClr val="0000FF"/>
                </a:solidFill>
                <a:sym typeface="Wingdings" pitchFamily="2" charset="2"/>
              </a:rPr>
              <a:t>Mostly uses SJF</a:t>
            </a:r>
            <a:r>
              <a:rPr lang="en-US" dirty="0" smtClean="0">
                <a:sym typeface="Wingdings" pitchFamily="2" charset="2"/>
              </a:rPr>
              <a:t> batch scheduling  prioritizes latency-sensitive applications (mainly CPU)</a:t>
            </a:r>
            <a:endParaRPr lang="en-US" dirty="0" smtClean="0"/>
          </a:p>
          <a:p>
            <a:pPr lvl="1"/>
            <a:endParaRPr lang="en-US" dirty="0" smtClean="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33</a:t>
            </a:fld>
            <a:endParaRPr lang="en-US" altLang="en-US"/>
          </a:p>
        </p:txBody>
      </p:sp>
      <p:pic>
        <p:nvPicPr>
          <p:cNvPr id="5"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33183" y="2197906"/>
            <a:ext cx="7003915" cy="548640"/>
          </a:xfrm>
          <a:prstGeom prst="rect">
            <a:avLst/>
          </a:prstGeom>
          <a:noFill/>
        </p:spPr>
      </p:pic>
      <p:grpSp>
        <p:nvGrpSpPr>
          <p:cNvPr id="8" name="Group 7"/>
          <p:cNvGrpSpPr/>
          <p:nvPr/>
        </p:nvGrpSpPr>
        <p:grpSpPr>
          <a:xfrm>
            <a:off x="6117975" y="1948050"/>
            <a:ext cx="1935480" cy="1446658"/>
            <a:chOff x="6117975" y="4561370"/>
            <a:chExt cx="1935480" cy="1446658"/>
          </a:xfrm>
        </p:grpSpPr>
        <p:sp>
          <p:nvSpPr>
            <p:cNvPr id="6" name="Oval 5"/>
            <p:cNvSpPr/>
            <p:nvPr/>
          </p:nvSpPr>
          <p:spPr>
            <a:xfrm>
              <a:off x="6117975" y="4561370"/>
              <a:ext cx="1935480" cy="96012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970424" y="5546363"/>
              <a:ext cx="974361" cy="461665"/>
            </a:xfrm>
            <a:prstGeom prst="rect">
              <a:avLst/>
            </a:prstGeom>
            <a:noFill/>
          </p:spPr>
          <p:txBody>
            <a:bodyPr wrap="square" rtlCol="0">
              <a:spAutoFit/>
            </a:bodyPr>
            <a:lstStyle/>
            <a:p>
              <a:r>
                <a:rPr lang="en-US" sz="2400" b="1" dirty="0" smtClean="0">
                  <a:solidFill>
                    <a:srgbClr val="FF0000"/>
                  </a:solidFill>
                </a:rPr>
                <a:t>1</a:t>
              </a:r>
              <a:endParaRPr lang="en-US" sz="2400" b="1" dirty="0">
                <a:solidFill>
                  <a:srgbClr val="FF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SJF batch scheduling policy allows latency-sensitive applications to get serviced as fast as possible</a:t>
            </a:r>
          </a:p>
        </p:txBody>
      </p:sp>
      <p:graphicFrame>
        <p:nvGraphicFramePr>
          <p:cNvPr id="8" name="Chart 7"/>
          <p:cNvGraphicFramePr/>
          <p:nvPr/>
        </p:nvGraphicFramePr>
        <p:xfrm>
          <a:off x="179512" y="980728"/>
          <a:ext cx="8784976" cy="3528392"/>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Performance: CPU-Focused System</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34</a:t>
            </a:fld>
            <a:endParaRPr lang="en-US" altLang="en-US"/>
          </a:p>
        </p:txBody>
      </p:sp>
      <p:sp>
        <p:nvSpPr>
          <p:cNvPr id="7" name="TextBox 6"/>
          <p:cNvSpPr txBox="1"/>
          <p:nvPr/>
        </p:nvSpPr>
        <p:spPr>
          <a:xfrm>
            <a:off x="5148064" y="2132856"/>
            <a:ext cx="2376264" cy="369332"/>
          </a:xfrm>
          <a:prstGeom prst="rect">
            <a:avLst/>
          </a:prstGeom>
          <a:solidFill>
            <a:schemeClr val="bg1">
              <a:lumMod val="75000"/>
            </a:schemeClr>
          </a:solidFill>
          <a:ln w="44450">
            <a:solidFill>
              <a:schemeClr val="tx1"/>
            </a:solidFill>
          </a:ln>
        </p:spPr>
        <p:txBody>
          <a:bodyPr wrap="square" rtlCol="0">
            <a:spAutoFit/>
          </a:bodyPr>
          <a:lstStyle/>
          <a:p>
            <a:r>
              <a:rPr lang="en-US" dirty="0" smtClean="0"/>
              <a:t>+17.2% over ATLAS</a:t>
            </a:r>
            <a:endParaRPr lang="en-US" dirty="0"/>
          </a:p>
        </p:txBody>
      </p:sp>
      <p:cxnSp>
        <p:nvCxnSpPr>
          <p:cNvPr id="10" name="Straight Connector 9"/>
          <p:cNvCxnSpPr/>
          <p:nvPr/>
        </p:nvCxnSpPr>
        <p:spPr>
          <a:xfrm>
            <a:off x="6876256" y="2636912"/>
            <a:ext cx="36004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948264" y="2636912"/>
            <a:ext cx="0" cy="216024"/>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331640" y="2906941"/>
            <a:ext cx="6192688" cy="954107"/>
          </a:xfrm>
          <a:prstGeom prst="rect">
            <a:avLst/>
          </a:prstGeom>
          <a:solidFill>
            <a:schemeClr val="bg1">
              <a:lumMod val="75000"/>
            </a:schemeClr>
          </a:solidFill>
          <a:ln w="44450">
            <a:solidFill>
              <a:schemeClr val="tx1"/>
            </a:solidFill>
          </a:ln>
        </p:spPr>
        <p:txBody>
          <a:bodyPr wrap="square" rtlCol="0">
            <a:spAutoFit/>
          </a:bodyPr>
          <a:lstStyle/>
          <a:p>
            <a:pPr algn="ctr"/>
            <a:r>
              <a:rPr lang="en-US" sz="2800" dirty="0" smtClean="0"/>
              <a:t>SMS is much less complex than previous schedulers</a:t>
            </a:r>
          </a:p>
        </p:txBody>
      </p:sp>
      <p:grpSp>
        <p:nvGrpSpPr>
          <p:cNvPr id="6" name="Group 5"/>
          <p:cNvGrpSpPr/>
          <p:nvPr/>
        </p:nvGrpSpPr>
        <p:grpSpPr>
          <a:xfrm>
            <a:off x="8305825" y="3140968"/>
            <a:ext cx="622456" cy="609766"/>
            <a:chOff x="8305825" y="3140968"/>
            <a:chExt cx="622456" cy="609766"/>
          </a:xfrm>
        </p:grpSpPr>
        <p:sp>
          <p:nvSpPr>
            <p:cNvPr id="5" name="Rectangle 4"/>
            <p:cNvSpPr/>
            <p:nvPr/>
          </p:nvSpPr>
          <p:spPr>
            <a:xfrm>
              <a:off x="8352217" y="3140968"/>
              <a:ext cx="576064"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05825" y="3390694"/>
              <a:ext cx="576064"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7794884" y="3402770"/>
            <a:ext cx="974361" cy="369332"/>
          </a:xfrm>
          <a:prstGeom prst="rect">
            <a:avLst/>
          </a:prstGeom>
          <a:noFill/>
        </p:spPr>
        <p:txBody>
          <a:bodyPr wrap="square" rtlCol="0">
            <a:spAutoFit/>
          </a:bodyPr>
          <a:lstStyle/>
          <a:p>
            <a:r>
              <a:rPr lang="en-US" i="1" dirty="0" smtClean="0"/>
              <a:t>p</a:t>
            </a:r>
            <a:r>
              <a:rPr lang="en-US" dirty="0" smtClean="0"/>
              <a:t>=0.9</a:t>
            </a:r>
            <a:endParaRPr lang="en-US" dirty="0"/>
          </a:p>
        </p:txBody>
      </p:sp>
      <p:sp>
        <p:nvSpPr>
          <p:cNvPr id="15" name="TextBox 14"/>
          <p:cNvSpPr txBox="1"/>
          <p:nvPr/>
        </p:nvSpPr>
        <p:spPr>
          <a:xfrm>
            <a:off x="3086100" y="4400550"/>
            <a:ext cx="2872902" cy="400110"/>
          </a:xfrm>
          <a:prstGeom prst="rect">
            <a:avLst/>
          </a:prstGeom>
          <a:noFill/>
        </p:spPr>
        <p:txBody>
          <a:bodyPr wrap="none" rtlCol="0">
            <a:spAutoFit/>
          </a:bodyPr>
          <a:lstStyle/>
          <a:p>
            <a:r>
              <a:rPr lang="en-US" sz="2000" b="1" dirty="0" smtClean="0"/>
              <a:t>Workload Categories</a:t>
            </a:r>
            <a:endParaRPr lang="en-US"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8" grpId="0">
        <p:bldAsOne/>
      </p:bldGraphic>
      <p:bldP spid="7" grpId="0" animBg="1"/>
      <p:bldP spid="9" grpId="0" animBg="1"/>
      <p:bldP spid="1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System Scenario: GPU Focused</a:t>
            </a:r>
            <a:endParaRPr lang="en-US" dirty="0"/>
          </a:p>
        </p:txBody>
      </p:sp>
      <p:sp>
        <p:nvSpPr>
          <p:cNvPr id="3" name="Content Placeholder 2"/>
          <p:cNvSpPr>
            <a:spLocks noGrp="1"/>
          </p:cNvSpPr>
          <p:nvPr>
            <p:ph idx="1"/>
          </p:nvPr>
        </p:nvSpPr>
        <p:spPr/>
        <p:txBody>
          <a:bodyPr/>
          <a:lstStyle/>
          <a:p>
            <a:r>
              <a:rPr lang="en-US" dirty="0" smtClean="0"/>
              <a:t>GPU has </a:t>
            </a:r>
            <a:r>
              <a:rPr lang="en-US" dirty="0" smtClean="0">
                <a:solidFill>
                  <a:srgbClr val="0000FF"/>
                </a:solidFill>
              </a:rPr>
              <a:t>high</a:t>
            </a:r>
            <a:r>
              <a:rPr lang="en-US" dirty="0" smtClean="0"/>
              <a:t> weight (weight = 1000)</a:t>
            </a:r>
          </a:p>
          <a:p>
            <a:endParaRPr lang="en-US" dirty="0" smtClean="0"/>
          </a:p>
          <a:p>
            <a:endParaRPr lang="en-US" dirty="0" smtClean="0"/>
          </a:p>
          <a:p>
            <a:endParaRPr lang="en-US" dirty="0" smtClean="0"/>
          </a:p>
          <a:p>
            <a:endParaRPr lang="en-US" dirty="0" smtClean="0"/>
          </a:p>
          <a:p>
            <a:endParaRPr lang="en-US" dirty="0" smtClean="0"/>
          </a:p>
          <a:p>
            <a:r>
              <a:rPr lang="en-US" dirty="0" smtClean="0"/>
              <a:t>Configure SMS such that </a:t>
            </a:r>
            <a:r>
              <a:rPr lang="en-US" i="1" dirty="0" smtClean="0"/>
              <a:t>p</a:t>
            </a:r>
            <a:r>
              <a:rPr lang="en-US" dirty="0" smtClean="0"/>
              <a:t>, SJF probability, is set to 0</a:t>
            </a:r>
          </a:p>
          <a:p>
            <a:pPr lvl="1"/>
            <a:r>
              <a:rPr lang="en-US" dirty="0" smtClean="0">
                <a:solidFill>
                  <a:srgbClr val="0000FF"/>
                </a:solidFill>
                <a:sym typeface="Wingdings" pitchFamily="2" charset="2"/>
              </a:rPr>
              <a:t>Always uses round-robin </a:t>
            </a:r>
            <a:r>
              <a:rPr lang="en-US" dirty="0" smtClean="0">
                <a:sym typeface="Wingdings" pitchFamily="2" charset="2"/>
              </a:rPr>
              <a:t>batch scheduling  prioritizes memory-intensive applications (GPU)</a:t>
            </a:r>
            <a:endParaRPr lang="en-US" dirty="0" smtClean="0"/>
          </a:p>
          <a:p>
            <a:pPr lvl="1"/>
            <a:endParaRPr lang="en-US" dirty="0" smtClean="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35</a:t>
            </a:fld>
            <a:endParaRPr lang="en-US" altLang="en-US"/>
          </a:p>
        </p:txBody>
      </p:sp>
      <p:pic>
        <p:nvPicPr>
          <p:cNvPr id="5" name="Picture 2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33183" y="2216956"/>
            <a:ext cx="7003915" cy="548640"/>
          </a:xfrm>
          <a:prstGeom prst="rect">
            <a:avLst/>
          </a:prstGeom>
          <a:noFill/>
        </p:spPr>
      </p:pic>
      <p:grpSp>
        <p:nvGrpSpPr>
          <p:cNvPr id="8" name="Group 7"/>
          <p:cNvGrpSpPr/>
          <p:nvPr/>
        </p:nvGrpSpPr>
        <p:grpSpPr>
          <a:xfrm>
            <a:off x="6117975" y="1967100"/>
            <a:ext cx="1935480" cy="1446658"/>
            <a:chOff x="6117975" y="4561370"/>
            <a:chExt cx="1935480" cy="1446658"/>
          </a:xfrm>
        </p:grpSpPr>
        <p:sp>
          <p:nvSpPr>
            <p:cNvPr id="6" name="Oval 5"/>
            <p:cNvSpPr/>
            <p:nvPr/>
          </p:nvSpPr>
          <p:spPr>
            <a:xfrm>
              <a:off x="6117975" y="4561370"/>
              <a:ext cx="1935480" cy="96012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625654" y="5546363"/>
              <a:ext cx="974361" cy="461665"/>
            </a:xfrm>
            <a:prstGeom prst="rect">
              <a:avLst/>
            </a:prstGeom>
            <a:noFill/>
          </p:spPr>
          <p:txBody>
            <a:bodyPr wrap="square" rtlCol="0">
              <a:spAutoFit/>
            </a:bodyPr>
            <a:lstStyle/>
            <a:p>
              <a:r>
                <a:rPr lang="en-US" sz="2400" b="1" dirty="0" smtClean="0">
                  <a:solidFill>
                    <a:srgbClr val="FF0000"/>
                  </a:solidFill>
                </a:rPr>
                <a:t>1000</a:t>
              </a:r>
              <a:endParaRPr lang="en-US" sz="2400" b="1" dirty="0">
                <a:solidFill>
                  <a:srgbClr val="FF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Round-robin batch scheduling policy schedules GPU requests more frequently </a:t>
            </a:r>
          </a:p>
        </p:txBody>
      </p:sp>
      <p:graphicFrame>
        <p:nvGraphicFramePr>
          <p:cNvPr id="7" name="Chart 6"/>
          <p:cNvGraphicFramePr/>
          <p:nvPr/>
        </p:nvGraphicFramePr>
        <p:xfrm>
          <a:off x="179512" y="980728"/>
          <a:ext cx="8784976" cy="3528392"/>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Performance: GPU-Focused System</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36</a:t>
            </a:fld>
            <a:endParaRPr lang="en-US" altLang="en-US"/>
          </a:p>
        </p:txBody>
      </p:sp>
      <p:sp>
        <p:nvSpPr>
          <p:cNvPr id="8" name="TextBox 7"/>
          <p:cNvSpPr txBox="1"/>
          <p:nvPr/>
        </p:nvSpPr>
        <p:spPr>
          <a:xfrm>
            <a:off x="4355976" y="980728"/>
            <a:ext cx="2448272" cy="369332"/>
          </a:xfrm>
          <a:prstGeom prst="rect">
            <a:avLst/>
          </a:prstGeom>
          <a:solidFill>
            <a:schemeClr val="bg1">
              <a:lumMod val="75000"/>
            </a:schemeClr>
          </a:solidFill>
          <a:ln w="44450">
            <a:solidFill>
              <a:schemeClr val="tx1"/>
            </a:solidFill>
          </a:ln>
        </p:spPr>
        <p:txBody>
          <a:bodyPr wrap="square" rtlCol="0">
            <a:spAutoFit/>
          </a:bodyPr>
          <a:lstStyle/>
          <a:p>
            <a:r>
              <a:rPr lang="en-US" dirty="0" smtClean="0"/>
              <a:t>+1.6% over FR-FCFS</a:t>
            </a:r>
            <a:endParaRPr lang="en-US" dirty="0"/>
          </a:p>
        </p:txBody>
      </p:sp>
      <p:sp>
        <p:nvSpPr>
          <p:cNvPr id="9" name="Arc 8"/>
          <p:cNvSpPr/>
          <p:nvPr/>
        </p:nvSpPr>
        <p:spPr>
          <a:xfrm rot="18380143">
            <a:off x="6909713" y="1368737"/>
            <a:ext cx="566542" cy="763490"/>
          </a:xfrm>
          <a:prstGeom prst="arc">
            <a:avLst/>
          </a:prstGeom>
          <a:noFill/>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Arrow Connector 10"/>
          <p:cNvCxnSpPr/>
          <p:nvPr/>
        </p:nvCxnSpPr>
        <p:spPr>
          <a:xfrm flipH="1" flipV="1">
            <a:off x="6948264" y="1100408"/>
            <a:ext cx="144016" cy="3600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8342032" y="3140968"/>
            <a:ext cx="622456" cy="609766"/>
            <a:chOff x="8305825" y="3140968"/>
            <a:chExt cx="622456" cy="609766"/>
          </a:xfrm>
        </p:grpSpPr>
        <p:sp>
          <p:nvSpPr>
            <p:cNvPr id="13" name="Rectangle 12"/>
            <p:cNvSpPr/>
            <p:nvPr/>
          </p:nvSpPr>
          <p:spPr>
            <a:xfrm>
              <a:off x="8352217" y="3140968"/>
              <a:ext cx="576064"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305825" y="3390694"/>
              <a:ext cx="576064"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1403648" y="2780928"/>
            <a:ext cx="6192688" cy="954107"/>
          </a:xfrm>
          <a:prstGeom prst="rect">
            <a:avLst/>
          </a:prstGeom>
          <a:solidFill>
            <a:schemeClr val="bg1">
              <a:lumMod val="75000"/>
            </a:schemeClr>
          </a:solidFill>
          <a:ln w="44450">
            <a:solidFill>
              <a:schemeClr val="tx1"/>
            </a:solidFill>
          </a:ln>
        </p:spPr>
        <p:txBody>
          <a:bodyPr wrap="square" rtlCol="0">
            <a:spAutoFit/>
          </a:bodyPr>
          <a:lstStyle/>
          <a:p>
            <a:pPr algn="ctr"/>
            <a:r>
              <a:rPr lang="en-US" sz="2800" dirty="0" smtClean="0"/>
              <a:t>SMS is much less complex than previous schedulers</a:t>
            </a:r>
          </a:p>
        </p:txBody>
      </p:sp>
      <p:sp>
        <p:nvSpPr>
          <p:cNvPr id="16" name="TextBox 15"/>
          <p:cNvSpPr txBox="1"/>
          <p:nvPr/>
        </p:nvSpPr>
        <p:spPr>
          <a:xfrm>
            <a:off x="7824864" y="3402770"/>
            <a:ext cx="974361" cy="369332"/>
          </a:xfrm>
          <a:prstGeom prst="rect">
            <a:avLst/>
          </a:prstGeom>
          <a:noFill/>
        </p:spPr>
        <p:txBody>
          <a:bodyPr wrap="square" rtlCol="0">
            <a:spAutoFit/>
          </a:bodyPr>
          <a:lstStyle/>
          <a:p>
            <a:r>
              <a:rPr lang="en-US" i="1" dirty="0" smtClean="0"/>
              <a:t>p</a:t>
            </a:r>
            <a:r>
              <a:rPr lang="en-US" dirty="0" smtClean="0"/>
              <a:t>=0</a:t>
            </a:r>
            <a:endParaRPr lang="en-US" dirty="0"/>
          </a:p>
        </p:txBody>
      </p:sp>
      <p:sp>
        <p:nvSpPr>
          <p:cNvPr id="17" name="TextBox 16"/>
          <p:cNvSpPr txBox="1"/>
          <p:nvPr/>
        </p:nvSpPr>
        <p:spPr>
          <a:xfrm>
            <a:off x="3086100" y="4400550"/>
            <a:ext cx="2872902" cy="400110"/>
          </a:xfrm>
          <a:prstGeom prst="rect">
            <a:avLst/>
          </a:prstGeom>
          <a:noFill/>
        </p:spPr>
        <p:txBody>
          <a:bodyPr wrap="none" rtlCol="0">
            <a:spAutoFit/>
          </a:bodyPr>
          <a:lstStyle/>
          <a:p>
            <a:r>
              <a:rPr lang="en-US" sz="2000" b="1" dirty="0" smtClean="0"/>
              <a:t>Workload Categories</a:t>
            </a:r>
            <a:endParaRPr lang="en-US" sz="20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7" grpId="0">
        <p:bldAsOne/>
      </p:bldGraphic>
      <p:bldP spid="8" grpId="0" animBg="1"/>
      <p:bldP spid="9" grpId="0" animBg="1"/>
      <p:bldP spid="15" grpId="0" animBg="1"/>
      <p:bldP spid="16" grpId="0"/>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at Different GPU Weights</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37</a:t>
            </a:fld>
            <a:endParaRPr lang="en-US" altLang="en-US"/>
          </a:p>
        </p:txBody>
      </p:sp>
      <p:graphicFrame>
        <p:nvGraphicFramePr>
          <p:cNvPr id="8" name="Chart 7"/>
          <p:cNvGraphicFramePr>
            <a:graphicFrameLocks/>
          </p:cNvGraphicFramePr>
          <p:nvPr/>
        </p:nvGraphicFramePr>
        <p:xfrm>
          <a:off x="323528" y="980728"/>
          <a:ext cx="7992888" cy="424815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473036" y="1517925"/>
            <a:ext cx="2327563" cy="830997"/>
          </a:xfrm>
          <a:prstGeom prst="rect">
            <a:avLst/>
          </a:prstGeom>
          <a:solidFill>
            <a:schemeClr val="bg1"/>
          </a:solidFill>
        </p:spPr>
        <p:txBody>
          <a:bodyPr wrap="square" rtlCol="0">
            <a:spAutoFit/>
          </a:bodyPr>
          <a:lstStyle/>
          <a:p>
            <a:r>
              <a:rPr lang="en-US" sz="2400" b="1" dirty="0" smtClean="0"/>
              <a:t>Best Previous </a:t>
            </a:r>
          </a:p>
          <a:p>
            <a:r>
              <a:rPr lang="en-US" sz="2400" b="1" dirty="0" smtClean="0"/>
              <a:t>Scheduler</a:t>
            </a:r>
            <a:endParaRPr lang="en-US" sz="2400" b="1" dirty="0"/>
          </a:p>
        </p:txBody>
      </p:sp>
      <p:sp>
        <p:nvSpPr>
          <p:cNvPr id="6" name="Right Brace 5"/>
          <p:cNvSpPr/>
          <p:nvPr/>
        </p:nvSpPr>
        <p:spPr>
          <a:xfrm rot="5400000">
            <a:off x="3210792" y="1776844"/>
            <a:ext cx="415634" cy="3719945"/>
          </a:xfrm>
          <a:prstGeom prst="rightBrac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6422024" y="2507017"/>
            <a:ext cx="421698" cy="2251384"/>
          </a:xfrm>
          <a:prstGeom prst="rightBrac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179434" y="3521002"/>
            <a:ext cx="426892" cy="228601"/>
          </a:xfrm>
          <a:prstGeom prst="rightBrac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951017" y="3803074"/>
            <a:ext cx="1003801" cy="400110"/>
          </a:xfrm>
          <a:prstGeom prst="rect">
            <a:avLst/>
          </a:prstGeom>
          <a:noFill/>
        </p:spPr>
        <p:txBody>
          <a:bodyPr wrap="none" rtlCol="0">
            <a:spAutoFit/>
          </a:bodyPr>
          <a:lstStyle/>
          <a:p>
            <a:r>
              <a:rPr lang="en-US" sz="2000" b="1" dirty="0" smtClean="0"/>
              <a:t>ATLAS</a:t>
            </a:r>
            <a:endParaRPr lang="en-US" sz="2000" b="1" dirty="0"/>
          </a:p>
        </p:txBody>
      </p:sp>
      <p:sp>
        <p:nvSpPr>
          <p:cNvPr id="11" name="TextBox 10"/>
          <p:cNvSpPr txBox="1"/>
          <p:nvPr/>
        </p:nvSpPr>
        <p:spPr>
          <a:xfrm>
            <a:off x="5056925" y="3789218"/>
            <a:ext cx="742511" cy="400110"/>
          </a:xfrm>
          <a:prstGeom prst="rect">
            <a:avLst/>
          </a:prstGeom>
          <a:noFill/>
        </p:spPr>
        <p:txBody>
          <a:bodyPr wrap="none" rtlCol="0">
            <a:spAutoFit/>
          </a:bodyPr>
          <a:lstStyle/>
          <a:p>
            <a:r>
              <a:rPr lang="en-US" sz="2000" b="1" dirty="0" smtClean="0"/>
              <a:t>TCM</a:t>
            </a:r>
            <a:endParaRPr lang="en-US" sz="2000" b="1" dirty="0"/>
          </a:p>
        </p:txBody>
      </p:sp>
      <p:sp>
        <p:nvSpPr>
          <p:cNvPr id="12" name="TextBox 9"/>
          <p:cNvSpPr txBox="1"/>
          <p:nvPr/>
        </p:nvSpPr>
        <p:spPr>
          <a:xfrm>
            <a:off x="6040023" y="3790054"/>
            <a:ext cx="1261884"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b="1" dirty="0" smtClean="0"/>
              <a:t>FR-FCFS</a:t>
            </a:r>
            <a:endParaRPr lang="en-US" sz="2000" b="1" dirty="0"/>
          </a:p>
        </p:txBody>
      </p:sp>
      <p:sp>
        <p:nvSpPr>
          <p:cNvPr id="13" name="Rectangle 12"/>
          <p:cNvSpPr/>
          <p:nvPr/>
        </p:nvSpPr>
        <p:spPr>
          <a:xfrm>
            <a:off x="2127380" y="1791478"/>
            <a:ext cx="335902" cy="54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2152648" y="1814523"/>
            <a:ext cx="26193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170433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28600" y="908720"/>
            <a:ext cx="8610600" cy="5339680"/>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At every GPU weight, SMS outperforms the best previous scheduling algorithm for that weight</a:t>
            </a:r>
          </a:p>
        </p:txBody>
      </p:sp>
      <p:sp>
        <p:nvSpPr>
          <p:cNvPr id="2" name="Title 1"/>
          <p:cNvSpPr>
            <a:spLocks noGrp="1"/>
          </p:cNvSpPr>
          <p:nvPr>
            <p:ph type="title"/>
          </p:nvPr>
        </p:nvSpPr>
        <p:spPr/>
        <p:txBody>
          <a:bodyPr/>
          <a:lstStyle/>
          <a:p>
            <a:r>
              <a:rPr lang="en-US" dirty="0" smtClean="0"/>
              <a:t>Performance at Different GPU Weights</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38</a:t>
            </a:fld>
            <a:endParaRPr lang="en-US" altLang="en-US"/>
          </a:p>
        </p:txBody>
      </p:sp>
      <p:graphicFrame>
        <p:nvGraphicFramePr>
          <p:cNvPr id="8" name="Chart 7"/>
          <p:cNvGraphicFramePr>
            <a:graphicFrameLocks/>
          </p:cNvGraphicFramePr>
          <p:nvPr/>
        </p:nvGraphicFramePr>
        <p:xfrm>
          <a:off x="323528" y="980728"/>
          <a:ext cx="7992888" cy="4248150"/>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p:cNvSpPr/>
          <p:nvPr/>
        </p:nvSpPr>
        <p:spPr>
          <a:xfrm>
            <a:off x="2043113" y="1620010"/>
            <a:ext cx="429695" cy="54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2152648" y="1814523"/>
            <a:ext cx="26193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14611" y="2110583"/>
            <a:ext cx="429695" cy="54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76502" y="2251365"/>
            <a:ext cx="2327563" cy="461665"/>
          </a:xfrm>
          <a:prstGeom prst="rect">
            <a:avLst/>
          </a:prstGeom>
          <a:solidFill>
            <a:schemeClr val="bg1"/>
          </a:solidFill>
        </p:spPr>
        <p:txBody>
          <a:bodyPr wrap="square" rtlCol="0">
            <a:spAutoFit/>
          </a:bodyPr>
          <a:lstStyle/>
          <a:p>
            <a:r>
              <a:rPr lang="en-US" sz="2400" b="1" dirty="0" smtClean="0"/>
              <a:t>SMS</a:t>
            </a:r>
            <a:endParaRPr lang="en-US" sz="2400" b="1" dirty="0"/>
          </a:p>
        </p:txBody>
      </p:sp>
      <p:sp>
        <p:nvSpPr>
          <p:cNvPr id="10" name="TextBox 9"/>
          <p:cNvSpPr txBox="1"/>
          <p:nvPr/>
        </p:nvSpPr>
        <p:spPr>
          <a:xfrm>
            <a:off x="2473036" y="1517925"/>
            <a:ext cx="2327563" cy="830997"/>
          </a:xfrm>
          <a:prstGeom prst="rect">
            <a:avLst/>
          </a:prstGeom>
          <a:solidFill>
            <a:schemeClr val="bg1"/>
          </a:solidFill>
        </p:spPr>
        <p:txBody>
          <a:bodyPr wrap="square" rtlCol="0">
            <a:spAutoFit/>
          </a:bodyPr>
          <a:lstStyle/>
          <a:p>
            <a:r>
              <a:rPr lang="en-US" sz="2400" b="1" dirty="0" smtClean="0"/>
              <a:t>Best Previous </a:t>
            </a:r>
          </a:p>
          <a:p>
            <a:r>
              <a:rPr lang="en-US" sz="2400" b="1" dirty="0" smtClean="0"/>
              <a:t>Scheduler</a:t>
            </a:r>
            <a:endParaRPr lang="en-US" sz="2400" b="1" dirty="0"/>
          </a:p>
        </p:txBody>
      </p:sp>
      <p:sp>
        <p:nvSpPr>
          <p:cNvPr id="14" name="Rectangle 13"/>
          <p:cNvSpPr/>
          <p:nvPr/>
        </p:nvSpPr>
        <p:spPr>
          <a:xfrm>
            <a:off x="1933575" y="2053473"/>
            <a:ext cx="215406" cy="54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0170433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Results in the Paper</a:t>
            </a:r>
            <a:endParaRPr lang="en-US" dirty="0"/>
          </a:p>
        </p:txBody>
      </p:sp>
      <p:sp>
        <p:nvSpPr>
          <p:cNvPr id="3" name="Content Placeholder 2"/>
          <p:cNvSpPr>
            <a:spLocks noGrp="1"/>
          </p:cNvSpPr>
          <p:nvPr>
            <p:ph idx="1"/>
          </p:nvPr>
        </p:nvSpPr>
        <p:spPr/>
        <p:txBody>
          <a:bodyPr/>
          <a:lstStyle/>
          <a:p>
            <a:r>
              <a:rPr lang="en-US" dirty="0" smtClean="0"/>
              <a:t>Fairness evaluation</a:t>
            </a:r>
          </a:p>
          <a:p>
            <a:pPr lvl="1"/>
            <a:r>
              <a:rPr lang="en-US" dirty="0" smtClean="0">
                <a:solidFill>
                  <a:srgbClr val="0000FF"/>
                </a:solidFill>
              </a:rPr>
              <a:t>47.6%</a:t>
            </a:r>
            <a:r>
              <a:rPr lang="en-US" dirty="0" smtClean="0"/>
              <a:t> </a:t>
            </a:r>
            <a:r>
              <a:rPr lang="en-US" dirty="0" smtClean="0">
                <a:solidFill>
                  <a:srgbClr val="0000FF"/>
                </a:solidFill>
              </a:rPr>
              <a:t>improvement</a:t>
            </a:r>
            <a:r>
              <a:rPr lang="en-US" dirty="0" smtClean="0"/>
              <a:t> over the best previous algorithms</a:t>
            </a:r>
          </a:p>
          <a:p>
            <a:pPr lvl="1"/>
            <a:endParaRPr lang="en-US" sz="1000" dirty="0" smtClean="0"/>
          </a:p>
          <a:p>
            <a:r>
              <a:rPr lang="en-US" dirty="0" smtClean="0"/>
              <a:t>Individual CPU and GPU performance breakdowns</a:t>
            </a:r>
          </a:p>
          <a:p>
            <a:endParaRPr lang="en-US" sz="1000" dirty="0" smtClean="0"/>
          </a:p>
          <a:p>
            <a:r>
              <a:rPr lang="en-US" dirty="0" smtClean="0"/>
              <a:t>CPU-only scenarios</a:t>
            </a:r>
          </a:p>
          <a:p>
            <a:pPr lvl="1"/>
            <a:r>
              <a:rPr lang="en-US" dirty="0" smtClean="0">
                <a:solidFill>
                  <a:srgbClr val="0000FF"/>
                </a:solidFill>
              </a:rPr>
              <a:t>Competitive performance </a:t>
            </a:r>
            <a:r>
              <a:rPr lang="en-US" dirty="0" smtClean="0"/>
              <a:t>with previous algorithms</a:t>
            </a:r>
          </a:p>
          <a:p>
            <a:endParaRPr lang="en-US" sz="1000" dirty="0" smtClean="0"/>
          </a:p>
          <a:p>
            <a:r>
              <a:rPr lang="en-US" dirty="0" smtClean="0"/>
              <a:t>Scalability results</a:t>
            </a:r>
          </a:p>
          <a:p>
            <a:pPr lvl="1"/>
            <a:r>
              <a:rPr lang="en-US" dirty="0" smtClean="0"/>
              <a:t>SMS’ performance and fairness </a:t>
            </a:r>
            <a:r>
              <a:rPr lang="en-US" dirty="0" smtClean="0">
                <a:solidFill>
                  <a:srgbClr val="0000FF"/>
                </a:solidFill>
              </a:rPr>
              <a:t>scales better </a:t>
            </a:r>
            <a:r>
              <a:rPr lang="en-US" dirty="0" smtClean="0"/>
              <a:t>than previous algorithms as the number of cores and memory channels increases</a:t>
            </a:r>
          </a:p>
          <a:p>
            <a:endParaRPr lang="en-US" sz="1000" dirty="0" smtClean="0"/>
          </a:p>
          <a:p>
            <a:r>
              <a:rPr lang="en-US" dirty="0" smtClean="0"/>
              <a:t>Analysis of SMS design parameters</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39</a:t>
            </a:fld>
            <a:endParaRPr lang="en-US" altLang="en-US"/>
          </a:p>
        </p:txBody>
      </p:sp>
    </p:spTree>
    <p:extLst>
      <p:ext uri="{BB962C8B-B14F-4D97-AF65-F5344CB8AC3E}">
        <p14:creationId xmlns="" xmlns:p14="http://schemas.microsoft.com/office/powerpoint/2010/main" val="3509914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ontent Placeholder 2"/>
          <p:cNvSpPr>
            <a:spLocks noGrp="1"/>
          </p:cNvSpPr>
          <p:nvPr>
            <p:ph idx="1"/>
          </p:nvPr>
        </p:nvSpPr>
        <p:spPr>
          <a:xfrm>
            <a:off x="228600" y="908720"/>
            <a:ext cx="8610600" cy="5339680"/>
          </a:xfrm>
        </p:spPr>
        <p:txBody>
          <a:bodyPr/>
          <a:lstStyle/>
          <a:p>
            <a:endParaRPr lang="en-US" dirty="0" smtClean="0"/>
          </a:p>
          <a:p>
            <a:pPr marL="0" indent="0">
              <a:buNone/>
            </a:pPr>
            <a:endParaRPr lang="en-US" dirty="0" smtClean="0"/>
          </a:p>
          <a:p>
            <a:endParaRPr lang="en-US" dirty="0" smtClean="0"/>
          </a:p>
          <a:p>
            <a:endParaRPr lang="en-US" dirty="0" smtClean="0"/>
          </a:p>
          <a:p>
            <a:endParaRPr lang="en-US" dirty="0" smtClean="0"/>
          </a:p>
          <a:p>
            <a:pPr marL="0" indent="0">
              <a:buNone/>
            </a:pPr>
            <a:endParaRPr lang="en-US" dirty="0" smtClean="0"/>
          </a:p>
          <a:p>
            <a:endParaRPr lang="en-US" dirty="0" smtClean="0"/>
          </a:p>
          <a:p>
            <a:r>
              <a:rPr lang="en-US" dirty="0" smtClean="0"/>
              <a:t>All cores contend for limited off-chip bandwidth</a:t>
            </a:r>
          </a:p>
          <a:p>
            <a:pPr lvl="1"/>
            <a:r>
              <a:rPr lang="en-US" dirty="0" smtClean="0"/>
              <a:t>Inter-application interference </a:t>
            </a:r>
            <a:r>
              <a:rPr lang="en-US" dirty="0" smtClean="0">
                <a:solidFill>
                  <a:srgbClr val="FF0000"/>
                </a:solidFill>
              </a:rPr>
              <a:t>degrades system performance</a:t>
            </a:r>
          </a:p>
          <a:p>
            <a:pPr lvl="1"/>
            <a:r>
              <a:rPr lang="en-US" dirty="0" smtClean="0"/>
              <a:t>The memory scheduler can help mitigate the problem</a:t>
            </a:r>
          </a:p>
          <a:p>
            <a:r>
              <a:rPr lang="en-US" dirty="0" smtClean="0"/>
              <a:t>How does the memory scheduler deliver good performance and fairness?</a:t>
            </a:r>
          </a:p>
        </p:txBody>
      </p:sp>
      <p:sp>
        <p:nvSpPr>
          <p:cNvPr id="2" name="Title 1"/>
          <p:cNvSpPr>
            <a:spLocks noGrp="1"/>
          </p:cNvSpPr>
          <p:nvPr>
            <p:ph type="title"/>
          </p:nvPr>
        </p:nvSpPr>
        <p:spPr/>
        <p:txBody>
          <a:bodyPr/>
          <a:lstStyle/>
          <a:p>
            <a:r>
              <a:rPr lang="en-US" dirty="0" smtClean="0"/>
              <a:t>Main Memory is a Bottleneck</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4</a:t>
            </a:fld>
            <a:endParaRPr lang="en-US" altLang="en-US"/>
          </a:p>
        </p:txBody>
      </p:sp>
      <p:sp>
        <p:nvSpPr>
          <p:cNvPr id="3" name="Rectangle 2"/>
          <p:cNvSpPr/>
          <p:nvPr/>
        </p:nvSpPr>
        <p:spPr>
          <a:xfrm>
            <a:off x="755576" y="1772816"/>
            <a:ext cx="7632848" cy="122413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55576" y="2996952"/>
            <a:ext cx="7632847" cy="523220"/>
          </a:xfrm>
          <a:prstGeom prst="rect">
            <a:avLst/>
          </a:prstGeom>
          <a:solidFill>
            <a:schemeClr val="tx2">
              <a:lumMod val="60000"/>
              <a:lumOff val="40000"/>
            </a:schemeClr>
          </a:solidFill>
          <a:ln w="38100">
            <a:solidFill>
              <a:schemeClr val="tx1"/>
            </a:solidFill>
          </a:ln>
        </p:spPr>
        <p:txBody>
          <a:bodyPr wrap="square" rtlCol="0">
            <a:spAutoFit/>
          </a:bodyPr>
          <a:lstStyle/>
          <a:p>
            <a:pPr algn="ctr"/>
            <a:r>
              <a:rPr lang="en-US" sz="2800" dirty="0" smtClean="0"/>
              <a:t>Memory Scheduler</a:t>
            </a:r>
            <a:endParaRPr lang="en-US" sz="2800" dirty="0"/>
          </a:p>
        </p:txBody>
      </p:sp>
      <p:sp>
        <p:nvSpPr>
          <p:cNvPr id="23" name="TextBox 22"/>
          <p:cNvSpPr txBox="1"/>
          <p:nvPr/>
        </p:nvSpPr>
        <p:spPr>
          <a:xfrm>
            <a:off x="1687011" y="889556"/>
            <a:ext cx="1100228" cy="461665"/>
          </a:xfrm>
          <a:prstGeom prst="rect">
            <a:avLst/>
          </a:prstGeom>
          <a:noFill/>
        </p:spPr>
        <p:txBody>
          <a:bodyPr wrap="square" rtlCol="0">
            <a:spAutoFit/>
          </a:bodyPr>
          <a:lstStyle/>
          <a:p>
            <a:r>
              <a:rPr lang="en-US" sz="2400" dirty="0" smtClean="0">
                <a:solidFill>
                  <a:srgbClr val="CC9900"/>
                </a:solidFill>
              </a:rPr>
              <a:t>Core 1</a:t>
            </a:r>
            <a:endParaRPr lang="en-US" sz="2400" dirty="0">
              <a:solidFill>
                <a:srgbClr val="CC9900"/>
              </a:solidFill>
            </a:endParaRPr>
          </a:p>
        </p:txBody>
      </p:sp>
      <p:sp>
        <p:nvSpPr>
          <p:cNvPr id="24" name="TextBox 23"/>
          <p:cNvSpPr txBox="1"/>
          <p:nvPr/>
        </p:nvSpPr>
        <p:spPr>
          <a:xfrm>
            <a:off x="3168473" y="889556"/>
            <a:ext cx="1100228" cy="461665"/>
          </a:xfrm>
          <a:prstGeom prst="rect">
            <a:avLst/>
          </a:prstGeom>
          <a:noFill/>
        </p:spPr>
        <p:txBody>
          <a:bodyPr wrap="square" rtlCol="0">
            <a:spAutoFit/>
          </a:bodyPr>
          <a:lstStyle/>
          <a:p>
            <a:r>
              <a:rPr lang="en-US" sz="2400" dirty="0" smtClean="0">
                <a:solidFill>
                  <a:srgbClr val="0000FF"/>
                </a:solidFill>
              </a:rPr>
              <a:t>Core 2</a:t>
            </a:r>
            <a:endParaRPr lang="en-US" sz="2400" dirty="0">
              <a:solidFill>
                <a:srgbClr val="0000FF"/>
              </a:solidFill>
            </a:endParaRPr>
          </a:p>
        </p:txBody>
      </p:sp>
      <p:sp>
        <p:nvSpPr>
          <p:cNvPr id="25" name="TextBox 24"/>
          <p:cNvSpPr txBox="1"/>
          <p:nvPr/>
        </p:nvSpPr>
        <p:spPr>
          <a:xfrm>
            <a:off x="4649936" y="889556"/>
            <a:ext cx="1100228" cy="461665"/>
          </a:xfrm>
          <a:prstGeom prst="rect">
            <a:avLst/>
          </a:prstGeom>
          <a:noFill/>
        </p:spPr>
        <p:txBody>
          <a:bodyPr wrap="square" rtlCol="0">
            <a:spAutoFit/>
          </a:bodyPr>
          <a:lstStyle/>
          <a:p>
            <a:r>
              <a:rPr lang="en-US" sz="2400" dirty="0" smtClean="0">
                <a:solidFill>
                  <a:srgbClr val="FF0000"/>
                </a:solidFill>
              </a:rPr>
              <a:t>Core 3</a:t>
            </a:r>
            <a:endParaRPr lang="en-US" sz="2400" dirty="0">
              <a:solidFill>
                <a:srgbClr val="FF0000"/>
              </a:solidFill>
            </a:endParaRPr>
          </a:p>
        </p:txBody>
      </p:sp>
      <p:sp>
        <p:nvSpPr>
          <p:cNvPr id="26" name="TextBox 25"/>
          <p:cNvSpPr txBox="1"/>
          <p:nvPr/>
        </p:nvSpPr>
        <p:spPr>
          <a:xfrm>
            <a:off x="6064060" y="889556"/>
            <a:ext cx="1100228" cy="461665"/>
          </a:xfrm>
          <a:prstGeom prst="rect">
            <a:avLst/>
          </a:prstGeom>
          <a:noFill/>
        </p:spPr>
        <p:txBody>
          <a:bodyPr wrap="square" rtlCol="0">
            <a:spAutoFit/>
          </a:bodyPr>
          <a:lstStyle/>
          <a:p>
            <a:r>
              <a:rPr lang="en-US" sz="2400" dirty="0" smtClean="0">
                <a:solidFill>
                  <a:schemeClr val="accent2">
                    <a:lumMod val="75000"/>
                  </a:schemeClr>
                </a:solidFill>
              </a:rPr>
              <a:t>Core 4</a:t>
            </a:r>
            <a:endParaRPr lang="en-US" sz="2400" dirty="0">
              <a:solidFill>
                <a:schemeClr val="accent2">
                  <a:lumMod val="75000"/>
                </a:schemeClr>
              </a:solidFill>
            </a:endParaRPr>
          </a:p>
        </p:txBody>
      </p:sp>
      <p:sp>
        <p:nvSpPr>
          <p:cNvPr id="27" name="Down Arrow 26"/>
          <p:cNvSpPr/>
          <p:nvPr/>
        </p:nvSpPr>
        <p:spPr>
          <a:xfrm>
            <a:off x="2051720" y="1321604"/>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a:off x="3563888" y="1321604"/>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5004048" y="1321604"/>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6444208" y="1321604"/>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3719946" y="3573016"/>
            <a:ext cx="128965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627784" y="4365104"/>
            <a:ext cx="3456384" cy="369332"/>
          </a:xfrm>
          <a:prstGeom prst="rect">
            <a:avLst/>
          </a:prstGeom>
          <a:noFill/>
        </p:spPr>
        <p:txBody>
          <a:bodyPr wrap="square" rtlCol="0">
            <a:spAutoFit/>
          </a:bodyPr>
          <a:lstStyle/>
          <a:p>
            <a:pPr algn="ctr"/>
            <a:r>
              <a:rPr lang="en-US" dirty="0" smtClean="0"/>
              <a:t>To DRAM</a:t>
            </a:r>
            <a:endParaRPr lang="en-US" dirty="0"/>
          </a:p>
        </p:txBody>
      </p:sp>
      <p:sp>
        <p:nvSpPr>
          <p:cNvPr id="13" name="Rectangle 12"/>
          <p:cNvSpPr/>
          <p:nvPr/>
        </p:nvSpPr>
        <p:spPr>
          <a:xfrm>
            <a:off x="827584"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27584"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763688"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699792"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635896"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572000"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508104"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44208"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380312"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225225" y="2097433"/>
            <a:ext cx="3384377" cy="430887"/>
          </a:xfrm>
          <a:prstGeom prst="rect">
            <a:avLst/>
          </a:prstGeom>
          <a:noFill/>
        </p:spPr>
        <p:txBody>
          <a:bodyPr wrap="square" rtlCol="0">
            <a:spAutoFit/>
          </a:bodyPr>
          <a:lstStyle/>
          <a:p>
            <a:r>
              <a:rPr lang="en-US" sz="2200" dirty="0" smtClean="0"/>
              <a:t>Memory Request Buffer</a:t>
            </a:r>
            <a:endParaRPr lang="en-US" sz="2200" dirty="0"/>
          </a:p>
        </p:txBody>
      </p:sp>
      <p:sp>
        <p:nvSpPr>
          <p:cNvPr id="74" name="TextBox 73"/>
          <p:cNvSpPr txBox="1"/>
          <p:nvPr/>
        </p:nvSpPr>
        <p:spPr>
          <a:xfrm>
            <a:off x="3635896" y="1844824"/>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78" name="TextBox 77"/>
          <p:cNvSpPr txBox="1"/>
          <p:nvPr/>
        </p:nvSpPr>
        <p:spPr>
          <a:xfrm>
            <a:off x="2699792" y="1844824"/>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79" name="TextBox 78"/>
          <p:cNvSpPr txBox="1"/>
          <p:nvPr/>
        </p:nvSpPr>
        <p:spPr>
          <a:xfrm>
            <a:off x="5508104" y="1844824"/>
            <a:ext cx="936104" cy="369332"/>
          </a:xfrm>
          <a:prstGeom prst="rect">
            <a:avLst/>
          </a:prstGeom>
          <a:solidFill>
            <a:srgbClr val="FF5050"/>
          </a:solidFill>
          <a:ln w="22225">
            <a:solidFill>
              <a:schemeClr val="tx1"/>
            </a:solidFill>
          </a:ln>
        </p:spPr>
        <p:txBody>
          <a:bodyPr wrap="square" rtlCol="0">
            <a:spAutoFit/>
          </a:bodyPr>
          <a:lstStyle/>
          <a:p>
            <a:pPr algn="ctr"/>
            <a:r>
              <a:rPr lang="en-US" dirty="0" err="1" smtClean="0"/>
              <a:t>Req</a:t>
            </a:r>
            <a:endParaRPr lang="en-US" dirty="0"/>
          </a:p>
        </p:txBody>
      </p:sp>
      <p:sp>
        <p:nvSpPr>
          <p:cNvPr id="81" name="TextBox 80"/>
          <p:cNvSpPr txBox="1"/>
          <p:nvPr/>
        </p:nvSpPr>
        <p:spPr>
          <a:xfrm>
            <a:off x="7380312" y="1844824"/>
            <a:ext cx="936104" cy="369332"/>
          </a:xfrm>
          <a:prstGeom prst="rect">
            <a:avLst/>
          </a:prstGeom>
          <a:solidFill>
            <a:schemeClr val="tx2">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75" name="TextBox 74"/>
          <p:cNvSpPr txBox="1"/>
          <p:nvPr/>
        </p:nvSpPr>
        <p:spPr>
          <a:xfrm>
            <a:off x="4572000" y="1844824"/>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76" name="TextBox 75"/>
          <p:cNvSpPr txBox="1"/>
          <p:nvPr/>
        </p:nvSpPr>
        <p:spPr>
          <a:xfrm>
            <a:off x="6444208" y="1844824"/>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73" name="TextBox 72"/>
          <p:cNvSpPr txBox="1"/>
          <p:nvPr/>
        </p:nvSpPr>
        <p:spPr>
          <a:xfrm>
            <a:off x="827584" y="2204864"/>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42" name="Rectangle 41"/>
          <p:cNvSpPr/>
          <p:nvPr/>
        </p:nvSpPr>
        <p:spPr>
          <a:xfrm>
            <a:off x="1763688"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763688"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699792"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99792"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35896"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635896"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572000"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572000"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508104"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508104"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6444208"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444208"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380312"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7380312"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27584"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3896721" y="3933056"/>
            <a:ext cx="936104" cy="369332"/>
          </a:xfrm>
          <a:prstGeom prst="rect">
            <a:avLst/>
          </a:prstGeom>
          <a:solidFill>
            <a:srgbClr val="FFCC00"/>
          </a:solidFill>
          <a:ln w="22225">
            <a:solidFill>
              <a:schemeClr val="tx1"/>
            </a:solidFill>
          </a:ln>
        </p:spPr>
        <p:txBody>
          <a:bodyPr wrap="square" rtlCol="0">
            <a:spAutoFit/>
          </a:bodyPr>
          <a:lstStyle/>
          <a:p>
            <a:pPr algn="ctr"/>
            <a:r>
              <a:rPr lang="en-US" dirty="0" smtClean="0"/>
              <a:t>Data</a:t>
            </a:r>
            <a:endParaRPr lang="en-US" dirty="0"/>
          </a:p>
        </p:txBody>
      </p:sp>
      <p:sp>
        <p:nvSpPr>
          <p:cNvPr id="84" name="TextBox 83"/>
          <p:cNvSpPr txBox="1"/>
          <p:nvPr/>
        </p:nvSpPr>
        <p:spPr>
          <a:xfrm>
            <a:off x="3923928" y="4005064"/>
            <a:ext cx="936104" cy="369332"/>
          </a:xfrm>
          <a:prstGeom prst="rect">
            <a:avLst/>
          </a:prstGeom>
          <a:solidFill>
            <a:srgbClr val="00B0F0"/>
          </a:solidFill>
          <a:ln w="22225">
            <a:solidFill>
              <a:schemeClr val="tx1"/>
            </a:solidFill>
          </a:ln>
        </p:spPr>
        <p:txBody>
          <a:bodyPr wrap="square" rtlCol="0">
            <a:spAutoFit/>
          </a:bodyPr>
          <a:lstStyle/>
          <a:p>
            <a:pPr algn="ctr"/>
            <a:r>
              <a:rPr lang="en-US" dirty="0" smtClean="0"/>
              <a:t>Data</a:t>
            </a:r>
            <a:endParaRPr lang="en-US" dirty="0"/>
          </a:p>
        </p:txBody>
      </p:sp>
      <p:sp>
        <p:nvSpPr>
          <p:cNvPr id="33" name="TextBox 32"/>
          <p:cNvSpPr txBox="1"/>
          <p:nvPr/>
        </p:nvSpPr>
        <p:spPr>
          <a:xfrm>
            <a:off x="827584" y="1844824"/>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72" name="TextBox 71"/>
          <p:cNvSpPr txBox="1"/>
          <p:nvPr/>
        </p:nvSpPr>
        <p:spPr>
          <a:xfrm>
            <a:off x="1763688" y="1844824"/>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0.09062 -0.13185 L 3.33333E-6 1.76729E-6 " pathEditMode="relative" rAng="0" ptsTypes="AA">
                                      <p:cBhvr>
                                        <p:cTn id="8" dur="1000" fill="hold"/>
                                        <p:tgtEl>
                                          <p:spTgt spid="33"/>
                                        </p:tgtEl>
                                        <p:attrNameLst>
                                          <p:attrName>ppt_x</p:attrName>
                                          <p:attrName>ppt_y</p:attrName>
                                        </p:attrNameLst>
                                      </p:cBhvr>
                                      <p:rCtr x="-4531" y="6593"/>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42" presetClass="path" presetSubtype="0" accel="50000" decel="50000" fill="hold" grpId="5" nodeType="withEffect">
                                  <p:stCondLst>
                                    <p:cond delay="0"/>
                                  </p:stCondLst>
                                  <p:childTnLst>
                                    <p:animMotion origin="layout" path="M 0.15347 -0.14074 L 2.77778E-6 0.00162 " pathEditMode="relative" rAng="0" ptsTypes="AA">
                                      <p:cBhvr>
                                        <p:cTn id="14" dur="1000" fill="hold"/>
                                        <p:tgtEl>
                                          <p:spTgt spid="72"/>
                                        </p:tgtEl>
                                        <p:attrNameLst>
                                          <p:attrName>ppt_x</p:attrName>
                                          <p:attrName>ppt_y</p:attrName>
                                        </p:attrNameLst>
                                      </p:cBhvr>
                                      <p:rCtr x="-77" y="71"/>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grpId="3"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42" presetClass="path" presetSubtype="0" accel="50000" decel="50000" fill="hold" grpId="2" nodeType="withEffect">
                                  <p:stCondLst>
                                    <p:cond delay="0"/>
                                  </p:stCondLst>
                                  <p:childTnLst>
                                    <p:animMotion origin="layout" path="M 0.06701 -0.16343 L 3.33333E-6 3.7037E-7 " pathEditMode="relative" rAng="0" ptsTypes="AA">
                                      <p:cBhvr>
                                        <p:cTn id="32" dur="1000" fill="hold"/>
                                        <p:tgtEl>
                                          <p:spTgt spid="73"/>
                                        </p:tgtEl>
                                        <p:attrNameLst>
                                          <p:attrName>ppt_x</p:attrName>
                                          <p:attrName>ppt_y</p:attrName>
                                        </p:attrNameLst>
                                      </p:cBhvr>
                                      <p:rCtr x="-34" y="82"/>
                                    </p:animMotion>
                                  </p:childTnLst>
                                </p:cTn>
                              </p:par>
                              <p:par>
                                <p:cTn id="33" presetID="42" presetClass="path" presetSubtype="0" accel="50000" decel="50000" fill="hold" grpId="2" nodeType="withEffect">
                                  <p:stCondLst>
                                    <p:cond delay="0"/>
                                  </p:stCondLst>
                                  <p:childTnLst>
                                    <p:animMotion origin="layout" path="M -0.32673 -0.12129 L -2.77778E-6 -3.33333E-6 " pathEditMode="relative" rAng="0" ptsTypes="AA">
                                      <p:cBhvr>
                                        <p:cTn id="34" dur="1000" fill="hold"/>
                                        <p:tgtEl>
                                          <p:spTgt spid="76"/>
                                        </p:tgtEl>
                                        <p:attrNameLst>
                                          <p:attrName>ppt_x</p:attrName>
                                          <p:attrName>ppt_y</p:attrName>
                                        </p:attrNameLst>
                                      </p:cBhvr>
                                      <p:rCtr x="163" y="61"/>
                                    </p:animMotion>
                                  </p:childTnLst>
                                </p:cTn>
                              </p:par>
                              <p:par>
                                <p:cTn id="35" presetID="42" presetClass="path" presetSubtype="0" accel="50000" decel="50000" fill="hold" grpId="2" nodeType="withEffect">
                                  <p:stCondLst>
                                    <p:cond delay="0"/>
                                  </p:stCondLst>
                                  <p:childTnLst>
                                    <p:animMotion origin="layout" path="M 0.05122 -0.14074 L -4.16667E-6 0.00162 " pathEditMode="relative" rAng="0" ptsTypes="AA">
                                      <p:cBhvr>
                                        <p:cTn id="36" dur="1000" fill="hold"/>
                                        <p:tgtEl>
                                          <p:spTgt spid="78"/>
                                        </p:tgtEl>
                                        <p:attrNameLst>
                                          <p:attrName>ppt_x</p:attrName>
                                          <p:attrName>ppt_y</p:attrName>
                                        </p:attrNameLst>
                                      </p:cBhvr>
                                      <p:rCtr x="-26" y="71"/>
                                    </p:animMotion>
                                  </p:childTnLst>
                                </p:cTn>
                              </p:par>
                              <p:par>
                                <p:cTn id="37" presetID="42" presetClass="path" presetSubtype="0" accel="50000" decel="50000" fill="hold" grpId="2" nodeType="withEffect">
                                  <p:stCondLst>
                                    <p:cond delay="0"/>
                                  </p:stCondLst>
                                  <p:childTnLst>
                                    <p:animMotion origin="layout" path="M -0.05121 -0.14074 L -4.72222E-6 0.00162 " pathEditMode="relative" rAng="0" ptsTypes="AA">
                                      <p:cBhvr>
                                        <p:cTn id="38" dur="1000" fill="hold"/>
                                        <p:tgtEl>
                                          <p:spTgt spid="74"/>
                                        </p:tgtEl>
                                        <p:attrNameLst>
                                          <p:attrName>ppt_x</p:attrName>
                                          <p:attrName>ppt_y</p:attrName>
                                        </p:attrNameLst>
                                      </p:cBhvr>
                                      <p:rCtr x="26" y="71"/>
                                    </p:animMotion>
                                  </p:childTnLst>
                                </p:cTn>
                              </p:par>
                              <p:par>
                                <p:cTn id="39" presetID="42" presetClass="path" presetSubtype="0" accel="50000" decel="50000" fill="hold" grpId="0" nodeType="withEffect">
                                  <p:stCondLst>
                                    <p:cond delay="0"/>
                                  </p:stCondLst>
                                  <p:childTnLst>
                                    <p:animMotion origin="layout" path="M -0.09826 -0.12121 L -2.22222E-6 1.96391E-6 " pathEditMode="relative" rAng="0" ptsTypes="AA">
                                      <p:cBhvr>
                                        <p:cTn id="40" dur="1000" fill="hold"/>
                                        <p:tgtEl>
                                          <p:spTgt spid="79"/>
                                        </p:tgtEl>
                                        <p:attrNameLst>
                                          <p:attrName>ppt_x</p:attrName>
                                          <p:attrName>ppt_y</p:attrName>
                                        </p:attrNameLst>
                                      </p:cBhvr>
                                      <p:rCtr x="4913" y="6061"/>
                                    </p:animMotion>
                                  </p:childTnLst>
                                </p:cTn>
                              </p:par>
                              <p:par>
                                <p:cTn id="41" presetID="42" presetClass="path" presetSubtype="0" accel="50000" decel="50000" fill="hold" grpId="0" nodeType="withEffect">
                                  <p:stCondLst>
                                    <p:cond delay="0"/>
                                  </p:stCondLst>
                                  <p:childTnLst>
                                    <p:animMotion origin="layout" path="M -0.13784 -0.12121 L -3.33333E-6 1.96391E-6 " pathEditMode="relative" rAng="0" ptsTypes="AA">
                                      <p:cBhvr>
                                        <p:cTn id="42" dur="1000" fill="hold"/>
                                        <p:tgtEl>
                                          <p:spTgt spid="81"/>
                                        </p:tgtEl>
                                        <p:attrNameLst>
                                          <p:attrName>ppt_x</p:attrName>
                                          <p:attrName>ppt_y</p:attrName>
                                        </p:attrNameLst>
                                      </p:cBhvr>
                                      <p:rCtr x="6892" y="6061"/>
                                    </p:animMotion>
                                  </p:childTnLst>
                                </p:cTn>
                              </p:par>
                              <p:par>
                                <p:cTn id="43" presetID="42" presetClass="path" presetSubtype="0" accel="50000" decel="50000" fill="hold" grpId="0" nodeType="withEffect">
                                  <p:stCondLst>
                                    <p:cond delay="0"/>
                                  </p:stCondLst>
                                  <p:childTnLst>
                                    <p:animMotion origin="layout" path="M -0.32691 -0.13185 L 4.72222E-6 1.76729E-6 " pathEditMode="relative" rAng="0" ptsTypes="AA">
                                      <p:cBhvr>
                                        <p:cTn id="44" dur="1000" fill="hold"/>
                                        <p:tgtEl>
                                          <p:spTgt spid="75"/>
                                        </p:tgtEl>
                                        <p:attrNameLst>
                                          <p:attrName>ppt_x</p:attrName>
                                          <p:attrName>ppt_y</p:attrName>
                                        </p:attrNameLst>
                                      </p:cBhvr>
                                      <p:rCtr x="16337" y="6593"/>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2" nodeType="clickEffect">
                                  <p:stCondLst>
                                    <p:cond delay="0"/>
                                  </p:stCondLst>
                                  <p:childTnLst>
                                    <p:animMotion origin="layout" path="M 3.33333E-6 1.76729E-6 L 0.33472 0.23548 " pathEditMode="relative" rAng="0" ptsTypes="AA">
                                      <p:cBhvr>
                                        <p:cTn id="48" dur="1000" fill="hold"/>
                                        <p:tgtEl>
                                          <p:spTgt spid="33"/>
                                        </p:tgtEl>
                                        <p:attrNameLst>
                                          <p:attrName>ppt_x</p:attrName>
                                          <p:attrName>ppt_y</p:attrName>
                                        </p:attrNameLst>
                                      </p:cBhvr>
                                      <p:rCtr x="16736" y="11774"/>
                                    </p:animMotion>
                                  </p:childTnLst>
                                </p:cTn>
                              </p:par>
                            </p:childTnLst>
                          </p:cTn>
                        </p:par>
                        <p:par>
                          <p:cTn id="49" fill="hold">
                            <p:stCondLst>
                              <p:cond delay="1000"/>
                            </p:stCondLst>
                            <p:childTnLst>
                              <p:par>
                                <p:cTn id="50" presetID="42" presetClass="path" presetSubtype="0" accel="50000" decel="50000" fill="hold" grpId="3" nodeType="afterEffect">
                                  <p:stCondLst>
                                    <p:cond delay="0"/>
                                  </p:stCondLst>
                                  <p:childTnLst>
                                    <p:animMotion origin="layout" path="M 0.33472 0.23541 L 0.33472 0.33009 " pathEditMode="relative" rAng="0" ptsTypes="AA">
                                      <p:cBhvr>
                                        <p:cTn id="51" dur="1000" fill="hold"/>
                                        <p:tgtEl>
                                          <p:spTgt spid="33"/>
                                        </p:tgtEl>
                                        <p:attrNameLst>
                                          <p:attrName>ppt_x</p:attrName>
                                          <p:attrName>ppt_y</p:attrName>
                                        </p:attrNameLst>
                                      </p:cBhvr>
                                      <p:rCtr x="0" y="4722"/>
                                    </p:animMotion>
                                  </p:childTnLst>
                                </p:cTn>
                              </p:par>
                            </p:childTnLst>
                          </p:cTn>
                        </p:par>
                        <p:par>
                          <p:cTn id="52" fill="hold">
                            <p:stCondLst>
                              <p:cond delay="2000"/>
                            </p:stCondLst>
                            <p:childTnLst>
                              <p:par>
                                <p:cTn id="53" presetID="10" presetClass="exit" presetSubtype="0" fill="hold" grpId="4" nodeType="afterEffect">
                                  <p:stCondLst>
                                    <p:cond delay="0"/>
                                  </p:stCondLst>
                                  <p:childTnLst>
                                    <p:animEffect transition="out" filter="fade">
                                      <p:cBhvr>
                                        <p:cTn id="54" dur="500"/>
                                        <p:tgtEl>
                                          <p:spTgt spid="33"/>
                                        </p:tgtEl>
                                      </p:cBhvr>
                                    </p:animEffect>
                                    <p:set>
                                      <p:cBhvr>
                                        <p:cTn id="55" dur="1" fill="hold">
                                          <p:stCondLst>
                                            <p:cond delay="499"/>
                                          </p:stCondLst>
                                        </p:cTn>
                                        <p:tgtEl>
                                          <p:spTgt spid="33"/>
                                        </p:tgtEl>
                                        <p:attrNameLst>
                                          <p:attrName>style.visibility</p:attrName>
                                        </p:attrNameLst>
                                      </p:cBhvr>
                                      <p:to>
                                        <p:strVal val="hidden"/>
                                      </p:to>
                                    </p:set>
                                  </p:childTnLst>
                                </p:cTn>
                              </p:par>
                            </p:childTnLst>
                          </p:cTn>
                        </p:par>
                        <p:par>
                          <p:cTn id="56" fill="hold">
                            <p:stCondLst>
                              <p:cond delay="2500"/>
                            </p:stCondLst>
                            <p:childTnLst>
                              <p:par>
                                <p:cTn id="57" presetID="1" presetClass="entr" presetSubtype="0" fill="hold" grpId="1" nodeType="after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par>
                                <p:cTn id="59" presetID="42" presetClass="path" presetSubtype="0" accel="50000" decel="50000" fill="hold" grpId="0" nodeType="withEffect">
                                  <p:stCondLst>
                                    <p:cond delay="0"/>
                                  </p:stCondLst>
                                  <p:childTnLst>
                                    <p:animMotion origin="layout" path="M 3.05556E-6 3.7037E-6 L -0.24497 -0.4257 " pathEditMode="relative" rAng="0" ptsTypes="AA">
                                      <p:cBhvr>
                                        <p:cTn id="60" dur="1000" fill="hold"/>
                                        <p:tgtEl>
                                          <p:spTgt spid="82"/>
                                        </p:tgtEl>
                                        <p:attrNameLst>
                                          <p:attrName>ppt_x</p:attrName>
                                          <p:attrName>ppt_y</p:attrName>
                                        </p:attrNameLst>
                                      </p:cBhvr>
                                      <p:rCtr x="-12257" y="-21296"/>
                                    </p:animMotion>
                                  </p:childTnLst>
                                </p:cTn>
                              </p:par>
                            </p:childTnLst>
                          </p:cTn>
                        </p:par>
                        <p:par>
                          <p:cTn id="61" fill="hold">
                            <p:stCondLst>
                              <p:cond delay="3500"/>
                            </p:stCondLst>
                            <p:childTnLst>
                              <p:par>
                                <p:cTn id="62" presetID="10" presetClass="exit" presetSubtype="0" fill="hold" grpId="2" nodeType="afterEffect">
                                  <p:stCondLst>
                                    <p:cond delay="0"/>
                                  </p:stCondLst>
                                  <p:childTnLst>
                                    <p:animEffect transition="out" filter="fade">
                                      <p:cBhvr>
                                        <p:cTn id="63" dur="500"/>
                                        <p:tgtEl>
                                          <p:spTgt spid="82"/>
                                        </p:tgtEl>
                                      </p:cBhvr>
                                    </p:animEffect>
                                    <p:set>
                                      <p:cBhvr>
                                        <p:cTn id="64" dur="1" fill="hold">
                                          <p:stCondLst>
                                            <p:cond delay="499"/>
                                          </p:stCondLst>
                                        </p:cTn>
                                        <p:tgtEl>
                                          <p:spTgt spid="8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2" nodeType="clickEffect">
                                  <p:stCondLst>
                                    <p:cond delay="0"/>
                                  </p:stCondLst>
                                  <p:childTnLst>
                                    <p:animMotion origin="layout" path="M 2.77778E-6 1.96391E-6 L 0.23229 0.23548 " pathEditMode="relative" rAng="0" ptsTypes="AA">
                                      <p:cBhvr>
                                        <p:cTn id="68" dur="1000" fill="hold"/>
                                        <p:tgtEl>
                                          <p:spTgt spid="72"/>
                                        </p:tgtEl>
                                        <p:attrNameLst>
                                          <p:attrName>ppt_x</p:attrName>
                                          <p:attrName>ppt_y</p:attrName>
                                        </p:attrNameLst>
                                      </p:cBhvr>
                                      <p:rCtr x="11615" y="11774"/>
                                    </p:animMotion>
                                  </p:childTnLst>
                                </p:cTn>
                              </p:par>
                            </p:childTnLst>
                          </p:cTn>
                        </p:par>
                        <p:par>
                          <p:cTn id="69" fill="hold">
                            <p:stCondLst>
                              <p:cond delay="1000"/>
                            </p:stCondLst>
                            <p:childTnLst>
                              <p:par>
                                <p:cTn id="70" presetID="42" presetClass="path" presetSubtype="0" accel="50000" decel="50000" fill="hold" grpId="3" nodeType="afterEffect">
                                  <p:stCondLst>
                                    <p:cond delay="0"/>
                                  </p:stCondLst>
                                  <p:childTnLst>
                                    <p:animMotion origin="layout" path="M 0.23229 0.23525 L 0.23229 0.32986 " pathEditMode="relative" rAng="0" ptsTypes="AA">
                                      <p:cBhvr>
                                        <p:cTn id="71" dur="1000" fill="hold"/>
                                        <p:tgtEl>
                                          <p:spTgt spid="72"/>
                                        </p:tgtEl>
                                        <p:attrNameLst>
                                          <p:attrName>ppt_x</p:attrName>
                                          <p:attrName>ppt_y</p:attrName>
                                        </p:attrNameLst>
                                      </p:cBhvr>
                                      <p:rCtr x="0" y="4719"/>
                                    </p:animMotion>
                                  </p:childTnLst>
                                </p:cTn>
                              </p:par>
                            </p:childTnLst>
                          </p:cTn>
                        </p:par>
                        <p:par>
                          <p:cTn id="72" fill="hold">
                            <p:stCondLst>
                              <p:cond delay="2000"/>
                            </p:stCondLst>
                            <p:childTnLst>
                              <p:par>
                                <p:cTn id="73" presetID="10" presetClass="exit" presetSubtype="0" fill="hold" grpId="4" nodeType="afterEffect">
                                  <p:stCondLst>
                                    <p:cond delay="0"/>
                                  </p:stCondLst>
                                  <p:childTnLst>
                                    <p:animEffect transition="out" filter="fade">
                                      <p:cBhvr>
                                        <p:cTn id="74" dur="500"/>
                                        <p:tgtEl>
                                          <p:spTgt spid="72"/>
                                        </p:tgtEl>
                                      </p:cBhvr>
                                    </p:animEffect>
                                    <p:set>
                                      <p:cBhvr>
                                        <p:cTn id="75" dur="1" fill="hold">
                                          <p:stCondLst>
                                            <p:cond delay="499"/>
                                          </p:stCondLst>
                                        </p:cTn>
                                        <p:tgtEl>
                                          <p:spTgt spid="72"/>
                                        </p:tgtEl>
                                        <p:attrNameLst>
                                          <p:attrName>style.visibility</p:attrName>
                                        </p:attrNameLst>
                                      </p:cBhvr>
                                      <p:to>
                                        <p:strVal val="hidden"/>
                                      </p:to>
                                    </p:set>
                                  </p:childTnLst>
                                </p:cTn>
                              </p:par>
                            </p:childTnLst>
                          </p:cTn>
                        </p:par>
                        <p:par>
                          <p:cTn id="76" fill="hold">
                            <p:stCondLst>
                              <p:cond delay="2500"/>
                            </p:stCondLst>
                            <p:childTnLst>
                              <p:par>
                                <p:cTn id="77" presetID="1" presetClass="entr" presetSubtype="0" fill="hold" grpId="1" nodeType="after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42" presetClass="path" presetSubtype="0" accel="50000" decel="50000" fill="hold" grpId="0" nodeType="withEffect">
                                  <p:stCondLst>
                                    <p:cond delay="0"/>
                                  </p:stCondLst>
                                  <p:childTnLst>
                                    <p:animMotion origin="layout" path="M -0.00798 -0.01042 L -0.08263 -0.45579 " pathEditMode="relative" rAng="0" ptsTypes="AA">
                                      <p:cBhvr>
                                        <p:cTn id="80" dur="1000" fill="hold"/>
                                        <p:tgtEl>
                                          <p:spTgt spid="84"/>
                                        </p:tgtEl>
                                        <p:attrNameLst>
                                          <p:attrName>ppt_x</p:attrName>
                                          <p:attrName>ppt_y</p:attrName>
                                        </p:attrNameLst>
                                      </p:cBhvr>
                                      <p:rCtr x="-3733" y="-22269"/>
                                    </p:animMotion>
                                  </p:childTnLst>
                                </p:cTn>
                              </p:par>
                            </p:childTnLst>
                          </p:cTn>
                        </p:par>
                        <p:par>
                          <p:cTn id="81" fill="hold">
                            <p:stCondLst>
                              <p:cond delay="3500"/>
                            </p:stCondLst>
                            <p:childTnLst>
                              <p:par>
                                <p:cTn id="82" presetID="10" presetClass="exit" presetSubtype="0" fill="hold" grpId="2" nodeType="afterEffect">
                                  <p:stCondLst>
                                    <p:cond delay="0"/>
                                  </p:stCondLst>
                                  <p:childTnLst>
                                    <p:animEffect transition="out" filter="fade">
                                      <p:cBhvr>
                                        <p:cTn id="83" dur="500"/>
                                        <p:tgtEl>
                                          <p:spTgt spid="84"/>
                                        </p:tgtEl>
                                      </p:cBhvr>
                                    </p:animEffect>
                                    <p:set>
                                      <p:cBhvr>
                                        <p:cTn id="84" dur="1" fill="hold">
                                          <p:stCondLst>
                                            <p:cond delay="499"/>
                                          </p:stCondLst>
                                        </p:cTn>
                                        <p:tgtEl>
                                          <p:spTgt spid="84"/>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500"/>
                                        <p:tgtEl>
                                          <p:spTgt spid="31"/>
                                        </p:tgtEl>
                                      </p:cBhvr>
                                    </p:animEffect>
                                    <p:set>
                                      <p:cBhvr>
                                        <p:cTn id="87" dur="1" fill="hold">
                                          <p:stCondLst>
                                            <p:cond delay="499"/>
                                          </p:stCondLst>
                                        </p:cTn>
                                        <p:tgtEl>
                                          <p:spTgt spid="31"/>
                                        </p:tgtEl>
                                        <p:attrNameLst>
                                          <p:attrName>style.visibility</p:attrName>
                                        </p:attrNameLst>
                                      </p:cBhvr>
                                      <p:to>
                                        <p:strVal val="hidden"/>
                                      </p:to>
                                    </p:set>
                                  </p:childTnLst>
                                </p:cTn>
                              </p:par>
                              <p:par>
                                <p:cTn id="88" presetID="10" presetClass="exit" presetSubtype="0" fill="hold" grpId="0" nodeType="withEffect">
                                  <p:stCondLst>
                                    <p:cond delay="0"/>
                                  </p:stCondLst>
                                  <p:childTnLst>
                                    <p:animEffect transition="out" filter="fade">
                                      <p:cBhvr>
                                        <p:cTn id="89" dur="500"/>
                                        <p:tgtEl>
                                          <p:spTgt spid="32"/>
                                        </p:tgtEl>
                                      </p:cBhvr>
                                    </p:animEffect>
                                    <p:set>
                                      <p:cBhvr>
                                        <p:cTn id="90" dur="1" fill="hold">
                                          <p:stCondLst>
                                            <p:cond delay="499"/>
                                          </p:stCondLst>
                                        </p:cTn>
                                        <p:tgtEl>
                                          <p:spTgt spid="32"/>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85">
                                            <p:txEl>
                                              <p:pRg st="7" end="7"/>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5">
                                            <p:txEl>
                                              <p:pRg st="8" end="8"/>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5">
                                            <p:txEl>
                                              <p:pRg st="9" end="9"/>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8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uiExpand="1" build="p"/>
      <p:bldP spid="31" grpId="0" animBg="1"/>
      <p:bldP spid="32" grpId="0"/>
      <p:bldP spid="74" grpId="2" animBg="1"/>
      <p:bldP spid="74" grpId="3" animBg="1"/>
      <p:bldP spid="78" grpId="1" animBg="1"/>
      <p:bldP spid="78" grpId="2" animBg="1"/>
      <p:bldP spid="79" grpId="0" animBg="1"/>
      <p:bldP spid="79" grpId="1" animBg="1"/>
      <p:bldP spid="81" grpId="0" animBg="1"/>
      <p:bldP spid="81" grpId="1" animBg="1"/>
      <p:bldP spid="75" grpId="0" animBg="1"/>
      <p:bldP spid="75" grpId="1" animBg="1"/>
      <p:bldP spid="76" grpId="1" animBg="1"/>
      <p:bldP spid="76" grpId="2" animBg="1"/>
      <p:bldP spid="73" grpId="1" animBg="1"/>
      <p:bldP spid="73" grpId="2" animBg="1"/>
      <p:bldP spid="82" grpId="0" animBg="1"/>
      <p:bldP spid="82" grpId="1" animBg="1"/>
      <p:bldP spid="82" grpId="2" animBg="1"/>
      <p:bldP spid="84" grpId="0" animBg="1"/>
      <p:bldP spid="84" grpId="1" animBg="1"/>
      <p:bldP spid="84" grpId="2" animBg="1"/>
      <p:bldP spid="33" grpId="0" animBg="1"/>
      <p:bldP spid="33" grpId="1" animBg="1"/>
      <p:bldP spid="33" grpId="2" animBg="1"/>
      <p:bldP spid="33" grpId="3" animBg="1"/>
      <p:bldP spid="33" grpId="4" animBg="1"/>
      <p:bldP spid="72" grpId="1" animBg="1"/>
      <p:bldP spid="72" grpId="2" animBg="1"/>
      <p:bldP spid="72" grpId="3" animBg="1"/>
      <p:bldP spid="72" grpId="4" animBg="1"/>
      <p:bldP spid="72" grpId="5"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Background</a:t>
            </a:r>
          </a:p>
          <a:p>
            <a:r>
              <a:rPr lang="en-US" dirty="0" smtClean="0">
                <a:solidFill>
                  <a:schemeClr val="bg1">
                    <a:lumMod val="50000"/>
                  </a:schemeClr>
                </a:solidFill>
              </a:rPr>
              <a:t>Motivation: CPU-GPU Systems</a:t>
            </a:r>
          </a:p>
          <a:p>
            <a:r>
              <a:rPr lang="en-US" dirty="0" smtClean="0">
                <a:solidFill>
                  <a:schemeClr val="bg1">
                    <a:lumMod val="50000"/>
                  </a:schemeClr>
                </a:solidFill>
              </a:rPr>
              <a:t>Our Goal</a:t>
            </a:r>
          </a:p>
          <a:p>
            <a:r>
              <a:rPr lang="en-US" dirty="0" smtClean="0">
                <a:solidFill>
                  <a:schemeClr val="bg1">
                    <a:lumMod val="50000"/>
                  </a:schemeClr>
                </a:solidFill>
              </a:rPr>
              <a:t>Observations</a:t>
            </a:r>
          </a:p>
          <a:p>
            <a:r>
              <a:rPr lang="en-US" dirty="0" smtClean="0">
                <a:solidFill>
                  <a:schemeClr val="tx1">
                    <a:lumMod val="50000"/>
                    <a:lumOff val="50000"/>
                  </a:schemeClr>
                </a:solidFill>
              </a:rPr>
              <a:t>Staged Memory Scheduling</a:t>
            </a:r>
          </a:p>
          <a:p>
            <a:pPr lvl="1">
              <a:buNone/>
            </a:pPr>
            <a:r>
              <a:rPr lang="en-US" dirty="0" smtClean="0">
                <a:solidFill>
                  <a:schemeClr val="tx1">
                    <a:lumMod val="50000"/>
                    <a:lumOff val="50000"/>
                  </a:schemeClr>
                </a:solidFill>
              </a:rPr>
              <a:t>1) Batch Formation</a:t>
            </a:r>
          </a:p>
          <a:p>
            <a:pPr lvl="1">
              <a:buNone/>
            </a:pPr>
            <a:r>
              <a:rPr lang="en-US" dirty="0" smtClean="0">
                <a:solidFill>
                  <a:schemeClr val="tx1">
                    <a:lumMod val="50000"/>
                    <a:lumOff val="50000"/>
                  </a:schemeClr>
                </a:solidFill>
              </a:rPr>
              <a:t>2) Batch Scheduler</a:t>
            </a:r>
          </a:p>
          <a:p>
            <a:pPr lvl="1">
              <a:buNone/>
            </a:pPr>
            <a:r>
              <a:rPr lang="en-US" dirty="0" smtClean="0">
                <a:solidFill>
                  <a:schemeClr val="tx1">
                    <a:lumMod val="50000"/>
                    <a:lumOff val="50000"/>
                  </a:schemeClr>
                </a:solidFill>
              </a:rPr>
              <a:t>3) DRAM Command Scheduler</a:t>
            </a:r>
          </a:p>
          <a:p>
            <a:r>
              <a:rPr lang="en-US" dirty="0" smtClean="0">
                <a:solidFill>
                  <a:schemeClr val="bg1">
                    <a:lumMod val="50000"/>
                  </a:schemeClr>
                </a:solidFill>
              </a:rPr>
              <a:t>Results</a:t>
            </a:r>
          </a:p>
          <a:p>
            <a:r>
              <a:rPr lang="en-US" dirty="0" smtClean="0"/>
              <a:t>Conclusion</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40</a:t>
            </a:fld>
            <a:endParaRPr lang="en-US" alt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b="1" dirty="0" smtClean="0"/>
              <a:t>Observation: </a:t>
            </a:r>
            <a:r>
              <a:rPr lang="en-US" sz="2200" dirty="0" smtClean="0"/>
              <a:t>Heterogeneous CPU-GPU systems require memory schedulers with </a:t>
            </a:r>
            <a:r>
              <a:rPr lang="en-US" sz="2200" dirty="0" smtClean="0">
                <a:solidFill>
                  <a:srgbClr val="FF0000"/>
                </a:solidFill>
              </a:rPr>
              <a:t>large request buffers</a:t>
            </a:r>
          </a:p>
          <a:p>
            <a:endParaRPr lang="en-US" sz="1000" dirty="0" smtClean="0"/>
          </a:p>
          <a:p>
            <a:r>
              <a:rPr lang="en-US" b="1" dirty="0" smtClean="0"/>
              <a:t>Problem: </a:t>
            </a:r>
            <a:r>
              <a:rPr lang="en-US" sz="2200" dirty="0" smtClean="0"/>
              <a:t>Existing monolithic application-aware memory scheduler designs are </a:t>
            </a:r>
            <a:r>
              <a:rPr lang="en-US" sz="2200" dirty="0" smtClean="0">
                <a:solidFill>
                  <a:srgbClr val="FF0000"/>
                </a:solidFill>
              </a:rPr>
              <a:t>hard to scale</a:t>
            </a:r>
            <a:r>
              <a:rPr lang="en-US" sz="2200" dirty="0" smtClean="0"/>
              <a:t> to large request buffer size</a:t>
            </a:r>
          </a:p>
          <a:p>
            <a:endParaRPr lang="en-US" sz="1000" dirty="0" smtClean="0"/>
          </a:p>
          <a:p>
            <a:r>
              <a:rPr lang="en-US" b="1" dirty="0" smtClean="0"/>
              <a:t>Solution: </a:t>
            </a:r>
            <a:r>
              <a:rPr lang="en-US" sz="2200" dirty="0" smtClean="0"/>
              <a:t>Staged Memory Scheduling (SMS) </a:t>
            </a:r>
          </a:p>
          <a:p>
            <a:pPr lvl="1">
              <a:buNone/>
            </a:pPr>
            <a:r>
              <a:rPr lang="en-US" dirty="0" smtClean="0">
                <a:solidFill>
                  <a:srgbClr val="0000FF"/>
                </a:solidFill>
              </a:rPr>
              <a:t>decomposes the memory controller into three simple stages</a:t>
            </a:r>
            <a:r>
              <a:rPr lang="en-US" dirty="0" smtClean="0"/>
              <a:t>:</a:t>
            </a:r>
          </a:p>
          <a:p>
            <a:pPr lvl="1">
              <a:buNone/>
            </a:pPr>
            <a:r>
              <a:rPr lang="en-US" dirty="0" smtClean="0"/>
              <a:t>1) Batch formation: maintains row buffer locality</a:t>
            </a:r>
          </a:p>
          <a:p>
            <a:pPr lvl="1">
              <a:buNone/>
            </a:pPr>
            <a:r>
              <a:rPr lang="en-US" dirty="0" smtClean="0"/>
              <a:t>2) Batch scheduler: reduces interference between applications</a:t>
            </a:r>
          </a:p>
          <a:p>
            <a:pPr lvl="1">
              <a:buNone/>
            </a:pPr>
            <a:r>
              <a:rPr lang="en-US" dirty="0" smtClean="0"/>
              <a:t>3) DRAM </a:t>
            </a:r>
            <a:r>
              <a:rPr lang="en-US" dirty="0"/>
              <a:t>c</a:t>
            </a:r>
            <a:r>
              <a:rPr lang="en-US" dirty="0" smtClean="0"/>
              <a:t>ommand scheduler: issues requests to DRAM</a:t>
            </a:r>
          </a:p>
          <a:p>
            <a:endParaRPr lang="en-US" sz="1000" dirty="0" smtClean="0"/>
          </a:p>
          <a:p>
            <a:r>
              <a:rPr lang="en-US" dirty="0" smtClean="0"/>
              <a:t>Compared to state-of-the-art memory schedulers:</a:t>
            </a:r>
          </a:p>
          <a:p>
            <a:pPr lvl="1"/>
            <a:r>
              <a:rPr lang="en-US" dirty="0" smtClean="0">
                <a:solidFill>
                  <a:srgbClr val="0000FF"/>
                </a:solidFill>
              </a:rPr>
              <a:t>SMS is significantly simpler and more scalable</a:t>
            </a:r>
          </a:p>
          <a:p>
            <a:pPr lvl="1"/>
            <a:r>
              <a:rPr lang="en-US" dirty="0" smtClean="0">
                <a:solidFill>
                  <a:srgbClr val="0000FF"/>
                </a:solidFill>
              </a:rPr>
              <a:t>SMS provides higher performance and fairness</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41</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672643" y="5484278"/>
            <a:ext cx="2363853" cy="910084"/>
          </a:xfrm>
          <a:prstGeom prst="rect">
            <a:avLst/>
          </a:prstGeom>
          <a:noFill/>
          <a:ln w="9525">
            <a:noFill/>
            <a:miter lim="800000"/>
            <a:headEnd/>
            <a:tailEnd/>
          </a:ln>
        </p:spPr>
      </p:pic>
      <p:sp>
        <p:nvSpPr>
          <p:cNvPr id="2" name="Title 1"/>
          <p:cNvSpPr>
            <a:spLocks noGrp="1"/>
          </p:cNvSpPr>
          <p:nvPr>
            <p:ph type="ctrTitle"/>
          </p:nvPr>
        </p:nvSpPr>
        <p:spPr>
          <a:xfrm>
            <a:off x="381000" y="1219200"/>
            <a:ext cx="8382000" cy="2057400"/>
          </a:xfrm>
        </p:spPr>
        <p:txBody>
          <a:bodyPr anchor="ctr" anchorCtr="0">
            <a:normAutofit/>
          </a:bodyPr>
          <a:lstStyle/>
          <a:p>
            <a:pPr algn="ctr"/>
            <a:r>
              <a:rPr lang="en-US" b="1" dirty="0" smtClean="0"/>
              <a:t>Staged Memory Scheduling</a:t>
            </a:r>
            <a:endParaRPr lang="en-US" b="1" dirty="0"/>
          </a:p>
        </p:txBody>
      </p:sp>
      <p:sp>
        <p:nvSpPr>
          <p:cNvPr id="3" name="Subtitle 2"/>
          <p:cNvSpPr>
            <a:spLocks noGrp="1"/>
          </p:cNvSpPr>
          <p:nvPr>
            <p:ph type="subTitle" idx="1"/>
          </p:nvPr>
        </p:nvSpPr>
        <p:spPr>
          <a:xfrm>
            <a:off x="467544" y="3429000"/>
            <a:ext cx="8208912" cy="614362"/>
          </a:xfrm>
        </p:spPr>
        <p:txBody>
          <a:bodyPr>
            <a:noAutofit/>
          </a:bodyPr>
          <a:lstStyle/>
          <a:p>
            <a:r>
              <a:rPr lang="en-US" sz="2000" b="1" dirty="0" err="1" smtClean="0"/>
              <a:t>Rachata</a:t>
            </a:r>
            <a:r>
              <a:rPr lang="en-US" sz="2000" b="1" dirty="0" smtClean="0"/>
              <a:t> </a:t>
            </a:r>
            <a:r>
              <a:rPr lang="en-US" sz="2000" b="1" dirty="0" err="1" smtClean="0"/>
              <a:t>Ausavarungnirun</a:t>
            </a:r>
            <a:r>
              <a:rPr lang="en-US" sz="2000" dirty="0" smtClean="0"/>
              <a:t>, Kevin Chang, </a:t>
            </a:r>
            <a:r>
              <a:rPr lang="en-US" sz="2000" dirty="0" err="1" smtClean="0"/>
              <a:t>Lavanya</a:t>
            </a:r>
            <a:r>
              <a:rPr lang="en-US" sz="2000" dirty="0" smtClean="0"/>
              <a:t> Subramanian, </a:t>
            </a:r>
          </a:p>
          <a:p>
            <a:r>
              <a:rPr lang="en-US" sz="2000" dirty="0" smtClean="0"/>
              <a:t>Gabriel H. </a:t>
            </a:r>
            <a:r>
              <a:rPr lang="en-US" sz="2000" dirty="0" err="1" smtClean="0"/>
              <a:t>Loh</a:t>
            </a:r>
            <a:r>
              <a:rPr lang="en-US" sz="2000" dirty="0" smtClean="0"/>
              <a:t>*, </a:t>
            </a:r>
            <a:r>
              <a:rPr lang="en-US" sz="2000" dirty="0" err="1" smtClean="0"/>
              <a:t>Onur</a:t>
            </a:r>
            <a:r>
              <a:rPr lang="en-US" sz="2000" dirty="0" smtClean="0"/>
              <a:t> </a:t>
            </a:r>
            <a:r>
              <a:rPr lang="en-US" sz="2000" dirty="0" err="1" smtClean="0"/>
              <a:t>Mutlu</a:t>
            </a:r>
            <a:endParaRPr lang="en-US" sz="2000" dirty="0" smtClean="0"/>
          </a:p>
          <a:p>
            <a:endParaRPr lang="en-US" sz="2000" dirty="0" smtClean="0"/>
          </a:p>
          <a:p>
            <a:r>
              <a:rPr lang="en-US" sz="2000" dirty="0" smtClean="0"/>
              <a:t>Carnegie Mellon University, *AMD Research</a:t>
            </a:r>
          </a:p>
          <a:p>
            <a:r>
              <a:rPr lang="en-US" sz="2000" dirty="0" smtClean="0"/>
              <a:t>June 12</a:t>
            </a:r>
            <a:r>
              <a:rPr lang="en-US" sz="2000" baseline="30000" dirty="0" smtClean="0"/>
              <a:t>th</a:t>
            </a:r>
            <a:r>
              <a:rPr lang="en-US" sz="2000" dirty="0" smtClean="0"/>
              <a:t> 2012</a:t>
            </a:r>
          </a:p>
        </p:txBody>
      </p:sp>
      <p:pic>
        <p:nvPicPr>
          <p:cNvPr id="5" name="Picture 4" descr="safari.png"/>
          <p:cNvPicPr>
            <a:picLocks noChangeAspect="1"/>
          </p:cNvPicPr>
          <p:nvPr/>
        </p:nvPicPr>
        <p:blipFill>
          <a:blip r:embed="rId4" cstate="print"/>
          <a:stretch>
            <a:fillRect/>
          </a:stretch>
        </p:blipFill>
        <p:spPr>
          <a:xfrm>
            <a:off x="323528" y="5603554"/>
            <a:ext cx="2277286" cy="658911"/>
          </a:xfrm>
          <a:prstGeom prst="rect">
            <a:avLst/>
          </a:prstGeom>
        </p:spPr>
      </p:pic>
      <p:pic>
        <p:nvPicPr>
          <p:cNvPr id="6" name="Picture 5" descr="Burgundy_CMU_JPG_Logo.jpg"/>
          <p:cNvPicPr>
            <a:picLocks noChangeAspect="1"/>
          </p:cNvPicPr>
          <p:nvPr/>
        </p:nvPicPr>
        <p:blipFill>
          <a:blip r:embed="rId5" cstate="print"/>
          <a:stretch>
            <a:fillRect/>
          </a:stretch>
        </p:blipFill>
        <p:spPr>
          <a:xfrm>
            <a:off x="2997479" y="5373216"/>
            <a:ext cx="3446729" cy="1244652"/>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43</a:t>
            </a:fld>
            <a:endParaRPr lang="en-US" alt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Buffer Locality on Batch Formation</a:t>
            </a:r>
            <a:endParaRPr lang="en-US" dirty="0"/>
          </a:p>
        </p:txBody>
      </p:sp>
      <p:sp>
        <p:nvSpPr>
          <p:cNvPr id="3" name="Content Placeholder 2"/>
          <p:cNvSpPr>
            <a:spLocks noGrp="1"/>
          </p:cNvSpPr>
          <p:nvPr>
            <p:ph idx="1"/>
          </p:nvPr>
        </p:nvSpPr>
        <p:spPr/>
        <p:txBody>
          <a:bodyPr/>
          <a:lstStyle/>
          <a:p>
            <a:r>
              <a:rPr lang="en-US" dirty="0" err="1" smtClean="0"/>
              <a:t>OoO</a:t>
            </a:r>
            <a:r>
              <a:rPr lang="en-US" dirty="0" smtClean="0"/>
              <a:t> batch formation improves the performance of the system by:</a:t>
            </a:r>
          </a:p>
          <a:p>
            <a:pPr lvl="1"/>
            <a:r>
              <a:rPr lang="en-US" dirty="0" smtClean="0"/>
              <a:t>~3% when the batch scheduler uses SJF policy most of the time</a:t>
            </a:r>
          </a:p>
          <a:p>
            <a:pPr lvl="1"/>
            <a:r>
              <a:rPr lang="en-US" dirty="0" smtClean="0"/>
              <a:t>~7% when the batch scheduler uses RR most of the time</a:t>
            </a:r>
          </a:p>
          <a:p>
            <a:pPr lvl="1"/>
            <a:endParaRPr lang="en-US" dirty="0" smtClean="0"/>
          </a:p>
          <a:p>
            <a:r>
              <a:rPr lang="en-US" dirty="0" smtClean="0"/>
              <a:t>However, </a:t>
            </a:r>
            <a:r>
              <a:rPr lang="en-US" dirty="0" err="1" smtClean="0"/>
              <a:t>OoO</a:t>
            </a:r>
            <a:r>
              <a:rPr lang="en-US" dirty="0" smtClean="0"/>
              <a:t> batch formation is more complex</a:t>
            </a:r>
          </a:p>
          <a:p>
            <a:pPr lvl="1"/>
            <a:r>
              <a:rPr lang="en-US" dirty="0" err="1" smtClean="0"/>
              <a:t>OoO</a:t>
            </a:r>
            <a:r>
              <a:rPr lang="en-US" dirty="0" smtClean="0"/>
              <a:t> buffering instead of FIFO queues</a:t>
            </a:r>
          </a:p>
          <a:p>
            <a:pPr lvl="1"/>
            <a:r>
              <a:rPr lang="en-US" dirty="0" smtClean="0"/>
              <a:t>Need to fine tune the time window of the batch formation based on application characteristics (only 3%-5% performance gain without fine tuning) </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44</a:t>
            </a:fld>
            <a:endParaRPr lang="en-US" altLang="en-US"/>
          </a:p>
        </p:txBody>
      </p:sp>
    </p:spTree>
    <p:extLst>
      <p:ext uri="{BB962C8B-B14F-4D97-AF65-F5344CB8AC3E}">
        <p14:creationId xmlns="" xmlns:p14="http://schemas.microsoft.com/office/powerpoint/2010/main" val="420549006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Row Buffer Locality on Batch Formation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45</a:t>
            </a:fld>
            <a:endParaRPr lang="en-US" altLang="en-US"/>
          </a:p>
        </p:txBody>
      </p:sp>
      <p:graphicFrame>
        <p:nvGraphicFramePr>
          <p:cNvPr id="5" name="Chart 4"/>
          <p:cNvGraphicFramePr/>
          <p:nvPr/>
        </p:nvGraphicFramePr>
        <p:xfrm>
          <a:off x="247650" y="1181100"/>
          <a:ext cx="3943350" cy="4572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4514850" y="1143000"/>
          <a:ext cx="3981450" cy="4629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Differences </a:t>
            </a:r>
            <a:r>
              <a:rPr lang="en-US" dirty="0"/>
              <a:t>B</a:t>
            </a:r>
            <a:r>
              <a:rPr lang="en-US" dirty="0" smtClean="0"/>
              <a:t>etween CPU and GPU</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46</a:t>
            </a:fld>
            <a:endParaRPr lang="en-US" altLang="en-US"/>
          </a:p>
        </p:txBody>
      </p:sp>
      <p:graphicFrame>
        <p:nvGraphicFramePr>
          <p:cNvPr id="10" name="Chart 9"/>
          <p:cNvGraphicFramePr/>
          <p:nvPr/>
        </p:nvGraphicFramePr>
        <p:xfrm>
          <a:off x="683568" y="1196752"/>
          <a:ext cx="7848872" cy="424847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rot="16200000">
            <a:off x="-86227" y="2736265"/>
            <a:ext cx="1026243" cy="369332"/>
          </a:xfrm>
          <a:prstGeom prst="rect">
            <a:avLst/>
          </a:prstGeom>
          <a:noFill/>
        </p:spPr>
        <p:txBody>
          <a:bodyPr wrap="none" rtlCol="0">
            <a:spAutoFit/>
          </a:bodyPr>
          <a:lstStyle/>
          <a:p>
            <a:r>
              <a:rPr lang="en-US" dirty="0" smtClean="0"/>
              <a:t>L2 MPKI</a:t>
            </a:r>
            <a:endParaRPr lang="en-US" dirty="0"/>
          </a:p>
        </p:txBody>
      </p:sp>
      <p:sp>
        <p:nvSpPr>
          <p:cNvPr id="8" name="TextBox 7"/>
          <p:cNvSpPr txBox="1"/>
          <p:nvPr/>
        </p:nvSpPr>
        <p:spPr>
          <a:xfrm>
            <a:off x="2051720" y="5795972"/>
            <a:ext cx="2240806" cy="369332"/>
          </a:xfrm>
          <a:prstGeom prst="rect">
            <a:avLst/>
          </a:prstGeom>
          <a:noFill/>
        </p:spPr>
        <p:txBody>
          <a:bodyPr wrap="none" rtlCol="0">
            <a:spAutoFit/>
          </a:bodyPr>
          <a:lstStyle/>
          <a:p>
            <a:r>
              <a:rPr lang="en-US" dirty="0" smtClean="0"/>
              <a:t>Graphic Applications</a:t>
            </a:r>
            <a:endParaRPr lang="en-US" dirty="0"/>
          </a:p>
        </p:txBody>
      </p:sp>
      <p:sp>
        <p:nvSpPr>
          <p:cNvPr id="9" name="TextBox 8"/>
          <p:cNvSpPr txBox="1"/>
          <p:nvPr/>
        </p:nvSpPr>
        <p:spPr>
          <a:xfrm>
            <a:off x="5854643" y="5795972"/>
            <a:ext cx="1885709" cy="369332"/>
          </a:xfrm>
          <a:prstGeom prst="rect">
            <a:avLst/>
          </a:prstGeom>
          <a:noFill/>
        </p:spPr>
        <p:txBody>
          <a:bodyPr wrap="none" rtlCol="0">
            <a:spAutoFit/>
          </a:bodyPr>
          <a:lstStyle/>
          <a:p>
            <a:r>
              <a:rPr lang="en-US" dirty="0" smtClean="0"/>
              <a:t>CPU Applications</a:t>
            </a:r>
            <a:endParaRPr lang="en-US" dirty="0"/>
          </a:p>
        </p:txBody>
      </p:sp>
      <p:sp>
        <p:nvSpPr>
          <p:cNvPr id="11" name="Right Brace 10"/>
          <p:cNvSpPr/>
          <p:nvPr/>
        </p:nvSpPr>
        <p:spPr>
          <a:xfrm rot="5400000">
            <a:off x="3059832" y="4005064"/>
            <a:ext cx="216024" cy="32403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rot="5400000">
            <a:off x="6660232" y="4365104"/>
            <a:ext cx="216024" cy="2520280"/>
          </a:xfrm>
          <a:prstGeom prst="rightBrace">
            <a:avLst/>
          </a:prstGeom>
          <a:ln>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p:cNvCxnSpPr/>
          <p:nvPr/>
        </p:nvCxnSpPr>
        <p:spPr>
          <a:xfrm>
            <a:off x="7884368" y="2636912"/>
            <a:ext cx="0" cy="115212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04048" y="2679192"/>
            <a:ext cx="29523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28184" y="3068960"/>
            <a:ext cx="1672509" cy="369332"/>
          </a:xfrm>
          <a:prstGeom prst="rect">
            <a:avLst/>
          </a:prstGeom>
          <a:noFill/>
        </p:spPr>
        <p:txBody>
          <a:bodyPr wrap="none" rtlCol="0">
            <a:spAutoFit/>
          </a:bodyPr>
          <a:lstStyle/>
          <a:p>
            <a:r>
              <a:rPr lang="en-US" dirty="0" smtClean="0"/>
              <a:t>~4x difference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6" grpId="0"/>
      <p:bldP spid="8" grpId="0"/>
      <p:bldP spid="9" grpId="0"/>
      <p:bldP spid="11" grpId="0" animBg="1"/>
      <p:bldP spid="12" grpId="0" animBg="1"/>
      <p:bldP spid="1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MLP and RBL</a:t>
            </a:r>
            <a:endParaRPr lang="en-US" dirty="0"/>
          </a:p>
        </p:txBody>
      </p:sp>
      <p:sp>
        <p:nvSpPr>
          <p:cNvPr id="3" name="Content Placeholder 2"/>
          <p:cNvSpPr>
            <a:spLocks noGrp="1"/>
          </p:cNvSpPr>
          <p:nvPr>
            <p:ph idx="1"/>
          </p:nvPr>
        </p:nvSpPr>
        <p:spPr/>
        <p:txBody>
          <a:bodyPr/>
          <a:lstStyle/>
          <a:p>
            <a:r>
              <a:rPr lang="en-US" dirty="0" smtClean="0"/>
              <a:t>Key differences between a CPU application and a GPU application</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47</a:t>
            </a:fld>
            <a:endParaRPr lang="en-US" altLang="en-US"/>
          </a:p>
        </p:txBody>
      </p:sp>
      <p:graphicFrame>
        <p:nvGraphicFramePr>
          <p:cNvPr id="6" name="Chart 5"/>
          <p:cNvGraphicFramePr/>
          <p:nvPr/>
        </p:nvGraphicFramePr>
        <p:xfrm>
          <a:off x="4572000" y="2132856"/>
          <a:ext cx="3744416" cy="3600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nvGraphicFramePr>
        <p:xfrm>
          <a:off x="683568" y="2132856"/>
          <a:ext cx="3816424" cy="3600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CPU-GPU Performance Tradeoff</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48</a:t>
            </a:fld>
            <a:endParaRPr lang="en-US" altLang="en-US"/>
          </a:p>
        </p:txBody>
      </p:sp>
      <p:graphicFrame>
        <p:nvGraphicFramePr>
          <p:cNvPr id="9" name="Chart 8"/>
          <p:cNvGraphicFramePr/>
          <p:nvPr/>
        </p:nvGraphicFramePr>
        <p:xfrm>
          <a:off x="4499992" y="980728"/>
          <a:ext cx="4499992" cy="51845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107504" y="980728"/>
          <a:ext cx="4572000" cy="518457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Multi-Threaded Applications</a:t>
            </a:r>
            <a:endParaRPr lang="en-US" dirty="0"/>
          </a:p>
        </p:txBody>
      </p:sp>
      <p:sp>
        <p:nvSpPr>
          <p:cNvPr id="3" name="Content Placeholder 2"/>
          <p:cNvSpPr>
            <a:spLocks noGrp="1"/>
          </p:cNvSpPr>
          <p:nvPr>
            <p:ph idx="1"/>
          </p:nvPr>
        </p:nvSpPr>
        <p:spPr/>
        <p:txBody>
          <a:bodyPr/>
          <a:lstStyle/>
          <a:p>
            <a:r>
              <a:rPr lang="en-US" dirty="0" smtClean="0"/>
              <a:t>Batch formation: Groups requests from each application in a per-thread FIFO</a:t>
            </a:r>
          </a:p>
          <a:p>
            <a:endParaRPr lang="en-US" dirty="0" smtClean="0"/>
          </a:p>
          <a:p>
            <a:r>
              <a:rPr lang="en-US" dirty="0" smtClean="0"/>
              <a:t>Batch scheduler: Detects critical threads and prioritizes them over non-critical threads</a:t>
            </a:r>
          </a:p>
          <a:p>
            <a:pPr lvl="1"/>
            <a:r>
              <a:rPr lang="en-US" dirty="0" smtClean="0"/>
              <a:t>Previous works have shown how to detect and schedule critical threads</a:t>
            </a:r>
          </a:p>
          <a:p>
            <a:pPr lvl="1">
              <a:buNone/>
            </a:pPr>
            <a:r>
              <a:rPr lang="en-US" dirty="0" smtClean="0"/>
              <a:t>1) Bottleneck Identification and Scheduling in MT applications </a:t>
            </a:r>
            <a:r>
              <a:rPr lang="en-US" dirty="0" smtClean="0">
                <a:solidFill>
                  <a:schemeClr val="accent6">
                    <a:lumMod val="75000"/>
                  </a:schemeClr>
                </a:solidFill>
              </a:rPr>
              <a:t>[Joao+, ASPLOS’12]</a:t>
            </a:r>
          </a:p>
          <a:p>
            <a:pPr lvl="1">
              <a:buNone/>
            </a:pPr>
            <a:r>
              <a:rPr lang="en-US" dirty="0" smtClean="0">
                <a:solidFill>
                  <a:schemeClr val="accent6">
                    <a:lumMod val="75000"/>
                  </a:schemeClr>
                </a:solidFill>
              </a:rPr>
              <a:t>2) </a:t>
            </a:r>
            <a:r>
              <a:rPr lang="en-US" dirty="0" smtClean="0"/>
              <a:t>Parallel Application Memory Scheduling</a:t>
            </a:r>
            <a:r>
              <a:rPr lang="en-US" dirty="0" smtClean="0">
                <a:solidFill>
                  <a:schemeClr val="accent6">
                    <a:lumMod val="75000"/>
                  </a:schemeClr>
                </a:solidFill>
              </a:rPr>
              <a:t> </a:t>
            </a:r>
          </a:p>
          <a:p>
            <a:pPr lvl="1">
              <a:buNone/>
            </a:pPr>
            <a:r>
              <a:rPr lang="en-US" dirty="0" smtClean="0">
                <a:solidFill>
                  <a:schemeClr val="accent6">
                    <a:lumMod val="75000"/>
                  </a:schemeClr>
                </a:solidFill>
              </a:rPr>
              <a:t>	[</a:t>
            </a:r>
            <a:r>
              <a:rPr lang="en-US" dirty="0" err="1" smtClean="0">
                <a:solidFill>
                  <a:schemeClr val="accent6">
                    <a:lumMod val="75000"/>
                  </a:schemeClr>
                </a:solidFill>
              </a:rPr>
              <a:t>Ebrahimi</a:t>
            </a:r>
            <a:r>
              <a:rPr lang="en-US" dirty="0" smtClean="0">
                <a:solidFill>
                  <a:schemeClr val="accent6">
                    <a:lumMod val="75000"/>
                  </a:schemeClr>
                </a:solidFill>
              </a:rPr>
              <a:t>, MICRO’11]</a:t>
            </a:r>
          </a:p>
          <a:p>
            <a:endParaRPr lang="en-US" dirty="0" smtClean="0"/>
          </a:p>
          <a:p>
            <a:r>
              <a:rPr lang="en-US" dirty="0" smtClean="0"/>
              <a:t>DRAM command scheduler: Stays the same</a:t>
            </a:r>
          </a:p>
          <a:p>
            <a:endParaRPr lang="en-US" dirty="0" smtClean="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49</a:t>
            </a:fld>
            <a:endParaRPr lang="en-US"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5364088" y="4077072"/>
          <a:ext cx="2520280" cy="792480"/>
        </p:xfrm>
        <a:graphic>
          <a:graphicData uri="http://schemas.openxmlformats.org/drawingml/2006/table">
            <a:tbl>
              <a:tblPr firstRow="1" bandRow="1">
                <a:tableStyleId>{5C22544A-7EE6-4342-B048-85BDC9FD1C3A}</a:tableStyleId>
              </a:tblPr>
              <a:tblGrid>
                <a:gridCol w="2520280"/>
              </a:tblGrid>
              <a:tr h="0">
                <a:tc>
                  <a:txBody>
                    <a:bodyPr/>
                    <a:lstStyle/>
                    <a:p>
                      <a:pPr algn="ctr"/>
                      <a:r>
                        <a:rPr lang="en-US" sz="2000" b="0" dirty="0" smtClean="0">
                          <a:solidFill>
                            <a:schemeClr val="tx1"/>
                          </a:solidFill>
                        </a:rPr>
                        <a:t>Currently open row</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ctr"/>
                      <a:r>
                        <a:rPr lang="en-US" sz="2000" b="0" dirty="0" smtClean="0">
                          <a:solidFill>
                            <a:schemeClr val="tx1"/>
                          </a:solidFill>
                        </a:rPr>
                        <a:t>B</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Content Placeholder 2"/>
          <p:cNvSpPr>
            <a:spLocks noGrp="1"/>
          </p:cNvSpPr>
          <p:nvPr>
            <p:ph idx="1"/>
          </p:nvPr>
        </p:nvSpPr>
        <p:spPr>
          <a:xfrm>
            <a:off x="228600" y="897632"/>
            <a:ext cx="8610600" cy="5339680"/>
          </a:xfrm>
        </p:spPr>
        <p:txBody>
          <a:bodyPr/>
          <a:lstStyle/>
          <a:p>
            <a:r>
              <a:rPr lang="en-US" dirty="0" smtClean="0"/>
              <a:t>Prioritize row-buffer-hit requests </a:t>
            </a:r>
            <a:r>
              <a:rPr lang="en-US" sz="2000" dirty="0" smtClean="0">
                <a:solidFill>
                  <a:schemeClr val="accent2"/>
                </a:solidFill>
              </a:rPr>
              <a:t>[</a:t>
            </a:r>
            <a:r>
              <a:rPr lang="en-US" sz="2000" dirty="0" err="1" smtClean="0">
                <a:solidFill>
                  <a:schemeClr val="accent2"/>
                </a:solidFill>
              </a:rPr>
              <a:t>Rixner</a:t>
            </a:r>
            <a:r>
              <a:rPr lang="en-US" sz="2000" dirty="0" smtClean="0">
                <a:solidFill>
                  <a:schemeClr val="accent2"/>
                </a:solidFill>
              </a:rPr>
              <a:t>+, ISCA’00]</a:t>
            </a:r>
          </a:p>
          <a:p>
            <a:pPr lvl="1"/>
            <a:r>
              <a:rPr lang="en-US" dirty="0" smtClean="0"/>
              <a:t>To maximize memory bandwidth</a:t>
            </a:r>
          </a:p>
          <a:p>
            <a:pPr lvl="1"/>
            <a:endParaRPr lang="en-US" dirty="0" smtClean="0"/>
          </a:p>
          <a:p>
            <a:r>
              <a:rPr lang="en-US" dirty="0" smtClean="0"/>
              <a:t>Prioritize latency-sensitive applications </a:t>
            </a:r>
            <a:r>
              <a:rPr lang="en-US" sz="2000" dirty="0" smtClean="0">
                <a:solidFill>
                  <a:schemeClr val="accent2"/>
                </a:solidFill>
              </a:rPr>
              <a:t>[Kim+, HPCA’10]</a:t>
            </a:r>
          </a:p>
          <a:p>
            <a:pPr lvl="1"/>
            <a:r>
              <a:rPr lang="en-US" dirty="0" smtClean="0"/>
              <a:t>To maximize system throughput</a:t>
            </a:r>
          </a:p>
          <a:p>
            <a:pPr lvl="1"/>
            <a:endParaRPr lang="en-US" dirty="0" smtClean="0"/>
          </a:p>
          <a:p>
            <a:r>
              <a:rPr lang="en-US" dirty="0" smtClean="0"/>
              <a:t>Ensure that no application is starved </a:t>
            </a:r>
            <a:r>
              <a:rPr lang="en-US" sz="2000" dirty="0" smtClean="0">
                <a:solidFill>
                  <a:schemeClr val="accent2"/>
                </a:solidFill>
              </a:rPr>
              <a:t>[</a:t>
            </a:r>
            <a:r>
              <a:rPr lang="en-US" sz="2000" dirty="0" err="1" smtClean="0">
                <a:solidFill>
                  <a:schemeClr val="accent2"/>
                </a:solidFill>
              </a:rPr>
              <a:t>Mutlu</a:t>
            </a:r>
            <a:r>
              <a:rPr lang="en-US" sz="2000" dirty="0" smtClean="0">
                <a:solidFill>
                  <a:schemeClr val="accent2"/>
                </a:solidFill>
              </a:rPr>
              <a:t> and </a:t>
            </a:r>
            <a:r>
              <a:rPr lang="en-US" sz="2000" dirty="0" err="1" smtClean="0">
                <a:solidFill>
                  <a:schemeClr val="accent2"/>
                </a:solidFill>
              </a:rPr>
              <a:t>Moscibroda</a:t>
            </a:r>
            <a:r>
              <a:rPr lang="en-US" sz="2000" dirty="0" smtClean="0">
                <a:solidFill>
                  <a:schemeClr val="accent2"/>
                </a:solidFill>
              </a:rPr>
              <a:t>, MICRO’07]</a:t>
            </a:r>
          </a:p>
          <a:p>
            <a:pPr lvl="1"/>
            <a:r>
              <a:rPr lang="en-US" dirty="0" smtClean="0"/>
              <a:t>To minimize unfairness</a:t>
            </a:r>
          </a:p>
          <a:p>
            <a:pPr lvl="1"/>
            <a:endParaRPr lang="en-US" dirty="0" smtClean="0"/>
          </a:p>
          <a:p>
            <a:endParaRPr lang="en-US" dirty="0"/>
          </a:p>
        </p:txBody>
      </p:sp>
      <p:sp>
        <p:nvSpPr>
          <p:cNvPr id="2" name="Title 1"/>
          <p:cNvSpPr>
            <a:spLocks noGrp="1"/>
          </p:cNvSpPr>
          <p:nvPr>
            <p:ph type="title"/>
          </p:nvPr>
        </p:nvSpPr>
        <p:spPr/>
        <p:txBody>
          <a:bodyPr/>
          <a:lstStyle/>
          <a:p>
            <a:r>
              <a:rPr lang="en-US" dirty="0" smtClean="0"/>
              <a:t>Three Principles of Memory Scheduling</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5</a:t>
            </a:fld>
            <a:endParaRPr lang="en-US" altLang="en-US"/>
          </a:p>
        </p:txBody>
      </p:sp>
      <p:graphicFrame>
        <p:nvGraphicFramePr>
          <p:cNvPr id="5" name="Table 4"/>
          <p:cNvGraphicFramePr>
            <a:graphicFrameLocks noGrp="1"/>
          </p:cNvGraphicFramePr>
          <p:nvPr/>
        </p:nvGraphicFramePr>
        <p:xfrm>
          <a:off x="1907704" y="3645024"/>
          <a:ext cx="2520280" cy="1981200"/>
        </p:xfrm>
        <a:graphic>
          <a:graphicData uri="http://schemas.openxmlformats.org/drawingml/2006/table">
            <a:tbl>
              <a:tblPr firstRow="1" bandRow="1">
                <a:tableStyleId>{5C22544A-7EE6-4342-B048-85BDC9FD1C3A}</a:tableStyleId>
              </a:tblPr>
              <a:tblGrid>
                <a:gridCol w="1260140"/>
                <a:gridCol w="1260140"/>
              </a:tblGrid>
              <a:tr h="0">
                <a:tc>
                  <a:txBody>
                    <a:bodyPr/>
                    <a:lstStyle/>
                    <a:p>
                      <a:r>
                        <a:rPr lang="en-US" sz="2000" b="0" dirty="0" err="1" smtClean="0">
                          <a:solidFill>
                            <a:schemeClr val="tx1"/>
                          </a:solidFill>
                        </a:rPr>
                        <a:t>Req</a:t>
                      </a:r>
                      <a:r>
                        <a:rPr lang="en-US" sz="2000" b="0" dirty="0" smtClean="0">
                          <a:solidFill>
                            <a:schemeClr val="tx1"/>
                          </a:solidFill>
                        </a:rPr>
                        <a:t> 1</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smtClean="0">
                          <a:solidFill>
                            <a:schemeClr val="tx1"/>
                          </a:solidFill>
                        </a:rPr>
                        <a:t>Row A</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000" b="0" dirty="0" err="1" smtClean="0">
                          <a:solidFill>
                            <a:schemeClr val="tx1"/>
                          </a:solidFill>
                        </a:rPr>
                        <a:t>Req</a:t>
                      </a:r>
                      <a:r>
                        <a:rPr lang="en-US" sz="2000" b="0" dirty="0" smtClean="0">
                          <a:solidFill>
                            <a:schemeClr val="tx1"/>
                          </a:solidFill>
                        </a:rPr>
                        <a:t> 2</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smtClean="0">
                          <a:solidFill>
                            <a:schemeClr val="tx1"/>
                          </a:solidFill>
                        </a:rPr>
                        <a:t>Row B</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000" b="0" dirty="0" err="1" smtClean="0">
                          <a:solidFill>
                            <a:schemeClr val="tx1"/>
                          </a:solidFill>
                        </a:rPr>
                        <a:t>Req</a:t>
                      </a:r>
                      <a:r>
                        <a:rPr lang="en-US" sz="2000" b="0" dirty="0" smtClean="0">
                          <a:solidFill>
                            <a:schemeClr val="tx1"/>
                          </a:solidFill>
                        </a:rPr>
                        <a:t> 3</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smtClean="0">
                          <a:solidFill>
                            <a:schemeClr val="tx1"/>
                          </a:solidFill>
                        </a:rPr>
                        <a:t>Row C</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000" b="0" dirty="0" err="1" smtClean="0">
                          <a:solidFill>
                            <a:schemeClr val="tx1"/>
                          </a:solidFill>
                        </a:rPr>
                        <a:t>Req</a:t>
                      </a:r>
                      <a:r>
                        <a:rPr lang="en-US" sz="2000" b="0" dirty="0" smtClean="0">
                          <a:solidFill>
                            <a:schemeClr val="tx1"/>
                          </a:solidFill>
                        </a:rPr>
                        <a:t> 4</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smtClean="0">
                          <a:solidFill>
                            <a:schemeClr val="tx1"/>
                          </a:solidFill>
                        </a:rPr>
                        <a:t>Row A</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2000" b="0" dirty="0" err="1" smtClean="0">
                          <a:solidFill>
                            <a:schemeClr val="tx1"/>
                          </a:solidFill>
                        </a:rPr>
                        <a:t>Req</a:t>
                      </a:r>
                      <a:r>
                        <a:rPr lang="en-US" sz="2000" b="0" dirty="0" smtClean="0">
                          <a:solidFill>
                            <a:schemeClr val="tx1"/>
                          </a:solidFill>
                        </a:rPr>
                        <a:t> 5</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b="0" dirty="0" smtClean="0">
                          <a:solidFill>
                            <a:schemeClr val="tx1"/>
                          </a:solidFill>
                        </a:rPr>
                        <a:t>Row B</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Oval 6"/>
          <p:cNvSpPr/>
          <p:nvPr/>
        </p:nvSpPr>
        <p:spPr>
          <a:xfrm>
            <a:off x="1619672" y="3933056"/>
            <a:ext cx="3024336" cy="576064"/>
          </a:xfrm>
          <a:prstGeom prst="ellipse">
            <a:avLst/>
          </a:prstGeom>
          <a:noFill/>
          <a:ln w="50800" cmpd="sng">
            <a:solidFill>
              <a:srgbClr val="2A55D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nvGraphicFramePr>
        <p:xfrm>
          <a:off x="1763688" y="4112096"/>
          <a:ext cx="5472608" cy="1981200"/>
        </p:xfrm>
        <a:graphic>
          <a:graphicData uri="http://schemas.openxmlformats.org/drawingml/2006/table">
            <a:tbl>
              <a:tblPr firstRow="1" bandRow="1">
                <a:tableStyleId>{5C22544A-7EE6-4342-B048-85BDC9FD1C3A}</a:tableStyleId>
              </a:tblPr>
              <a:tblGrid>
                <a:gridCol w="2088232"/>
                <a:gridCol w="3384376"/>
              </a:tblGrid>
              <a:tr h="0">
                <a:tc>
                  <a:txBody>
                    <a:bodyPr/>
                    <a:lstStyle/>
                    <a:p>
                      <a:pPr algn="ctr"/>
                      <a:r>
                        <a:rPr lang="en-US" sz="2000" b="0" dirty="0" smtClean="0">
                          <a:solidFill>
                            <a:schemeClr val="tx1"/>
                          </a:solidFill>
                        </a:rPr>
                        <a:t>Application</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b="0" dirty="0" smtClean="0">
                          <a:solidFill>
                            <a:schemeClr val="tx1"/>
                          </a:solidFill>
                        </a:rPr>
                        <a:t>Memory Intensity </a:t>
                      </a:r>
                      <a:r>
                        <a:rPr lang="en-US" sz="2000" b="0" baseline="0" dirty="0" smtClean="0">
                          <a:solidFill>
                            <a:schemeClr val="tx1"/>
                          </a:solidFill>
                        </a:rPr>
                        <a:t> (MPKI)</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2000" b="0" dirty="0" smtClean="0">
                          <a:solidFill>
                            <a:schemeClr val="tx1"/>
                          </a:solidFill>
                        </a:rPr>
                        <a:t>1</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smtClean="0">
                          <a:solidFill>
                            <a:schemeClr val="tx1"/>
                          </a:solidFill>
                        </a:rPr>
                        <a:t>5</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2000" b="0" dirty="0" smtClean="0">
                          <a:solidFill>
                            <a:schemeClr val="tx1"/>
                          </a:solidFill>
                        </a:rPr>
                        <a:t>2</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smtClean="0">
                          <a:solidFill>
                            <a:schemeClr val="tx1"/>
                          </a:solidFill>
                        </a:rPr>
                        <a:t>1</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2000" b="0" dirty="0" smtClean="0">
                          <a:solidFill>
                            <a:schemeClr val="tx1"/>
                          </a:solidFill>
                        </a:rPr>
                        <a:t>3</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smtClean="0">
                          <a:solidFill>
                            <a:schemeClr val="tx1"/>
                          </a:solidFill>
                        </a:rPr>
                        <a:t>2</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2000" b="0" dirty="0" smtClean="0">
                          <a:solidFill>
                            <a:schemeClr val="tx1"/>
                          </a:solidFill>
                        </a:rPr>
                        <a:t>4</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smtClean="0">
                          <a:solidFill>
                            <a:schemeClr val="tx1"/>
                          </a:solidFill>
                        </a:rPr>
                        <a:t>10</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0" name="Oval 9"/>
          <p:cNvSpPr/>
          <p:nvPr/>
        </p:nvSpPr>
        <p:spPr>
          <a:xfrm>
            <a:off x="1259632" y="4797152"/>
            <a:ext cx="6480720" cy="576064"/>
          </a:xfrm>
          <a:prstGeom prst="ellipse">
            <a:avLst/>
          </a:prstGeom>
          <a:noFill/>
          <a:ln w="50800" cmpd="sng">
            <a:solidFill>
              <a:srgbClr val="2A55D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827584" y="3212976"/>
            <a:ext cx="1656184" cy="2880320"/>
            <a:chOff x="827584" y="3212976"/>
            <a:chExt cx="1656184" cy="2880320"/>
          </a:xfrm>
        </p:grpSpPr>
        <p:sp>
          <p:nvSpPr>
            <p:cNvPr id="11" name="Down Arrow 10"/>
            <p:cNvSpPr/>
            <p:nvPr/>
          </p:nvSpPr>
          <p:spPr>
            <a:xfrm>
              <a:off x="1043608" y="3645024"/>
              <a:ext cx="360040" cy="20162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27584" y="3212976"/>
              <a:ext cx="1656184" cy="400110"/>
            </a:xfrm>
            <a:prstGeom prst="rect">
              <a:avLst/>
            </a:prstGeom>
            <a:noFill/>
          </p:spPr>
          <p:txBody>
            <a:bodyPr wrap="square" rtlCol="0">
              <a:spAutoFit/>
            </a:bodyPr>
            <a:lstStyle/>
            <a:p>
              <a:r>
                <a:rPr lang="en-US" sz="2000" dirty="0" smtClean="0"/>
                <a:t>Older</a:t>
              </a:r>
              <a:endParaRPr lang="en-US" sz="2000" dirty="0"/>
            </a:p>
          </p:txBody>
        </p:sp>
        <p:sp>
          <p:nvSpPr>
            <p:cNvPr id="13" name="TextBox 12"/>
            <p:cNvSpPr txBox="1"/>
            <p:nvPr/>
          </p:nvSpPr>
          <p:spPr>
            <a:xfrm>
              <a:off x="827584" y="5693186"/>
              <a:ext cx="1656184" cy="400110"/>
            </a:xfrm>
            <a:prstGeom prst="rect">
              <a:avLst/>
            </a:prstGeom>
            <a:noFill/>
          </p:spPr>
          <p:txBody>
            <a:bodyPr wrap="square" rtlCol="0">
              <a:spAutoFit/>
            </a:bodyPr>
            <a:lstStyle/>
            <a:p>
              <a:r>
                <a:rPr lang="en-US" sz="2000" dirty="0" smtClean="0"/>
                <a:t>Newer</a:t>
              </a:r>
              <a:endParaRPr lang="en-US" sz="20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3" presetClass="exit" presetSubtype="10" fill="hold" nodeType="withEffect">
                                  <p:stCondLst>
                                    <p:cond delay="0"/>
                                  </p:stCondLst>
                                  <p:childTnLst>
                                    <p:animEffect transition="out" filter="blinds(horizontal)">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3" presetClass="exit" presetSubtype="10" fill="hold" nodeType="withEffect">
                                  <p:stCondLst>
                                    <p:cond delay="0"/>
                                  </p:stCondLst>
                                  <p:childTnLst>
                                    <p:animEffect transition="out" filter="blinds(horizontal)">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par>
                                <p:cTn id="55" presetID="3" presetClass="exit" presetSubtype="10" fill="hold" nodeType="withEffect">
                                  <p:stCondLst>
                                    <p:cond delay="0"/>
                                  </p:stCondLst>
                                  <p:childTnLst>
                                    <p:animEffect transition="out" filter="blinds(horizontal)">
                                      <p:cBhvr>
                                        <p:cTn id="56" dur="500"/>
                                        <p:tgtEl>
                                          <p:spTgt spid="9"/>
                                        </p:tgtEl>
                                      </p:cBhvr>
                                    </p:animEffect>
                                    <p:set>
                                      <p:cBhvr>
                                        <p:cTn id="57" dur="1" fill="hold">
                                          <p:stCondLst>
                                            <p:cond delay="499"/>
                                          </p:stCondLst>
                                        </p:cTn>
                                        <p:tgtEl>
                                          <p:spTgt spid="9"/>
                                        </p:tgtEl>
                                        <p:attrNameLst>
                                          <p:attrName>style.visibility</p:attrName>
                                        </p:attrNameLst>
                                      </p:cBhvr>
                                      <p:to>
                                        <p:strVal val="hidden"/>
                                      </p:to>
                                    </p:set>
                                  </p:childTnLst>
                                </p:cTn>
                              </p:par>
                              <p:par>
                                <p:cTn id="58" presetID="3" presetClass="exit" presetSubtype="10" fill="hold" grpId="1" nodeType="withEffect">
                                  <p:stCondLst>
                                    <p:cond delay="0"/>
                                  </p:stCondLst>
                                  <p:childTnLst>
                                    <p:animEffect transition="out" filter="blinds(horizontal)">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7" grpId="1" animBg="1"/>
      <p:bldP spid="10" grpId="0" animBg="1"/>
      <p:bldP spid="10"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a:t>
            </a:r>
            <a:r>
              <a:rPr lang="en-US" dirty="0" err="1" smtClean="0"/>
              <a:t>Prefetch</a:t>
            </a:r>
            <a:r>
              <a:rPr lang="en-US" dirty="0" smtClean="0"/>
              <a:t> Requests </a:t>
            </a:r>
            <a:endParaRPr lang="en-US" dirty="0"/>
          </a:p>
        </p:txBody>
      </p:sp>
      <p:sp>
        <p:nvSpPr>
          <p:cNvPr id="3" name="Content Placeholder 2"/>
          <p:cNvSpPr>
            <a:spLocks noGrp="1"/>
          </p:cNvSpPr>
          <p:nvPr>
            <p:ph idx="1"/>
          </p:nvPr>
        </p:nvSpPr>
        <p:spPr/>
        <p:txBody>
          <a:bodyPr/>
          <a:lstStyle/>
          <a:p>
            <a:r>
              <a:rPr lang="en-US" dirty="0" smtClean="0"/>
              <a:t>Previous works have proposed several solutions:</a:t>
            </a:r>
          </a:p>
          <a:p>
            <a:pPr lvl="1"/>
            <a:r>
              <a:rPr lang="en-US" dirty="0" err="1" smtClean="0"/>
              <a:t>Prefetch</a:t>
            </a:r>
            <a:r>
              <a:rPr lang="en-US" dirty="0" smtClean="0"/>
              <a:t>-Aware Shared-Resource Management for Multi-Core Systems </a:t>
            </a:r>
            <a:r>
              <a:rPr lang="en-US" dirty="0" smtClean="0">
                <a:solidFill>
                  <a:schemeClr val="accent6">
                    <a:lumMod val="75000"/>
                  </a:schemeClr>
                </a:solidFill>
              </a:rPr>
              <a:t>[</a:t>
            </a:r>
            <a:r>
              <a:rPr lang="en-US" dirty="0" err="1" smtClean="0">
                <a:solidFill>
                  <a:schemeClr val="accent6">
                    <a:lumMod val="75000"/>
                  </a:schemeClr>
                </a:solidFill>
              </a:rPr>
              <a:t>Ebrahimi</a:t>
            </a:r>
            <a:r>
              <a:rPr lang="en-US" dirty="0" smtClean="0">
                <a:solidFill>
                  <a:schemeClr val="accent6">
                    <a:lumMod val="75000"/>
                  </a:schemeClr>
                </a:solidFill>
              </a:rPr>
              <a:t>+, ISCA’11]</a:t>
            </a:r>
          </a:p>
          <a:p>
            <a:pPr lvl="1"/>
            <a:r>
              <a:rPr lang="en-US" dirty="0" smtClean="0"/>
              <a:t>Coordinated Control of Multiple </a:t>
            </a:r>
            <a:r>
              <a:rPr lang="en-US" dirty="0" err="1" smtClean="0"/>
              <a:t>Prefetchers</a:t>
            </a:r>
            <a:r>
              <a:rPr lang="en-US" dirty="0" smtClean="0"/>
              <a:t> in Multi-Core Systems </a:t>
            </a:r>
            <a:r>
              <a:rPr lang="en-US" dirty="0" smtClean="0">
                <a:solidFill>
                  <a:schemeClr val="accent6">
                    <a:lumMod val="75000"/>
                  </a:schemeClr>
                </a:solidFill>
              </a:rPr>
              <a:t>[</a:t>
            </a:r>
            <a:r>
              <a:rPr lang="en-US" dirty="0" err="1" smtClean="0">
                <a:solidFill>
                  <a:schemeClr val="accent6">
                    <a:lumMod val="75000"/>
                  </a:schemeClr>
                </a:solidFill>
              </a:rPr>
              <a:t>Ebrahimi</a:t>
            </a:r>
            <a:r>
              <a:rPr lang="en-US" dirty="0" smtClean="0">
                <a:solidFill>
                  <a:schemeClr val="accent6">
                    <a:lumMod val="75000"/>
                  </a:schemeClr>
                </a:solidFill>
              </a:rPr>
              <a:t>+, MICRO’09]</a:t>
            </a:r>
          </a:p>
          <a:p>
            <a:pPr lvl="1"/>
            <a:r>
              <a:rPr lang="en-US" dirty="0" err="1" smtClean="0"/>
              <a:t>Prefetch</a:t>
            </a:r>
            <a:r>
              <a:rPr lang="en-US" dirty="0" smtClean="0"/>
              <a:t>-aware DRAM Controller </a:t>
            </a:r>
            <a:r>
              <a:rPr lang="en-US" dirty="0" smtClean="0">
                <a:solidFill>
                  <a:schemeClr val="accent6">
                    <a:lumMod val="75000"/>
                  </a:schemeClr>
                </a:solidFill>
              </a:rPr>
              <a:t>[Lee+, MICRO’08]</a:t>
            </a:r>
          </a:p>
          <a:p>
            <a:pPr lvl="1"/>
            <a:endParaRPr lang="en-US" dirty="0" smtClean="0">
              <a:solidFill>
                <a:schemeClr val="accent6">
                  <a:lumMod val="75000"/>
                </a:schemeClr>
              </a:solidFill>
            </a:endParaRPr>
          </a:p>
          <a:p>
            <a:r>
              <a:rPr lang="en-US" dirty="0" smtClean="0"/>
              <a:t>Handling </a:t>
            </a:r>
            <a:r>
              <a:rPr lang="en-US" dirty="0" err="1" smtClean="0"/>
              <a:t>Prefetch</a:t>
            </a:r>
            <a:r>
              <a:rPr lang="en-US" dirty="0" smtClean="0"/>
              <a:t> Requests in SMS:</a:t>
            </a:r>
          </a:p>
          <a:p>
            <a:pPr lvl="1"/>
            <a:r>
              <a:rPr lang="en-US" dirty="0" smtClean="0"/>
              <a:t>SMS can handle </a:t>
            </a:r>
            <a:r>
              <a:rPr lang="en-US" dirty="0" err="1" smtClean="0"/>
              <a:t>prefetch</a:t>
            </a:r>
            <a:r>
              <a:rPr lang="en-US" dirty="0" smtClean="0"/>
              <a:t> requests before they enter the memory controller (e.g., source throttling based on </a:t>
            </a:r>
            <a:r>
              <a:rPr lang="en-US" dirty="0" err="1" smtClean="0"/>
              <a:t>prefetch</a:t>
            </a:r>
            <a:r>
              <a:rPr lang="en-US" dirty="0" smtClean="0"/>
              <a:t> accuracy)</a:t>
            </a:r>
          </a:p>
          <a:p>
            <a:pPr lvl="1"/>
            <a:r>
              <a:rPr lang="en-US" dirty="0" smtClean="0"/>
              <a:t>SMS can handle </a:t>
            </a:r>
            <a:r>
              <a:rPr lang="en-US" dirty="0" err="1" smtClean="0"/>
              <a:t>prefetch</a:t>
            </a:r>
            <a:r>
              <a:rPr lang="en-US" dirty="0" smtClean="0"/>
              <a:t> requests by prioritizing/</a:t>
            </a:r>
            <a:r>
              <a:rPr lang="en-US" dirty="0" err="1" smtClean="0"/>
              <a:t>deprioritizing</a:t>
            </a:r>
            <a:r>
              <a:rPr lang="en-US" dirty="0" smtClean="0"/>
              <a:t> </a:t>
            </a:r>
            <a:r>
              <a:rPr lang="en-US" dirty="0" err="1" smtClean="0"/>
              <a:t>prefetch</a:t>
            </a:r>
            <a:r>
              <a:rPr lang="en-US" dirty="0" smtClean="0"/>
              <a:t> batch at the batch scheduler (based on </a:t>
            </a:r>
            <a:r>
              <a:rPr lang="en-US" dirty="0" err="1" smtClean="0"/>
              <a:t>prefetch</a:t>
            </a:r>
            <a:r>
              <a:rPr lang="en-US" dirty="0" smtClean="0"/>
              <a:t> accuracy)</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50</a:t>
            </a:fld>
            <a:endParaRPr lang="en-US" alt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Fairness Evaluation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51</a:t>
            </a:fld>
            <a:endParaRPr lang="en-US" altLang="en-US"/>
          </a:p>
        </p:txBody>
      </p:sp>
      <p:grpSp>
        <p:nvGrpSpPr>
          <p:cNvPr id="7" name="Group 6"/>
          <p:cNvGrpSpPr/>
          <p:nvPr/>
        </p:nvGrpSpPr>
        <p:grpSpPr>
          <a:xfrm>
            <a:off x="332509" y="2087409"/>
            <a:ext cx="8354291" cy="3489479"/>
            <a:chOff x="1009217" y="2237077"/>
            <a:chExt cx="7000875" cy="2924175"/>
          </a:xfrm>
        </p:grpSpPr>
        <p:pic>
          <p:nvPicPr>
            <p:cNvPr id="113666" name="Picture 2"/>
            <p:cNvPicPr>
              <a:picLocks noChangeAspect="1" noChangeArrowheads="1"/>
            </p:cNvPicPr>
            <p:nvPr/>
          </p:nvPicPr>
          <p:blipFill>
            <a:blip r:embed="rId2" cstate="print"/>
            <a:srcRect/>
            <a:stretch>
              <a:fillRect/>
            </a:stretch>
          </p:blipFill>
          <p:spPr bwMode="auto">
            <a:xfrm>
              <a:off x="1009217" y="2237077"/>
              <a:ext cx="7000875" cy="2924175"/>
            </a:xfrm>
            <a:prstGeom prst="rect">
              <a:avLst/>
            </a:prstGeom>
            <a:noFill/>
            <a:ln w="9525">
              <a:noFill/>
              <a:miter lim="800000"/>
              <a:headEnd/>
              <a:tailEnd/>
            </a:ln>
          </p:spPr>
        </p:pic>
        <p:pic>
          <p:nvPicPr>
            <p:cNvPr id="113667" name="Picture 3"/>
            <p:cNvPicPr>
              <a:picLocks noChangeAspect="1" noChangeArrowheads="1"/>
            </p:cNvPicPr>
            <p:nvPr/>
          </p:nvPicPr>
          <p:blipFill>
            <a:blip r:embed="rId3" cstate="print"/>
            <a:srcRect/>
            <a:stretch>
              <a:fillRect/>
            </a:stretch>
          </p:blipFill>
          <p:spPr bwMode="auto">
            <a:xfrm>
              <a:off x="1258600" y="2451822"/>
              <a:ext cx="3800475" cy="790575"/>
            </a:xfrm>
            <a:prstGeom prst="rect">
              <a:avLst/>
            </a:prstGeom>
            <a:noFill/>
            <a:ln w="9525">
              <a:noFill/>
              <a:miter lim="800000"/>
              <a:headEnd/>
              <a:tailEnd/>
            </a:ln>
          </p:spPr>
        </p:pic>
      </p:grpSp>
      <p:sp>
        <p:nvSpPr>
          <p:cNvPr id="8" name="TextBox 7"/>
          <p:cNvSpPr txBox="1"/>
          <p:nvPr/>
        </p:nvSpPr>
        <p:spPr>
          <a:xfrm>
            <a:off x="1350819" y="1579418"/>
            <a:ext cx="5992346" cy="584775"/>
          </a:xfrm>
          <a:prstGeom prst="rect">
            <a:avLst/>
          </a:prstGeom>
          <a:noFill/>
        </p:spPr>
        <p:txBody>
          <a:bodyPr wrap="none" rtlCol="0">
            <a:spAutoFit/>
          </a:bodyPr>
          <a:lstStyle/>
          <a:p>
            <a:r>
              <a:rPr lang="en-US" sz="3200" b="1" dirty="0" smtClean="0"/>
              <a:t>Unfairness (Lower is better)</a:t>
            </a:r>
            <a:endParaRPr lang="en-US" sz="3200" b="1"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at Different Buffer Sizes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52</a:t>
            </a:fld>
            <a:endParaRPr lang="en-US" altLang="en-US"/>
          </a:p>
        </p:txBody>
      </p:sp>
      <p:pic>
        <p:nvPicPr>
          <p:cNvPr id="1026" name="Picture 2"/>
          <p:cNvPicPr>
            <a:picLocks noChangeAspect="1" noChangeArrowheads="1"/>
          </p:cNvPicPr>
          <p:nvPr/>
        </p:nvPicPr>
        <p:blipFill>
          <a:blip r:embed="rId2" cstate="print"/>
          <a:srcRect/>
          <a:stretch>
            <a:fillRect/>
          </a:stretch>
        </p:blipFill>
        <p:spPr bwMode="auto">
          <a:xfrm>
            <a:off x="171450" y="1962151"/>
            <a:ext cx="8705606" cy="30051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and GPU Performance Breakdowns</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53</a:t>
            </a:fld>
            <a:endParaRPr lang="en-US" altLang="en-US"/>
          </a:p>
        </p:txBody>
      </p:sp>
      <p:pic>
        <p:nvPicPr>
          <p:cNvPr id="2050" name="Picture 2"/>
          <p:cNvPicPr>
            <a:picLocks noChangeAspect="1" noChangeArrowheads="1"/>
          </p:cNvPicPr>
          <p:nvPr/>
        </p:nvPicPr>
        <p:blipFill>
          <a:blip r:embed="rId2" cstate="print"/>
          <a:srcRect/>
          <a:stretch>
            <a:fillRect/>
          </a:stretch>
        </p:blipFill>
        <p:spPr bwMode="auto">
          <a:xfrm>
            <a:off x="1" y="2400300"/>
            <a:ext cx="9144000" cy="1953614"/>
          </a:xfrm>
          <a:prstGeom prst="rect">
            <a:avLst/>
          </a:prstGeom>
          <a:noFill/>
          <a:ln w="9525">
            <a:noFill/>
            <a:miter lim="800000"/>
            <a:headEnd/>
            <a:tailEnd/>
          </a:ln>
        </p:spPr>
      </p:pic>
      <p:sp>
        <p:nvSpPr>
          <p:cNvPr id="6" name="TextBox 5"/>
          <p:cNvSpPr txBox="1"/>
          <p:nvPr/>
        </p:nvSpPr>
        <p:spPr>
          <a:xfrm>
            <a:off x="1809750" y="1924050"/>
            <a:ext cx="1285929" cy="461665"/>
          </a:xfrm>
          <a:prstGeom prst="rect">
            <a:avLst/>
          </a:prstGeom>
          <a:noFill/>
        </p:spPr>
        <p:txBody>
          <a:bodyPr wrap="none" rtlCol="0">
            <a:spAutoFit/>
          </a:bodyPr>
          <a:lstStyle/>
          <a:p>
            <a:r>
              <a:rPr lang="en-US" sz="2400" dirty="0" smtClean="0"/>
              <a:t>CPU WS</a:t>
            </a:r>
            <a:endParaRPr lang="en-US" sz="2400" dirty="0"/>
          </a:p>
        </p:txBody>
      </p:sp>
      <p:sp>
        <p:nvSpPr>
          <p:cNvPr id="7" name="TextBox 6"/>
          <p:cNvSpPr txBox="1"/>
          <p:nvPr/>
        </p:nvSpPr>
        <p:spPr>
          <a:xfrm>
            <a:off x="5715000" y="1924050"/>
            <a:ext cx="1742849" cy="461665"/>
          </a:xfrm>
          <a:prstGeom prst="rect">
            <a:avLst/>
          </a:prstGeom>
          <a:noFill/>
        </p:spPr>
        <p:txBody>
          <a:bodyPr wrap="none" rtlCol="0">
            <a:spAutoFit/>
          </a:bodyPr>
          <a:lstStyle/>
          <a:p>
            <a:r>
              <a:rPr lang="en-US" sz="2400" dirty="0" smtClean="0"/>
              <a:t>Frame Rate</a:t>
            </a:r>
            <a:endParaRPr lang="en-US" sz="2400"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CPU-Only Results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54</a:t>
            </a:fld>
            <a:endParaRPr lang="en-US" altLang="en-US"/>
          </a:p>
        </p:txBody>
      </p:sp>
      <p:pic>
        <p:nvPicPr>
          <p:cNvPr id="3074" name="Picture 2"/>
          <p:cNvPicPr>
            <a:picLocks noChangeAspect="1" noChangeArrowheads="1"/>
          </p:cNvPicPr>
          <p:nvPr/>
        </p:nvPicPr>
        <p:blipFill>
          <a:blip r:embed="rId2" cstate="print"/>
          <a:srcRect/>
          <a:stretch>
            <a:fillRect/>
          </a:stretch>
        </p:blipFill>
        <p:spPr bwMode="auto">
          <a:xfrm>
            <a:off x="190500" y="1308776"/>
            <a:ext cx="8729663" cy="332037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to Number of Cores</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55</a:t>
            </a:fld>
            <a:endParaRPr lang="en-US" altLang="en-US"/>
          </a:p>
        </p:txBody>
      </p:sp>
      <p:pic>
        <p:nvPicPr>
          <p:cNvPr id="1026" name="Picture 2"/>
          <p:cNvPicPr>
            <a:picLocks noChangeAspect="1" noChangeArrowheads="1"/>
          </p:cNvPicPr>
          <p:nvPr/>
        </p:nvPicPr>
        <p:blipFill>
          <a:blip r:embed="rId2" cstate="print"/>
          <a:srcRect/>
          <a:stretch>
            <a:fillRect/>
          </a:stretch>
        </p:blipFill>
        <p:spPr bwMode="auto">
          <a:xfrm>
            <a:off x="149291" y="2040092"/>
            <a:ext cx="8884584" cy="264941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Scalability to Number of Memory Controllers</a:t>
            </a:r>
            <a:endParaRPr lang="en-US" sz="3600"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56</a:t>
            </a:fld>
            <a:endParaRPr lang="en-US" altLang="en-US"/>
          </a:p>
        </p:txBody>
      </p:sp>
      <p:pic>
        <p:nvPicPr>
          <p:cNvPr id="2050" name="Picture 2"/>
          <p:cNvPicPr>
            <a:picLocks noChangeAspect="1" noChangeArrowheads="1"/>
          </p:cNvPicPr>
          <p:nvPr/>
        </p:nvPicPr>
        <p:blipFill>
          <a:blip r:embed="rId2" cstate="print"/>
          <a:srcRect/>
          <a:stretch>
            <a:fillRect/>
          </a:stretch>
        </p:blipFill>
        <p:spPr bwMode="auto">
          <a:xfrm>
            <a:off x="78636" y="2202023"/>
            <a:ext cx="8817125" cy="273484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Detailed Simulation Methodology</a:t>
            </a:r>
            <a:endParaRPr lang="en-US" dirty="0"/>
          </a:p>
        </p:txBody>
      </p:sp>
      <p:graphicFrame>
        <p:nvGraphicFramePr>
          <p:cNvPr id="5" name="Content Placeholder 4"/>
          <p:cNvGraphicFramePr>
            <a:graphicFrameLocks noGrp="1"/>
          </p:cNvGraphicFramePr>
          <p:nvPr>
            <p:ph idx="1"/>
          </p:nvPr>
        </p:nvGraphicFramePr>
        <p:xfrm>
          <a:off x="270160" y="1718547"/>
          <a:ext cx="8562114" cy="3901440"/>
        </p:xfrm>
        <a:graphic>
          <a:graphicData uri="http://schemas.openxmlformats.org/drawingml/2006/table">
            <a:tbl>
              <a:tblPr firstRow="1" bandRow="1">
                <a:tableStyleId>{5C22544A-7EE6-4342-B048-85BDC9FD1C3A}</a:tableStyleId>
              </a:tblPr>
              <a:tblGrid>
                <a:gridCol w="2722422"/>
                <a:gridCol w="1579418"/>
                <a:gridCol w="2701636"/>
                <a:gridCol w="1558638"/>
              </a:tblGrid>
              <a:tr h="370840">
                <a:tc>
                  <a:txBody>
                    <a:bodyPr/>
                    <a:lstStyle/>
                    <a:p>
                      <a:r>
                        <a:rPr lang="en-US" sz="2000" b="0" dirty="0" smtClean="0">
                          <a:solidFill>
                            <a:schemeClr val="tx1"/>
                          </a:solidFill>
                        </a:rPr>
                        <a:t>Number</a:t>
                      </a:r>
                      <a:r>
                        <a:rPr lang="en-US" sz="2000" b="0" baseline="0" dirty="0" smtClean="0">
                          <a:solidFill>
                            <a:schemeClr val="tx1"/>
                          </a:solidFill>
                        </a:rPr>
                        <a:t> of cores</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smtClean="0">
                          <a:solidFill>
                            <a:schemeClr val="tx1"/>
                          </a:solidFill>
                        </a:rPr>
                        <a:t>16</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smtClean="0">
                          <a:solidFill>
                            <a:schemeClr val="tx1"/>
                          </a:solidFill>
                        </a:rPr>
                        <a:t>GPU Max throughput</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smtClean="0">
                          <a:solidFill>
                            <a:schemeClr val="tx1"/>
                          </a:solidFill>
                        </a:rPr>
                        <a:t>1600 ops/cycle</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sz="2000" b="0" dirty="0" smtClean="0">
                          <a:solidFill>
                            <a:schemeClr val="tx1"/>
                          </a:solidFill>
                        </a:rPr>
                        <a:t>Number of GPU</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smtClean="0">
                          <a:solidFill>
                            <a:schemeClr val="tx1"/>
                          </a:solidFill>
                        </a:rPr>
                        <a:t>1</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smtClean="0">
                          <a:solidFill>
                            <a:schemeClr val="tx1"/>
                          </a:solidFill>
                        </a:rPr>
                        <a:t>GPU</a:t>
                      </a:r>
                      <a:r>
                        <a:rPr lang="en-US" sz="2000" b="0" baseline="0" dirty="0" smtClean="0">
                          <a:solidFill>
                            <a:schemeClr val="tx1"/>
                          </a:solidFill>
                        </a:rPr>
                        <a:t> Texture/Z/Color units</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b="0" dirty="0" smtClean="0">
                          <a:solidFill>
                            <a:schemeClr val="tx1"/>
                          </a:solidFill>
                        </a:rPr>
                        <a:t>80/128/32</a:t>
                      </a:r>
                      <a:endParaRPr 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sz="2000" dirty="0" smtClean="0">
                          <a:solidFill>
                            <a:schemeClr val="tx1"/>
                          </a:solidFill>
                        </a:rPr>
                        <a:t>CPU reorder buffers</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smtClean="0">
                          <a:solidFill>
                            <a:schemeClr val="tx1"/>
                          </a:solidFill>
                        </a:rPr>
                        <a:t>128 entries</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smtClean="0">
                          <a:solidFill>
                            <a:schemeClr val="tx1"/>
                          </a:solidFill>
                        </a:rPr>
                        <a:t>DRAM Bus</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smtClean="0">
                          <a:solidFill>
                            <a:schemeClr val="tx1"/>
                          </a:solidFill>
                        </a:rPr>
                        <a:t>64 bits/channel</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sz="2000" dirty="0" smtClean="0">
                          <a:solidFill>
                            <a:schemeClr val="tx1"/>
                          </a:solidFill>
                        </a:rPr>
                        <a:t>L1 (private) cache size</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smtClean="0">
                          <a:solidFill>
                            <a:schemeClr val="tx1"/>
                          </a:solidFill>
                        </a:rPr>
                        <a:t>32KB, </a:t>
                      </a:r>
                    </a:p>
                    <a:p>
                      <a:r>
                        <a:rPr lang="en-US" sz="2000" dirty="0" smtClean="0">
                          <a:solidFill>
                            <a:schemeClr val="tx1"/>
                          </a:solidFill>
                        </a:rPr>
                        <a:t>4</a:t>
                      </a:r>
                      <a:r>
                        <a:rPr lang="en-US" sz="2000" baseline="0" dirty="0" smtClean="0">
                          <a:solidFill>
                            <a:schemeClr val="tx1"/>
                          </a:solidFill>
                        </a:rPr>
                        <a:t> </a:t>
                      </a:r>
                      <a:r>
                        <a:rPr lang="en-US" sz="2000" dirty="0" smtClean="0">
                          <a:solidFill>
                            <a:schemeClr val="tx1"/>
                          </a:solidFill>
                        </a:rPr>
                        <a:t>ways</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smtClean="0">
                          <a:solidFill>
                            <a:schemeClr val="tx1"/>
                          </a:solidFill>
                        </a:rPr>
                        <a:t>DRAM row buffer size</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smtClean="0">
                          <a:solidFill>
                            <a:schemeClr val="tx1"/>
                          </a:solidFill>
                        </a:rPr>
                        <a:t>2KB</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sz="2000" dirty="0" smtClean="0">
                          <a:solidFill>
                            <a:schemeClr val="tx1"/>
                          </a:solidFill>
                        </a:rPr>
                        <a:t>L2 (shared)</a:t>
                      </a:r>
                      <a:r>
                        <a:rPr lang="en-US" sz="2000" baseline="0" dirty="0" smtClean="0">
                          <a:solidFill>
                            <a:schemeClr val="tx1"/>
                          </a:solidFill>
                        </a:rPr>
                        <a:t> cache size</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smtClean="0">
                          <a:solidFill>
                            <a:schemeClr val="tx1"/>
                          </a:solidFill>
                        </a:rPr>
                        <a:t>8MB,</a:t>
                      </a:r>
                      <a:r>
                        <a:rPr lang="en-US" sz="2000" baseline="0" dirty="0" smtClean="0">
                          <a:solidFill>
                            <a:schemeClr val="tx1"/>
                          </a:solidFill>
                        </a:rPr>
                        <a:t> </a:t>
                      </a:r>
                    </a:p>
                    <a:p>
                      <a:r>
                        <a:rPr lang="en-US" sz="2000" baseline="0" dirty="0" smtClean="0">
                          <a:solidFill>
                            <a:schemeClr val="tx1"/>
                          </a:solidFill>
                        </a:rPr>
                        <a:t>16 ways</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smtClean="0">
                          <a:solidFill>
                            <a:schemeClr val="tx1"/>
                          </a:solidFill>
                        </a:rPr>
                        <a:t>MC Request</a:t>
                      </a:r>
                      <a:r>
                        <a:rPr lang="en-US" sz="2000" baseline="0" dirty="0" smtClean="0">
                          <a:solidFill>
                            <a:schemeClr val="tx1"/>
                          </a:solidFill>
                        </a:rPr>
                        <a:t> buffer size</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smtClean="0">
                          <a:solidFill>
                            <a:schemeClr val="tx1"/>
                          </a:solidFill>
                        </a:rPr>
                        <a:t>300 entries</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sz="2000" dirty="0" smtClean="0">
                          <a:solidFill>
                            <a:schemeClr val="tx1"/>
                          </a:solidFill>
                        </a:rPr>
                        <a:t>ROB Size</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smtClean="0">
                          <a:solidFill>
                            <a:schemeClr val="tx1"/>
                          </a:solidFill>
                        </a:rPr>
                        <a:t>128 entries</a:t>
                      </a:r>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Slide Number Placeholder 3"/>
          <p:cNvSpPr>
            <a:spLocks noGrp="1"/>
          </p:cNvSpPr>
          <p:nvPr>
            <p:ph type="sldNum" sz="quarter" idx="11"/>
          </p:nvPr>
        </p:nvSpPr>
        <p:spPr/>
        <p:txBody>
          <a:bodyPr/>
          <a:lstStyle/>
          <a:p>
            <a:fld id="{323594FA-E141-4234-AE05-360401972BE7}" type="slidenum">
              <a:rPr lang="en-US" altLang="en-US" smtClean="0"/>
              <a:pPr/>
              <a:t>57</a:t>
            </a:fld>
            <a:endParaRPr lang="en-US" alt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to Different SMS Parameters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58</a:t>
            </a:fld>
            <a:endParaRPr lang="en-US" altLang="en-US"/>
          </a:p>
        </p:txBody>
      </p:sp>
      <p:pic>
        <p:nvPicPr>
          <p:cNvPr id="3074" name="Picture 2"/>
          <p:cNvPicPr>
            <a:picLocks noChangeAspect="1" noChangeArrowheads="1"/>
          </p:cNvPicPr>
          <p:nvPr/>
        </p:nvPicPr>
        <p:blipFill>
          <a:blip r:embed="rId2" cstate="print"/>
          <a:srcRect/>
          <a:stretch>
            <a:fillRect/>
          </a:stretch>
        </p:blipFill>
        <p:spPr bwMode="auto">
          <a:xfrm>
            <a:off x="130631" y="1626549"/>
            <a:ext cx="8826760" cy="4029784"/>
          </a:xfrm>
          <a:prstGeom prst="rect">
            <a:avLst/>
          </a:prstGeom>
          <a:noFill/>
          <a:ln w="9525">
            <a:noFill/>
            <a:miter lim="800000"/>
            <a:headEnd/>
            <a:tailEnd/>
          </a:ln>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smtClean="0"/>
              <a:t>Global Bypass</a:t>
            </a:r>
          </a:p>
        </p:txBody>
      </p:sp>
      <p:sp>
        <p:nvSpPr>
          <p:cNvPr id="3" name="Content Placeholder 2"/>
          <p:cNvSpPr>
            <a:spLocks noGrp="1"/>
          </p:cNvSpPr>
          <p:nvPr>
            <p:ph idx="1"/>
          </p:nvPr>
        </p:nvSpPr>
        <p:spPr/>
        <p:txBody>
          <a:bodyPr/>
          <a:lstStyle/>
          <a:p>
            <a:r>
              <a:rPr lang="en-US" dirty="0" smtClean="0"/>
              <a:t>What if the system is lightly loaded?</a:t>
            </a:r>
          </a:p>
          <a:p>
            <a:pPr lvl="1"/>
            <a:r>
              <a:rPr lang="en-US" dirty="0" smtClean="0"/>
              <a:t>Batching will increase the latency of requests</a:t>
            </a:r>
          </a:p>
          <a:p>
            <a:pPr lvl="1"/>
            <a:endParaRPr lang="en-US" dirty="0" smtClean="0"/>
          </a:p>
          <a:p>
            <a:r>
              <a:rPr lang="en-US" dirty="0" smtClean="0"/>
              <a:t>Global Bypass</a:t>
            </a:r>
          </a:p>
          <a:p>
            <a:pPr lvl="1"/>
            <a:r>
              <a:rPr lang="en-US" dirty="0" smtClean="0"/>
              <a:t>Disable the batch formation when the number of total requests is lower than a threshold</a:t>
            </a:r>
          </a:p>
          <a:p>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59</a:t>
            </a:fld>
            <a:endParaRPr lang="en-US" altLang="en-US"/>
          </a:p>
        </p:txBody>
      </p:sp>
      <p:sp>
        <p:nvSpPr>
          <p:cNvPr id="5" name="Rectangle 4"/>
          <p:cNvSpPr/>
          <p:nvPr/>
        </p:nvSpPr>
        <p:spPr bwMode="auto">
          <a:xfrm>
            <a:off x="1500166" y="3500438"/>
            <a:ext cx="1200150" cy="2472217"/>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6" name="Rectangle 5"/>
          <p:cNvSpPr/>
          <p:nvPr/>
        </p:nvSpPr>
        <p:spPr bwMode="auto">
          <a:xfrm>
            <a:off x="3086098" y="3500438"/>
            <a:ext cx="1200150" cy="2472217"/>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7" name="Rectangle 6"/>
          <p:cNvSpPr/>
          <p:nvPr/>
        </p:nvSpPr>
        <p:spPr bwMode="auto">
          <a:xfrm>
            <a:off x="4657734" y="3500438"/>
            <a:ext cx="1200150" cy="2472217"/>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8" name="Rectangle 7"/>
          <p:cNvSpPr/>
          <p:nvPr/>
        </p:nvSpPr>
        <p:spPr bwMode="auto">
          <a:xfrm>
            <a:off x="6157932" y="3528551"/>
            <a:ext cx="1200150" cy="2472217"/>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12" name="Rectangle 11"/>
          <p:cNvSpPr/>
          <p:nvPr/>
        </p:nvSpPr>
        <p:spPr>
          <a:xfrm>
            <a:off x="3214678" y="5500702"/>
            <a:ext cx="928694" cy="357190"/>
          </a:xfrm>
          <a:prstGeom prst="rect">
            <a:avLst/>
          </a:prstGeom>
          <a:solidFill>
            <a:srgbClr val="FFC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14678" y="4857760"/>
            <a:ext cx="928694" cy="357190"/>
          </a:xfrm>
          <a:prstGeom prst="rect">
            <a:avLst/>
          </a:prstGeom>
          <a:solidFill>
            <a:schemeClr val="bg1">
              <a:lumMod val="5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214678" y="4214818"/>
            <a:ext cx="928694" cy="357190"/>
          </a:xfrm>
          <a:prstGeom prst="rect">
            <a:avLst/>
          </a:prstGeom>
          <a:solidFill>
            <a:schemeClr val="accent1"/>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786314" y="5500702"/>
            <a:ext cx="928694" cy="357190"/>
          </a:xfrm>
          <a:prstGeom prst="rect">
            <a:avLst/>
          </a:prstGeom>
          <a:solidFill>
            <a:srgbClr val="FF0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786314" y="4857760"/>
            <a:ext cx="928694" cy="357190"/>
          </a:xfrm>
          <a:prstGeom prst="rect">
            <a:avLst/>
          </a:prstGeom>
          <a:solidFill>
            <a:srgbClr val="0000F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286512" y="5500702"/>
            <a:ext cx="928694" cy="357190"/>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286512" y="4857760"/>
            <a:ext cx="928694" cy="357190"/>
          </a:xfrm>
          <a:prstGeom prst="rect">
            <a:avLst/>
          </a:prstGeom>
          <a:solidFill>
            <a:schemeClr val="tx2">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3071802" y="4714884"/>
            <a:ext cx="121444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643438" y="5357826"/>
            <a:ext cx="121444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43636" y="5357826"/>
            <a:ext cx="121444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071802" y="5357826"/>
            <a:ext cx="121444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12" grpId="0" animBg="1"/>
      <p:bldP spid="13" grpId="0" animBg="1"/>
      <p:bldP spid="14" grpId="0" animBg="1"/>
      <p:bldP spid="15" grpId="0" animBg="1"/>
      <p:bldP spid="17" grpId="0" animBg="1"/>
      <p:bldP spid="18"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tx1">
                    <a:lumMod val="50000"/>
                    <a:lumOff val="50000"/>
                  </a:schemeClr>
                </a:solidFill>
              </a:rPr>
              <a:t>Background</a:t>
            </a:r>
          </a:p>
          <a:p>
            <a:r>
              <a:rPr lang="en-US" dirty="0" smtClean="0"/>
              <a:t>Motivation: CPU-GPU Systems</a:t>
            </a:r>
          </a:p>
          <a:p>
            <a:r>
              <a:rPr lang="en-US" dirty="0" smtClean="0">
                <a:solidFill>
                  <a:schemeClr val="tx1">
                    <a:lumMod val="50000"/>
                    <a:lumOff val="50000"/>
                  </a:schemeClr>
                </a:solidFill>
              </a:rPr>
              <a:t>Our Goal</a:t>
            </a:r>
          </a:p>
          <a:p>
            <a:r>
              <a:rPr lang="en-US" dirty="0" smtClean="0">
                <a:solidFill>
                  <a:schemeClr val="bg1">
                    <a:lumMod val="50000"/>
                  </a:schemeClr>
                </a:solidFill>
              </a:rPr>
              <a:t>Observations</a:t>
            </a:r>
          </a:p>
          <a:p>
            <a:r>
              <a:rPr lang="en-US" dirty="0" smtClean="0">
                <a:solidFill>
                  <a:schemeClr val="tx1">
                    <a:lumMod val="50000"/>
                    <a:lumOff val="50000"/>
                  </a:schemeClr>
                </a:solidFill>
              </a:rPr>
              <a:t>Staged Memory Scheduling</a:t>
            </a:r>
          </a:p>
          <a:p>
            <a:pPr lvl="1">
              <a:buNone/>
            </a:pPr>
            <a:r>
              <a:rPr lang="en-US" dirty="0" smtClean="0">
                <a:solidFill>
                  <a:schemeClr val="tx1">
                    <a:lumMod val="50000"/>
                    <a:lumOff val="50000"/>
                  </a:schemeClr>
                </a:solidFill>
              </a:rPr>
              <a:t>1) Batch Formation</a:t>
            </a:r>
          </a:p>
          <a:p>
            <a:pPr lvl="1">
              <a:buNone/>
            </a:pPr>
            <a:r>
              <a:rPr lang="en-US" dirty="0" smtClean="0">
                <a:solidFill>
                  <a:schemeClr val="tx1">
                    <a:lumMod val="50000"/>
                    <a:lumOff val="50000"/>
                  </a:schemeClr>
                </a:solidFill>
              </a:rPr>
              <a:t>2) Batch Scheduler</a:t>
            </a:r>
          </a:p>
          <a:p>
            <a:pPr lvl="1">
              <a:buNone/>
            </a:pPr>
            <a:r>
              <a:rPr lang="en-US" dirty="0" smtClean="0">
                <a:solidFill>
                  <a:schemeClr val="tx1">
                    <a:lumMod val="50000"/>
                    <a:lumOff val="50000"/>
                  </a:schemeClr>
                </a:solidFill>
              </a:rPr>
              <a:t>3) DRAM Command Scheduler</a:t>
            </a:r>
          </a:p>
          <a:p>
            <a:r>
              <a:rPr lang="en-US" dirty="0" smtClean="0">
                <a:solidFill>
                  <a:schemeClr val="bg1">
                    <a:lumMod val="50000"/>
                  </a:schemeClr>
                </a:solidFill>
              </a:rPr>
              <a:t>Results</a:t>
            </a:r>
          </a:p>
          <a:p>
            <a:r>
              <a:rPr lang="en-US" dirty="0" smtClean="0">
                <a:solidFill>
                  <a:schemeClr val="bg1">
                    <a:lumMod val="50000"/>
                  </a:schemeClr>
                </a:solidFill>
              </a:rPr>
              <a:t>Conclusion</a:t>
            </a:r>
            <a:endParaRPr lang="en-US" dirty="0">
              <a:solidFill>
                <a:schemeClr val="bg1">
                  <a:lumMod val="50000"/>
                </a:schemeClr>
              </a:solidFill>
            </a:endParaRP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6</a:t>
            </a:fld>
            <a:endParaRPr lang="en-US" alt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p:cNvSpPr txBox="1"/>
          <p:nvPr/>
        </p:nvSpPr>
        <p:spPr>
          <a:xfrm>
            <a:off x="1839821" y="3212976"/>
            <a:ext cx="5050441" cy="523220"/>
          </a:xfrm>
          <a:prstGeom prst="rect">
            <a:avLst/>
          </a:prstGeom>
          <a:solidFill>
            <a:schemeClr val="tx2">
              <a:lumMod val="60000"/>
              <a:lumOff val="40000"/>
            </a:schemeClr>
          </a:solidFill>
          <a:ln w="38100">
            <a:solidFill>
              <a:schemeClr val="tx1"/>
            </a:solidFill>
          </a:ln>
        </p:spPr>
        <p:txBody>
          <a:bodyPr wrap="square" rtlCol="0">
            <a:spAutoFit/>
          </a:bodyPr>
          <a:lstStyle/>
          <a:p>
            <a:pPr algn="ctr"/>
            <a:r>
              <a:rPr lang="en-US" sz="2800" dirty="0" smtClean="0"/>
              <a:t>Batch Scheduler</a:t>
            </a:r>
            <a:endParaRPr lang="en-US" sz="2800" dirty="0"/>
          </a:p>
        </p:txBody>
      </p:sp>
      <p:grpSp>
        <p:nvGrpSpPr>
          <p:cNvPr id="5" name="Group 9"/>
          <p:cNvGrpSpPr/>
          <p:nvPr/>
        </p:nvGrpSpPr>
        <p:grpSpPr>
          <a:xfrm>
            <a:off x="2634927" y="4005064"/>
            <a:ext cx="3532620" cy="1937073"/>
            <a:chOff x="2634927" y="4005064"/>
            <a:chExt cx="3532620" cy="1937073"/>
          </a:xfrm>
        </p:grpSpPr>
        <p:sp>
          <p:nvSpPr>
            <p:cNvPr id="86" name="Rectangle 85"/>
            <p:cNvSpPr/>
            <p:nvPr/>
          </p:nvSpPr>
          <p:spPr bwMode="auto">
            <a:xfrm>
              <a:off x="2719797" y="4005064"/>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87" name="Rectangle 86"/>
            <p:cNvSpPr/>
            <p:nvPr/>
          </p:nvSpPr>
          <p:spPr bwMode="auto">
            <a:xfrm>
              <a:off x="3611130" y="4009336"/>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88" name="Rectangle 87"/>
            <p:cNvSpPr/>
            <p:nvPr/>
          </p:nvSpPr>
          <p:spPr bwMode="auto">
            <a:xfrm>
              <a:off x="4494454" y="4009336"/>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89" name="Rectangle 88"/>
            <p:cNvSpPr/>
            <p:nvPr/>
          </p:nvSpPr>
          <p:spPr bwMode="auto">
            <a:xfrm>
              <a:off x="5337627" y="4010099"/>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90" name="TextBox 89"/>
            <p:cNvSpPr txBox="1"/>
            <p:nvPr/>
          </p:nvSpPr>
          <p:spPr>
            <a:xfrm>
              <a:off x="2634927" y="5570656"/>
              <a:ext cx="928694" cy="369332"/>
            </a:xfrm>
            <a:prstGeom prst="rect">
              <a:avLst/>
            </a:prstGeom>
            <a:noFill/>
          </p:spPr>
          <p:txBody>
            <a:bodyPr wrap="square" rtlCol="0">
              <a:spAutoFit/>
            </a:bodyPr>
            <a:lstStyle/>
            <a:p>
              <a:r>
                <a:rPr lang="en-US" dirty="0" smtClean="0"/>
                <a:t>Bank 1</a:t>
              </a:r>
              <a:endParaRPr lang="en-US" dirty="0"/>
            </a:p>
          </p:txBody>
        </p:sp>
        <p:sp>
          <p:nvSpPr>
            <p:cNvPr id="91" name="TextBox 90"/>
            <p:cNvSpPr txBox="1"/>
            <p:nvPr/>
          </p:nvSpPr>
          <p:spPr>
            <a:xfrm>
              <a:off x="3508547" y="5572805"/>
              <a:ext cx="928694" cy="369332"/>
            </a:xfrm>
            <a:prstGeom prst="rect">
              <a:avLst/>
            </a:prstGeom>
            <a:noFill/>
          </p:spPr>
          <p:txBody>
            <a:bodyPr wrap="square" rtlCol="0">
              <a:spAutoFit/>
            </a:bodyPr>
            <a:lstStyle/>
            <a:p>
              <a:r>
                <a:rPr lang="en-US" dirty="0" smtClean="0"/>
                <a:t>Bank 2</a:t>
              </a:r>
              <a:endParaRPr lang="en-US" dirty="0"/>
            </a:p>
          </p:txBody>
        </p:sp>
        <p:sp>
          <p:nvSpPr>
            <p:cNvPr id="92" name="TextBox 91"/>
            <p:cNvSpPr txBox="1"/>
            <p:nvPr/>
          </p:nvSpPr>
          <p:spPr>
            <a:xfrm>
              <a:off x="4397031" y="5570656"/>
              <a:ext cx="928694" cy="369332"/>
            </a:xfrm>
            <a:prstGeom prst="rect">
              <a:avLst/>
            </a:prstGeom>
            <a:noFill/>
          </p:spPr>
          <p:txBody>
            <a:bodyPr wrap="square" rtlCol="0">
              <a:spAutoFit/>
            </a:bodyPr>
            <a:lstStyle/>
            <a:p>
              <a:r>
                <a:rPr lang="en-US" dirty="0" smtClean="0"/>
                <a:t>Bank 3</a:t>
              </a:r>
              <a:endParaRPr lang="en-US" dirty="0"/>
            </a:p>
          </p:txBody>
        </p:sp>
        <p:sp>
          <p:nvSpPr>
            <p:cNvPr id="93" name="TextBox 92"/>
            <p:cNvSpPr txBox="1"/>
            <p:nvPr/>
          </p:nvSpPr>
          <p:spPr>
            <a:xfrm>
              <a:off x="5238853" y="5568043"/>
              <a:ext cx="928694" cy="369332"/>
            </a:xfrm>
            <a:prstGeom prst="rect">
              <a:avLst/>
            </a:prstGeom>
            <a:noFill/>
          </p:spPr>
          <p:txBody>
            <a:bodyPr wrap="square" rtlCol="0">
              <a:spAutoFit/>
            </a:bodyPr>
            <a:lstStyle/>
            <a:p>
              <a:r>
                <a:rPr lang="en-US" dirty="0" smtClean="0"/>
                <a:t>Bank 4</a:t>
              </a:r>
              <a:endParaRPr lang="en-US" dirty="0"/>
            </a:p>
          </p:txBody>
        </p:sp>
      </p:grpSp>
      <p:sp>
        <p:nvSpPr>
          <p:cNvPr id="2" name="Title 1"/>
          <p:cNvSpPr>
            <a:spLocks noGrp="1"/>
          </p:cNvSpPr>
          <p:nvPr>
            <p:ph type="title"/>
          </p:nvPr>
        </p:nvSpPr>
        <p:spPr/>
        <p:txBody>
          <a:bodyPr/>
          <a:lstStyle/>
          <a:p>
            <a:pPr lvl="1"/>
            <a:r>
              <a:rPr lang="en-US" dirty="0" smtClean="0"/>
              <a:t>Putting Everything Together</a:t>
            </a:r>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60</a:t>
            </a:fld>
            <a:endParaRPr lang="en-US" altLang="en-US" dirty="0"/>
          </a:p>
        </p:txBody>
      </p:sp>
      <p:sp>
        <p:nvSpPr>
          <p:cNvPr id="60" name="TextBox 59"/>
          <p:cNvSpPr txBox="1"/>
          <p:nvPr/>
        </p:nvSpPr>
        <p:spPr>
          <a:xfrm>
            <a:off x="2203146" y="971436"/>
            <a:ext cx="928694" cy="369332"/>
          </a:xfrm>
          <a:prstGeom prst="rect">
            <a:avLst/>
          </a:prstGeom>
          <a:noFill/>
        </p:spPr>
        <p:txBody>
          <a:bodyPr wrap="square" rtlCol="0">
            <a:spAutoFit/>
          </a:bodyPr>
          <a:lstStyle/>
          <a:p>
            <a:r>
              <a:rPr lang="en-US" dirty="0" smtClean="0"/>
              <a:t>Core 1</a:t>
            </a:r>
            <a:endParaRPr lang="en-US" dirty="0"/>
          </a:p>
        </p:txBody>
      </p:sp>
      <p:sp>
        <p:nvSpPr>
          <p:cNvPr id="61" name="TextBox 60"/>
          <p:cNvSpPr txBox="1"/>
          <p:nvPr/>
        </p:nvSpPr>
        <p:spPr>
          <a:xfrm>
            <a:off x="3067242" y="980728"/>
            <a:ext cx="928694" cy="369332"/>
          </a:xfrm>
          <a:prstGeom prst="rect">
            <a:avLst/>
          </a:prstGeom>
          <a:noFill/>
        </p:spPr>
        <p:txBody>
          <a:bodyPr wrap="square" rtlCol="0">
            <a:spAutoFit/>
          </a:bodyPr>
          <a:lstStyle/>
          <a:p>
            <a:r>
              <a:rPr lang="en-US" dirty="0" smtClean="0"/>
              <a:t>Core 2</a:t>
            </a:r>
            <a:endParaRPr lang="en-US" dirty="0"/>
          </a:p>
        </p:txBody>
      </p:sp>
      <p:sp>
        <p:nvSpPr>
          <p:cNvPr id="62" name="TextBox 61"/>
          <p:cNvSpPr txBox="1"/>
          <p:nvPr/>
        </p:nvSpPr>
        <p:spPr>
          <a:xfrm>
            <a:off x="4003346" y="971436"/>
            <a:ext cx="928694" cy="369332"/>
          </a:xfrm>
          <a:prstGeom prst="rect">
            <a:avLst/>
          </a:prstGeom>
          <a:noFill/>
        </p:spPr>
        <p:txBody>
          <a:bodyPr wrap="square" rtlCol="0">
            <a:spAutoFit/>
          </a:bodyPr>
          <a:lstStyle/>
          <a:p>
            <a:r>
              <a:rPr lang="en-US" dirty="0" smtClean="0"/>
              <a:t>Core 3</a:t>
            </a:r>
            <a:endParaRPr lang="en-US" dirty="0"/>
          </a:p>
        </p:txBody>
      </p:sp>
      <p:sp>
        <p:nvSpPr>
          <p:cNvPr id="63" name="TextBox 62"/>
          <p:cNvSpPr txBox="1"/>
          <p:nvPr/>
        </p:nvSpPr>
        <p:spPr>
          <a:xfrm>
            <a:off x="4867442" y="980728"/>
            <a:ext cx="928694" cy="369332"/>
          </a:xfrm>
          <a:prstGeom prst="rect">
            <a:avLst/>
          </a:prstGeom>
          <a:noFill/>
        </p:spPr>
        <p:txBody>
          <a:bodyPr wrap="square" rtlCol="0">
            <a:spAutoFit/>
          </a:bodyPr>
          <a:lstStyle/>
          <a:p>
            <a:r>
              <a:rPr lang="en-US" dirty="0" smtClean="0"/>
              <a:t>Core 4</a:t>
            </a:r>
            <a:endParaRPr lang="en-US" dirty="0"/>
          </a:p>
        </p:txBody>
      </p:sp>
      <p:sp>
        <p:nvSpPr>
          <p:cNvPr id="59" name="Rectangle 58"/>
          <p:cNvSpPr/>
          <p:nvPr/>
        </p:nvSpPr>
        <p:spPr bwMode="auto">
          <a:xfrm>
            <a:off x="2287749" y="1582218"/>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64" name="Down Arrow 63"/>
          <p:cNvSpPr/>
          <p:nvPr/>
        </p:nvSpPr>
        <p:spPr>
          <a:xfrm>
            <a:off x="3447939" y="1273845"/>
            <a:ext cx="121414" cy="231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a:off x="2557568" y="1273845"/>
            <a:ext cx="121414" cy="231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4338312" y="1273845"/>
            <a:ext cx="121414" cy="231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5188211" y="1273845"/>
            <a:ext cx="121414" cy="231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bwMode="auto">
          <a:xfrm>
            <a:off x="3179082" y="1586490"/>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69" name="Rectangle 68"/>
          <p:cNvSpPr/>
          <p:nvPr/>
        </p:nvSpPr>
        <p:spPr bwMode="auto">
          <a:xfrm>
            <a:off x="4062406" y="1586490"/>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70" name="Rectangle 69"/>
          <p:cNvSpPr/>
          <p:nvPr/>
        </p:nvSpPr>
        <p:spPr bwMode="auto">
          <a:xfrm>
            <a:off x="4932040" y="1589634"/>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71" name="Rectangle 70"/>
          <p:cNvSpPr/>
          <p:nvPr/>
        </p:nvSpPr>
        <p:spPr>
          <a:xfrm>
            <a:off x="2355211" y="1313917"/>
            <a:ext cx="521964" cy="191208"/>
          </a:xfrm>
          <a:prstGeom prst="rect">
            <a:avLst/>
          </a:prstGeom>
          <a:solidFill>
            <a:srgbClr val="0070C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72" name="Rectangle 71"/>
          <p:cNvSpPr/>
          <p:nvPr/>
        </p:nvSpPr>
        <p:spPr>
          <a:xfrm>
            <a:off x="3251349" y="1352464"/>
            <a:ext cx="521964" cy="191208"/>
          </a:xfrm>
          <a:prstGeom prst="rect">
            <a:avLst/>
          </a:prstGeom>
          <a:solidFill>
            <a:srgbClr val="FFC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3" name="Rectangle 72"/>
          <p:cNvSpPr/>
          <p:nvPr/>
        </p:nvSpPr>
        <p:spPr>
          <a:xfrm>
            <a:off x="3251349" y="1275370"/>
            <a:ext cx="521964" cy="191208"/>
          </a:xfrm>
          <a:prstGeom prst="rect">
            <a:avLst/>
          </a:prstGeom>
          <a:solidFill>
            <a:srgbClr val="FFC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4" name="Rectangle 73"/>
          <p:cNvSpPr/>
          <p:nvPr/>
        </p:nvSpPr>
        <p:spPr>
          <a:xfrm>
            <a:off x="3251349" y="1196752"/>
            <a:ext cx="521964" cy="191208"/>
          </a:xfrm>
          <a:prstGeom prst="rect">
            <a:avLst/>
          </a:prstGeom>
          <a:solidFill>
            <a:schemeClr val="accent1">
              <a:lumMod val="5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p:nvPr/>
        </p:nvSpPr>
        <p:spPr>
          <a:xfrm>
            <a:off x="4134672" y="1340768"/>
            <a:ext cx="521964" cy="191208"/>
          </a:xfrm>
          <a:prstGeom prst="rect">
            <a:avLst/>
          </a:prstGeom>
          <a:solidFill>
            <a:srgbClr val="FF0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4134672" y="1275370"/>
            <a:ext cx="521964" cy="191208"/>
          </a:xfrm>
          <a:prstGeom prst="rect">
            <a:avLst/>
          </a:prstGeom>
          <a:solidFill>
            <a:srgbClr val="FF0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a:off x="5004048" y="1312391"/>
            <a:ext cx="521964" cy="191208"/>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4134673" y="1196752"/>
            <a:ext cx="521964" cy="191208"/>
          </a:xfrm>
          <a:prstGeom prst="rect">
            <a:avLst/>
          </a:prstGeom>
          <a:solidFill>
            <a:srgbClr val="663D63"/>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p:nvPr/>
        </p:nvCxnSpPr>
        <p:spPr>
          <a:xfrm>
            <a:off x="3171047" y="2391698"/>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054371" y="2391698"/>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279714" y="2391698"/>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2355211" y="1236824"/>
            <a:ext cx="521964" cy="191208"/>
          </a:xfrm>
          <a:prstGeom prst="rect">
            <a:avLst/>
          </a:prstGeom>
          <a:solidFill>
            <a:srgbClr val="0070C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p:cNvCxnSpPr/>
          <p:nvPr/>
        </p:nvCxnSpPr>
        <p:spPr>
          <a:xfrm>
            <a:off x="251520" y="3861048"/>
            <a:ext cx="835292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251520" y="3140968"/>
            <a:ext cx="835292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23528" y="1412776"/>
            <a:ext cx="2232248" cy="1384995"/>
          </a:xfrm>
          <a:prstGeom prst="rect">
            <a:avLst/>
          </a:prstGeom>
          <a:noFill/>
        </p:spPr>
        <p:txBody>
          <a:bodyPr wrap="square" rtlCol="0">
            <a:spAutoFit/>
          </a:bodyPr>
          <a:lstStyle/>
          <a:p>
            <a:r>
              <a:rPr lang="en-US" sz="2800" dirty="0" smtClean="0"/>
              <a:t>Stage 1:</a:t>
            </a:r>
          </a:p>
          <a:p>
            <a:r>
              <a:rPr lang="en-US" sz="2800" dirty="0" smtClean="0"/>
              <a:t>Batch </a:t>
            </a:r>
          </a:p>
          <a:p>
            <a:r>
              <a:rPr lang="en-US" sz="2800" dirty="0" smtClean="0"/>
              <a:t>Formation</a:t>
            </a:r>
            <a:endParaRPr lang="en-US" sz="2800" dirty="0"/>
          </a:p>
        </p:txBody>
      </p:sp>
      <p:sp>
        <p:nvSpPr>
          <p:cNvPr id="43" name="TextBox 42"/>
          <p:cNvSpPr txBox="1"/>
          <p:nvPr/>
        </p:nvSpPr>
        <p:spPr>
          <a:xfrm>
            <a:off x="323528" y="4149080"/>
            <a:ext cx="2232248" cy="1815882"/>
          </a:xfrm>
          <a:prstGeom prst="rect">
            <a:avLst/>
          </a:prstGeom>
          <a:noFill/>
        </p:spPr>
        <p:txBody>
          <a:bodyPr wrap="square" rtlCol="0">
            <a:spAutoFit/>
          </a:bodyPr>
          <a:lstStyle/>
          <a:p>
            <a:r>
              <a:rPr lang="en-US" sz="2800" dirty="0" smtClean="0"/>
              <a:t>Stage 3: DRAM Command Scheduler</a:t>
            </a:r>
            <a:endParaRPr lang="en-US" sz="2800" dirty="0"/>
          </a:p>
        </p:txBody>
      </p:sp>
      <p:sp>
        <p:nvSpPr>
          <p:cNvPr id="44" name="Rectangle 43"/>
          <p:cNvSpPr/>
          <p:nvPr/>
        </p:nvSpPr>
        <p:spPr bwMode="auto">
          <a:xfrm>
            <a:off x="5796136" y="1586490"/>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smtClean="0">
              <a:cs typeface="Arial" charset="0"/>
            </a:endParaRPr>
          </a:p>
        </p:txBody>
      </p:sp>
      <p:sp>
        <p:nvSpPr>
          <p:cNvPr id="45" name="TextBox 44"/>
          <p:cNvSpPr txBox="1"/>
          <p:nvPr/>
        </p:nvSpPr>
        <p:spPr>
          <a:xfrm>
            <a:off x="5803546" y="980728"/>
            <a:ext cx="928694" cy="369332"/>
          </a:xfrm>
          <a:prstGeom prst="rect">
            <a:avLst/>
          </a:prstGeom>
          <a:noFill/>
        </p:spPr>
        <p:txBody>
          <a:bodyPr wrap="square" rtlCol="0">
            <a:spAutoFit/>
          </a:bodyPr>
          <a:lstStyle/>
          <a:p>
            <a:r>
              <a:rPr lang="en-US" dirty="0" smtClean="0"/>
              <a:t>GPU</a:t>
            </a:r>
            <a:endParaRPr lang="en-US" dirty="0"/>
          </a:p>
        </p:txBody>
      </p:sp>
      <p:sp>
        <p:nvSpPr>
          <p:cNvPr id="46" name="Down Arrow 45"/>
          <p:cNvSpPr/>
          <p:nvPr/>
        </p:nvSpPr>
        <p:spPr>
          <a:xfrm>
            <a:off x="6071784" y="1273845"/>
            <a:ext cx="121414" cy="231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868144" y="1340768"/>
            <a:ext cx="521964" cy="191208"/>
          </a:xfrm>
          <a:prstGeom prst="rect">
            <a:avLst/>
          </a:prstGeom>
          <a:solidFill>
            <a:schemeClr val="tx2">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2" name="Rectangle 51"/>
          <p:cNvSpPr/>
          <p:nvPr/>
        </p:nvSpPr>
        <p:spPr>
          <a:xfrm>
            <a:off x="5868144" y="1268760"/>
            <a:ext cx="521964" cy="191208"/>
          </a:xfrm>
          <a:prstGeom prst="rect">
            <a:avLst/>
          </a:prstGeom>
          <a:solidFill>
            <a:schemeClr val="tx2">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3" name="Rectangle 52"/>
          <p:cNvSpPr/>
          <p:nvPr/>
        </p:nvSpPr>
        <p:spPr>
          <a:xfrm>
            <a:off x="5868144" y="1196752"/>
            <a:ext cx="521964" cy="191208"/>
          </a:xfrm>
          <a:prstGeom prst="rect">
            <a:avLst/>
          </a:prstGeom>
          <a:solidFill>
            <a:schemeClr val="tx2">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4" name="Rectangle 53"/>
          <p:cNvSpPr/>
          <p:nvPr/>
        </p:nvSpPr>
        <p:spPr>
          <a:xfrm>
            <a:off x="5868144" y="1124744"/>
            <a:ext cx="521964" cy="191208"/>
          </a:xfrm>
          <a:prstGeom prst="rect">
            <a:avLst/>
          </a:prstGeom>
          <a:solidFill>
            <a:schemeClr val="tx2">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5" name="Rectangle 54"/>
          <p:cNvSpPr/>
          <p:nvPr/>
        </p:nvSpPr>
        <p:spPr>
          <a:xfrm>
            <a:off x="5868144" y="1052736"/>
            <a:ext cx="521964" cy="191208"/>
          </a:xfrm>
          <a:prstGeom prst="rect">
            <a:avLst/>
          </a:prstGeom>
          <a:solidFill>
            <a:schemeClr val="tx2">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56" name="Rectangle 55"/>
          <p:cNvSpPr/>
          <p:nvPr/>
        </p:nvSpPr>
        <p:spPr>
          <a:xfrm>
            <a:off x="3257948" y="2492896"/>
            <a:ext cx="521964" cy="432048"/>
          </a:xfrm>
          <a:prstGeom prst="rect">
            <a:avLst/>
          </a:prstGeom>
          <a:solidFill>
            <a:srgbClr val="FFC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p:cNvSpPr/>
          <p:nvPr/>
        </p:nvSpPr>
        <p:spPr>
          <a:xfrm>
            <a:off x="2360016" y="2492896"/>
            <a:ext cx="521964" cy="432048"/>
          </a:xfrm>
          <a:prstGeom prst="rect">
            <a:avLst/>
          </a:prstGeom>
          <a:solidFill>
            <a:srgbClr val="0070C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4139952" y="2492896"/>
            <a:ext cx="521964" cy="432048"/>
          </a:xfrm>
          <a:prstGeom prst="rect">
            <a:avLst/>
          </a:prstGeom>
          <a:solidFill>
            <a:srgbClr val="FF0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5868144" y="1988840"/>
            <a:ext cx="521964" cy="936104"/>
          </a:xfrm>
          <a:prstGeom prst="rect">
            <a:avLst/>
          </a:prstGeom>
          <a:solidFill>
            <a:schemeClr val="tx2">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cxnSp>
        <p:nvCxnSpPr>
          <p:cNvPr id="97" name="Straight Connector 96"/>
          <p:cNvCxnSpPr/>
          <p:nvPr/>
        </p:nvCxnSpPr>
        <p:spPr>
          <a:xfrm>
            <a:off x="4932040" y="2639293"/>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4572000" y="4869160"/>
            <a:ext cx="521964" cy="432048"/>
          </a:xfrm>
          <a:prstGeom prst="rect">
            <a:avLst/>
          </a:prstGeom>
          <a:solidFill>
            <a:srgbClr val="FFC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9" name="Rectangle 98"/>
          <p:cNvSpPr/>
          <p:nvPr/>
        </p:nvSpPr>
        <p:spPr>
          <a:xfrm>
            <a:off x="3689996" y="5110000"/>
            <a:ext cx="521964" cy="191208"/>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3689996" y="4581128"/>
            <a:ext cx="521964" cy="432048"/>
          </a:xfrm>
          <a:prstGeom prst="rect">
            <a:avLst/>
          </a:prstGeom>
          <a:solidFill>
            <a:srgbClr val="FF0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p:cNvCxnSpPr/>
          <p:nvPr/>
        </p:nvCxnSpPr>
        <p:spPr>
          <a:xfrm>
            <a:off x="3169352" y="2636912"/>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4067944" y="2636912"/>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23528" y="3212976"/>
            <a:ext cx="2232248" cy="523220"/>
          </a:xfrm>
          <a:prstGeom prst="rect">
            <a:avLst/>
          </a:prstGeom>
          <a:noFill/>
        </p:spPr>
        <p:txBody>
          <a:bodyPr wrap="square" rtlCol="0">
            <a:spAutoFit/>
          </a:bodyPr>
          <a:lstStyle/>
          <a:p>
            <a:r>
              <a:rPr lang="en-US" sz="2800" dirty="0" smtClean="0"/>
              <a:t>Stage 2:</a:t>
            </a:r>
            <a:endParaRPr lang="en-US" sz="2800" dirty="0"/>
          </a:p>
        </p:txBody>
      </p:sp>
      <p:cxnSp>
        <p:nvCxnSpPr>
          <p:cNvPr id="82" name="Straight Connector 81"/>
          <p:cNvCxnSpPr/>
          <p:nvPr/>
        </p:nvCxnSpPr>
        <p:spPr>
          <a:xfrm>
            <a:off x="5796136" y="1916832"/>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001890" y="1263907"/>
            <a:ext cx="521964" cy="191208"/>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4" name="Table 103"/>
          <p:cNvGraphicFramePr>
            <a:graphicFrameLocks noGrp="1"/>
          </p:cNvGraphicFramePr>
          <p:nvPr/>
        </p:nvGraphicFramePr>
        <p:xfrm>
          <a:off x="6199908" y="3994728"/>
          <a:ext cx="2653146" cy="1645920"/>
        </p:xfrm>
        <a:graphic>
          <a:graphicData uri="http://schemas.openxmlformats.org/drawingml/2006/table">
            <a:tbl>
              <a:tblPr firstRow="1" bandRow="1">
                <a:tableStyleId>{5C22544A-7EE6-4342-B048-85BDC9FD1C3A}</a:tableStyleId>
              </a:tblPr>
              <a:tblGrid>
                <a:gridCol w="2653146"/>
              </a:tblGrid>
              <a:tr h="370840">
                <a:tc>
                  <a:txBody>
                    <a:bodyPr/>
                    <a:lstStyle/>
                    <a:p>
                      <a:pPr algn="ctr"/>
                      <a:r>
                        <a:rPr lang="en-US" sz="2400" dirty="0" smtClean="0"/>
                        <a:t>Current Batch</a:t>
                      </a:r>
                    </a:p>
                    <a:p>
                      <a:pPr algn="ctr"/>
                      <a:r>
                        <a:rPr lang="en-US" sz="2400" dirty="0" smtClean="0"/>
                        <a:t>Scheduling Policy</a:t>
                      </a:r>
                      <a:endParaRPr lang="en-US" sz="2400" dirty="0"/>
                    </a:p>
                  </a:txBody>
                  <a:tcPr/>
                </a:tc>
              </a:tr>
              <a:tr h="370840">
                <a:tc>
                  <a:txBody>
                    <a:bodyPr/>
                    <a:lstStyle/>
                    <a:p>
                      <a:pPr algn="ctr"/>
                      <a:r>
                        <a:rPr lang="en-US" sz="2400" dirty="0" smtClean="0"/>
                        <a:t>SJF</a:t>
                      </a:r>
                      <a:endParaRPr lang="en-US" sz="2400" dirty="0"/>
                    </a:p>
                  </a:txBody>
                  <a:tcPr/>
                </a:tc>
              </a:tr>
            </a:tbl>
          </a:graphicData>
        </a:graphic>
      </p:graphicFrame>
      <p:graphicFrame>
        <p:nvGraphicFramePr>
          <p:cNvPr id="105" name="Table 104"/>
          <p:cNvGraphicFramePr>
            <a:graphicFrameLocks noGrp="1"/>
          </p:cNvGraphicFramePr>
          <p:nvPr/>
        </p:nvGraphicFramePr>
        <p:xfrm>
          <a:off x="6200338" y="3987368"/>
          <a:ext cx="2653146" cy="1645920"/>
        </p:xfrm>
        <a:graphic>
          <a:graphicData uri="http://schemas.openxmlformats.org/drawingml/2006/table">
            <a:tbl>
              <a:tblPr firstRow="1" bandRow="1">
                <a:tableStyleId>{5C22544A-7EE6-4342-B048-85BDC9FD1C3A}</a:tableStyleId>
              </a:tblPr>
              <a:tblGrid>
                <a:gridCol w="2653146"/>
              </a:tblGrid>
              <a:tr h="370840">
                <a:tc>
                  <a:txBody>
                    <a:bodyPr/>
                    <a:lstStyle/>
                    <a:p>
                      <a:pPr algn="ctr"/>
                      <a:r>
                        <a:rPr lang="en-US" sz="2400" dirty="0" smtClean="0"/>
                        <a:t>Current Batch</a:t>
                      </a:r>
                    </a:p>
                    <a:p>
                      <a:pPr algn="ctr"/>
                      <a:r>
                        <a:rPr lang="en-US" sz="2400" dirty="0" smtClean="0"/>
                        <a:t>Scheduling Policy</a:t>
                      </a:r>
                      <a:endParaRPr lang="en-US" sz="2400" dirty="0"/>
                    </a:p>
                  </a:txBody>
                  <a:tcPr/>
                </a:tc>
              </a:tr>
              <a:tr h="370840">
                <a:tc>
                  <a:txBody>
                    <a:bodyPr/>
                    <a:lstStyle/>
                    <a:p>
                      <a:pPr algn="ctr"/>
                      <a:r>
                        <a:rPr lang="en-US" sz="2400" dirty="0" smtClean="0"/>
                        <a:t>RR</a:t>
                      </a:r>
                      <a:endParaRPr lang="en-US" sz="2400" dirty="0"/>
                    </a:p>
                  </a:txBody>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42" presetClass="path" presetSubtype="0" accel="50000" decel="50000" fill="hold" grpId="1" nodeType="withEffect">
                                  <p:stCondLst>
                                    <p:cond delay="0"/>
                                  </p:stCondLst>
                                  <p:childTnLst>
                                    <p:animMotion origin="layout" path="M -3.33333E-6 -2.9077E-6 L -3.33333E-6 0.19986 " pathEditMode="relative" rAng="0" ptsTypes="AA">
                                      <p:cBhvr>
                                        <p:cTn id="8" dur="1000" fill="hold"/>
                                        <p:tgtEl>
                                          <p:spTgt spid="71"/>
                                        </p:tgtEl>
                                        <p:attrNameLst>
                                          <p:attrName>ppt_x</p:attrName>
                                          <p:attrName>ppt_y</p:attrName>
                                        </p:attrNameLst>
                                      </p:cBhvr>
                                      <p:rCtr x="0" y="9993"/>
                                    </p:animMotion>
                                  </p:childTnLst>
                                </p:cTn>
                              </p:par>
                            </p:childTnLst>
                          </p:cTn>
                        </p:par>
                        <p:par>
                          <p:cTn id="9" fill="hold">
                            <p:stCondLst>
                              <p:cond delay="1000"/>
                            </p:stCondLst>
                            <p:childTnLst>
                              <p:par>
                                <p:cTn id="10" presetID="1" presetClass="entr" presetSubtype="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childTnLst>
                                </p:cTn>
                              </p:par>
                              <p:par>
                                <p:cTn id="12" presetID="42" presetClass="path" presetSubtype="0" accel="50000" decel="50000" fill="hold" grpId="1" nodeType="withEffect">
                                  <p:stCondLst>
                                    <p:cond delay="0"/>
                                  </p:stCondLst>
                                  <p:childTnLst>
                                    <p:animMotion origin="layout" path="M -3.33333E-6 1.81356E-6 L -3.33333E-6 0.19014 " pathEditMode="relative" rAng="0" ptsTypes="AA">
                                      <p:cBhvr>
                                        <p:cTn id="13" dur="1000" fill="hold"/>
                                        <p:tgtEl>
                                          <p:spTgt spid="84"/>
                                        </p:tgtEl>
                                        <p:attrNameLst>
                                          <p:attrName>ppt_x</p:attrName>
                                          <p:attrName>ppt_y</p:attrName>
                                        </p:attrNameLst>
                                      </p:cBhvr>
                                      <p:rCtr x="0" y="9507"/>
                                    </p:animMotion>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fade">
                                      <p:cBhvr>
                                        <p:cTn id="17" dur="500"/>
                                        <p:tgtEl>
                                          <p:spTgt spid="83"/>
                                        </p:tgtEl>
                                      </p:cBhvr>
                                    </p:animEffect>
                                  </p:childTnLst>
                                </p:cTn>
                              </p:par>
                              <p:par>
                                <p:cTn id="18" presetID="10" presetClass="exit" presetSubtype="0" fill="hold" grpId="2" nodeType="withEffect">
                                  <p:stCondLst>
                                    <p:cond delay="0"/>
                                  </p:stCondLst>
                                  <p:childTnLst>
                                    <p:animEffect transition="out" filter="fade">
                                      <p:cBhvr>
                                        <p:cTn id="19" dur="500"/>
                                        <p:tgtEl>
                                          <p:spTgt spid="71"/>
                                        </p:tgtEl>
                                      </p:cBhvr>
                                    </p:animEffect>
                                    <p:set>
                                      <p:cBhvr>
                                        <p:cTn id="20" dur="1" fill="hold">
                                          <p:stCondLst>
                                            <p:cond delay="499"/>
                                          </p:stCondLst>
                                        </p:cTn>
                                        <p:tgtEl>
                                          <p:spTgt spid="71"/>
                                        </p:tgtEl>
                                        <p:attrNameLst>
                                          <p:attrName>style.visibility</p:attrName>
                                        </p:attrNameLst>
                                      </p:cBhvr>
                                      <p:to>
                                        <p:strVal val="hidden"/>
                                      </p:to>
                                    </p:set>
                                  </p:childTnLst>
                                </p:cTn>
                              </p:par>
                              <p:par>
                                <p:cTn id="21" presetID="10" presetClass="exit" presetSubtype="0" fill="hold" grpId="2" nodeType="withEffect">
                                  <p:stCondLst>
                                    <p:cond delay="0"/>
                                  </p:stCondLst>
                                  <p:childTnLst>
                                    <p:animEffect transition="out" filter="fade">
                                      <p:cBhvr>
                                        <p:cTn id="22" dur="500"/>
                                        <p:tgtEl>
                                          <p:spTgt spid="84"/>
                                        </p:tgtEl>
                                      </p:cBhvr>
                                    </p:animEffect>
                                    <p:set>
                                      <p:cBhvr>
                                        <p:cTn id="23" dur="1" fill="hold">
                                          <p:stCondLst>
                                            <p:cond delay="499"/>
                                          </p:stCondLst>
                                        </p:cTn>
                                        <p:tgtEl>
                                          <p:spTgt spid="84"/>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42" presetClass="path" presetSubtype="0" accel="50000" decel="50000" fill="hold" grpId="1" nodeType="withEffect">
                                  <p:stCondLst>
                                    <p:cond delay="0"/>
                                  </p:stCondLst>
                                  <p:childTnLst>
                                    <p:animMotion origin="layout" path="M 0 -4.60791E-6 L 0 0.19431 " pathEditMode="relative" rAng="0" ptsTypes="AA">
                                      <p:cBhvr>
                                        <p:cTn id="32" dur="1000" fill="hold"/>
                                        <p:tgtEl>
                                          <p:spTgt spid="72"/>
                                        </p:tgtEl>
                                        <p:attrNameLst>
                                          <p:attrName>ppt_x</p:attrName>
                                          <p:attrName>ppt_y</p:attrName>
                                        </p:attrNameLst>
                                      </p:cBhvr>
                                      <p:rCtr x="0" y="9715"/>
                                    </p:animMotion>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0"/>
                                          </p:stCondLst>
                                        </p:cTn>
                                        <p:tgtEl>
                                          <p:spTgt spid="73"/>
                                        </p:tgtEl>
                                        <p:attrNameLst>
                                          <p:attrName>style.visibility</p:attrName>
                                        </p:attrNameLst>
                                      </p:cBhvr>
                                      <p:to>
                                        <p:strVal val="visible"/>
                                      </p:to>
                                    </p:set>
                                  </p:childTnLst>
                                </p:cTn>
                              </p:par>
                              <p:par>
                                <p:cTn id="36" presetID="42" presetClass="path" presetSubtype="0" accel="50000" decel="50000" fill="hold" grpId="1" nodeType="withEffect">
                                  <p:stCondLst>
                                    <p:cond delay="0"/>
                                  </p:stCondLst>
                                  <p:childTnLst>
                                    <p:animMotion origin="layout" path="M 0 1.13347E-7 L 0 0.18459 " pathEditMode="relative" rAng="0" ptsTypes="AA">
                                      <p:cBhvr>
                                        <p:cTn id="37" dur="1000" fill="hold"/>
                                        <p:tgtEl>
                                          <p:spTgt spid="73"/>
                                        </p:tgtEl>
                                        <p:attrNameLst>
                                          <p:attrName>ppt_x</p:attrName>
                                          <p:attrName>ppt_y</p:attrName>
                                        </p:attrNameLst>
                                      </p:cBhvr>
                                      <p:rCtr x="0" y="9230"/>
                                    </p:animMotion>
                                  </p:childTnLst>
                                </p:cTn>
                              </p:par>
                            </p:childTnLst>
                          </p:cTn>
                        </p:par>
                        <p:par>
                          <p:cTn id="38" fill="hold">
                            <p:stCondLst>
                              <p:cond delay="2000"/>
                            </p:stCondLst>
                            <p:childTnLst>
                              <p:par>
                                <p:cTn id="39" presetID="10" presetClass="exit" presetSubtype="0" fill="hold" grpId="2" nodeType="afterEffect">
                                  <p:stCondLst>
                                    <p:cond delay="0"/>
                                  </p:stCondLst>
                                  <p:childTnLst>
                                    <p:animEffect transition="out" filter="fade">
                                      <p:cBhvr>
                                        <p:cTn id="40" dur="500"/>
                                        <p:tgtEl>
                                          <p:spTgt spid="72"/>
                                        </p:tgtEl>
                                      </p:cBhvr>
                                    </p:animEffect>
                                    <p:set>
                                      <p:cBhvr>
                                        <p:cTn id="41" dur="1" fill="hold">
                                          <p:stCondLst>
                                            <p:cond delay="499"/>
                                          </p:stCondLst>
                                        </p:cTn>
                                        <p:tgtEl>
                                          <p:spTgt spid="72"/>
                                        </p:tgtEl>
                                        <p:attrNameLst>
                                          <p:attrName>style.visibility</p:attrName>
                                        </p:attrNameLst>
                                      </p:cBhvr>
                                      <p:to>
                                        <p:strVal val="hidden"/>
                                      </p:to>
                                    </p:set>
                                  </p:childTnLst>
                                </p:cTn>
                              </p:par>
                              <p:par>
                                <p:cTn id="42" presetID="10" presetClass="exit" presetSubtype="0" fill="hold" grpId="2" nodeType="withEffect">
                                  <p:stCondLst>
                                    <p:cond delay="0"/>
                                  </p:stCondLst>
                                  <p:childTnLst>
                                    <p:animEffect transition="out" filter="fade">
                                      <p:cBhvr>
                                        <p:cTn id="43" dur="500"/>
                                        <p:tgtEl>
                                          <p:spTgt spid="73"/>
                                        </p:tgtEl>
                                      </p:cBhvr>
                                    </p:animEffect>
                                    <p:set>
                                      <p:cBhvr>
                                        <p:cTn id="44" dur="1" fill="hold">
                                          <p:stCondLst>
                                            <p:cond delay="499"/>
                                          </p:stCondLst>
                                        </p:cTn>
                                        <p:tgtEl>
                                          <p:spTgt spid="73"/>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5"/>
                                        </p:tgtEl>
                                        <p:attrNameLst>
                                          <p:attrName>style.visibility</p:attrName>
                                        </p:attrNameLst>
                                      </p:cBhvr>
                                      <p:to>
                                        <p:strVal val="visible"/>
                                      </p:to>
                                    </p:set>
                                  </p:childTnLst>
                                </p:cTn>
                              </p:par>
                              <p:par>
                                <p:cTn id="52" presetID="42" presetClass="path" presetSubtype="0" accel="50000" decel="50000" fill="hold" grpId="1" nodeType="withEffect">
                                  <p:stCondLst>
                                    <p:cond delay="0"/>
                                  </p:stCondLst>
                                  <p:childTnLst>
                                    <p:animMotion origin="layout" path="M -1.38889E-6 -1.58686E-6 L -1.38889E-6 0.20009 " pathEditMode="relative" rAng="0" ptsTypes="AA">
                                      <p:cBhvr>
                                        <p:cTn id="53" dur="1000" fill="hold"/>
                                        <p:tgtEl>
                                          <p:spTgt spid="75"/>
                                        </p:tgtEl>
                                        <p:attrNameLst>
                                          <p:attrName>ppt_x</p:attrName>
                                          <p:attrName>ppt_y</p:attrName>
                                        </p:attrNameLst>
                                      </p:cBhvr>
                                      <p:rCtr x="0" y="9993"/>
                                    </p:animMotion>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par>
                                <p:cTn id="57" presetID="42" presetClass="path" presetSubtype="0" accel="50000" decel="50000" fill="hold" grpId="1" nodeType="withEffect">
                                  <p:stCondLst>
                                    <p:cond delay="0"/>
                                  </p:stCondLst>
                                  <p:childTnLst>
                                    <p:animMotion origin="layout" path="M -1.38889E-6 1.13347E-7 L -1.38889E-6 0.18459 " pathEditMode="relative" rAng="0" ptsTypes="AA">
                                      <p:cBhvr>
                                        <p:cTn id="58" dur="1000" fill="hold"/>
                                        <p:tgtEl>
                                          <p:spTgt spid="76"/>
                                        </p:tgtEl>
                                        <p:attrNameLst>
                                          <p:attrName>ppt_x</p:attrName>
                                          <p:attrName>ppt_y</p:attrName>
                                        </p:attrNameLst>
                                      </p:cBhvr>
                                      <p:rCtr x="0" y="9230"/>
                                    </p:animMotion>
                                  </p:childTnLst>
                                </p:cTn>
                              </p:par>
                            </p:childTnLst>
                          </p:cTn>
                        </p:par>
                        <p:par>
                          <p:cTn id="59" fill="hold">
                            <p:stCondLst>
                              <p:cond delay="2000"/>
                            </p:stCondLst>
                            <p:childTnLst>
                              <p:par>
                                <p:cTn id="60" presetID="10" presetClass="exit" presetSubtype="0" fill="hold" grpId="2" nodeType="afterEffect">
                                  <p:stCondLst>
                                    <p:cond delay="0"/>
                                  </p:stCondLst>
                                  <p:childTnLst>
                                    <p:animEffect transition="out" filter="fade">
                                      <p:cBhvr>
                                        <p:cTn id="61" dur="500"/>
                                        <p:tgtEl>
                                          <p:spTgt spid="75"/>
                                        </p:tgtEl>
                                      </p:cBhvr>
                                    </p:animEffect>
                                    <p:set>
                                      <p:cBhvr>
                                        <p:cTn id="62" dur="1" fill="hold">
                                          <p:stCondLst>
                                            <p:cond delay="499"/>
                                          </p:stCondLst>
                                        </p:cTn>
                                        <p:tgtEl>
                                          <p:spTgt spid="75"/>
                                        </p:tgtEl>
                                        <p:attrNameLst>
                                          <p:attrName>style.visibility</p:attrName>
                                        </p:attrNameLst>
                                      </p:cBhvr>
                                      <p:to>
                                        <p:strVal val="hidden"/>
                                      </p:to>
                                    </p:set>
                                  </p:childTnLst>
                                </p:cTn>
                              </p:par>
                              <p:par>
                                <p:cTn id="63" presetID="10" presetClass="exit" presetSubtype="0" fill="hold" grpId="2" nodeType="withEffect">
                                  <p:stCondLst>
                                    <p:cond delay="0"/>
                                  </p:stCondLst>
                                  <p:childTnLst>
                                    <p:animEffect transition="out" filter="fade">
                                      <p:cBhvr>
                                        <p:cTn id="64" dur="500"/>
                                        <p:tgtEl>
                                          <p:spTgt spid="76"/>
                                        </p:tgtEl>
                                      </p:cBhvr>
                                    </p:animEffect>
                                    <p:set>
                                      <p:cBhvr>
                                        <p:cTn id="65" dur="1" fill="hold">
                                          <p:stCondLst>
                                            <p:cond delay="499"/>
                                          </p:stCondLst>
                                        </p:cTn>
                                        <p:tgtEl>
                                          <p:spTgt spid="7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4"/>
                                        </p:tgtEl>
                                        <p:attrNameLst>
                                          <p:attrName>style.visibility</p:attrName>
                                        </p:attrNameLst>
                                      </p:cBhvr>
                                      <p:to>
                                        <p:strVal val="visible"/>
                                      </p:to>
                                    </p:set>
                                  </p:childTnLst>
                                </p:cTn>
                              </p:par>
                              <p:par>
                                <p:cTn id="72" presetID="42" presetClass="path" presetSubtype="0" accel="50000" decel="50000" fill="hold" grpId="1" nodeType="withEffect">
                                  <p:stCondLst>
                                    <p:cond delay="0"/>
                                  </p:stCondLst>
                                  <p:childTnLst>
                                    <p:animMotion origin="layout" path="M 0 4.83461E-6 L 0 0.133 " pathEditMode="relative" rAng="0" ptsTypes="AA">
                                      <p:cBhvr>
                                        <p:cTn id="73" dur="1000" fill="hold"/>
                                        <p:tgtEl>
                                          <p:spTgt spid="74"/>
                                        </p:tgtEl>
                                        <p:attrNameLst>
                                          <p:attrName>ppt_x</p:attrName>
                                          <p:attrName>ppt_y</p:attrName>
                                        </p:attrNameLst>
                                      </p:cBhvr>
                                      <p:rCtr x="0" y="6639"/>
                                    </p:animMotion>
                                  </p:childTnLst>
                                </p:cTn>
                              </p:par>
                            </p:childTnLst>
                          </p:cTn>
                        </p:par>
                        <p:par>
                          <p:cTn id="74" fill="hold">
                            <p:stCondLst>
                              <p:cond delay="1000"/>
                            </p:stCondLst>
                            <p:childTnLst>
                              <p:par>
                                <p:cTn id="75" presetID="10" presetClass="entr" presetSubtype="0" fill="hold" nodeType="after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fade">
                                      <p:cBhvr>
                                        <p:cTn id="77" dur="500"/>
                                        <p:tgtEl>
                                          <p:spTgt spid="80"/>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79"/>
                                        </p:tgtEl>
                                        <p:attrNameLst>
                                          <p:attrName>style.visibility</p:attrName>
                                        </p:attrNameLst>
                                      </p:cBhvr>
                                      <p:to>
                                        <p:strVal val="visible"/>
                                      </p:to>
                                    </p:set>
                                  </p:childTnLst>
                                </p:cTn>
                              </p:par>
                              <p:par>
                                <p:cTn id="82" presetID="42" presetClass="path" presetSubtype="0" accel="50000" decel="50000" fill="hold" grpId="1" nodeType="withEffect">
                                  <p:stCondLst>
                                    <p:cond delay="0"/>
                                  </p:stCondLst>
                                  <p:childTnLst>
                                    <p:animMotion origin="layout" path="M 8.33333E-7 0.02106 L 8.33333E-7 0.1331 " pathEditMode="relative" rAng="0" ptsTypes="AA">
                                      <p:cBhvr>
                                        <p:cTn id="83" dur="1000" fill="hold"/>
                                        <p:tgtEl>
                                          <p:spTgt spid="79"/>
                                        </p:tgtEl>
                                        <p:attrNameLst>
                                          <p:attrName>ppt_x</p:attrName>
                                          <p:attrName>ppt_y</p:attrName>
                                        </p:attrNameLst>
                                      </p:cBhvr>
                                      <p:rCtr x="0" y="5602"/>
                                    </p:animMotion>
                                  </p:childTnLst>
                                </p:cTn>
                              </p:par>
                            </p:childTnLst>
                          </p:cTn>
                        </p:par>
                        <p:par>
                          <p:cTn id="84" fill="hold">
                            <p:stCondLst>
                              <p:cond delay="1000"/>
                            </p:stCondLst>
                            <p:childTnLst>
                              <p:par>
                                <p:cTn id="85" presetID="10" presetClass="entr" presetSubtype="0"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fade">
                                      <p:cBhvr>
                                        <p:cTn id="87" dur="500"/>
                                        <p:tgtEl>
                                          <p:spTgt spid="81"/>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78"/>
                                        </p:tgtEl>
                                        <p:attrNameLst>
                                          <p:attrName>style.visibility</p:attrName>
                                        </p:attrNameLst>
                                      </p:cBhvr>
                                      <p:to>
                                        <p:strVal val="visible"/>
                                      </p:to>
                                    </p:set>
                                  </p:childTnLst>
                                </p:cTn>
                              </p:par>
                              <p:par>
                                <p:cTn id="92" presetID="42" presetClass="path" presetSubtype="0" accel="50000" decel="50000" fill="hold" grpId="1" nodeType="withEffect">
                                  <p:stCondLst>
                                    <p:cond delay="0"/>
                                  </p:stCondLst>
                                  <p:childTnLst>
                                    <p:animMotion origin="layout" path="M 1.11111E-6 -1.58686E-6 L 1.11111E-6 0.2105 " pathEditMode="relative" rAng="0" ptsTypes="AA">
                                      <p:cBhvr>
                                        <p:cTn id="93" dur="1000" fill="hold"/>
                                        <p:tgtEl>
                                          <p:spTgt spid="78"/>
                                        </p:tgtEl>
                                        <p:attrNameLst>
                                          <p:attrName>ppt_x</p:attrName>
                                          <p:attrName>ppt_y</p:attrName>
                                        </p:attrNameLst>
                                      </p:cBhvr>
                                      <p:rCtr x="0" y="10525"/>
                                    </p:animMotion>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97"/>
                                        </p:tgtEl>
                                        <p:attrNameLst>
                                          <p:attrName>style.visibility</p:attrName>
                                        </p:attrNameLst>
                                      </p:cBhvr>
                                      <p:to>
                                        <p:strVal val="visible"/>
                                      </p:to>
                                    </p:set>
                                    <p:animEffect transition="in" filter="fade">
                                      <p:cBhvr>
                                        <p:cTn id="98" dur="500"/>
                                        <p:tgtEl>
                                          <p:spTgt spid="97"/>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par>
                                <p:cTn id="103" presetID="42" presetClass="path" presetSubtype="0" accel="50000" decel="50000" fill="hold" grpId="1" nodeType="withEffect">
                                  <p:stCondLst>
                                    <p:cond delay="0"/>
                                  </p:stCondLst>
                                  <p:childTnLst>
                                    <p:animMotion origin="layout" path="M -3.33333E-6 -2.9077E-6 L -3.33333E-6 0.19986 " pathEditMode="relative" rAng="0" ptsTypes="AA">
                                      <p:cBhvr>
                                        <p:cTn id="104" dur="1000" fill="hold"/>
                                        <p:tgtEl>
                                          <p:spTgt spid="51"/>
                                        </p:tgtEl>
                                        <p:attrNameLst>
                                          <p:attrName>ppt_x</p:attrName>
                                          <p:attrName>ppt_y</p:attrName>
                                        </p:attrNameLst>
                                      </p:cBhvr>
                                      <p:rCtr x="0" y="9993"/>
                                    </p:animMotion>
                                  </p:childTnLst>
                                </p:cTn>
                              </p:par>
                            </p:childTnLst>
                          </p:cTn>
                        </p:par>
                        <p:par>
                          <p:cTn id="105" fill="hold">
                            <p:stCondLst>
                              <p:cond delay="1000"/>
                            </p:stCondLst>
                            <p:childTnLst>
                              <p:par>
                                <p:cTn id="106" presetID="1" presetClass="entr" presetSubtype="0" fill="hold" grpId="0" nodeType="afterEffect">
                                  <p:stCondLst>
                                    <p:cond delay="0"/>
                                  </p:stCondLst>
                                  <p:childTnLst>
                                    <p:set>
                                      <p:cBhvr>
                                        <p:cTn id="107" dur="1" fill="hold">
                                          <p:stCondLst>
                                            <p:cond delay="0"/>
                                          </p:stCondLst>
                                        </p:cTn>
                                        <p:tgtEl>
                                          <p:spTgt spid="52"/>
                                        </p:tgtEl>
                                        <p:attrNameLst>
                                          <p:attrName>style.visibility</p:attrName>
                                        </p:attrNameLst>
                                      </p:cBhvr>
                                      <p:to>
                                        <p:strVal val="visible"/>
                                      </p:to>
                                    </p:set>
                                  </p:childTnLst>
                                </p:cTn>
                              </p:par>
                              <p:par>
                                <p:cTn id="108" presetID="42" presetClass="path" presetSubtype="0" accel="50000" decel="50000" fill="hold" grpId="1" nodeType="withEffect">
                                  <p:stCondLst>
                                    <p:cond delay="0"/>
                                  </p:stCondLst>
                                  <p:childTnLst>
                                    <p:animMotion origin="layout" path="M 1.11111E-6 -2.59259E-6 L 1.11111E-6 0.18565 " pathEditMode="relative" rAng="0" ptsTypes="AA">
                                      <p:cBhvr>
                                        <p:cTn id="109" dur="1000" fill="hold"/>
                                        <p:tgtEl>
                                          <p:spTgt spid="52"/>
                                        </p:tgtEl>
                                        <p:attrNameLst>
                                          <p:attrName>ppt_x</p:attrName>
                                          <p:attrName>ppt_y</p:attrName>
                                        </p:attrNameLst>
                                      </p:cBhvr>
                                      <p:rCtr x="0" y="93"/>
                                    </p:animMotion>
                                  </p:childTnLst>
                                </p:cTn>
                              </p:par>
                            </p:childTnLst>
                          </p:cTn>
                        </p:par>
                        <p:par>
                          <p:cTn id="110" fill="hold">
                            <p:stCondLst>
                              <p:cond delay="2000"/>
                            </p:stCondLst>
                            <p:childTnLst>
                              <p:par>
                                <p:cTn id="111" presetID="1" presetClass="entr" presetSubtype="0" fill="hold" grpId="0" nodeType="afterEffect">
                                  <p:stCondLst>
                                    <p:cond delay="0"/>
                                  </p:stCondLst>
                                  <p:childTnLst>
                                    <p:set>
                                      <p:cBhvr>
                                        <p:cTn id="112" dur="1" fill="hold">
                                          <p:stCondLst>
                                            <p:cond delay="0"/>
                                          </p:stCondLst>
                                        </p:cTn>
                                        <p:tgtEl>
                                          <p:spTgt spid="53"/>
                                        </p:tgtEl>
                                        <p:attrNameLst>
                                          <p:attrName>style.visibility</p:attrName>
                                        </p:attrNameLst>
                                      </p:cBhvr>
                                      <p:to>
                                        <p:strVal val="visible"/>
                                      </p:to>
                                    </p:set>
                                  </p:childTnLst>
                                </p:cTn>
                              </p:par>
                              <p:par>
                                <p:cTn id="113" presetID="42" presetClass="path" presetSubtype="0" accel="50000" decel="50000" fill="hold" grpId="1" nodeType="withEffect">
                                  <p:stCondLst>
                                    <p:cond delay="0"/>
                                  </p:stCondLst>
                                  <p:childTnLst>
                                    <p:animMotion origin="layout" path="M 1.11111E-6 4.07407E-6 L 1.11111E-6 0.175 " pathEditMode="relative" rAng="0" ptsTypes="AA">
                                      <p:cBhvr>
                                        <p:cTn id="114" dur="1000" fill="hold"/>
                                        <p:tgtEl>
                                          <p:spTgt spid="53"/>
                                        </p:tgtEl>
                                        <p:attrNameLst>
                                          <p:attrName>ppt_x</p:attrName>
                                          <p:attrName>ppt_y</p:attrName>
                                        </p:attrNameLst>
                                      </p:cBhvr>
                                      <p:rCtr x="0" y="87"/>
                                    </p:animMotion>
                                  </p:childTnLst>
                                </p:cTn>
                              </p:par>
                            </p:childTnLst>
                          </p:cTn>
                        </p:par>
                        <p:par>
                          <p:cTn id="115" fill="hold">
                            <p:stCondLst>
                              <p:cond delay="3000"/>
                            </p:stCondLst>
                            <p:childTnLst>
                              <p:par>
                                <p:cTn id="116" presetID="1" presetClass="entr" presetSubtype="0" fill="hold" grpId="0" nodeType="afterEffect">
                                  <p:stCondLst>
                                    <p:cond delay="0"/>
                                  </p:stCondLst>
                                  <p:childTnLst>
                                    <p:set>
                                      <p:cBhvr>
                                        <p:cTn id="117" dur="1" fill="hold">
                                          <p:stCondLst>
                                            <p:cond delay="0"/>
                                          </p:stCondLst>
                                        </p:cTn>
                                        <p:tgtEl>
                                          <p:spTgt spid="54"/>
                                        </p:tgtEl>
                                        <p:attrNameLst>
                                          <p:attrName>style.visibility</p:attrName>
                                        </p:attrNameLst>
                                      </p:cBhvr>
                                      <p:to>
                                        <p:strVal val="visible"/>
                                      </p:to>
                                    </p:set>
                                  </p:childTnLst>
                                </p:cTn>
                              </p:par>
                              <p:par>
                                <p:cTn id="118" presetID="42" presetClass="path" presetSubtype="0" accel="50000" decel="50000" fill="hold" grpId="1" nodeType="withEffect">
                                  <p:stCondLst>
                                    <p:cond delay="0"/>
                                  </p:stCondLst>
                                  <p:childTnLst>
                                    <p:animMotion origin="layout" path="M 1.11111E-6 7.40741E-7 L 1.11111E-6 0.16458 " pathEditMode="relative" rAng="0" ptsTypes="AA">
                                      <p:cBhvr>
                                        <p:cTn id="119" dur="1000" fill="hold"/>
                                        <p:tgtEl>
                                          <p:spTgt spid="54"/>
                                        </p:tgtEl>
                                        <p:attrNameLst>
                                          <p:attrName>ppt_x</p:attrName>
                                          <p:attrName>ppt_y</p:attrName>
                                        </p:attrNameLst>
                                      </p:cBhvr>
                                      <p:rCtr x="0" y="82"/>
                                    </p:animMotion>
                                  </p:childTnLst>
                                </p:cTn>
                              </p:par>
                            </p:childTnLst>
                          </p:cTn>
                        </p:par>
                        <p:par>
                          <p:cTn id="120" fill="hold">
                            <p:stCondLst>
                              <p:cond delay="4000"/>
                            </p:stCondLst>
                            <p:childTnLst>
                              <p:par>
                                <p:cTn id="121" presetID="1" presetClass="entr" presetSubtype="0" fill="hold" grpId="0" nodeType="afterEffect">
                                  <p:stCondLst>
                                    <p:cond delay="0"/>
                                  </p:stCondLst>
                                  <p:childTnLst>
                                    <p:set>
                                      <p:cBhvr>
                                        <p:cTn id="122" dur="1" fill="hold">
                                          <p:stCondLst>
                                            <p:cond delay="0"/>
                                          </p:stCondLst>
                                        </p:cTn>
                                        <p:tgtEl>
                                          <p:spTgt spid="55"/>
                                        </p:tgtEl>
                                        <p:attrNameLst>
                                          <p:attrName>style.visibility</p:attrName>
                                        </p:attrNameLst>
                                      </p:cBhvr>
                                      <p:to>
                                        <p:strVal val="visible"/>
                                      </p:to>
                                    </p:set>
                                  </p:childTnLst>
                                </p:cTn>
                              </p:par>
                              <p:par>
                                <p:cTn id="123" presetID="42" presetClass="path" presetSubtype="0" accel="50000" decel="50000" fill="hold" grpId="1" nodeType="withEffect">
                                  <p:stCondLst>
                                    <p:cond delay="0"/>
                                  </p:stCondLst>
                                  <p:childTnLst>
                                    <p:animMotion origin="layout" path="M 1.11111E-6 -1.11111E-6 L 1.11111E-6 0.15417 " pathEditMode="relative" rAng="0" ptsTypes="AA">
                                      <p:cBhvr>
                                        <p:cTn id="124" dur="1000" fill="hold"/>
                                        <p:tgtEl>
                                          <p:spTgt spid="55"/>
                                        </p:tgtEl>
                                        <p:attrNameLst>
                                          <p:attrName>ppt_x</p:attrName>
                                          <p:attrName>ppt_y</p:attrName>
                                        </p:attrNameLst>
                                      </p:cBhvr>
                                      <p:rCtr x="0" y="77"/>
                                    </p:animMotion>
                                  </p:childTnLst>
                                </p:cTn>
                              </p:par>
                            </p:childTnLst>
                          </p:cTn>
                        </p:par>
                        <p:par>
                          <p:cTn id="125" fill="hold">
                            <p:stCondLst>
                              <p:cond delay="5000"/>
                            </p:stCondLst>
                            <p:childTnLst>
                              <p:par>
                                <p:cTn id="126" presetID="10" presetClass="exit" presetSubtype="0" fill="hold" grpId="2" nodeType="afterEffect">
                                  <p:stCondLst>
                                    <p:cond delay="0"/>
                                  </p:stCondLst>
                                  <p:childTnLst>
                                    <p:animEffect transition="out" filter="fade">
                                      <p:cBhvr>
                                        <p:cTn id="127" dur="500"/>
                                        <p:tgtEl>
                                          <p:spTgt spid="51"/>
                                        </p:tgtEl>
                                      </p:cBhvr>
                                    </p:animEffect>
                                    <p:set>
                                      <p:cBhvr>
                                        <p:cTn id="128" dur="1" fill="hold">
                                          <p:stCondLst>
                                            <p:cond delay="499"/>
                                          </p:stCondLst>
                                        </p:cTn>
                                        <p:tgtEl>
                                          <p:spTgt spid="51"/>
                                        </p:tgtEl>
                                        <p:attrNameLst>
                                          <p:attrName>style.visibility</p:attrName>
                                        </p:attrNameLst>
                                      </p:cBhvr>
                                      <p:to>
                                        <p:strVal val="hidden"/>
                                      </p:to>
                                    </p:set>
                                  </p:childTnLst>
                                </p:cTn>
                              </p:par>
                              <p:par>
                                <p:cTn id="129" presetID="10" presetClass="exit" presetSubtype="0" fill="hold" grpId="2" nodeType="withEffect">
                                  <p:stCondLst>
                                    <p:cond delay="0"/>
                                  </p:stCondLst>
                                  <p:childTnLst>
                                    <p:animEffect transition="out" filter="fade">
                                      <p:cBhvr>
                                        <p:cTn id="130" dur="500"/>
                                        <p:tgtEl>
                                          <p:spTgt spid="52"/>
                                        </p:tgtEl>
                                      </p:cBhvr>
                                    </p:animEffect>
                                    <p:set>
                                      <p:cBhvr>
                                        <p:cTn id="131" dur="1" fill="hold">
                                          <p:stCondLst>
                                            <p:cond delay="499"/>
                                          </p:stCondLst>
                                        </p:cTn>
                                        <p:tgtEl>
                                          <p:spTgt spid="52"/>
                                        </p:tgtEl>
                                        <p:attrNameLst>
                                          <p:attrName>style.visibility</p:attrName>
                                        </p:attrNameLst>
                                      </p:cBhvr>
                                      <p:to>
                                        <p:strVal val="hidden"/>
                                      </p:to>
                                    </p:set>
                                  </p:childTnLst>
                                </p:cTn>
                              </p:par>
                              <p:par>
                                <p:cTn id="132" presetID="10" presetClass="exit" presetSubtype="0" fill="hold" grpId="2" nodeType="withEffect">
                                  <p:stCondLst>
                                    <p:cond delay="0"/>
                                  </p:stCondLst>
                                  <p:childTnLst>
                                    <p:animEffect transition="out" filter="fade">
                                      <p:cBhvr>
                                        <p:cTn id="133" dur="500"/>
                                        <p:tgtEl>
                                          <p:spTgt spid="53"/>
                                        </p:tgtEl>
                                      </p:cBhvr>
                                    </p:animEffect>
                                    <p:set>
                                      <p:cBhvr>
                                        <p:cTn id="134" dur="1" fill="hold">
                                          <p:stCondLst>
                                            <p:cond delay="499"/>
                                          </p:stCondLst>
                                        </p:cTn>
                                        <p:tgtEl>
                                          <p:spTgt spid="53"/>
                                        </p:tgtEl>
                                        <p:attrNameLst>
                                          <p:attrName>style.visibility</p:attrName>
                                        </p:attrNameLst>
                                      </p:cBhvr>
                                      <p:to>
                                        <p:strVal val="hidden"/>
                                      </p:to>
                                    </p:set>
                                  </p:childTnLst>
                                </p:cTn>
                              </p:par>
                              <p:par>
                                <p:cTn id="135" presetID="10" presetClass="exit" presetSubtype="0" fill="hold" grpId="2" nodeType="withEffect">
                                  <p:stCondLst>
                                    <p:cond delay="0"/>
                                  </p:stCondLst>
                                  <p:childTnLst>
                                    <p:animEffect transition="out" filter="fade">
                                      <p:cBhvr>
                                        <p:cTn id="136" dur="500"/>
                                        <p:tgtEl>
                                          <p:spTgt spid="54"/>
                                        </p:tgtEl>
                                      </p:cBhvr>
                                    </p:animEffect>
                                    <p:set>
                                      <p:cBhvr>
                                        <p:cTn id="137" dur="1" fill="hold">
                                          <p:stCondLst>
                                            <p:cond delay="499"/>
                                          </p:stCondLst>
                                        </p:cTn>
                                        <p:tgtEl>
                                          <p:spTgt spid="54"/>
                                        </p:tgtEl>
                                        <p:attrNameLst>
                                          <p:attrName>style.visibility</p:attrName>
                                        </p:attrNameLst>
                                      </p:cBhvr>
                                      <p:to>
                                        <p:strVal val="hidden"/>
                                      </p:to>
                                    </p:set>
                                  </p:childTnLst>
                                </p:cTn>
                              </p:par>
                              <p:par>
                                <p:cTn id="138" presetID="10" presetClass="exit" presetSubtype="0" fill="hold" grpId="2" nodeType="withEffect">
                                  <p:stCondLst>
                                    <p:cond delay="0"/>
                                  </p:stCondLst>
                                  <p:childTnLst>
                                    <p:animEffect transition="out" filter="fade">
                                      <p:cBhvr>
                                        <p:cTn id="139" dur="500"/>
                                        <p:tgtEl>
                                          <p:spTgt spid="55"/>
                                        </p:tgtEl>
                                      </p:cBhvr>
                                    </p:animEffect>
                                    <p:set>
                                      <p:cBhvr>
                                        <p:cTn id="140" dur="1" fill="hold">
                                          <p:stCondLst>
                                            <p:cond delay="499"/>
                                          </p:stCondLst>
                                        </p:cTn>
                                        <p:tgtEl>
                                          <p:spTgt spid="55"/>
                                        </p:tgtEl>
                                        <p:attrNameLst>
                                          <p:attrName>style.visibility</p:attrName>
                                        </p:attrNameLst>
                                      </p:cBhvr>
                                      <p:to>
                                        <p:strVal val="hidden"/>
                                      </p:to>
                                    </p:set>
                                  </p:childTnLst>
                                </p:cTn>
                              </p:par>
                            </p:childTnLst>
                          </p:cTn>
                        </p:par>
                        <p:par>
                          <p:cTn id="141" fill="hold">
                            <p:stCondLst>
                              <p:cond delay="5500"/>
                            </p:stCondLst>
                            <p:childTnLst>
                              <p:par>
                                <p:cTn id="142" presetID="1" presetClass="entr" presetSubtype="0" fill="hold" grpId="0" nodeType="afterEffect">
                                  <p:stCondLst>
                                    <p:cond delay="0"/>
                                  </p:stCondLst>
                                  <p:childTnLst>
                                    <p:set>
                                      <p:cBhvr>
                                        <p:cTn id="143" dur="1" fill="hold">
                                          <p:stCondLst>
                                            <p:cond delay="0"/>
                                          </p:stCondLst>
                                        </p:cTn>
                                        <p:tgtEl>
                                          <p:spTgt spid="96"/>
                                        </p:tgtEl>
                                        <p:attrNameLst>
                                          <p:attrName>style.visibility</p:attrName>
                                        </p:attrNameLst>
                                      </p:cBhvr>
                                      <p:to>
                                        <p:strVal val="visible"/>
                                      </p:to>
                                    </p:set>
                                  </p:childTnLst>
                                </p:cTn>
                              </p:par>
                              <p:par>
                                <p:cTn id="144" presetID="10" presetClass="entr" presetSubtype="0" fill="hold" nodeType="withEffect">
                                  <p:stCondLst>
                                    <p:cond delay="0"/>
                                  </p:stCondLst>
                                  <p:childTnLst>
                                    <p:set>
                                      <p:cBhvr>
                                        <p:cTn id="145" dur="1" fill="hold">
                                          <p:stCondLst>
                                            <p:cond delay="0"/>
                                          </p:stCondLst>
                                        </p:cTn>
                                        <p:tgtEl>
                                          <p:spTgt spid="82"/>
                                        </p:tgtEl>
                                        <p:attrNameLst>
                                          <p:attrName>style.visibility</p:attrName>
                                        </p:attrNameLst>
                                      </p:cBhvr>
                                      <p:to>
                                        <p:strVal val="visible"/>
                                      </p:to>
                                    </p:set>
                                    <p:animEffect transition="in" filter="fade">
                                      <p:cBhvr>
                                        <p:cTn id="146" dur="500"/>
                                        <p:tgtEl>
                                          <p:spTgt spid="82"/>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85"/>
                                        </p:tgtEl>
                                        <p:attrNameLst>
                                          <p:attrName>style.visibility</p:attrName>
                                        </p:attrNameLst>
                                      </p:cBhvr>
                                      <p:to>
                                        <p:strVal val="visible"/>
                                      </p:to>
                                    </p:set>
                                    <p:animEffect transition="in" filter="fade">
                                      <p:cBhvr>
                                        <p:cTn id="151" dur="500"/>
                                        <p:tgtEl>
                                          <p:spTgt spid="85"/>
                                        </p:tgtEl>
                                      </p:cBhvr>
                                    </p:animEffect>
                                  </p:childTnLst>
                                </p:cTn>
                              </p:par>
                              <p:par>
                                <p:cTn id="152" presetID="1" presetClass="entr" presetSubtype="0" fill="hold" grpId="0" nodeType="withEffect">
                                  <p:stCondLst>
                                    <p:cond delay="0"/>
                                  </p:stCondLst>
                                  <p:childTnLst>
                                    <p:set>
                                      <p:cBhvr>
                                        <p:cTn id="153" dur="1" fill="hold">
                                          <p:stCondLst>
                                            <p:cond delay="0"/>
                                          </p:stCondLst>
                                        </p:cTn>
                                        <p:tgtEl>
                                          <p:spTgt spid="77"/>
                                        </p:tgtEl>
                                        <p:attrNameLst>
                                          <p:attrName>style.visibility</p:attrName>
                                        </p:attrNameLst>
                                      </p:cBhvr>
                                      <p:to>
                                        <p:strVal val="visible"/>
                                      </p:to>
                                    </p:set>
                                  </p:childTnLst>
                                </p:cTn>
                              </p:par>
                              <p:par>
                                <p:cTn id="154" presetID="10" presetClass="entr" presetSubtype="0" fill="hold" nodeType="withEffect">
                                  <p:stCondLst>
                                    <p:cond delay="0"/>
                                  </p:stCondLst>
                                  <p:childTnLst>
                                    <p:set>
                                      <p:cBhvr>
                                        <p:cTn id="155" dur="1" fill="hold">
                                          <p:stCondLst>
                                            <p:cond delay="0"/>
                                          </p:stCondLst>
                                        </p:cTn>
                                        <p:tgtEl>
                                          <p:spTgt spid="95"/>
                                        </p:tgtEl>
                                        <p:attrNameLst>
                                          <p:attrName>style.visibility</p:attrName>
                                        </p:attrNameLst>
                                      </p:cBhvr>
                                      <p:to>
                                        <p:strVal val="visible"/>
                                      </p:to>
                                    </p:set>
                                    <p:animEffect transition="in" filter="fade">
                                      <p:cBhvr>
                                        <p:cTn id="156" dur="500"/>
                                        <p:tgtEl>
                                          <p:spTgt spid="95"/>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5"/>
                                        </p:tgtEl>
                                        <p:attrNameLst>
                                          <p:attrName>style.visibility</p:attrName>
                                        </p:attrNameLst>
                                      </p:cBhvr>
                                      <p:to>
                                        <p:strVal val="visible"/>
                                      </p:to>
                                    </p:set>
                                    <p:animEffect transition="in" filter="fade">
                                      <p:cBhvr>
                                        <p:cTn id="161" dur="500"/>
                                        <p:tgtEl>
                                          <p:spTgt spid="5"/>
                                        </p:tgtEl>
                                      </p:cBhvr>
                                    </p:animEffect>
                                  </p:childTnLst>
                                </p:cTn>
                              </p:par>
                              <p:par>
                                <p:cTn id="162" presetID="10" presetClass="entr" presetSubtype="0" fill="hold" nodeType="withEffect">
                                  <p:stCondLst>
                                    <p:cond delay="0"/>
                                  </p:stCondLst>
                                  <p:childTnLst>
                                    <p:set>
                                      <p:cBhvr>
                                        <p:cTn id="163" dur="1" fill="hold">
                                          <p:stCondLst>
                                            <p:cond delay="0"/>
                                          </p:stCondLst>
                                        </p:cTn>
                                        <p:tgtEl>
                                          <p:spTgt spid="94"/>
                                        </p:tgtEl>
                                        <p:attrNameLst>
                                          <p:attrName>style.visibility</p:attrName>
                                        </p:attrNameLst>
                                      </p:cBhvr>
                                      <p:to>
                                        <p:strVal val="visible"/>
                                      </p:to>
                                    </p:set>
                                    <p:animEffect transition="in" filter="fade">
                                      <p:cBhvr>
                                        <p:cTn id="164" dur="500"/>
                                        <p:tgtEl>
                                          <p:spTgt spid="94"/>
                                        </p:tgtEl>
                                      </p:cBhvr>
                                    </p:animEffect>
                                  </p:childTnLst>
                                </p:cTn>
                              </p:par>
                              <p:par>
                                <p:cTn id="165" presetID="1" presetClass="entr" presetSubtype="0" fill="hold" grpId="0" nodeType="withEffect">
                                  <p:stCondLst>
                                    <p:cond delay="0"/>
                                  </p:stCondLst>
                                  <p:childTnLst>
                                    <p:set>
                                      <p:cBhvr>
                                        <p:cTn id="166" dur="1" fill="hold">
                                          <p:stCondLst>
                                            <p:cond delay="0"/>
                                          </p:stCondLst>
                                        </p:cTn>
                                        <p:tgtEl>
                                          <p:spTgt spid="4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0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42" presetClass="path" presetSubtype="0" accel="50000" decel="50000" fill="hold" grpId="2" nodeType="clickEffect">
                                  <p:stCondLst>
                                    <p:cond delay="0"/>
                                  </p:stCondLst>
                                  <p:childTnLst>
                                    <p:animMotion origin="layout" path="M -4.44444E-6 0.21042 L -0.14652 0.55718 " pathEditMode="relative" rAng="0" ptsTypes="AA">
                                      <p:cBhvr>
                                        <p:cTn id="174" dur="1000" fill="hold"/>
                                        <p:tgtEl>
                                          <p:spTgt spid="78"/>
                                        </p:tgtEl>
                                        <p:attrNameLst>
                                          <p:attrName>ppt_x</p:attrName>
                                          <p:attrName>ppt_y</p:attrName>
                                        </p:attrNameLst>
                                      </p:cBhvr>
                                      <p:rCtr x="-7326" y="17338"/>
                                    </p:animMotion>
                                  </p:childTnLst>
                                </p:cTn>
                              </p:par>
                            </p:childTnLst>
                          </p:cTn>
                        </p:par>
                        <p:par>
                          <p:cTn id="175" fill="hold">
                            <p:stCondLst>
                              <p:cond delay="1000"/>
                            </p:stCondLst>
                            <p:childTnLst>
                              <p:par>
                                <p:cTn id="176" presetID="10" presetClass="exit" presetSubtype="0" fill="hold" nodeType="afterEffect">
                                  <p:stCondLst>
                                    <p:cond delay="0"/>
                                  </p:stCondLst>
                                  <p:childTnLst>
                                    <p:animEffect transition="out" filter="fade">
                                      <p:cBhvr>
                                        <p:cTn id="177" dur="500"/>
                                        <p:tgtEl>
                                          <p:spTgt spid="78"/>
                                        </p:tgtEl>
                                      </p:cBhvr>
                                    </p:animEffect>
                                    <p:set>
                                      <p:cBhvr>
                                        <p:cTn id="178" dur="1" fill="hold">
                                          <p:stCondLst>
                                            <p:cond delay="499"/>
                                          </p:stCondLst>
                                        </p:cTn>
                                        <p:tgtEl>
                                          <p:spTgt spid="78"/>
                                        </p:tgtEl>
                                        <p:attrNameLst>
                                          <p:attrName>style.visibility</p:attrName>
                                        </p:attrNameLst>
                                      </p:cBhvr>
                                      <p:to>
                                        <p:strVal val="hidden"/>
                                      </p:to>
                                    </p:set>
                                  </p:childTnLst>
                                </p:cTn>
                              </p:par>
                              <p:par>
                                <p:cTn id="179" presetID="1" presetClass="entr" presetSubtype="0" fill="hold" nodeType="withEffect">
                                  <p:stCondLst>
                                    <p:cond delay="0"/>
                                  </p:stCondLst>
                                  <p:childTnLst>
                                    <p:set>
                                      <p:cBhvr>
                                        <p:cTn id="180" dur="1" fill="hold">
                                          <p:stCondLst>
                                            <p:cond delay="0"/>
                                          </p:stCondLst>
                                        </p:cTn>
                                        <p:tgtEl>
                                          <p:spTgt spid="99"/>
                                        </p:tgtEl>
                                        <p:attrNameLst>
                                          <p:attrName>style.visibility</p:attrName>
                                        </p:attrNameLst>
                                      </p:cBhvr>
                                      <p:to>
                                        <p:strVal val="visible"/>
                                      </p:to>
                                    </p:set>
                                  </p:childTnLst>
                                </p:cTn>
                              </p:par>
                              <p:par>
                                <p:cTn id="181" presetID="3" presetClass="exit" presetSubtype="10" fill="hold" nodeType="withEffect">
                                  <p:stCondLst>
                                    <p:cond delay="0"/>
                                  </p:stCondLst>
                                  <p:childTnLst>
                                    <p:animEffect transition="out" filter="blinds(horizontal)">
                                      <p:cBhvr>
                                        <p:cTn id="182" dur="500"/>
                                        <p:tgtEl>
                                          <p:spTgt spid="97"/>
                                        </p:tgtEl>
                                      </p:cBhvr>
                                    </p:animEffect>
                                    <p:set>
                                      <p:cBhvr>
                                        <p:cTn id="183" dur="1" fill="hold">
                                          <p:stCondLst>
                                            <p:cond delay="499"/>
                                          </p:stCondLst>
                                        </p:cTn>
                                        <p:tgtEl>
                                          <p:spTgt spid="97"/>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05"/>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42" presetClass="path" presetSubtype="0" accel="50000" decel="50000" fill="hold" grpId="1" nodeType="clickEffect">
                                  <p:stCondLst>
                                    <p:cond delay="0"/>
                                  </p:stCondLst>
                                  <p:childTnLst>
                                    <p:animMotion origin="layout" path="M 2.22222E-6 -4.07407E-6 L 0.14739 0.34676 " pathEditMode="relative" rAng="0" ptsTypes="AA">
                                      <p:cBhvr>
                                        <p:cTn id="191" dur="1000" fill="hold"/>
                                        <p:tgtEl>
                                          <p:spTgt spid="56"/>
                                        </p:tgtEl>
                                        <p:attrNameLst>
                                          <p:attrName>ppt_x</p:attrName>
                                          <p:attrName>ppt_y</p:attrName>
                                        </p:attrNameLst>
                                      </p:cBhvr>
                                      <p:rCtr x="7361" y="17338"/>
                                    </p:animMotion>
                                  </p:childTnLst>
                                </p:cTn>
                              </p:par>
                            </p:childTnLst>
                          </p:cTn>
                        </p:par>
                        <p:par>
                          <p:cTn id="192" fill="hold">
                            <p:stCondLst>
                              <p:cond delay="1000"/>
                            </p:stCondLst>
                            <p:childTnLst>
                              <p:par>
                                <p:cTn id="193" presetID="10" presetClass="exit" presetSubtype="0" fill="hold" grpId="2" nodeType="afterEffect">
                                  <p:stCondLst>
                                    <p:cond delay="0"/>
                                  </p:stCondLst>
                                  <p:childTnLst>
                                    <p:animEffect transition="out" filter="fade">
                                      <p:cBhvr>
                                        <p:cTn id="194" dur="500"/>
                                        <p:tgtEl>
                                          <p:spTgt spid="56"/>
                                        </p:tgtEl>
                                      </p:cBhvr>
                                    </p:animEffect>
                                    <p:set>
                                      <p:cBhvr>
                                        <p:cTn id="195" dur="1" fill="hold">
                                          <p:stCondLst>
                                            <p:cond delay="499"/>
                                          </p:stCondLst>
                                        </p:cTn>
                                        <p:tgtEl>
                                          <p:spTgt spid="56"/>
                                        </p:tgtEl>
                                        <p:attrNameLst>
                                          <p:attrName>style.visibility</p:attrName>
                                        </p:attrNameLst>
                                      </p:cBhvr>
                                      <p:to>
                                        <p:strVal val="hidden"/>
                                      </p:to>
                                    </p:set>
                                  </p:childTnLst>
                                </p:cTn>
                              </p:par>
                              <p:par>
                                <p:cTn id="196" presetID="10" presetClass="entr" presetSubtype="0" fill="hold" grpId="0" nodeType="withEffect">
                                  <p:stCondLst>
                                    <p:cond delay="0"/>
                                  </p:stCondLst>
                                  <p:childTnLst>
                                    <p:set>
                                      <p:cBhvr>
                                        <p:cTn id="197" dur="1" fill="hold">
                                          <p:stCondLst>
                                            <p:cond delay="0"/>
                                          </p:stCondLst>
                                        </p:cTn>
                                        <p:tgtEl>
                                          <p:spTgt spid="98"/>
                                        </p:tgtEl>
                                        <p:attrNameLst>
                                          <p:attrName>style.visibility</p:attrName>
                                        </p:attrNameLst>
                                      </p:cBhvr>
                                      <p:to>
                                        <p:strVal val="visible"/>
                                      </p:to>
                                    </p:set>
                                    <p:animEffect transition="in" filter="fade">
                                      <p:cBhvr>
                                        <p:cTn id="198" dur="500"/>
                                        <p:tgtEl>
                                          <p:spTgt spid="98"/>
                                        </p:tgtEl>
                                      </p:cBhvr>
                                    </p:animEffect>
                                  </p:childTnLst>
                                </p:cTn>
                              </p:par>
                            </p:childTnLst>
                          </p:cTn>
                        </p:par>
                        <p:par>
                          <p:cTn id="199" fill="hold">
                            <p:stCondLst>
                              <p:cond delay="1500"/>
                            </p:stCondLst>
                            <p:childTnLst>
                              <p:par>
                                <p:cTn id="200" presetID="42" presetClass="path" presetSubtype="0" accel="50000" decel="50000" fill="hold" grpId="2" nodeType="afterEffect">
                                  <p:stCondLst>
                                    <p:cond delay="0"/>
                                  </p:stCondLst>
                                  <p:childTnLst>
                                    <p:animMotion origin="layout" path="M 2.22222E-6 0.1331 L 2.22222E-6 0.22268 " pathEditMode="relative" rAng="0" ptsTypes="AA">
                                      <p:cBhvr>
                                        <p:cTn id="201" dur="1000" fill="hold"/>
                                        <p:tgtEl>
                                          <p:spTgt spid="74"/>
                                        </p:tgtEl>
                                        <p:attrNameLst>
                                          <p:attrName>ppt_x</p:attrName>
                                          <p:attrName>ppt_y</p:attrName>
                                        </p:attrNameLst>
                                      </p:cBhvr>
                                      <p:rCtr x="0" y="45"/>
                                    </p:animMotion>
                                  </p:childTnLst>
                                </p:cTn>
                              </p:par>
                            </p:childTnLst>
                          </p:cTn>
                        </p:par>
                        <p:par>
                          <p:cTn id="202" fill="hold">
                            <p:stCondLst>
                              <p:cond delay="2500"/>
                            </p:stCondLst>
                            <p:childTnLst>
                              <p:par>
                                <p:cTn id="203" presetID="10" presetClass="entr" presetSubtype="0" fill="hold" nodeType="afterEffect">
                                  <p:stCondLst>
                                    <p:cond delay="0"/>
                                  </p:stCondLst>
                                  <p:childTnLst>
                                    <p:set>
                                      <p:cBhvr>
                                        <p:cTn id="204" dur="1" fill="hold">
                                          <p:stCondLst>
                                            <p:cond delay="0"/>
                                          </p:stCondLst>
                                        </p:cTn>
                                        <p:tgtEl>
                                          <p:spTgt spid="101"/>
                                        </p:tgtEl>
                                        <p:attrNameLst>
                                          <p:attrName>style.visibility</p:attrName>
                                        </p:attrNameLst>
                                      </p:cBhvr>
                                      <p:to>
                                        <p:strVal val="visible"/>
                                      </p:to>
                                    </p:set>
                                    <p:animEffect transition="in" filter="fade">
                                      <p:cBhvr>
                                        <p:cTn id="205" dur="500"/>
                                        <p:tgtEl>
                                          <p:spTgt spid="101"/>
                                        </p:tgtEl>
                                      </p:cBhvr>
                                    </p:animEffect>
                                  </p:childTnLst>
                                </p:cTn>
                              </p:par>
                              <p:par>
                                <p:cTn id="206" presetID="10" presetClass="exit" presetSubtype="0" fill="hold" nodeType="withEffect">
                                  <p:stCondLst>
                                    <p:cond delay="0"/>
                                  </p:stCondLst>
                                  <p:childTnLst>
                                    <p:animEffect transition="out" filter="fade">
                                      <p:cBhvr>
                                        <p:cTn id="207" dur="500"/>
                                        <p:tgtEl>
                                          <p:spTgt spid="80"/>
                                        </p:tgtEl>
                                      </p:cBhvr>
                                    </p:animEffect>
                                    <p:set>
                                      <p:cBhvr>
                                        <p:cTn id="208" dur="1" fill="hold">
                                          <p:stCondLst>
                                            <p:cond delay="499"/>
                                          </p:stCondLst>
                                        </p:cTn>
                                        <p:tgtEl>
                                          <p:spTgt spid="80"/>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103"/>
                                        </p:tgtEl>
                                        <p:attrNameLst>
                                          <p:attrName>style.visibility</p:attrName>
                                        </p:attrNameLst>
                                      </p:cBhvr>
                                      <p:to>
                                        <p:strVal val="visible"/>
                                      </p:to>
                                    </p:set>
                                  </p:childTnLst>
                                </p:cTn>
                              </p:par>
                              <p:par>
                                <p:cTn id="213" presetID="42" presetClass="path" presetSubtype="0" accel="50000" decel="50000" fill="hold" nodeType="withEffect">
                                  <p:stCondLst>
                                    <p:cond delay="0"/>
                                  </p:stCondLst>
                                  <p:childTnLst>
                                    <p:animMotion origin="layout" path="M 0.00017 -0.00046 L 0.00017 0.21759 " pathEditMode="relative" rAng="0" ptsTypes="AA">
                                      <p:cBhvr>
                                        <p:cTn id="214" dur="1000" fill="hold"/>
                                        <p:tgtEl>
                                          <p:spTgt spid="103"/>
                                        </p:tgtEl>
                                        <p:attrNameLst>
                                          <p:attrName>ppt_x</p:attrName>
                                          <p:attrName>ppt_y</p:attrName>
                                        </p:attrNameLst>
                                      </p:cBhvr>
                                      <p:rCtr x="0" y="109"/>
                                    </p:animMotion>
                                  </p:childTnLst>
                                </p:cTn>
                              </p:par>
                            </p:childTnLst>
                          </p:cTn>
                        </p:par>
                        <p:par>
                          <p:cTn id="215" fill="hold">
                            <p:stCondLst>
                              <p:cond delay="1000"/>
                            </p:stCondLst>
                            <p:childTnLst>
                              <p:par>
                                <p:cTn id="216" presetID="10" presetClass="entr" presetSubtype="0" fill="hold" nodeType="afterEffect">
                                  <p:stCondLst>
                                    <p:cond delay="0"/>
                                  </p:stCondLst>
                                  <p:childTnLst>
                                    <p:set>
                                      <p:cBhvr>
                                        <p:cTn id="217" dur="1" fill="hold">
                                          <p:stCondLst>
                                            <p:cond delay="0"/>
                                          </p:stCondLst>
                                        </p:cTn>
                                        <p:tgtEl>
                                          <p:spTgt spid="97"/>
                                        </p:tgtEl>
                                        <p:attrNameLst>
                                          <p:attrName>style.visibility</p:attrName>
                                        </p:attrNameLst>
                                      </p:cBhvr>
                                      <p:to>
                                        <p:strVal val="visible"/>
                                      </p:to>
                                    </p:set>
                                    <p:animEffect transition="in" filter="fade">
                                      <p:cBhvr>
                                        <p:cTn id="218" dur="500"/>
                                        <p:tgtEl>
                                          <p:spTgt spid="97"/>
                                        </p:tgtEl>
                                      </p:cBhvr>
                                    </p:animEffect>
                                  </p:childTnLst>
                                </p:cTn>
                              </p:par>
                            </p:childTnLst>
                          </p:cTn>
                        </p:par>
                        <p:par>
                          <p:cTn id="219" fill="hold">
                            <p:stCondLst>
                              <p:cond delay="1500"/>
                            </p:stCondLst>
                            <p:childTnLst>
                              <p:par>
                                <p:cTn id="220" presetID="42" presetClass="path" presetSubtype="0" accel="50000" decel="50000" fill="hold" grpId="1" nodeType="afterEffect">
                                  <p:stCondLst>
                                    <p:cond delay="0"/>
                                  </p:stCondLst>
                                  <p:childTnLst>
                                    <p:animMotion origin="layout" path="M 8.33333E-7 7.40741E-7 L -0.05156 0.30463 " pathEditMode="relative" rAng="0" ptsTypes="AA">
                                      <p:cBhvr>
                                        <p:cTn id="221" dur="1000" fill="hold"/>
                                        <p:tgtEl>
                                          <p:spTgt spid="58"/>
                                        </p:tgtEl>
                                        <p:attrNameLst>
                                          <p:attrName>ppt_x</p:attrName>
                                          <p:attrName>ppt_y</p:attrName>
                                        </p:attrNameLst>
                                      </p:cBhvr>
                                      <p:rCtr x="-2587" y="15231"/>
                                    </p:animMotion>
                                  </p:childTnLst>
                                </p:cTn>
                              </p:par>
                            </p:childTnLst>
                          </p:cTn>
                        </p:par>
                        <p:par>
                          <p:cTn id="222" fill="hold">
                            <p:stCondLst>
                              <p:cond delay="2500"/>
                            </p:stCondLst>
                            <p:childTnLst>
                              <p:par>
                                <p:cTn id="223" presetID="10" presetClass="exit" presetSubtype="0" fill="hold" grpId="2" nodeType="afterEffect">
                                  <p:stCondLst>
                                    <p:cond delay="0"/>
                                  </p:stCondLst>
                                  <p:childTnLst>
                                    <p:animEffect transition="out" filter="fade">
                                      <p:cBhvr>
                                        <p:cTn id="224" dur="500"/>
                                        <p:tgtEl>
                                          <p:spTgt spid="58"/>
                                        </p:tgtEl>
                                      </p:cBhvr>
                                    </p:animEffect>
                                    <p:set>
                                      <p:cBhvr>
                                        <p:cTn id="225" dur="1" fill="hold">
                                          <p:stCondLst>
                                            <p:cond delay="499"/>
                                          </p:stCondLst>
                                        </p:cTn>
                                        <p:tgtEl>
                                          <p:spTgt spid="58"/>
                                        </p:tgtEl>
                                        <p:attrNameLst>
                                          <p:attrName>style.visibility</p:attrName>
                                        </p:attrNameLst>
                                      </p:cBhvr>
                                      <p:to>
                                        <p:strVal val="hidden"/>
                                      </p:to>
                                    </p:set>
                                  </p:childTnLst>
                                </p:cTn>
                              </p:par>
                              <p:par>
                                <p:cTn id="226" presetID="1" presetClass="entr" presetSubtype="0" fill="hold" grpId="0" nodeType="withEffect">
                                  <p:stCondLst>
                                    <p:cond delay="0"/>
                                  </p:stCondLst>
                                  <p:childTnLst>
                                    <p:set>
                                      <p:cBhvr>
                                        <p:cTn id="227" dur="1" fill="hold">
                                          <p:stCondLst>
                                            <p:cond delay="0"/>
                                          </p:stCondLst>
                                        </p:cTn>
                                        <p:tgtEl>
                                          <p:spTgt spid="100"/>
                                        </p:tgtEl>
                                        <p:attrNameLst>
                                          <p:attrName>style.visibility</p:attrName>
                                        </p:attrNameLst>
                                      </p:cBhvr>
                                      <p:to>
                                        <p:strVal val="visible"/>
                                      </p:to>
                                    </p:set>
                                  </p:childTnLst>
                                </p:cTn>
                              </p:par>
                            </p:childTnLst>
                          </p:cTn>
                        </p:par>
                        <p:par>
                          <p:cTn id="228" fill="hold">
                            <p:stCondLst>
                              <p:cond delay="3000"/>
                            </p:stCondLst>
                            <p:childTnLst>
                              <p:par>
                                <p:cTn id="229" presetID="42" presetClass="path" presetSubtype="0" accel="50000" decel="50000" fill="hold" grpId="2" nodeType="afterEffect">
                                  <p:stCondLst>
                                    <p:cond delay="0"/>
                                  </p:stCondLst>
                                  <p:childTnLst>
                                    <p:animMotion origin="layout" path="M 8.33333E-7 0.1331 L 8.33333E-7 0.22476 " pathEditMode="relative" rAng="0" ptsTypes="AA">
                                      <p:cBhvr>
                                        <p:cTn id="230" dur="1000" fill="hold"/>
                                        <p:tgtEl>
                                          <p:spTgt spid="79"/>
                                        </p:tgtEl>
                                        <p:attrNameLst>
                                          <p:attrName>ppt_x</p:attrName>
                                          <p:attrName>ppt_y</p:attrName>
                                        </p:attrNameLst>
                                      </p:cBhvr>
                                      <p:rCtr x="0" y="46"/>
                                    </p:animMotion>
                                  </p:childTnLst>
                                </p:cTn>
                              </p:par>
                            </p:childTnLst>
                          </p:cTn>
                        </p:par>
                        <p:par>
                          <p:cTn id="231" fill="hold">
                            <p:stCondLst>
                              <p:cond delay="4000"/>
                            </p:stCondLst>
                            <p:childTnLst>
                              <p:par>
                                <p:cTn id="232" presetID="10" presetClass="entr" presetSubtype="0" fill="hold" nodeType="after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fade">
                                      <p:cBhvr>
                                        <p:cTn id="234" dur="500"/>
                                        <p:tgtEl>
                                          <p:spTgt spid="102"/>
                                        </p:tgtEl>
                                      </p:cBhvr>
                                    </p:animEffect>
                                  </p:childTnLst>
                                </p:cTn>
                              </p:par>
                              <p:par>
                                <p:cTn id="235" presetID="10" presetClass="exit" presetSubtype="0" fill="hold" nodeType="withEffect">
                                  <p:stCondLst>
                                    <p:cond delay="0"/>
                                  </p:stCondLst>
                                  <p:childTnLst>
                                    <p:animEffect transition="out" filter="fade">
                                      <p:cBhvr>
                                        <p:cTn id="236" dur="500"/>
                                        <p:tgtEl>
                                          <p:spTgt spid="81"/>
                                        </p:tgtEl>
                                      </p:cBhvr>
                                    </p:animEffect>
                                    <p:set>
                                      <p:cBhvr>
                                        <p:cTn id="237" dur="1" fill="hold">
                                          <p:stCondLst>
                                            <p:cond delay="499"/>
                                          </p:stCondLst>
                                        </p:cTn>
                                        <p:tgtEl>
                                          <p:spTgt spid="81"/>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3" presetClass="exit" presetSubtype="10" fill="hold" grpId="0" nodeType="clickEffect">
                                  <p:stCondLst>
                                    <p:cond delay="0"/>
                                  </p:stCondLst>
                                  <p:childTnLst>
                                    <p:animEffect transition="out" filter="blinds(horizontal)">
                                      <p:cBhvr>
                                        <p:cTn id="241" dur="500"/>
                                        <p:tgtEl>
                                          <p:spTgt spid="99"/>
                                        </p:tgtEl>
                                      </p:cBhvr>
                                    </p:animEffect>
                                    <p:set>
                                      <p:cBhvr>
                                        <p:cTn id="242" dur="1" fill="hold">
                                          <p:stCondLst>
                                            <p:cond delay="499"/>
                                          </p:stCondLst>
                                        </p:cTn>
                                        <p:tgtEl>
                                          <p:spTgt spid="99"/>
                                        </p:tgtEl>
                                        <p:attrNameLst>
                                          <p:attrName>style.visibility</p:attrName>
                                        </p:attrNameLst>
                                      </p:cBhvr>
                                      <p:to>
                                        <p:strVal val="hidden"/>
                                      </p:to>
                                    </p:set>
                                  </p:childTnLst>
                                </p:cTn>
                              </p:par>
                            </p:childTnLst>
                          </p:cTn>
                        </p:par>
                        <p:par>
                          <p:cTn id="243" fill="hold">
                            <p:stCondLst>
                              <p:cond delay="500"/>
                            </p:stCondLst>
                            <p:childTnLst>
                              <p:par>
                                <p:cTn id="244" presetID="42" presetClass="path" presetSubtype="0" accel="50000" decel="50000" fill="hold" grpId="1" nodeType="afterEffect">
                                  <p:stCondLst>
                                    <p:cond delay="0"/>
                                  </p:stCondLst>
                                  <p:childTnLst>
                                    <p:animMotion origin="layout" path="M 3.33333E-6 2.96296E-6 L 3.33333E-6 0.0419 " pathEditMode="relative" rAng="0" ptsTypes="AA">
                                      <p:cBhvr>
                                        <p:cTn id="245" dur="2000" fill="hold"/>
                                        <p:tgtEl>
                                          <p:spTgt spid="100"/>
                                        </p:tgtEl>
                                        <p:attrNameLst>
                                          <p:attrName>ppt_x</p:attrName>
                                          <p:attrName>ppt_y</p:attrName>
                                        </p:attrNameLst>
                                      </p:cBhvr>
                                      <p:rCtr x="0" y="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71" grpId="0" animBg="1"/>
      <p:bldP spid="71" grpId="1" animBg="1"/>
      <p:bldP spid="71" grpId="2" animBg="1"/>
      <p:bldP spid="72" grpId="0" animBg="1"/>
      <p:bldP spid="72" grpId="1" animBg="1"/>
      <p:bldP spid="72" grpId="2" animBg="1"/>
      <p:bldP spid="73" grpId="0" animBg="1"/>
      <p:bldP spid="73" grpId="1" animBg="1"/>
      <p:bldP spid="73" grpId="2" animBg="1"/>
      <p:bldP spid="74" grpId="0" animBg="1"/>
      <p:bldP spid="74" grpId="1" animBg="1"/>
      <p:bldP spid="74" grpId="2" animBg="1"/>
      <p:bldP spid="75" grpId="0" animBg="1"/>
      <p:bldP spid="75" grpId="1" animBg="1"/>
      <p:bldP spid="75" grpId="2" animBg="1"/>
      <p:bldP spid="76" grpId="0" animBg="1"/>
      <p:bldP spid="76" grpId="1" animBg="1"/>
      <p:bldP spid="76" grpId="2" animBg="1"/>
      <p:bldP spid="78" grpId="0" animBg="1"/>
      <p:bldP spid="78" grpId="1" animBg="1"/>
      <p:bldP spid="78" grpId="2" animBg="1"/>
      <p:bldP spid="79" grpId="0" animBg="1"/>
      <p:bldP spid="79" grpId="1" animBg="1"/>
      <p:bldP spid="79" grpId="2" animBg="1"/>
      <p:bldP spid="84" grpId="0" animBg="1"/>
      <p:bldP spid="84" grpId="1" animBg="1"/>
      <p:bldP spid="84" grpId="2" animBg="1"/>
      <p:bldP spid="43" grpId="0"/>
      <p:bldP spid="51" grpId="0" animBg="1"/>
      <p:bldP spid="51" grpId="1" animBg="1"/>
      <p:bldP spid="51" grpId="2" animBg="1"/>
      <p:bldP spid="52" grpId="0" animBg="1"/>
      <p:bldP spid="52" grpId="1" animBg="1"/>
      <p:bldP spid="52" grpId="2" animBg="1"/>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6" grpId="2" animBg="1"/>
      <p:bldP spid="57" grpId="0" animBg="1"/>
      <p:bldP spid="58" grpId="0" animBg="1"/>
      <p:bldP spid="58" grpId="1" animBg="1"/>
      <p:bldP spid="58" grpId="2" animBg="1"/>
      <p:bldP spid="96" grpId="0" animBg="1"/>
      <p:bldP spid="98" grpId="0" animBg="1"/>
      <p:bldP spid="99" grpId="0" animBg="1"/>
      <p:bldP spid="100" grpId="0" animBg="1"/>
      <p:bldP spid="100" grpId="1" animBg="1"/>
      <p:bldP spid="77" grpId="0"/>
      <p:bldP spid="10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Memory Scheduling for CPU-GPU Systems</a:t>
            </a:r>
            <a:endParaRPr lang="en-US" sz="3600" dirty="0"/>
          </a:p>
        </p:txBody>
      </p:sp>
      <p:sp>
        <p:nvSpPr>
          <p:cNvPr id="3" name="Content Placeholder 2"/>
          <p:cNvSpPr>
            <a:spLocks noGrp="1"/>
          </p:cNvSpPr>
          <p:nvPr>
            <p:ph idx="1"/>
          </p:nvPr>
        </p:nvSpPr>
        <p:spPr/>
        <p:txBody>
          <a:bodyPr/>
          <a:lstStyle/>
          <a:p>
            <a:r>
              <a:rPr lang="en-US" dirty="0" smtClean="0"/>
              <a:t>Current and future systems integrate a GPU along with multiple cores</a:t>
            </a:r>
          </a:p>
          <a:p>
            <a:endParaRPr lang="en-US" dirty="0" smtClean="0"/>
          </a:p>
          <a:p>
            <a:r>
              <a:rPr lang="en-US" dirty="0" smtClean="0"/>
              <a:t>GPU shares the main memory with the CPU cores</a:t>
            </a:r>
          </a:p>
          <a:p>
            <a:pPr lvl="1"/>
            <a:endParaRPr lang="en-US" dirty="0" smtClean="0"/>
          </a:p>
          <a:p>
            <a:r>
              <a:rPr lang="en-US" dirty="0" smtClean="0"/>
              <a:t>GPU is </a:t>
            </a:r>
            <a:r>
              <a:rPr lang="en-US" dirty="0" smtClean="0">
                <a:solidFill>
                  <a:srgbClr val="FF0000"/>
                </a:solidFill>
              </a:rPr>
              <a:t>much more (4x-20x) memory-intensive</a:t>
            </a:r>
            <a:r>
              <a:rPr lang="en-US" dirty="0" smtClean="0"/>
              <a:t> than CPU</a:t>
            </a:r>
          </a:p>
          <a:p>
            <a:endParaRPr lang="en-US" dirty="0" smtClean="0"/>
          </a:p>
          <a:p>
            <a:r>
              <a:rPr lang="en-US" dirty="0" smtClean="0"/>
              <a:t>How should memory scheduling be done when GPU is integrated on-chip?</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7</a:t>
            </a:fld>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ent Placeholder 73"/>
          <p:cNvSpPr>
            <a:spLocks noGrp="1"/>
          </p:cNvSpPr>
          <p:nvPr>
            <p:ph idx="1"/>
          </p:nvPr>
        </p:nvSpPr>
        <p:spPr>
          <a:xfrm>
            <a:off x="228600" y="908720"/>
            <a:ext cx="8610600" cy="5339680"/>
          </a:xfrm>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endParaRPr lang="en-US" dirty="0"/>
          </a:p>
          <a:p>
            <a:r>
              <a:rPr lang="en-US" dirty="0" smtClean="0"/>
              <a:t>GPU occupies a significant portion of the request buffers</a:t>
            </a:r>
          </a:p>
          <a:p>
            <a:pPr lvl="1"/>
            <a:r>
              <a:rPr lang="en-US" dirty="0" smtClean="0"/>
              <a:t>Limits </a:t>
            </a:r>
            <a:r>
              <a:rPr lang="en-US" dirty="0"/>
              <a:t>the MC’s visibility of the </a:t>
            </a:r>
            <a:r>
              <a:rPr lang="en-US" dirty="0" smtClean="0"/>
              <a:t>CPU applications</a:t>
            </a:r>
            <a:r>
              <a:rPr lang="en-US" dirty="0"/>
              <a:t>’ differing memory </a:t>
            </a:r>
            <a:r>
              <a:rPr lang="en-US" dirty="0" smtClean="0"/>
              <a:t>behavior </a:t>
            </a:r>
            <a:r>
              <a:rPr lang="en-US" dirty="0" smtClean="0">
                <a:sym typeface="Wingdings" pitchFamily="2" charset="2"/>
              </a:rPr>
              <a:t> can lead to a </a:t>
            </a:r>
            <a:r>
              <a:rPr lang="en-US" dirty="0" smtClean="0">
                <a:solidFill>
                  <a:srgbClr val="FF0000"/>
                </a:solidFill>
                <a:sym typeface="Wingdings" pitchFamily="2" charset="2"/>
              </a:rPr>
              <a:t>poor scheduling decision</a:t>
            </a:r>
            <a:endParaRPr lang="en-US" dirty="0">
              <a:solidFill>
                <a:srgbClr val="FF0000"/>
              </a:solidFill>
            </a:endParaRPr>
          </a:p>
        </p:txBody>
      </p:sp>
      <p:sp>
        <p:nvSpPr>
          <p:cNvPr id="2" name="Title 1"/>
          <p:cNvSpPr>
            <a:spLocks noGrp="1"/>
          </p:cNvSpPr>
          <p:nvPr>
            <p:ph type="title"/>
          </p:nvPr>
        </p:nvSpPr>
        <p:spPr/>
        <p:txBody>
          <a:bodyPr/>
          <a:lstStyle/>
          <a:p>
            <a:r>
              <a:rPr lang="en-US" dirty="0" smtClean="0"/>
              <a:t>Introducing the GPU into the System</a:t>
            </a:r>
            <a:endParaRPr lang="en-US" dirty="0"/>
          </a:p>
        </p:txBody>
      </p:sp>
      <p:sp>
        <p:nvSpPr>
          <p:cNvPr id="4" name="Slide Number Placeholder 3"/>
          <p:cNvSpPr>
            <a:spLocks noGrp="1"/>
          </p:cNvSpPr>
          <p:nvPr>
            <p:ph type="sldNum" sz="quarter" idx="11"/>
          </p:nvPr>
        </p:nvSpPr>
        <p:spPr/>
        <p:txBody>
          <a:bodyPr/>
          <a:lstStyle/>
          <a:p>
            <a:fld id="{323594FA-E141-4234-AE05-360401972BE7}" type="slidenum">
              <a:rPr lang="en-US" altLang="en-US" smtClean="0"/>
              <a:pPr/>
              <a:t>8</a:t>
            </a:fld>
            <a:endParaRPr lang="en-US" altLang="en-US"/>
          </a:p>
        </p:txBody>
      </p:sp>
      <p:sp>
        <p:nvSpPr>
          <p:cNvPr id="25" name="Rectangle 24"/>
          <p:cNvSpPr/>
          <p:nvPr/>
        </p:nvSpPr>
        <p:spPr>
          <a:xfrm>
            <a:off x="755576" y="1916832"/>
            <a:ext cx="7632848" cy="122413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55576" y="3140968"/>
            <a:ext cx="7632847" cy="523220"/>
          </a:xfrm>
          <a:prstGeom prst="rect">
            <a:avLst/>
          </a:prstGeom>
          <a:solidFill>
            <a:schemeClr val="tx2">
              <a:lumMod val="60000"/>
              <a:lumOff val="40000"/>
            </a:schemeClr>
          </a:solidFill>
          <a:ln w="38100">
            <a:solidFill>
              <a:schemeClr val="tx1"/>
            </a:solidFill>
          </a:ln>
        </p:spPr>
        <p:txBody>
          <a:bodyPr wrap="square" rtlCol="0">
            <a:spAutoFit/>
          </a:bodyPr>
          <a:lstStyle/>
          <a:p>
            <a:pPr algn="ctr"/>
            <a:r>
              <a:rPr lang="en-US" sz="2800" dirty="0" smtClean="0"/>
              <a:t>Memory Scheduler</a:t>
            </a:r>
            <a:endParaRPr lang="en-US" sz="2800" dirty="0"/>
          </a:p>
        </p:txBody>
      </p:sp>
      <p:sp>
        <p:nvSpPr>
          <p:cNvPr id="27" name="TextBox 26"/>
          <p:cNvSpPr txBox="1"/>
          <p:nvPr/>
        </p:nvSpPr>
        <p:spPr>
          <a:xfrm>
            <a:off x="1115616" y="908720"/>
            <a:ext cx="1100228" cy="461665"/>
          </a:xfrm>
          <a:prstGeom prst="rect">
            <a:avLst/>
          </a:prstGeom>
          <a:noFill/>
        </p:spPr>
        <p:txBody>
          <a:bodyPr wrap="square" rtlCol="0">
            <a:spAutoFit/>
          </a:bodyPr>
          <a:lstStyle/>
          <a:p>
            <a:r>
              <a:rPr lang="en-US" sz="2400" dirty="0" smtClean="0">
                <a:solidFill>
                  <a:srgbClr val="CC9900"/>
                </a:solidFill>
              </a:rPr>
              <a:t>Core 1</a:t>
            </a:r>
            <a:endParaRPr lang="en-US" sz="2400" dirty="0">
              <a:solidFill>
                <a:srgbClr val="CC9900"/>
              </a:solidFill>
            </a:endParaRPr>
          </a:p>
        </p:txBody>
      </p:sp>
      <p:sp>
        <p:nvSpPr>
          <p:cNvPr id="28" name="TextBox 27"/>
          <p:cNvSpPr txBox="1"/>
          <p:nvPr/>
        </p:nvSpPr>
        <p:spPr>
          <a:xfrm>
            <a:off x="2597078" y="908720"/>
            <a:ext cx="1100228" cy="461665"/>
          </a:xfrm>
          <a:prstGeom prst="rect">
            <a:avLst/>
          </a:prstGeom>
          <a:noFill/>
        </p:spPr>
        <p:txBody>
          <a:bodyPr wrap="square" rtlCol="0">
            <a:spAutoFit/>
          </a:bodyPr>
          <a:lstStyle/>
          <a:p>
            <a:r>
              <a:rPr lang="en-US" sz="2400" dirty="0" smtClean="0">
                <a:solidFill>
                  <a:srgbClr val="0000FF"/>
                </a:solidFill>
              </a:rPr>
              <a:t>Core 2</a:t>
            </a:r>
            <a:endParaRPr lang="en-US" sz="2400" dirty="0">
              <a:solidFill>
                <a:srgbClr val="0000FF"/>
              </a:solidFill>
            </a:endParaRPr>
          </a:p>
        </p:txBody>
      </p:sp>
      <p:sp>
        <p:nvSpPr>
          <p:cNvPr id="29" name="TextBox 28"/>
          <p:cNvSpPr txBox="1"/>
          <p:nvPr/>
        </p:nvSpPr>
        <p:spPr>
          <a:xfrm>
            <a:off x="4078541" y="908720"/>
            <a:ext cx="1100228" cy="461665"/>
          </a:xfrm>
          <a:prstGeom prst="rect">
            <a:avLst/>
          </a:prstGeom>
          <a:noFill/>
        </p:spPr>
        <p:txBody>
          <a:bodyPr wrap="square" rtlCol="0">
            <a:spAutoFit/>
          </a:bodyPr>
          <a:lstStyle/>
          <a:p>
            <a:r>
              <a:rPr lang="en-US" sz="2400" dirty="0" smtClean="0">
                <a:solidFill>
                  <a:srgbClr val="FF0000"/>
                </a:solidFill>
              </a:rPr>
              <a:t>Core 3</a:t>
            </a:r>
            <a:endParaRPr lang="en-US" sz="2400" dirty="0">
              <a:solidFill>
                <a:srgbClr val="FF0000"/>
              </a:solidFill>
            </a:endParaRPr>
          </a:p>
        </p:txBody>
      </p:sp>
      <p:sp>
        <p:nvSpPr>
          <p:cNvPr id="30" name="TextBox 29"/>
          <p:cNvSpPr txBox="1"/>
          <p:nvPr/>
        </p:nvSpPr>
        <p:spPr>
          <a:xfrm>
            <a:off x="5492665" y="908720"/>
            <a:ext cx="1100228" cy="461665"/>
          </a:xfrm>
          <a:prstGeom prst="rect">
            <a:avLst/>
          </a:prstGeom>
          <a:noFill/>
        </p:spPr>
        <p:txBody>
          <a:bodyPr wrap="square" rtlCol="0">
            <a:spAutoFit/>
          </a:bodyPr>
          <a:lstStyle/>
          <a:p>
            <a:r>
              <a:rPr lang="en-US" sz="2400" dirty="0" smtClean="0">
                <a:solidFill>
                  <a:schemeClr val="accent2">
                    <a:lumMod val="75000"/>
                  </a:schemeClr>
                </a:solidFill>
              </a:rPr>
              <a:t>Core 4</a:t>
            </a:r>
            <a:endParaRPr lang="en-US" sz="2400" dirty="0">
              <a:solidFill>
                <a:schemeClr val="accent2">
                  <a:lumMod val="75000"/>
                </a:schemeClr>
              </a:solidFill>
            </a:endParaRPr>
          </a:p>
        </p:txBody>
      </p:sp>
      <p:sp>
        <p:nvSpPr>
          <p:cNvPr id="31" name="Down Arrow 30"/>
          <p:cNvSpPr/>
          <p:nvPr/>
        </p:nvSpPr>
        <p:spPr>
          <a:xfrm>
            <a:off x="1480325"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2992493"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4432653"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5872813"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3719946" y="3861048"/>
            <a:ext cx="128965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627784" y="4283804"/>
            <a:ext cx="3456384" cy="369332"/>
          </a:xfrm>
          <a:prstGeom prst="rect">
            <a:avLst/>
          </a:prstGeom>
          <a:noFill/>
        </p:spPr>
        <p:txBody>
          <a:bodyPr wrap="square" rtlCol="0">
            <a:spAutoFit/>
          </a:bodyPr>
          <a:lstStyle/>
          <a:p>
            <a:pPr algn="ctr"/>
            <a:r>
              <a:rPr lang="en-US" dirty="0" smtClean="0"/>
              <a:t>To DRAM</a:t>
            </a:r>
            <a:endParaRPr lang="en-US" dirty="0"/>
          </a:p>
        </p:txBody>
      </p:sp>
      <p:sp>
        <p:nvSpPr>
          <p:cNvPr id="37" name="Rectangle 36"/>
          <p:cNvSpPr/>
          <p:nvPr/>
        </p:nvSpPr>
        <p:spPr>
          <a:xfrm>
            <a:off x="827584"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27584"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27584"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763688"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763688"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763688"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699792"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699792"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699792"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35896"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635896"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35896"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2000"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572000"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572000"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508104"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508104"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508104"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44208"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444208"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444208"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380312"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380312"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7380312"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827584" y="1988840"/>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67" name="TextBox 66"/>
          <p:cNvSpPr txBox="1"/>
          <p:nvPr/>
        </p:nvSpPr>
        <p:spPr>
          <a:xfrm>
            <a:off x="4572000" y="1988840"/>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74" name="TextBox 73"/>
          <p:cNvSpPr txBox="1"/>
          <p:nvPr/>
        </p:nvSpPr>
        <p:spPr>
          <a:xfrm>
            <a:off x="6853014" y="984920"/>
            <a:ext cx="1100228" cy="461665"/>
          </a:xfrm>
          <a:prstGeom prst="rect">
            <a:avLst/>
          </a:prstGeom>
          <a:solidFill>
            <a:srgbClr val="A61A9F"/>
          </a:solidFill>
          <a:ln>
            <a:solidFill>
              <a:schemeClr val="tx1"/>
            </a:solidFill>
          </a:ln>
        </p:spPr>
        <p:txBody>
          <a:bodyPr wrap="square" rtlCol="0">
            <a:spAutoFit/>
          </a:bodyPr>
          <a:lstStyle/>
          <a:p>
            <a:pPr algn="ctr"/>
            <a:r>
              <a:rPr lang="en-US" sz="2400" dirty="0" smtClean="0">
                <a:solidFill>
                  <a:schemeClr val="bg1"/>
                </a:solidFill>
              </a:rPr>
              <a:t>GPU</a:t>
            </a:r>
            <a:endParaRPr lang="en-US" sz="2400" dirty="0">
              <a:solidFill>
                <a:schemeClr val="bg1"/>
              </a:solidFill>
            </a:endParaRPr>
          </a:p>
        </p:txBody>
      </p:sp>
      <p:sp>
        <p:nvSpPr>
          <p:cNvPr id="75" name="Down Arrow 74"/>
          <p:cNvSpPr/>
          <p:nvPr/>
        </p:nvSpPr>
        <p:spPr>
          <a:xfrm>
            <a:off x="7236296"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1763688"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77" name="TextBox 76"/>
          <p:cNvSpPr txBox="1"/>
          <p:nvPr/>
        </p:nvSpPr>
        <p:spPr>
          <a:xfrm>
            <a:off x="2699792"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78" name="TextBox 77"/>
          <p:cNvSpPr txBox="1"/>
          <p:nvPr/>
        </p:nvSpPr>
        <p:spPr>
          <a:xfrm>
            <a:off x="3635896" y="1988840"/>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86" name="TextBox 85"/>
          <p:cNvSpPr txBox="1"/>
          <p:nvPr/>
        </p:nvSpPr>
        <p:spPr>
          <a:xfrm>
            <a:off x="5508104"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87" name="TextBox 86"/>
          <p:cNvSpPr txBox="1"/>
          <p:nvPr/>
        </p:nvSpPr>
        <p:spPr>
          <a:xfrm>
            <a:off x="6444208"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88" name="TextBox 87"/>
          <p:cNvSpPr txBox="1"/>
          <p:nvPr/>
        </p:nvSpPr>
        <p:spPr>
          <a:xfrm>
            <a:off x="7380312"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72" name="TextBox 71"/>
          <p:cNvSpPr txBox="1"/>
          <p:nvPr/>
        </p:nvSpPr>
        <p:spPr>
          <a:xfrm>
            <a:off x="2699792" y="1986691"/>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65" name="TextBox 64"/>
          <p:cNvSpPr txBox="1"/>
          <p:nvPr/>
        </p:nvSpPr>
        <p:spPr>
          <a:xfrm>
            <a:off x="827584" y="2699628"/>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79" name="TextBox 78"/>
          <p:cNvSpPr txBox="1"/>
          <p:nvPr/>
        </p:nvSpPr>
        <p:spPr>
          <a:xfrm>
            <a:off x="3635896"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80" name="TextBox 79"/>
          <p:cNvSpPr txBox="1"/>
          <p:nvPr/>
        </p:nvSpPr>
        <p:spPr>
          <a:xfrm>
            <a:off x="2699792" y="2699394"/>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81" name="TextBox 80"/>
          <p:cNvSpPr txBox="1"/>
          <p:nvPr/>
        </p:nvSpPr>
        <p:spPr>
          <a:xfrm>
            <a:off x="1763688"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85" name="TextBox 84"/>
          <p:cNvSpPr txBox="1"/>
          <p:nvPr/>
        </p:nvSpPr>
        <p:spPr>
          <a:xfrm>
            <a:off x="5508104"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90" name="TextBox 89"/>
          <p:cNvSpPr txBox="1"/>
          <p:nvPr/>
        </p:nvSpPr>
        <p:spPr>
          <a:xfrm>
            <a:off x="6444208"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91" name="TextBox 90"/>
          <p:cNvSpPr txBox="1"/>
          <p:nvPr/>
        </p:nvSpPr>
        <p:spPr>
          <a:xfrm>
            <a:off x="7380312"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64" name="TextBox 63"/>
          <p:cNvSpPr txBox="1"/>
          <p:nvPr/>
        </p:nvSpPr>
        <p:spPr>
          <a:xfrm>
            <a:off x="1763688" y="2339588"/>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66" name="TextBox 65"/>
          <p:cNvSpPr txBox="1"/>
          <p:nvPr/>
        </p:nvSpPr>
        <p:spPr>
          <a:xfrm>
            <a:off x="3635896" y="233958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69" name="TextBox 68"/>
          <p:cNvSpPr txBox="1"/>
          <p:nvPr/>
        </p:nvSpPr>
        <p:spPr>
          <a:xfrm>
            <a:off x="2699792" y="2339588"/>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70" name="TextBox 69"/>
          <p:cNvSpPr txBox="1"/>
          <p:nvPr/>
        </p:nvSpPr>
        <p:spPr>
          <a:xfrm>
            <a:off x="5508104" y="2344351"/>
            <a:ext cx="936104" cy="369332"/>
          </a:xfrm>
          <a:prstGeom prst="rect">
            <a:avLst/>
          </a:prstGeom>
          <a:solidFill>
            <a:srgbClr val="FF5050"/>
          </a:solidFill>
          <a:ln w="22225">
            <a:solidFill>
              <a:schemeClr val="tx1"/>
            </a:solidFill>
          </a:ln>
        </p:spPr>
        <p:txBody>
          <a:bodyPr wrap="square" rtlCol="0">
            <a:spAutoFit/>
          </a:bodyPr>
          <a:lstStyle/>
          <a:p>
            <a:pPr algn="ctr"/>
            <a:r>
              <a:rPr lang="en-US" dirty="0" err="1" smtClean="0"/>
              <a:t>Req</a:t>
            </a:r>
            <a:endParaRPr lang="en-US" dirty="0"/>
          </a:p>
        </p:txBody>
      </p:sp>
      <p:sp>
        <p:nvSpPr>
          <p:cNvPr id="71" name="TextBox 70"/>
          <p:cNvSpPr txBox="1"/>
          <p:nvPr/>
        </p:nvSpPr>
        <p:spPr>
          <a:xfrm>
            <a:off x="7380312" y="2344351"/>
            <a:ext cx="936104" cy="369332"/>
          </a:xfrm>
          <a:prstGeom prst="rect">
            <a:avLst/>
          </a:prstGeom>
          <a:solidFill>
            <a:schemeClr val="tx2">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82" name="TextBox 81"/>
          <p:cNvSpPr txBox="1"/>
          <p:nvPr/>
        </p:nvSpPr>
        <p:spPr>
          <a:xfrm>
            <a:off x="827584" y="2341736"/>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89" name="TextBox 88"/>
          <p:cNvSpPr txBox="1"/>
          <p:nvPr/>
        </p:nvSpPr>
        <p:spPr>
          <a:xfrm>
            <a:off x="6444208" y="2345530"/>
            <a:ext cx="936104" cy="367919"/>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84" name="TextBox 83"/>
          <p:cNvSpPr txBox="1"/>
          <p:nvPr/>
        </p:nvSpPr>
        <p:spPr>
          <a:xfrm>
            <a:off x="4572000" y="270271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83" name="TextBox 82"/>
          <p:cNvSpPr txBox="1"/>
          <p:nvPr/>
        </p:nvSpPr>
        <p:spPr>
          <a:xfrm>
            <a:off x="4572000" y="2340770"/>
            <a:ext cx="936104" cy="369094"/>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42" presetClass="path" presetSubtype="0" accel="50000" decel="50000" fill="hold" grpId="0" nodeType="withEffect">
                                  <p:stCondLst>
                                    <p:cond delay="0"/>
                                  </p:stCondLst>
                                  <p:childTnLst>
                                    <p:animMotion origin="layout" path="M 0.03541 -0.13185 L 3.33333E-6 1.76729E-6 " pathEditMode="relative" rAng="0" ptsTypes="AA">
                                      <p:cBhvr>
                                        <p:cTn id="14" dur="1000" fill="hold"/>
                                        <p:tgtEl>
                                          <p:spTgt spid="63"/>
                                        </p:tgtEl>
                                        <p:attrNameLst>
                                          <p:attrName>ppt_x</p:attrName>
                                          <p:attrName>ppt_y</p:attrName>
                                        </p:attrNameLst>
                                      </p:cBhvr>
                                      <p:rCtr x="-1771" y="6593"/>
                                    </p:animMotion>
                                  </p:childTnLst>
                                </p:cTn>
                              </p:par>
                              <p:par>
                                <p:cTn id="15" presetID="1" presetClass="entr" presetSubtype="0" fill="hold" grpId="1"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42" presetClass="path" presetSubtype="0" accel="50000" decel="50000" fill="hold" grpId="0" nodeType="withEffect">
                                  <p:stCondLst>
                                    <p:cond delay="0"/>
                                  </p:stCondLst>
                                  <p:childTnLst>
                                    <p:animMotion origin="layout" path="M 0.09843 -0.19338 L 2.77778E-6 -1.38793E-7 " pathEditMode="relative" rAng="0" ptsTypes="AA">
                                      <p:cBhvr>
                                        <p:cTn id="18" dur="1000" fill="hold"/>
                                        <p:tgtEl>
                                          <p:spTgt spid="64"/>
                                        </p:tgtEl>
                                        <p:attrNameLst>
                                          <p:attrName>ppt_x</p:attrName>
                                          <p:attrName>ppt_y</p:attrName>
                                        </p:attrNameLst>
                                      </p:cBhvr>
                                      <p:rCtr x="-4931" y="9669"/>
                                    </p:animMotion>
                                  </p:childTnLst>
                                </p:cTn>
                              </p:par>
                              <p:par>
                                <p:cTn id="19" presetID="1" presetClass="entr" presetSubtype="0" fill="hold" grpId="1"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42" presetClass="path" presetSubtype="0" accel="50000" decel="50000" fill="hold" grpId="0" nodeType="withEffect">
                                  <p:stCondLst>
                                    <p:cond delay="0"/>
                                  </p:stCondLst>
                                  <p:childTnLst>
                                    <p:animMotion origin="layout" path="M 0.35053 -0.16204 L -4.72222E-6 4.44444E-6 " pathEditMode="relative" rAng="0" ptsTypes="AA">
                                      <p:cBhvr>
                                        <p:cTn id="30" dur="1000" fill="hold"/>
                                        <p:tgtEl>
                                          <p:spTgt spid="66"/>
                                        </p:tgtEl>
                                        <p:attrNameLst>
                                          <p:attrName>ppt_x</p:attrName>
                                          <p:attrName>ppt_y</p:attrName>
                                        </p:attrNameLst>
                                      </p:cBhvr>
                                      <p:rCtr x="-17535" y="8102"/>
                                    </p:animMotion>
                                  </p:childTnLst>
                                </p:cTn>
                              </p:par>
                              <p:par>
                                <p:cTn id="31" presetID="42" presetClass="path" presetSubtype="0" accel="50000" decel="50000" fill="hold" grpId="0" nodeType="withEffect">
                                  <p:stCondLst>
                                    <p:cond delay="0"/>
                                  </p:stCondLst>
                                  <p:childTnLst>
                                    <p:animMotion origin="layout" path="M -0.16128 -0.18297 L -2.22222E-6 -1.38793E-7 " pathEditMode="relative" rAng="0" ptsTypes="AA">
                                      <p:cBhvr>
                                        <p:cTn id="32" dur="1000" fill="hold"/>
                                        <p:tgtEl>
                                          <p:spTgt spid="70"/>
                                        </p:tgtEl>
                                        <p:attrNameLst>
                                          <p:attrName>ppt_x</p:attrName>
                                          <p:attrName>ppt_y</p:attrName>
                                        </p:attrNameLst>
                                      </p:cBhvr>
                                      <p:rCtr x="8056" y="9137"/>
                                    </p:animMotion>
                                  </p:childTnLst>
                                </p:cTn>
                              </p:par>
                              <p:par>
                                <p:cTn id="33" presetID="42" presetClass="path" presetSubtype="0" accel="50000" decel="50000" fill="hold" grpId="0" nodeType="withEffect">
                                  <p:stCondLst>
                                    <p:cond delay="0"/>
                                  </p:stCondLst>
                                  <p:childTnLst>
                                    <p:animMotion origin="layout" path="M -0.20868 -0.18297 L -3.33333E-6 -1.38793E-7 " pathEditMode="relative" rAng="0" ptsTypes="AA">
                                      <p:cBhvr>
                                        <p:cTn id="34" dur="1000" fill="hold"/>
                                        <p:tgtEl>
                                          <p:spTgt spid="71"/>
                                        </p:tgtEl>
                                        <p:attrNameLst>
                                          <p:attrName>ppt_x</p:attrName>
                                          <p:attrName>ppt_y</p:attrName>
                                        </p:attrNameLst>
                                      </p:cBhvr>
                                      <p:rCtr x="10434" y="9137"/>
                                    </p:animMotion>
                                  </p:childTnLst>
                                </p:cTn>
                              </p:par>
                              <p:par>
                                <p:cTn id="35" presetID="42" presetClass="path" presetSubtype="0" accel="50000" decel="50000" fill="hold" grpId="0" nodeType="withEffect">
                                  <p:stCondLst>
                                    <p:cond delay="0"/>
                                  </p:stCondLst>
                                  <p:childTnLst>
                                    <p:animMotion origin="layout" path="M -0.37414 -0.13185 L 4.72222E-6 1.76729E-6 " pathEditMode="relative" rAng="0" ptsTypes="AA">
                                      <p:cBhvr>
                                        <p:cTn id="36" dur="1000" fill="hold"/>
                                        <p:tgtEl>
                                          <p:spTgt spid="67"/>
                                        </p:tgtEl>
                                        <p:attrNameLst>
                                          <p:attrName>ppt_x</p:attrName>
                                          <p:attrName>ppt_y</p:attrName>
                                        </p:attrNameLst>
                                      </p:cBhvr>
                                      <p:rCtr x="18698" y="6593"/>
                                    </p:animMotion>
                                  </p:childTnLst>
                                </p:cTn>
                              </p:par>
                              <p:par>
                                <p:cTn id="37" presetID="42" presetClass="path" presetSubtype="0" accel="50000" decel="50000" fill="hold" grpId="0" nodeType="withEffect">
                                  <p:stCondLst>
                                    <p:cond delay="0"/>
                                  </p:stCondLst>
                                  <p:childTnLst>
                                    <p:animMotion origin="layout" path="M 0.03541 -0.23548 L 3.33333E-6 3.00717E-8 " pathEditMode="relative" rAng="0" ptsTypes="AA">
                                      <p:cBhvr>
                                        <p:cTn id="38" dur="1000" fill="hold"/>
                                        <p:tgtEl>
                                          <p:spTgt spid="65"/>
                                        </p:tgtEl>
                                        <p:attrNameLst>
                                          <p:attrName>ppt_x</p:attrName>
                                          <p:attrName>ppt_y</p:attrName>
                                        </p:attrNameLst>
                                      </p:cBhvr>
                                      <p:rCtr x="-1771" y="11774"/>
                                    </p:animMotion>
                                  </p:childTnLst>
                                </p:cTn>
                              </p:par>
                              <p:par>
                                <p:cTn id="39" presetID="1" presetClass="entr" presetSubtype="0" fill="hold" grpId="1"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42" presetClass="path" presetSubtype="0" accel="50000" decel="50000" fill="hold" grpId="0" nodeType="withEffect">
                                  <p:stCondLst>
                                    <p:cond delay="0"/>
                                  </p:stCondLst>
                                  <p:childTnLst>
                                    <p:animMotion origin="layout" path="M -0.00382 -0.19338 L -4.16667E-6 -1.38793E-7 " pathEditMode="relative" rAng="0" ptsTypes="AA">
                                      <p:cBhvr>
                                        <p:cTn id="42" dur="1000" fill="hold"/>
                                        <p:tgtEl>
                                          <p:spTgt spid="69"/>
                                        </p:tgtEl>
                                        <p:attrNameLst>
                                          <p:attrName>ppt_x</p:attrName>
                                          <p:attrName>ppt_y</p:attrName>
                                        </p:attrNameLst>
                                      </p:cBhvr>
                                      <p:rCtr x="191" y="9669"/>
                                    </p:animMotion>
                                  </p:childTnLst>
                                </p:cTn>
                              </p:par>
                              <p:par>
                                <p:cTn id="43" presetID="1" presetClass="entr" presetSubtype="0" fill="hold" grpId="1"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42" presetClass="path" presetSubtype="0" accel="50000" decel="50000" fill="hold" grpId="0" nodeType="withEffect">
                                  <p:stCondLst>
                                    <p:cond delay="0"/>
                                  </p:stCondLst>
                                  <p:childTnLst>
                                    <p:animMotion origin="layout" path="M 0.55521 -0.13185 L 2.77778E-6 1.76729E-6 " pathEditMode="relative" rAng="0" ptsTypes="AA">
                                      <p:cBhvr>
                                        <p:cTn id="46" dur="1000" fill="hold"/>
                                        <p:tgtEl>
                                          <p:spTgt spid="76"/>
                                        </p:tgtEl>
                                        <p:attrNameLst>
                                          <p:attrName>ppt_x</p:attrName>
                                          <p:attrName>ppt_y</p:attrName>
                                        </p:attrNameLst>
                                      </p:cBhvr>
                                      <p:rCtr x="-27760" y="6593"/>
                                    </p:animMotion>
                                  </p:childTnLst>
                                </p:cTn>
                              </p:par>
                              <p:par>
                                <p:cTn id="47" presetID="1" presetClass="entr" presetSubtype="0" fill="hold" grpId="1"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42" presetClass="path" presetSubtype="0" accel="50000" decel="50000" fill="hold" grpId="0" nodeType="withEffect">
                                  <p:stCondLst>
                                    <p:cond delay="0"/>
                                  </p:stCondLst>
                                  <p:childTnLst>
                                    <p:animMotion origin="layout" path="M 0.45296 -0.13185 L -4.16667E-6 1.76729E-6 " pathEditMode="relative" rAng="0" ptsTypes="AA">
                                      <p:cBhvr>
                                        <p:cTn id="50" dur="1000" fill="hold"/>
                                        <p:tgtEl>
                                          <p:spTgt spid="77"/>
                                        </p:tgtEl>
                                        <p:attrNameLst>
                                          <p:attrName>ppt_x</p:attrName>
                                          <p:attrName>ppt_y</p:attrName>
                                        </p:attrNameLst>
                                      </p:cBhvr>
                                      <p:rCtr x="-22656" y="6593"/>
                                    </p:animMotion>
                                  </p:childTnLst>
                                </p:cTn>
                              </p:par>
                              <p:par>
                                <p:cTn id="51" presetID="1" presetClass="entr" presetSubtype="0" fill="hold" grpId="1"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42" presetClass="path" presetSubtype="0" accel="50000" decel="50000" fill="hold" grpId="0" nodeType="withEffect">
                                  <p:stCondLst>
                                    <p:cond delay="0"/>
                                  </p:stCondLst>
                                  <p:childTnLst>
                                    <p:animMotion origin="layout" path="M -0.10625 -0.13185 L -4.72222E-6 1.76729E-6 " pathEditMode="relative" rAng="0" ptsTypes="AA">
                                      <p:cBhvr>
                                        <p:cTn id="54" dur="1000" fill="hold"/>
                                        <p:tgtEl>
                                          <p:spTgt spid="78"/>
                                        </p:tgtEl>
                                        <p:attrNameLst>
                                          <p:attrName>ppt_x</p:attrName>
                                          <p:attrName>ppt_y</p:attrName>
                                        </p:attrNameLst>
                                      </p:cBhvr>
                                      <p:rCtr x="5313" y="6593"/>
                                    </p:animMotion>
                                  </p:childTnLst>
                                </p:cTn>
                              </p:par>
                              <p:par>
                                <p:cTn id="55" presetID="1" presetClass="entr" presetSubtype="0" fill="hold" grpId="1"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42" presetClass="path" presetSubtype="0" accel="50000" decel="50000" fill="hold" grpId="0" nodeType="withEffect">
                                  <p:stCondLst>
                                    <p:cond delay="0"/>
                                  </p:stCondLst>
                                  <p:childTnLst>
                                    <p:animMotion origin="layout" path="M 0.35053 -0.22484 L -4.72222E-6 3.00717E-8 " pathEditMode="relative" rAng="0" ptsTypes="AA">
                                      <p:cBhvr>
                                        <p:cTn id="58" dur="1000" fill="hold"/>
                                        <p:tgtEl>
                                          <p:spTgt spid="79"/>
                                        </p:tgtEl>
                                        <p:attrNameLst>
                                          <p:attrName>ppt_x</p:attrName>
                                          <p:attrName>ppt_y</p:attrName>
                                        </p:attrNameLst>
                                      </p:cBhvr>
                                      <p:rCtr x="-17535" y="11242"/>
                                    </p:animMotion>
                                  </p:childTnLst>
                                </p:cTn>
                              </p:par>
                              <p:par>
                                <p:cTn id="59" presetID="1" presetClass="entr" presetSubtype="0" fill="hold" grpId="1" nodeType="withEffect">
                                  <p:stCondLst>
                                    <p:cond delay="0"/>
                                  </p:stCondLst>
                                  <p:childTnLst>
                                    <p:set>
                                      <p:cBhvr>
                                        <p:cTn id="60" dur="1" fill="hold">
                                          <p:stCondLst>
                                            <p:cond delay="0"/>
                                          </p:stCondLst>
                                        </p:cTn>
                                        <p:tgtEl>
                                          <p:spTgt spid="80"/>
                                        </p:tgtEl>
                                        <p:attrNameLst>
                                          <p:attrName>style.visibility</p:attrName>
                                        </p:attrNameLst>
                                      </p:cBhvr>
                                      <p:to>
                                        <p:strVal val="visible"/>
                                      </p:to>
                                    </p:set>
                                  </p:childTnLst>
                                </p:cTn>
                              </p:par>
                              <p:par>
                                <p:cTn id="61" presetID="42" presetClass="path" presetSubtype="0" accel="50000" decel="50000" fill="hold" grpId="0" nodeType="withEffect">
                                  <p:stCondLst>
                                    <p:cond delay="0"/>
                                  </p:stCondLst>
                                  <p:childTnLst>
                                    <p:animMotion origin="layout" path="M 0.45296 -0.23548 L -4.16667E-6 3.00717E-8 " pathEditMode="relative" rAng="0" ptsTypes="AA">
                                      <p:cBhvr>
                                        <p:cTn id="62" dur="1000" fill="hold"/>
                                        <p:tgtEl>
                                          <p:spTgt spid="80"/>
                                        </p:tgtEl>
                                        <p:attrNameLst>
                                          <p:attrName>ppt_x</p:attrName>
                                          <p:attrName>ppt_y</p:attrName>
                                        </p:attrNameLst>
                                      </p:cBhvr>
                                      <p:rCtr x="-22656" y="11774"/>
                                    </p:animMotion>
                                  </p:childTnLst>
                                </p:cTn>
                              </p:par>
                              <p:par>
                                <p:cTn id="63" presetID="1" presetClass="entr" presetSubtype="0" fill="hold" grpId="1"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par>
                                <p:cTn id="65" presetID="42" presetClass="path" presetSubtype="0" accel="50000" decel="50000" fill="hold" grpId="0" nodeType="withEffect">
                                  <p:stCondLst>
                                    <p:cond delay="0"/>
                                  </p:stCondLst>
                                  <p:childTnLst>
                                    <p:animMotion origin="layout" path="M 0.55521 -0.23548 L 2.77778E-6 3.00717E-8 " pathEditMode="relative" rAng="0" ptsTypes="AA">
                                      <p:cBhvr>
                                        <p:cTn id="66" dur="1000" fill="hold"/>
                                        <p:tgtEl>
                                          <p:spTgt spid="81"/>
                                        </p:tgtEl>
                                        <p:attrNameLst>
                                          <p:attrName>ppt_x</p:attrName>
                                          <p:attrName>ppt_y</p:attrName>
                                        </p:attrNameLst>
                                      </p:cBhvr>
                                      <p:rCtr x="-27760" y="11774"/>
                                    </p:animMotion>
                                  </p:childTnLst>
                                </p:cTn>
                              </p:par>
                              <p:par>
                                <p:cTn id="67" presetID="1" presetClass="entr" presetSubtype="0" fill="hold" grpId="1" nodeType="withEffect">
                                  <p:stCondLst>
                                    <p:cond delay="0"/>
                                  </p:stCondLst>
                                  <p:childTnLst>
                                    <p:set>
                                      <p:cBhvr>
                                        <p:cTn id="68" dur="1" fill="hold">
                                          <p:stCondLst>
                                            <p:cond delay="0"/>
                                          </p:stCondLst>
                                        </p:cTn>
                                        <p:tgtEl>
                                          <p:spTgt spid="82"/>
                                        </p:tgtEl>
                                        <p:attrNameLst>
                                          <p:attrName>style.visibility</p:attrName>
                                        </p:attrNameLst>
                                      </p:cBhvr>
                                      <p:to>
                                        <p:strVal val="visible"/>
                                      </p:to>
                                    </p:set>
                                  </p:childTnLst>
                                </p:cTn>
                              </p:par>
                              <p:par>
                                <p:cTn id="69" presetID="42" presetClass="path" presetSubtype="0" accel="50000" decel="50000" fill="hold" grpId="0" nodeType="withEffect">
                                  <p:stCondLst>
                                    <p:cond delay="0"/>
                                  </p:stCondLst>
                                  <p:childTnLst>
                                    <p:animMotion origin="layout" path="M 0.65764 -0.18436 L 3.33333E-6 1.93616E-6 " pathEditMode="relative" rAng="0" ptsTypes="AA">
                                      <p:cBhvr>
                                        <p:cTn id="70" dur="1000" fill="hold"/>
                                        <p:tgtEl>
                                          <p:spTgt spid="82"/>
                                        </p:tgtEl>
                                        <p:attrNameLst>
                                          <p:attrName>ppt_x</p:attrName>
                                          <p:attrName>ppt_y</p:attrName>
                                        </p:attrNameLst>
                                      </p:cBhvr>
                                      <p:rCtr x="-32882" y="9207"/>
                                    </p:animMotion>
                                  </p:childTnLst>
                                </p:cTn>
                              </p:par>
                              <p:par>
                                <p:cTn id="71" presetID="1" presetClass="entr" presetSubtype="0" fill="hold" grpId="1" nodeType="withEffect">
                                  <p:stCondLst>
                                    <p:cond delay="0"/>
                                  </p:stCondLst>
                                  <p:childTnLst>
                                    <p:set>
                                      <p:cBhvr>
                                        <p:cTn id="72" dur="1" fill="hold">
                                          <p:stCondLst>
                                            <p:cond delay="0"/>
                                          </p:stCondLst>
                                        </p:cTn>
                                        <p:tgtEl>
                                          <p:spTgt spid="83"/>
                                        </p:tgtEl>
                                        <p:attrNameLst>
                                          <p:attrName>style.visibility</p:attrName>
                                        </p:attrNameLst>
                                      </p:cBhvr>
                                      <p:to>
                                        <p:strVal val="visible"/>
                                      </p:to>
                                    </p:set>
                                  </p:childTnLst>
                                </p:cTn>
                              </p:par>
                              <p:par>
                                <p:cTn id="73" presetID="42" presetClass="path" presetSubtype="0" accel="50000" decel="50000" fill="hold" grpId="0" nodeType="withEffect">
                                  <p:stCondLst>
                                    <p:cond delay="0"/>
                                  </p:stCondLst>
                                  <p:childTnLst>
                                    <p:animMotion origin="layout" path="M 0.24809 -0.17372 L 4.72222E-6 1.93616E-6 " pathEditMode="relative" rAng="0" ptsTypes="AA">
                                      <p:cBhvr>
                                        <p:cTn id="74" dur="1000" fill="hold"/>
                                        <p:tgtEl>
                                          <p:spTgt spid="83"/>
                                        </p:tgtEl>
                                        <p:attrNameLst>
                                          <p:attrName>ppt_x</p:attrName>
                                          <p:attrName>ppt_y</p:attrName>
                                        </p:attrNameLst>
                                      </p:cBhvr>
                                      <p:rCtr x="-12413" y="8675"/>
                                    </p:animMotion>
                                  </p:childTnLst>
                                </p:cTn>
                              </p:par>
                              <p:par>
                                <p:cTn id="75" presetID="1" presetClass="entr" presetSubtype="0" fill="hold" grpId="1"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42" presetClass="path" presetSubtype="0" accel="50000" decel="50000" fill="hold" grpId="0" nodeType="withEffect">
                                  <p:stCondLst>
                                    <p:cond delay="0"/>
                                  </p:stCondLst>
                                  <p:childTnLst>
                                    <p:animMotion origin="layout" path="M 0.2401 -0.22484 L 4.72222E-6 3.00717E-8 " pathEditMode="relative" rAng="0" ptsTypes="AA">
                                      <p:cBhvr>
                                        <p:cTn id="78" dur="1000" fill="hold"/>
                                        <p:tgtEl>
                                          <p:spTgt spid="84"/>
                                        </p:tgtEl>
                                        <p:attrNameLst>
                                          <p:attrName>ppt_x</p:attrName>
                                          <p:attrName>ppt_y</p:attrName>
                                        </p:attrNameLst>
                                      </p:cBhvr>
                                      <p:rCtr x="-12014" y="11242"/>
                                    </p:animMotion>
                                  </p:childTnLst>
                                </p:cTn>
                              </p:par>
                              <p:par>
                                <p:cTn id="79" presetID="1" presetClass="entr" presetSubtype="0" fill="hold" grpId="1" nodeType="withEffect">
                                  <p:stCondLst>
                                    <p:cond delay="0"/>
                                  </p:stCondLst>
                                  <p:childTnLst>
                                    <p:set>
                                      <p:cBhvr>
                                        <p:cTn id="80" dur="1" fill="hold">
                                          <p:stCondLst>
                                            <p:cond delay="0"/>
                                          </p:stCondLst>
                                        </p:cTn>
                                        <p:tgtEl>
                                          <p:spTgt spid="85"/>
                                        </p:tgtEl>
                                        <p:attrNameLst>
                                          <p:attrName>style.visibility</p:attrName>
                                        </p:attrNameLst>
                                      </p:cBhvr>
                                      <p:to>
                                        <p:strVal val="visible"/>
                                      </p:to>
                                    </p:set>
                                  </p:childTnLst>
                                </p:cTn>
                              </p:par>
                              <p:par>
                                <p:cTn id="81" presetID="42" presetClass="path" presetSubtype="0" accel="50000" decel="50000" fill="hold" grpId="0" nodeType="withEffect">
                                  <p:stCondLst>
                                    <p:cond delay="0"/>
                                  </p:stCondLst>
                                  <p:childTnLst>
                                    <p:animMotion origin="layout" path="M 0.14584 -0.22484 L -2.22222E-6 3.00717E-8 " pathEditMode="relative" rAng="0" ptsTypes="AA">
                                      <p:cBhvr>
                                        <p:cTn id="82" dur="1000" fill="hold"/>
                                        <p:tgtEl>
                                          <p:spTgt spid="85"/>
                                        </p:tgtEl>
                                        <p:attrNameLst>
                                          <p:attrName>ppt_x</p:attrName>
                                          <p:attrName>ppt_y</p:attrName>
                                        </p:attrNameLst>
                                      </p:cBhvr>
                                      <p:rCtr x="-7292" y="11242"/>
                                    </p:animMotion>
                                  </p:childTnLst>
                                </p:cTn>
                              </p:par>
                              <p:par>
                                <p:cTn id="83" presetID="1" presetClass="entr" presetSubtype="0" fill="hold" grpId="1" nodeType="withEffect">
                                  <p:stCondLst>
                                    <p:cond delay="0"/>
                                  </p:stCondLst>
                                  <p:childTnLst>
                                    <p:set>
                                      <p:cBhvr>
                                        <p:cTn id="84" dur="1" fill="hold">
                                          <p:stCondLst>
                                            <p:cond delay="0"/>
                                          </p:stCondLst>
                                        </p:cTn>
                                        <p:tgtEl>
                                          <p:spTgt spid="86"/>
                                        </p:tgtEl>
                                        <p:attrNameLst>
                                          <p:attrName>style.visibility</p:attrName>
                                        </p:attrNameLst>
                                      </p:cBhvr>
                                      <p:to>
                                        <p:strVal val="visible"/>
                                      </p:to>
                                    </p:set>
                                  </p:childTnLst>
                                </p:cTn>
                              </p:par>
                              <p:par>
                                <p:cTn id="85" presetID="42" presetClass="path" presetSubtype="0" accel="50000" decel="50000" fill="hold" grpId="0" nodeType="withEffect">
                                  <p:stCondLst>
                                    <p:cond delay="0"/>
                                  </p:stCondLst>
                                  <p:childTnLst>
                                    <p:animMotion origin="layout" path="M 0.14584 -0.12121 L -2.22222E-6 1.76729E-6 " pathEditMode="relative" rAng="0" ptsTypes="AA">
                                      <p:cBhvr>
                                        <p:cTn id="86" dur="1000" fill="hold"/>
                                        <p:tgtEl>
                                          <p:spTgt spid="86"/>
                                        </p:tgtEl>
                                        <p:attrNameLst>
                                          <p:attrName>ppt_x</p:attrName>
                                          <p:attrName>ppt_y</p:attrName>
                                        </p:attrNameLst>
                                      </p:cBhvr>
                                      <p:rCtr x="-7292" y="6061"/>
                                    </p:animMotion>
                                  </p:childTnLst>
                                </p:cTn>
                              </p:par>
                              <p:par>
                                <p:cTn id="87" presetID="1" presetClass="entr" presetSubtype="0" fill="hold" grpId="1" nodeType="withEffect">
                                  <p:stCondLst>
                                    <p:cond delay="0"/>
                                  </p:stCondLst>
                                  <p:childTnLst>
                                    <p:set>
                                      <p:cBhvr>
                                        <p:cTn id="88" dur="1" fill="hold">
                                          <p:stCondLst>
                                            <p:cond delay="0"/>
                                          </p:stCondLst>
                                        </p:cTn>
                                        <p:tgtEl>
                                          <p:spTgt spid="87"/>
                                        </p:tgtEl>
                                        <p:attrNameLst>
                                          <p:attrName>style.visibility</p:attrName>
                                        </p:attrNameLst>
                                      </p:cBhvr>
                                      <p:to>
                                        <p:strVal val="visible"/>
                                      </p:to>
                                    </p:set>
                                  </p:childTnLst>
                                </p:cTn>
                              </p:par>
                              <p:par>
                                <p:cTn id="89" presetID="42" presetClass="path" presetSubtype="0" accel="50000" decel="50000" fill="hold" grpId="0" nodeType="withEffect">
                                  <p:stCondLst>
                                    <p:cond delay="0"/>
                                  </p:stCondLst>
                                  <p:childTnLst>
                                    <p:animMotion origin="layout" path="M 0.04341 -0.13185 L -2.77778E-6 1.76729E-6 " pathEditMode="relative" rAng="0" ptsTypes="AA">
                                      <p:cBhvr>
                                        <p:cTn id="90" dur="1000" fill="hold"/>
                                        <p:tgtEl>
                                          <p:spTgt spid="87"/>
                                        </p:tgtEl>
                                        <p:attrNameLst>
                                          <p:attrName>ppt_x</p:attrName>
                                          <p:attrName>ppt_y</p:attrName>
                                        </p:attrNameLst>
                                      </p:cBhvr>
                                      <p:rCtr x="-2170" y="6593"/>
                                    </p:animMotion>
                                  </p:childTnLst>
                                </p:cTn>
                              </p:par>
                              <p:par>
                                <p:cTn id="91" presetID="1" presetClass="entr" presetSubtype="0" fill="hold" grpId="1" nodeType="withEffect">
                                  <p:stCondLst>
                                    <p:cond delay="0"/>
                                  </p:stCondLst>
                                  <p:childTnLst>
                                    <p:set>
                                      <p:cBhvr>
                                        <p:cTn id="92" dur="1" fill="hold">
                                          <p:stCondLst>
                                            <p:cond delay="0"/>
                                          </p:stCondLst>
                                        </p:cTn>
                                        <p:tgtEl>
                                          <p:spTgt spid="88"/>
                                        </p:tgtEl>
                                        <p:attrNameLst>
                                          <p:attrName>style.visibility</p:attrName>
                                        </p:attrNameLst>
                                      </p:cBhvr>
                                      <p:to>
                                        <p:strVal val="visible"/>
                                      </p:to>
                                    </p:set>
                                  </p:childTnLst>
                                </p:cTn>
                              </p:par>
                              <p:par>
                                <p:cTn id="93" presetID="42" presetClass="path" presetSubtype="0" accel="50000" decel="50000" fill="hold" grpId="0" nodeType="withEffect">
                                  <p:stCondLst>
                                    <p:cond delay="0"/>
                                  </p:stCondLst>
                                  <p:childTnLst>
                                    <p:animMotion origin="layout" path="M -0.06701 -0.12121 L -3.33333E-6 1.76729E-6 " pathEditMode="relative" rAng="0" ptsTypes="AA">
                                      <p:cBhvr>
                                        <p:cTn id="94" dur="1000" fill="hold"/>
                                        <p:tgtEl>
                                          <p:spTgt spid="88"/>
                                        </p:tgtEl>
                                        <p:attrNameLst>
                                          <p:attrName>ppt_x</p:attrName>
                                          <p:attrName>ppt_y</p:attrName>
                                        </p:attrNameLst>
                                      </p:cBhvr>
                                      <p:rCtr x="3351" y="6061"/>
                                    </p:animMotion>
                                  </p:childTnLst>
                                </p:cTn>
                              </p:par>
                              <p:par>
                                <p:cTn id="95" presetID="1" presetClass="entr" presetSubtype="0" fill="hold" grpId="1" nodeType="withEffect">
                                  <p:stCondLst>
                                    <p:cond delay="0"/>
                                  </p:stCondLst>
                                  <p:childTnLst>
                                    <p:set>
                                      <p:cBhvr>
                                        <p:cTn id="96" dur="1" fill="hold">
                                          <p:stCondLst>
                                            <p:cond delay="0"/>
                                          </p:stCondLst>
                                        </p:cTn>
                                        <p:tgtEl>
                                          <p:spTgt spid="89"/>
                                        </p:tgtEl>
                                        <p:attrNameLst>
                                          <p:attrName>style.visibility</p:attrName>
                                        </p:attrNameLst>
                                      </p:cBhvr>
                                      <p:to>
                                        <p:strVal val="visible"/>
                                      </p:to>
                                    </p:set>
                                  </p:childTnLst>
                                </p:cTn>
                              </p:par>
                              <p:par>
                                <p:cTn id="97" presetID="42" presetClass="path" presetSubtype="0" accel="50000" decel="50000" fill="hold" grpId="0" nodeType="withEffect">
                                  <p:stCondLst>
                                    <p:cond delay="0"/>
                                  </p:stCondLst>
                                  <p:childTnLst>
                                    <p:animMotion origin="layout" path="M -0.41337 -0.18436 L -2.77778E-6 1.93616E-6 " pathEditMode="relative" rAng="0" ptsTypes="AA">
                                      <p:cBhvr>
                                        <p:cTn id="98" dur="1000" fill="hold"/>
                                        <p:tgtEl>
                                          <p:spTgt spid="89"/>
                                        </p:tgtEl>
                                        <p:attrNameLst>
                                          <p:attrName>ppt_x</p:attrName>
                                          <p:attrName>ppt_y</p:attrName>
                                        </p:attrNameLst>
                                      </p:cBhvr>
                                      <p:rCtr x="20660" y="9207"/>
                                    </p:animMotion>
                                  </p:childTnLst>
                                </p:cTn>
                              </p:par>
                              <p:par>
                                <p:cTn id="99" presetID="1" presetClass="entr" presetSubtype="0" fill="hold" grpId="1" nodeType="withEffect">
                                  <p:stCondLst>
                                    <p:cond delay="0"/>
                                  </p:stCondLst>
                                  <p:childTnLst>
                                    <p:set>
                                      <p:cBhvr>
                                        <p:cTn id="100" dur="1" fill="hold">
                                          <p:stCondLst>
                                            <p:cond delay="0"/>
                                          </p:stCondLst>
                                        </p:cTn>
                                        <p:tgtEl>
                                          <p:spTgt spid="90"/>
                                        </p:tgtEl>
                                        <p:attrNameLst>
                                          <p:attrName>style.visibility</p:attrName>
                                        </p:attrNameLst>
                                      </p:cBhvr>
                                      <p:to>
                                        <p:strVal val="visible"/>
                                      </p:to>
                                    </p:set>
                                  </p:childTnLst>
                                </p:cTn>
                              </p:par>
                              <p:par>
                                <p:cTn id="101" presetID="42" presetClass="path" presetSubtype="0" accel="50000" decel="50000" fill="hold" grpId="0" nodeType="withEffect">
                                  <p:stCondLst>
                                    <p:cond delay="0"/>
                                  </p:stCondLst>
                                  <p:childTnLst>
                                    <p:animMotion origin="layout" path="M 0.04341 -0.22484 L -2.77778E-6 3.00717E-8 " pathEditMode="relative" rAng="0" ptsTypes="AA">
                                      <p:cBhvr>
                                        <p:cTn id="102" dur="1000" fill="hold"/>
                                        <p:tgtEl>
                                          <p:spTgt spid="90"/>
                                        </p:tgtEl>
                                        <p:attrNameLst>
                                          <p:attrName>ppt_x</p:attrName>
                                          <p:attrName>ppt_y</p:attrName>
                                        </p:attrNameLst>
                                      </p:cBhvr>
                                      <p:rCtr x="-2170" y="11242"/>
                                    </p:animMotion>
                                  </p:childTnLst>
                                </p:cTn>
                              </p:par>
                              <p:par>
                                <p:cTn id="103" presetID="1" presetClass="entr" presetSubtype="0" fill="hold" grpId="1" nodeType="withEffect">
                                  <p:stCondLst>
                                    <p:cond delay="0"/>
                                  </p:stCondLst>
                                  <p:childTnLst>
                                    <p:set>
                                      <p:cBhvr>
                                        <p:cTn id="104" dur="1" fill="hold">
                                          <p:stCondLst>
                                            <p:cond delay="0"/>
                                          </p:stCondLst>
                                        </p:cTn>
                                        <p:tgtEl>
                                          <p:spTgt spid="91"/>
                                        </p:tgtEl>
                                        <p:attrNameLst>
                                          <p:attrName>style.visibility</p:attrName>
                                        </p:attrNameLst>
                                      </p:cBhvr>
                                      <p:to>
                                        <p:strVal val="visible"/>
                                      </p:to>
                                    </p:set>
                                  </p:childTnLst>
                                </p:cTn>
                              </p:par>
                              <p:par>
                                <p:cTn id="105" presetID="42" presetClass="path" presetSubtype="0" accel="50000" decel="50000" fill="hold" grpId="0" nodeType="withEffect">
                                  <p:stCondLst>
                                    <p:cond delay="0"/>
                                  </p:stCondLst>
                                  <p:childTnLst>
                                    <p:animMotion origin="layout" path="M -0.05902 -0.22484 L -3.33333E-6 3.00717E-8 " pathEditMode="relative" rAng="0" ptsTypes="AA">
                                      <p:cBhvr>
                                        <p:cTn id="106" dur="1000" fill="hold"/>
                                        <p:tgtEl>
                                          <p:spTgt spid="91"/>
                                        </p:tgtEl>
                                        <p:attrNameLst>
                                          <p:attrName>ppt_x</p:attrName>
                                          <p:attrName>ppt_y</p:attrName>
                                        </p:attrNameLst>
                                      </p:cBhvr>
                                      <p:rCtr x="2951" y="11242"/>
                                    </p:animMotion>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92">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1" nodeType="clickEffect">
                                  <p:stCondLst>
                                    <p:cond delay="0"/>
                                  </p:stCondLst>
                                  <p:childTnLst>
                                    <p:set>
                                      <p:cBhvr>
                                        <p:cTn id="114" dur="1" fill="hold">
                                          <p:stCondLst>
                                            <p:cond delay="0"/>
                                          </p:stCondLst>
                                        </p:cTn>
                                        <p:tgtEl>
                                          <p:spTgt spid="72"/>
                                        </p:tgtEl>
                                        <p:attrNameLst>
                                          <p:attrName>style.visibility</p:attrName>
                                        </p:attrNameLst>
                                      </p:cBhvr>
                                      <p:to>
                                        <p:strVal val="visible"/>
                                      </p:to>
                                    </p:set>
                                  </p:childTnLst>
                                </p:cTn>
                              </p:par>
                              <p:par>
                                <p:cTn id="115" presetID="42" presetClass="path" presetSubtype="0" accel="50000" decel="50000" fill="hold" grpId="0" nodeType="withEffect">
                                  <p:stCondLst>
                                    <p:cond delay="0"/>
                                  </p:stCondLst>
                                  <p:childTnLst>
                                    <p:animMotion origin="layout" path="M -0.00764 -0.13737 L -0.00382 -0.05828 " pathEditMode="relative" rAng="0" ptsTypes="AA">
                                      <p:cBhvr>
                                        <p:cTn id="116" dur="2000" fill="hold"/>
                                        <p:tgtEl>
                                          <p:spTgt spid="72"/>
                                        </p:tgtEl>
                                        <p:attrNameLst>
                                          <p:attrName>ppt_x</p:attrName>
                                          <p:attrName>ppt_y</p:attrName>
                                        </p:attrNameLst>
                                      </p:cBhvr>
                                      <p:rCtr x="191" y="3955"/>
                                    </p:animMotion>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9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uiExpand="1" build="p"/>
      <p:bldP spid="63" grpId="0" animBg="1"/>
      <p:bldP spid="63" grpId="1" animBg="1"/>
      <p:bldP spid="67" grpId="0" animBg="1"/>
      <p:bldP spid="67" grpId="1" animBg="1"/>
      <p:bldP spid="74" grpId="0" animBg="1"/>
      <p:bldP spid="75" grpId="0" animBg="1"/>
      <p:bldP spid="76" grpId="0" animBg="1"/>
      <p:bldP spid="76" grpId="1" animBg="1"/>
      <p:bldP spid="77" grpId="0" animBg="1"/>
      <p:bldP spid="77" grpId="1" animBg="1"/>
      <p:bldP spid="78" grpId="0" animBg="1"/>
      <p:bldP spid="78" grpId="1" animBg="1"/>
      <p:bldP spid="86" grpId="0" animBg="1"/>
      <p:bldP spid="86" grpId="1" animBg="1"/>
      <p:bldP spid="87" grpId="0" animBg="1"/>
      <p:bldP spid="87" grpId="1" animBg="1"/>
      <p:bldP spid="88" grpId="0" animBg="1"/>
      <p:bldP spid="88" grpId="1" animBg="1"/>
      <p:bldP spid="72" grpId="0" animBg="1"/>
      <p:bldP spid="72" grpId="1" animBg="1"/>
      <p:bldP spid="65" grpId="0" animBg="1"/>
      <p:bldP spid="65" grpId="1" animBg="1"/>
      <p:bldP spid="79" grpId="0" animBg="1"/>
      <p:bldP spid="79" grpId="1" animBg="1"/>
      <p:bldP spid="80" grpId="0" animBg="1"/>
      <p:bldP spid="80" grpId="1" animBg="1"/>
      <p:bldP spid="81" grpId="0" animBg="1"/>
      <p:bldP spid="81" grpId="1" animBg="1"/>
      <p:bldP spid="85" grpId="0" animBg="1"/>
      <p:bldP spid="85" grpId="1" animBg="1"/>
      <p:bldP spid="90" grpId="0" animBg="1"/>
      <p:bldP spid="90" grpId="1" animBg="1"/>
      <p:bldP spid="91" grpId="0" animBg="1"/>
      <p:bldP spid="91" grpId="1" animBg="1"/>
      <p:bldP spid="64" grpId="0" animBg="1"/>
      <p:bldP spid="64" grpId="1" animBg="1"/>
      <p:bldP spid="66" grpId="0" animBg="1"/>
      <p:bldP spid="66" grpId="1" animBg="1"/>
      <p:bldP spid="69" grpId="0" animBg="1"/>
      <p:bldP spid="69" grpId="1" animBg="1"/>
      <p:bldP spid="70" grpId="0" animBg="1"/>
      <p:bldP spid="70" grpId="1" animBg="1"/>
      <p:bldP spid="71" grpId="0" animBg="1"/>
      <p:bldP spid="71" grpId="1" animBg="1"/>
      <p:bldP spid="82" grpId="0" animBg="1"/>
      <p:bldP spid="82" grpId="1" animBg="1"/>
      <p:bldP spid="89" grpId="0" animBg="1"/>
      <p:bldP spid="89" grpId="1" animBg="1"/>
      <p:bldP spid="84" grpId="0" animBg="1"/>
      <p:bldP spid="84" grpId="1" animBg="1"/>
      <p:bldP spid="83" grpId="0" animBg="1"/>
      <p:bldP spid="8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Solution: Large Monolithic Buffer</a:t>
            </a:r>
            <a:endParaRPr lang="en-US" dirty="0"/>
          </a:p>
        </p:txBody>
      </p:sp>
      <p:sp>
        <p:nvSpPr>
          <p:cNvPr id="4" name="Slide Number Placeholder 3"/>
          <p:cNvSpPr>
            <a:spLocks noGrp="1"/>
          </p:cNvSpPr>
          <p:nvPr>
            <p:ph type="sldNum" sz="quarter" idx="11"/>
          </p:nvPr>
        </p:nvSpPr>
        <p:spPr>
          <a:xfrm>
            <a:off x="6553200" y="6212160"/>
            <a:ext cx="2133600" cy="457200"/>
          </a:xfrm>
        </p:spPr>
        <p:txBody>
          <a:bodyPr/>
          <a:lstStyle/>
          <a:p>
            <a:fld id="{323594FA-E141-4234-AE05-360401972BE7}" type="slidenum">
              <a:rPr lang="en-US" altLang="en-US" smtClean="0"/>
              <a:pPr/>
              <a:t>9</a:t>
            </a:fld>
            <a:endParaRPr lang="en-US" altLang="en-US"/>
          </a:p>
        </p:txBody>
      </p:sp>
      <p:sp>
        <p:nvSpPr>
          <p:cNvPr id="118" name="Rectangle 117"/>
          <p:cNvSpPr/>
          <p:nvPr/>
        </p:nvSpPr>
        <p:spPr>
          <a:xfrm>
            <a:off x="755576" y="1916832"/>
            <a:ext cx="7632848" cy="23762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745695" y="4273932"/>
            <a:ext cx="7642729" cy="523220"/>
          </a:xfrm>
          <a:prstGeom prst="rect">
            <a:avLst/>
          </a:prstGeom>
          <a:solidFill>
            <a:schemeClr val="tx2">
              <a:lumMod val="60000"/>
              <a:lumOff val="40000"/>
            </a:schemeClr>
          </a:solidFill>
          <a:ln w="38100">
            <a:solidFill>
              <a:schemeClr val="tx1"/>
            </a:solidFill>
          </a:ln>
        </p:spPr>
        <p:txBody>
          <a:bodyPr wrap="square" rtlCol="0">
            <a:spAutoFit/>
          </a:bodyPr>
          <a:lstStyle/>
          <a:p>
            <a:pPr algn="ctr"/>
            <a:r>
              <a:rPr lang="en-US" sz="2800" dirty="0" smtClean="0"/>
              <a:t>Memory Scheduler</a:t>
            </a:r>
            <a:endParaRPr lang="en-US" sz="2800" dirty="0"/>
          </a:p>
        </p:txBody>
      </p:sp>
      <p:sp>
        <p:nvSpPr>
          <p:cNvPr id="124" name="Down Arrow 123"/>
          <p:cNvSpPr/>
          <p:nvPr/>
        </p:nvSpPr>
        <p:spPr>
          <a:xfrm>
            <a:off x="1480325"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Down Arrow 124"/>
          <p:cNvSpPr/>
          <p:nvPr/>
        </p:nvSpPr>
        <p:spPr>
          <a:xfrm>
            <a:off x="2992493"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Down Arrow 125"/>
          <p:cNvSpPr/>
          <p:nvPr/>
        </p:nvSpPr>
        <p:spPr>
          <a:xfrm>
            <a:off x="4432653"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Down Arrow 126"/>
          <p:cNvSpPr/>
          <p:nvPr/>
        </p:nvSpPr>
        <p:spPr>
          <a:xfrm>
            <a:off x="5872813"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Down Arrow 127"/>
          <p:cNvSpPr/>
          <p:nvPr/>
        </p:nvSpPr>
        <p:spPr>
          <a:xfrm>
            <a:off x="3719946" y="4941168"/>
            <a:ext cx="128965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2627784" y="5445224"/>
            <a:ext cx="3456384" cy="369332"/>
          </a:xfrm>
          <a:prstGeom prst="rect">
            <a:avLst/>
          </a:prstGeom>
          <a:noFill/>
        </p:spPr>
        <p:txBody>
          <a:bodyPr wrap="square" rtlCol="0">
            <a:spAutoFit/>
          </a:bodyPr>
          <a:lstStyle/>
          <a:p>
            <a:pPr algn="ctr"/>
            <a:r>
              <a:rPr lang="en-US" dirty="0" smtClean="0"/>
              <a:t>To DRAM</a:t>
            </a:r>
            <a:endParaRPr lang="en-US" dirty="0"/>
          </a:p>
        </p:txBody>
      </p:sp>
      <p:sp>
        <p:nvSpPr>
          <p:cNvPr id="130" name="Rectangle 129"/>
          <p:cNvSpPr/>
          <p:nvPr/>
        </p:nvSpPr>
        <p:spPr>
          <a:xfrm>
            <a:off x="827584"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827584"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827584"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1763688"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1763688"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1763688"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2699792"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699792"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2699792"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635896"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635896"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3635896"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4572000"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4572000"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4572000"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5508104"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5508104"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5508104"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6444208"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6444208"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6444208"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7380312"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7380312"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7380312"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Down Arrow 165"/>
          <p:cNvSpPr/>
          <p:nvPr/>
        </p:nvSpPr>
        <p:spPr>
          <a:xfrm>
            <a:off x="7236296" y="14127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827584"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827584"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827584" y="37890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1763688"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1763688"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1763688" y="37890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2699792"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2699792"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3635896"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3635896"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4572000"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4572000"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5508104"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5508104"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6444208"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6444208"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7380312"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7380312"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1115616" y="879103"/>
            <a:ext cx="1100228" cy="461665"/>
          </a:xfrm>
          <a:prstGeom prst="rect">
            <a:avLst/>
          </a:prstGeom>
          <a:noFill/>
        </p:spPr>
        <p:txBody>
          <a:bodyPr wrap="square" rtlCol="0">
            <a:spAutoFit/>
          </a:bodyPr>
          <a:lstStyle/>
          <a:p>
            <a:r>
              <a:rPr lang="en-US" sz="2400" dirty="0" smtClean="0">
                <a:solidFill>
                  <a:srgbClr val="CC9900"/>
                </a:solidFill>
              </a:rPr>
              <a:t>Core 1</a:t>
            </a:r>
            <a:endParaRPr lang="en-US" sz="2400" dirty="0">
              <a:solidFill>
                <a:srgbClr val="CC9900"/>
              </a:solidFill>
            </a:endParaRPr>
          </a:p>
        </p:txBody>
      </p:sp>
      <p:sp>
        <p:nvSpPr>
          <p:cNvPr id="109" name="TextBox 108"/>
          <p:cNvSpPr txBox="1"/>
          <p:nvPr/>
        </p:nvSpPr>
        <p:spPr>
          <a:xfrm>
            <a:off x="2597078" y="879103"/>
            <a:ext cx="1100228" cy="461665"/>
          </a:xfrm>
          <a:prstGeom prst="rect">
            <a:avLst/>
          </a:prstGeom>
          <a:noFill/>
        </p:spPr>
        <p:txBody>
          <a:bodyPr wrap="square" rtlCol="0">
            <a:spAutoFit/>
          </a:bodyPr>
          <a:lstStyle/>
          <a:p>
            <a:r>
              <a:rPr lang="en-US" sz="2400" dirty="0" smtClean="0">
                <a:solidFill>
                  <a:srgbClr val="0000FF"/>
                </a:solidFill>
              </a:rPr>
              <a:t>Core 2</a:t>
            </a:r>
            <a:endParaRPr lang="en-US" sz="2400" dirty="0">
              <a:solidFill>
                <a:srgbClr val="0000FF"/>
              </a:solidFill>
            </a:endParaRPr>
          </a:p>
        </p:txBody>
      </p:sp>
      <p:sp>
        <p:nvSpPr>
          <p:cNvPr id="110" name="TextBox 109"/>
          <p:cNvSpPr txBox="1"/>
          <p:nvPr/>
        </p:nvSpPr>
        <p:spPr>
          <a:xfrm>
            <a:off x="4078541" y="879103"/>
            <a:ext cx="1100228" cy="461665"/>
          </a:xfrm>
          <a:prstGeom prst="rect">
            <a:avLst/>
          </a:prstGeom>
          <a:noFill/>
        </p:spPr>
        <p:txBody>
          <a:bodyPr wrap="square" rtlCol="0">
            <a:spAutoFit/>
          </a:bodyPr>
          <a:lstStyle/>
          <a:p>
            <a:r>
              <a:rPr lang="en-US" sz="2400" dirty="0" smtClean="0">
                <a:solidFill>
                  <a:srgbClr val="FF0000"/>
                </a:solidFill>
              </a:rPr>
              <a:t>Core 3</a:t>
            </a:r>
            <a:endParaRPr lang="en-US" sz="2400" dirty="0">
              <a:solidFill>
                <a:srgbClr val="FF0000"/>
              </a:solidFill>
            </a:endParaRPr>
          </a:p>
        </p:txBody>
      </p:sp>
      <p:sp>
        <p:nvSpPr>
          <p:cNvPr id="111" name="TextBox 110"/>
          <p:cNvSpPr txBox="1"/>
          <p:nvPr/>
        </p:nvSpPr>
        <p:spPr>
          <a:xfrm>
            <a:off x="5492665" y="879103"/>
            <a:ext cx="1100228" cy="461665"/>
          </a:xfrm>
          <a:prstGeom prst="rect">
            <a:avLst/>
          </a:prstGeom>
          <a:noFill/>
        </p:spPr>
        <p:txBody>
          <a:bodyPr wrap="square" rtlCol="0">
            <a:spAutoFit/>
          </a:bodyPr>
          <a:lstStyle/>
          <a:p>
            <a:r>
              <a:rPr lang="en-US" sz="2400" dirty="0" smtClean="0">
                <a:solidFill>
                  <a:schemeClr val="accent2">
                    <a:lumMod val="75000"/>
                  </a:schemeClr>
                </a:solidFill>
              </a:rPr>
              <a:t>Core 4</a:t>
            </a:r>
            <a:endParaRPr lang="en-US" sz="2400" dirty="0">
              <a:solidFill>
                <a:schemeClr val="accent2">
                  <a:lumMod val="75000"/>
                </a:schemeClr>
              </a:solidFill>
            </a:endParaRPr>
          </a:p>
        </p:txBody>
      </p:sp>
      <p:sp>
        <p:nvSpPr>
          <p:cNvPr id="156" name="TextBox 155"/>
          <p:cNvSpPr txBox="1"/>
          <p:nvPr/>
        </p:nvSpPr>
        <p:spPr>
          <a:xfrm>
            <a:off x="827584" y="1988840"/>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160" name="TextBox 159"/>
          <p:cNvSpPr txBox="1"/>
          <p:nvPr/>
        </p:nvSpPr>
        <p:spPr>
          <a:xfrm>
            <a:off x="4572000" y="1988840"/>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167" name="TextBox 166"/>
          <p:cNvSpPr txBox="1"/>
          <p:nvPr/>
        </p:nvSpPr>
        <p:spPr>
          <a:xfrm>
            <a:off x="1763688"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68" name="TextBox 167"/>
          <p:cNvSpPr txBox="1"/>
          <p:nvPr/>
        </p:nvSpPr>
        <p:spPr>
          <a:xfrm>
            <a:off x="2699792"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69" name="TextBox 168"/>
          <p:cNvSpPr txBox="1"/>
          <p:nvPr/>
        </p:nvSpPr>
        <p:spPr>
          <a:xfrm>
            <a:off x="3635896" y="1988840"/>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177" name="TextBox 176"/>
          <p:cNvSpPr txBox="1"/>
          <p:nvPr/>
        </p:nvSpPr>
        <p:spPr>
          <a:xfrm>
            <a:off x="5508104"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78" name="TextBox 177"/>
          <p:cNvSpPr txBox="1"/>
          <p:nvPr/>
        </p:nvSpPr>
        <p:spPr>
          <a:xfrm>
            <a:off x="6444208"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79" name="TextBox 178"/>
          <p:cNvSpPr txBox="1"/>
          <p:nvPr/>
        </p:nvSpPr>
        <p:spPr>
          <a:xfrm>
            <a:off x="7380312"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59" name="TextBox 158"/>
          <p:cNvSpPr txBox="1"/>
          <p:nvPr/>
        </p:nvSpPr>
        <p:spPr>
          <a:xfrm>
            <a:off x="3635896" y="233958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63" name="TextBox 162"/>
          <p:cNvSpPr txBox="1"/>
          <p:nvPr/>
        </p:nvSpPr>
        <p:spPr>
          <a:xfrm>
            <a:off x="5508104" y="2339588"/>
            <a:ext cx="936104" cy="369332"/>
          </a:xfrm>
          <a:prstGeom prst="rect">
            <a:avLst/>
          </a:prstGeom>
          <a:solidFill>
            <a:srgbClr val="FF5050"/>
          </a:solidFill>
          <a:ln w="22225">
            <a:solidFill>
              <a:schemeClr val="tx1"/>
            </a:solidFill>
          </a:ln>
        </p:spPr>
        <p:txBody>
          <a:bodyPr wrap="square" rtlCol="0">
            <a:spAutoFit/>
          </a:bodyPr>
          <a:lstStyle/>
          <a:p>
            <a:pPr algn="ctr"/>
            <a:r>
              <a:rPr lang="en-US" dirty="0" err="1" smtClean="0"/>
              <a:t>Req</a:t>
            </a:r>
            <a:endParaRPr lang="en-US" dirty="0"/>
          </a:p>
        </p:txBody>
      </p:sp>
      <p:sp>
        <p:nvSpPr>
          <p:cNvPr id="164" name="TextBox 163"/>
          <p:cNvSpPr txBox="1"/>
          <p:nvPr/>
        </p:nvSpPr>
        <p:spPr>
          <a:xfrm>
            <a:off x="7380312" y="2339588"/>
            <a:ext cx="936104" cy="369332"/>
          </a:xfrm>
          <a:prstGeom prst="rect">
            <a:avLst/>
          </a:prstGeom>
          <a:solidFill>
            <a:schemeClr val="tx2">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173" name="TextBox 172"/>
          <p:cNvSpPr txBox="1"/>
          <p:nvPr/>
        </p:nvSpPr>
        <p:spPr>
          <a:xfrm>
            <a:off x="827584" y="234888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74" name="TextBox 173"/>
          <p:cNvSpPr txBox="1"/>
          <p:nvPr/>
        </p:nvSpPr>
        <p:spPr>
          <a:xfrm>
            <a:off x="4572000" y="2343150"/>
            <a:ext cx="936104" cy="37506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80" name="TextBox 179"/>
          <p:cNvSpPr txBox="1"/>
          <p:nvPr/>
        </p:nvSpPr>
        <p:spPr>
          <a:xfrm>
            <a:off x="6444208" y="2338388"/>
            <a:ext cx="936104" cy="379824"/>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217" name="TextBox 216"/>
          <p:cNvSpPr txBox="1"/>
          <p:nvPr/>
        </p:nvSpPr>
        <p:spPr>
          <a:xfrm>
            <a:off x="2699792" y="234888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57" name="TextBox 156"/>
          <p:cNvSpPr txBox="1"/>
          <p:nvPr/>
        </p:nvSpPr>
        <p:spPr>
          <a:xfrm>
            <a:off x="1763688" y="2347912"/>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158" name="TextBox 157"/>
          <p:cNvSpPr txBox="1"/>
          <p:nvPr/>
        </p:nvSpPr>
        <p:spPr>
          <a:xfrm>
            <a:off x="827584" y="2699628"/>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170" name="TextBox 169"/>
          <p:cNvSpPr txBox="1"/>
          <p:nvPr/>
        </p:nvSpPr>
        <p:spPr>
          <a:xfrm>
            <a:off x="3635896"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71" name="TextBox 170"/>
          <p:cNvSpPr txBox="1"/>
          <p:nvPr/>
        </p:nvSpPr>
        <p:spPr>
          <a:xfrm>
            <a:off x="2699792"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72" name="TextBox 171"/>
          <p:cNvSpPr txBox="1"/>
          <p:nvPr/>
        </p:nvSpPr>
        <p:spPr>
          <a:xfrm>
            <a:off x="1763688"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75" name="TextBox 174"/>
          <p:cNvSpPr txBox="1"/>
          <p:nvPr/>
        </p:nvSpPr>
        <p:spPr>
          <a:xfrm>
            <a:off x="4572000"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76" name="TextBox 175"/>
          <p:cNvSpPr txBox="1"/>
          <p:nvPr/>
        </p:nvSpPr>
        <p:spPr>
          <a:xfrm>
            <a:off x="5508104"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81" name="TextBox 180"/>
          <p:cNvSpPr txBox="1"/>
          <p:nvPr/>
        </p:nvSpPr>
        <p:spPr>
          <a:xfrm>
            <a:off x="6444208"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82" name="TextBox 181"/>
          <p:cNvSpPr txBox="1"/>
          <p:nvPr/>
        </p:nvSpPr>
        <p:spPr>
          <a:xfrm>
            <a:off x="7380312"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07" name="TextBox 206"/>
          <p:cNvSpPr txBox="1"/>
          <p:nvPr/>
        </p:nvSpPr>
        <p:spPr>
          <a:xfrm>
            <a:off x="827584" y="3068960"/>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211" name="TextBox 210"/>
          <p:cNvSpPr txBox="1"/>
          <p:nvPr/>
        </p:nvSpPr>
        <p:spPr>
          <a:xfrm>
            <a:off x="4572000" y="3068960"/>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215" name="TextBox 214"/>
          <p:cNvSpPr txBox="1"/>
          <p:nvPr/>
        </p:nvSpPr>
        <p:spPr>
          <a:xfrm>
            <a:off x="7380312" y="3068960"/>
            <a:ext cx="936104" cy="369332"/>
          </a:xfrm>
          <a:prstGeom prst="rect">
            <a:avLst/>
          </a:prstGeom>
          <a:solidFill>
            <a:schemeClr val="tx2">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216" name="TextBox 215"/>
          <p:cNvSpPr txBox="1"/>
          <p:nvPr/>
        </p:nvSpPr>
        <p:spPr>
          <a:xfrm>
            <a:off x="1763688" y="306896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18" name="TextBox 217"/>
          <p:cNvSpPr txBox="1"/>
          <p:nvPr/>
        </p:nvSpPr>
        <p:spPr>
          <a:xfrm>
            <a:off x="3635896" y="3068960"/>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220" name="TextBox 219"/>
          <p:cNvSpPr txBox="1"/>
          <p:nvPr/>
        </p:nvSpPr>
        <p:spPr>
          <a:xfrm>
            <a:off x="2699792" y="306896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26" name="TextBox 225"/>
          <p:cNvSpPr txBox="1"/>
          <p:nvPr/>
        </p:nvSpPr>
        <p:spPr>
          <a:xfrm>
            <a:off x="5508104" y="306896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29" name="TextBox 228"/>
          <p:cNvSpPr txBox="1"/>
          <p:nvPr/>
        </p:nvSpPr>
        <p:spPr>
          <a:xfrm>
            <a:off x="6444208" y="3068960"/>
            <a:ext cx="936104" cy="369332"/>
          </a:xfrm>
          <a:prstGeom prst="rect">
            <a:avLst/>
          </a:prstGeom>
          <a:solidFill>
            <a:srgbClr val="00B0F0"/>
          </a:solidFill>
          <a:ln w="22225">
            <a:solidFill>
              <a:schemeClr val="tx1"/>
            </a:solidFill>
          </a:ln>
        </p:spPr>
        <p:txBody>
          <a:bodyPr wrap="square" rtlCol="0">
            <a:spAutoFit/>
          </a:bodyPr>
          <a:lstStyle/>
          <a:p>
            <a:pPr algn="ctr"/>
            <a:r>
              <a:rPr lang="en-US" dirty="0" err="1" smtClean="0"/>
              <a:t>Req</a:t>
            </a:r>
            <a:endParaRPr lang="en-US" dirty="0"/>
          </a:p>
        </p:txBody>
      </p:sp>
      <p:sp>
        <p:nvSpPr>
          <p:cNvPr id="210" name="TextBox 209"/>
          <p:cNvSpPr txBox="1"/>
          <p:nvPr/>
        </p:nvSpPr>
        <p:spPr>
          <a:xfrm>
            <a:off x="3635896"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14" name="TextBox 213"/>
          <p:cNvSpPr txBox="1"/>
          <p:nvPr/>
        </p:nvSpPr>
        <p:spPr>
          <a:xfrm>
            <a:off x="5508104" y="3429000"/>
            <a:ext cx="936104" cy="371712"/>
          </a:xfrm>
          <a:prstGeom prst="rect">
            <a:avLst/>
          </a:prstGeom>
          <a:solidFill>
            <a:srgbClr val="FF5050"/>
          </a:solidFill>
          <a:ln w="22225">
            <a:solidFill>
              <a:schemeClr val="tx1"/>
            </a:solidFill>
          </a:ln>
        </p:spPr>
        <p:txBody>
          <a:bodyPr wrap="square" rtlCol="0">
            <a:spAutoFit/>
          </a:bodyPr>
          <a:lstStyle/>
          <a:p>
            <a:pPr algn="ctr"/>
            <a:r>
              <a:rPr lang="en-US" dirty="0" err="1" smtClean="0"/>
              <a:t>Req</a:t>
            </a:r>
            <a:endParaRPr lang="en-US" dirty="0"/>
          </a:p>
        </p:txBody>
      </p:sp>
      <p:sp>
        <p:nvSpPr>
          <p:cNvPr id="219" name="TextBox 218"/>
          <p:cNvSpPr txBox="1"/>
          <p:nvPr/>
        </p:nvSpPr>
        <p:spPr>
          <a:xfrm>
            <a:off x="2699792"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21" name="TextBox 220"/>
          <p:cNvSpPr txBox="1"/>
          <p:nvPr/>
        </p:nvSpPr>
        <p:spPr>
          <a:xfrm>
            <a:off x="1763688"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22" name="TextBox 221"/>
          <p:cNvSpPr txBox="1"/>
          <p:nvPr/>
        </p:nvSpPr>
        <p:spPr>
          <a:xfrm>
            <a:off x="827584"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23" name="TextBox 222"/>
          <p:cNvSpPr txBox="1"/>
          <p:nvPr/>
        </p:nvSpPr>
        <p:spPr>
          <a:xfrm>
            <a:off x="4572000"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30" name="TextBox 229"/>
          <p:cNvSpPr txBox="1"/>
          <p:nvPr/>
        </p:nvSpPr>
        <p:spPr>
          <a:xfrm>
            <a:off x="6444208"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31" name="TextBox 230"/>
          <p:cNvSpPr txBox="1"/>
          <p:nvPr/>
        </p:nvSpPr>
        <p:spPr>
          <a:xfrm>
            <a:off x="7380312"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209" name="TextBox 208"/>
          <p:cNvSpPr txBox="1"/>
          <p:nvPr/>
        </p:nvSpPr>
        <p:spPr>
          <a:xfrm>
            <a:off x="827584" y="3779748"/>
            <a:ext cx="936104" cy="369332"/>
          </a:xfrm>
          <a:prstGeom prst="rect">
            <a:avLst/>
          </a:prstGeom>
          <a:solidFill>
            <a:schemeClr val="accent1">
              <a:lumMod val="60000"/>
              <a:lumOff val="40000"/>
            </a:schemeClr>
          </a:solidFill>
          <a:ln w="22225">
            <a:solidFill>
              <a:schemeClr val="tx1"/>
            </a:solidFill>
          </a:ln>
        </p:spPr>
        <p:txBody>
          <a:bodyPr wrap="square" rtlCol="0">
            <a:spAutoFit/>
          </a:bodyPr>
          <a:lstStyle/>
          <a:p>
            <a:pPr algn="ctr"/>
            <a:r>
              <a:rPr lang="en-US" dirty="0" err="1" smtClean="0"/>
              <a:t>Req</a:t>
            </a:r>
            <a:endParaRPr lang="en-US" dirty="0"/>
          </a:p>
        </p:txBody>
      </p:sp>
      <p:sp>
        <p:nvSpPr>
          <p:cNvPr id="225" name="TextBox 224"/>
          <p:cNvSpPr txBox="1"/>
          <p:nvPr/>
        </p:nvSpPr>
        <p:spPr>
          <a:xfrm>
            <a:off x="1763688" y="3779748"/>
            <a:ext cx="936104" cy="369332"/>
          </a:xfrm>
          <a:prstGeom prst="rect">
            <a:avLst/>
          </a:prstGeom>
          <a:solidFill>
            <a:srgbClr val="A61A9F"/>
          </a:solidFill>
          <a:ln w="22225">
            <a:solidFill>
              <a:schemeClr val="tx1"/>
            </a:solidFill>
          </a:ln>
        </p:spPr>
        <p:txBody>
          <a:bodyPr wrap="square" rtlCol="0">
            <a:spAutoFit/>
          </a:bodyPr>
          <a:lstStyle/>
          <a:p>
            <a:pPr algn="ctr"/>
            <a:r>
              <a:rPr lang="en-US" dirty="0" err="1" smtClean="0">
                <a:solidFill>
                  <a:schemeClr val="bg1"/>
                </a:solidFill>
              </a:rPr>
              <a:t>Req</a:t>
            </a:r>
            <a:endParaRPr lang="en-US" dirty="0">
              <a:solidFill>
                <a:schemeClr val="bg1"/>
              </a:solidFill>
            </a:endParaRPr>
          </a:p>
        </p:txBody>
      </p:sp>
      <p:sp>
        <p:nvSpPr>
          <p:cNvPr id="191" name="Rectangle 190"/>
          <p:cNvSpPr/>
          <p:nvPr/>
        </p:nvSpPr>
        <p:spPr>
          <a:xfrm>
            <a:off x="2699792" y="3776663"/>
            <a:ext cx="936104" cy="372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3635896" y="3776663"/>
            <a:ext cx="936104" cy="372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4572000" y="3776663"/>
            <a:ext cx="936104" cy="372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a:off x="5508104" y="3779044"/>
            <a:ext cx="936104" cy="3700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6444208" y="3779044"/>
            <a:ext cx="936104" cy="3700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7380312" y="3779044"/>
            <a:ext cx="936104" cy="3700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6853014" y="984920"/>
            <a:ext cx="1100228" cy="461665"/>
          </a:xfrm>
          <a:prstGeom prst="rect">
            <a:avLst/>
          </a:prstGeom>
          <a:solidFill>
            <a:srgbClr val="A61A9F"/>
          </a:solidFill>
          <a:ln>
            <a:solidFill>
              <a:schemeClr val="tx1"/>
            </a:solidFill>
          </a:ln>
        </p:spPr>
        <p:txBody>
          <a:bodyPr wrap="square" rtlCol="0">
            <a:spAutoFit/>
          </a:bodyPr>
          <a:lstStyle/>
          <a:p>
            <a:pPr algn="ctr"/>
            <a:r>
              <a:rPr lang="en-US" sz="2400" dirty="0" smtClean="0">
                <a:solidFill>
                  <a:schemeClr val="bg1"/>
                </a:solidFill>
              </a:rPr>
              <a:t>GPU</a:t>
            </a:r>
            <a:endParaRPr lang="en-US"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0.03541 -0.13185 L 3.33333E-6 1.76729E-6 " pathEditMode="relative" rAng="0" ptsTypes="AA">
                                      <p:cBhvr>
                                        <p:cTn id="8" dur="1000" fill="hold"/>
                                        <p:tgtEl>
                                          <p:spTgt spid="156"/>
                                        </p:tgtEl>
                                        <p:attrNameLst>
                                          <p:attrName>ppt_x</p:attrName>
                                          <p:attrName>ppt_y</p:attrName>
                                        </p:attrNameLst>
                                      </p:cBhvr>
                                      <p:rCtr x="-1771" y="6593"/>
                                    </p:animMotion>
                                  </p:childTnLst>
                                </p:cTn>
                              </p:par>
                              <p:par>
                                <p:cTn id="9" presetID="1" presetClass="entr" presetSubtype="0" fill="hold" grpId="1" nodeType="with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42" presetClass="path" presetSubtype="0" accel="50000" decel="50000" fill="hold" grpId="0" nodeType="withEffect">
                                  <p:stCondLst>
                                    <p:cond delay="0"/>
                                  </p:stCondLst>
                                  <p:childTnLst>
                                    <p:animMotion origin="layout" path="M 0.09843 -0.19338 L 2.77778E-6 -1.38793E-7 " pathEditMode="relative" rAng="0" ptsTypes="AA">
                                      <p:cBhvr>
                                        <p:cTn id="12" dur="1000" fill="hold"/>
                                        <p:tgtEl>
                                          <p:spTgt spid="157"/>
                                        </p:tgtEl>
                                        <p:attrNameLst>
                                          <p:attrName>ppt_x</p:attrName>
                                          <p:attrName>ppt_y</p:attrName>
                                        </p:attrNameLst>
                                      </p:cBhvr>
                                      <p:rCtr x="-4931" y="9669"/>
                                    </p:animMotion>
                                  </p:childTnLst>
                                </p:cTn>
                              </p:par>
                              <p:par>
                                <p:cTn id="13" presetID="1" presetClass="entr" presetSubtype="0" fill="hold" grpId="1" nodeType="withEffect">
                                  <p:stCondLst>
                                    <p:cond delay="0"/>
                                  </p:stCondLst>
                                  <p:childTnLst>
                                    <p:set>
                                      <p:cBhvr>
                                        <p:cTn id="14" dur="1" fill="hold">
                                          <p:stCondLst>
                                            <p:cond delay="0"/>
                                          </p:stCondLst>
                                        </p:cTn>
                                        <p:tgtEl>
                                          <p:spTgt spid="15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6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64"/>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60"/>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58"/>
                                        </p:tgtEl>
                                        <p:attrNameLst>
                                          <p:attrName>style.visibility</p:attrName>
                                        </p:attrNameLst>
                                      </p:cBhvr>
                                      <p:to>
                                        <p:strVal val="visible"/>
                                      </p:to>
                                    </p:set>
                                  </p:childTnLst>
                                </p:cTn>
                              </p:par>
                              <p:par>
                                <p:cTn id="23" presetID="42" presetClass="path" presetSubtype="0" accel="50000" decel="50000" fill="hold" grpId="0" nodeType="withEffect">
                                  <p:stCondLst>
                                    <p:cond delay="0"/>
                                  </p:stCondLst>
                                  <p:childTnLst>
                                    <p:animMotion origin="layout" path="M 0.35053 -0.18311 L -4.72222E-6 4.44444E-6 " pathEditMode="relative" rAng="0" ptsTypes="AA">
                                      <p:cBhvr>
                                        <p:cTn id="24" dur="1000" fill="hold"/>
                                        <p:tgtEl>
                                          <p:spTgt spid="159"/>
                                        </p:tgtEl>
                                        <p:attrNameLst>
                                          <p:attrName>ppt_x</p:attrName>
                                          <p:attrName>ppt_y</p:attrName>
                                        </p:attrNameLst>
                                      </p:cBhvr>
                                      <p:rCtr x="-17535" y="9144"/>
                                    </p:animMotion>
                                  </p:childTnLst>
                                </p:cTn>
                              </p:par>
                              <p:par>
                                <p:cTn id="25" presetID="42" presetClass="path" presetSubtype="0" accel="50000" decel="50000" fill="hold" grpId="0" nodeType="withEffect">
                                  <p:stCondLst>
                                    <p:cond delay="0"/>
                                  </p:stCondLst>
                                  <p:childTnLst>
                                    <p:animMotion origin="layout" path="M -0.16128 -0.18297 L -2.22222E-6 -1.38793E-7 " pathEditMode="relative" rAng="0" ptsTypes="AA">
                                      <p:cBhvr>
                                        <p:cTn id="26" dur="1000" fill="hold"/>
                                        <p:tgtEl>
                                          <p:spTgt spid="163"/>
                                        </p:tgtEl>
                                        <p:attrNameLst>
                                          <p:attrName>ppt_x</p:attrName>
                                          <p:attrName>ppt_y</p:attrName>
                                        </p:attrNameLst>
                                      </p:cBhvr>
                                      <p:rCtr x="8056" y="9137"/>
                                    </p:animMotion>
                                  </p:childTnLst>
                                </p:cTn>
                              </p:par>
                              <p:par>
                                <p:cTn id="27" presetID="42" presetClass="path" presetSubtype="0" accel="50000" decel="50000" fill="hold" grpId="0" nodeType="withEffect">
                                  <p:stCondLst>
                                    <p:cond delay="0"/>
                                  </p:stCondLst>
                                  <p:childTnLst>
                                    <p:animMotion origin="layout" path="M -0.20868 -0.18297 L -3.33333E-6 -1.38793E-7 " pathEditMode="relative" rAng="0" ptsTypes="AA">
                                      <p:cBhvr>
                                        <p:cTn id="28" dur="1000" fill="hold"/>
                                        <p:tgtEl>
                                          <p:spTgt spid="164"/>
                                        </p:tgtEl>
                                        <p:attrNameLst>
                                          <p:attrName>ppt_x</p:attrName>
                                          <p:attrName>ppt_y</p:attrName>
                                        </p:attrNameLst>
                                      </p:cBhvr>
                                      <p:rCtr x="10434" y="9137"/>
                                    </p:animMotion>
                                  </p:childTnLst>
                                </p:cTn>
                              </p:par>
                              <p:par>
                                <p:cTn id="29" presetID="42" presetClass="path" presetSubtype="0" accel="50000" decel="50000" fill="hold" grpId="0" nodeType="withEffect">
                                  <p:stCondLst>
                                    <p:cond delay="0"/>
                                  </p:stCondLst>
                                  <p:childTnLst>
                                    <p:animMotion origin="layout" path="M -0.37414 -0.13185 L 4.72222E-6 1.76729E-6 " pathEditMode="relative" rAng="0" ptsTypes="AA">
                                      <p:cBhvr>
                                        <p:cTn id="30" dur="1000" fill="hold"/>
                                        <p:tgtEl>
                                          <p:spTgt spid="160"/>
                                        </p:tgtEl>
                                        <p:attrNameLst>
                                          <p:attrName>ppt_x</p:attrName>
                                          <p:attrName>ppt_y</p:attrName>
                                        </p:attrNameLst>
                                      </p:cBhvr>
                                      <p:rCtr x="18698" y="6593"/>
                                    </p:animMotion>
                                  </p:childTnLst>
                                </p:cTn>
                              </p:par>
                              <p:par>
                                <p:cTn id="31" presetID="42" presetClass="path" presetSubtype="0" accel="50000" decel="50000" fill="hold" grpId="0" nodeType="withEffect">
                                  <p:stCondLst>
                                    <p:cond delay="0"/>
                                  </p:stCondLst>
                                  <p:childTnLst>
                                    <p:animMotion origin="layout" path="M 0.03541 -0.23548 L 3.33333E-6 3.00717E-8 " pathEditMode="relative" rAng="0" ptsTypes="AA">
                                      <p:cBhvr>
                                        <p:cTn id="32" dur="1000" fill="hold"/>
                                        <p:tgtEl>
                                          <p:spTgt spid="158"/>
                                        </p:tgtEl>
                                        <p:attrNameLst>
                                          <p:attrName>ppt_x</p:attrName>
                                          <p:attrName>ppt_y</p:attrName>
                                        </p:attrNameLst>
                                      </p:cBhvr>
                                      <p:rCtr x="-1771" y="11774"/>
                                    </p:animMotion>
                                  </p:childTnLst>
                                </p:cTn>
                              </p:par>
                              <p:par>
                                <p:cTn id="33" presetID="1" presetClass="entr" presetSubtype="0" fill="hold" grpId="1" nodeType="withEffect">
                                  <p:stCondLst>
                                    <p:cond delay="0"/>
                                  </p:stCondLst>
                                  <p:childTnLst>
                                    <p:set>
                                      <p:cBhvr>
                                        <p:cTn id="34" dur="1" fill="hold">
                                          <p:stCondLst>
                                            <p:cond delay="0"/>
                                          </p:stCondLst>
                                        </p:cTn>
                                        <p:tgtEl>
                                          <p:spTgt spid="167"/>
                                        </p:tgtEl>
                                        <p:attrNameLst>
                                          <p:attrName>style.visibility</p:attrName>
                                        </p:attrNameLst>
                                      </p:cBhvr>
                                      <p:to>
                                        <p:strVal val="visible"/>
                                      </p:to>
                                    </p:set>
                                  </p:childTnLst>
                                </p:cTn>
                              </p:par>
                              <p:par>
                                <p:cTn id="35" presetID="42" presetClass="path" presetSubtype="0" accel="50000" decel="50000" fill="hold" grpId="0" nodeType="withEffect">
                                  <p:stCondLst>
                                    <p:cond delay="0"/>
                                  </p:stCondLst>
                                  <p:childTnLst>
                                    <p:animMotion origin="layout" path="M 0.55521 -0.13185 L 2.77778E-6 1.76729E-6 " pathEditMode="relative" rAng="0" ptsTypes="AA">
                                      <p:cBhvr>
                                        <p:cTn id="36" dur="1000" fill="hold"/>
                                        <p:tgtEl>
                                          <p:spTgt spid="167"/>
                                        </p:tgtEl>
                                        <p:attrNameLst>
                                          <p:attrName>ppt_x</p:attrName>
                                          <p:attrName>ppt_y</p:attrName>
                                        </p:attrNameLst>
                                      </p:cBhvr>
                                      <p:rCtr x="-27760" y="6593"/>
                                    </p:animMotion>
                                  </p:childTnLst>
                                </p:cTn>
                              </p:par>
                              <p:par>
                                <p:cTn id="37" presetID="1" presetClass="entr" presetSubtype="0" fill="hold" grpId="1" nodeType="withEffect">
                                  <p:stCondLst>
                                    <p:cond delay="0"/>
                                  </p:stCondLst>
                                  <p:childTnLst>
                                    <p:set>
                                      <p:cBhvr>
                                        <p:cTn id="38" dur="1" fill="hold">
                                          <p:stCondLst>
                                            <p:cond delay="0"/>
                                          </p:stCondLst>
                                        </p:cTn>
                                        <p:tgtEl>
                                          <p:spTgt spid="168"/>
                                        </p:tgtEl>
                                        <p:attrNameLst>
                                          <p:attrName>style.visibility</p:attrName>
                                        </p:attrNameLst>
                                      </p:cBhvr>
                                      <p:to>
                                        <p:strVal val="visible"/>
                                      </p:to>
                                    </p:set>
                                  </p:childTnLst>
                                </p:cTn>
                              </p:par>
                              <p:par>
                                <p:cTn id="39" presetID="42" presetClass="path" presetSubtype="0" accel="50000" decel="50000" fill="hold" grpId="0" nodeType="withEffect">
                                  <p:stCondLst>
                                    <p:cond delay="0"/>
                                  </p:stCondLst>
                                  <p:childTnLst>
                                    <p:animMotion origin="layout" path="M 0.45296 -0.13185 L -4.16667E-6 1.76729E-6 " pathEditMode="relative" rAng="0" ptsTypes="AA">
                                      <p:cBhvr>
                                        <p:cTn id="40" dur="1000" fill="hold"/>
                                        <p:tgtEl>
                                          <p:spTgt spid="168"/>
                                        </p:tgtEl>
                                        <p:attrNameLst>
                                          <p:attrName>ppt_x</p:attrName>
                                          <p:attrName>ppt_y</p:attrName>
                                        </p:attrNameLst>
                                      </p:cBhvr>
                                      <p:rCtr x="-22656" y="6593"/>
                                    </p:animMotion>
                                  </p:childTnLst>
                                </p:cTn>
                              </p:par>
                              <p:par>
                                <p:cTn id="41" presetID="1" presetClass="entr" presetSubtype="0" fill="hold" grpId="1" nodeType="withEffect">
                                  <p:stCondLst>
                                    <p:cond delay="0"/>
                                  </p:stCondLst>
                                  <p:childTnLst>
                                    <p:set>
                                      <p:cBhvr>
                                        <p:cTn id="42" dur="1" fill="hold">
                                          <p:stCondLst>
                                            <p:cond delay="0"/>
                                          </p:stCondLst>
                                        </p:cTn>
                                        <p:tgtEl>
                                          <p:spTgt spid="169"/>
                                        </p:tgtEl>
                                        <p:attrNameLst>
                                          <p:attrName>style.visibility</p:attrName>
                                        </p:attrNameLst>
                                      </p:cBhvr>
                                      <p:to>
                                        <p:strVal val="visible"/>
                                      </p:to>
                                    </p:set>
                                  </p:childTnLst>
                                </p:cTn>
                              </p:par>
                              <p:par>
                                <p:cTn id="43" presetID="42" presetClass="path" presetSubtype="0" accel="50000" decel="50000" fill="hold" grpId="0" nodeType="withEffect">
                                  <p:stCondLst>
                                    <p:cond delay="0"/>
                                  </p:stCondLst>
                                  <p:childTnLst>
                                    <p:animMotion origin="layout" path="M -0.10625 -0.14222 L -4.72222E-6 -4.99537E-6 " pathEditMode="relative" rAng="0" ptsTypes="AA">
                                      <p:cBhvr>
                                        <p:cTn id="44" dur="1000" fill="hold"/>
                                        <p:tgtEl>
                                          <p:spTgt spid="169"/>
                                        </p:tgtEl>
                                        <p:attrNameLst>
                                          <p:attrName>ppt_x</p:attrName>
                                          <p:attrName>ppt_y</p:attrName>
                                        </p:attrNameLst>
                                      </p:cBhvr>
                                      <p:rCtr x="5313" y="7100"/>
                                    </p:animMotion>
                                  </p:childTnLst>
                                </p:cTn>
                              </p:par>
                              <p:par>
                                <p:cTn id="45" presetID="1" presetClass="entr" presetSubtype="0" fill="hold" grpId="1" nodeType="withEffect">
                                  <p:stCondLst>
                                    <p:cond delay="0"/>
                                  </p:stCondLst>
                                  <p:childTnLst>
                                    <p:set>
                                      <p:cBhvr>
                                        <p:cTn id="46" dur="1" fill="hold">
                                          <p:stCondLst>
                                            <p:cond delay="0"/>
                                          </p:stCondLst>
                                        </p:cTn>
                                        <p:tgtEl>
                                          <p:spTgt spid="170"/>
                                        </p:tgtEl>
                                        <p:attrNameLst>
                                          <p:attrName>style.visibility</p:attrName>
                                        </p:attrNameLst>
                                      </p:cBhvr>
                                      <p:to>
                                        <p:strVal val="visible"/>
                                      </p:to>
                                    </p:set>
                                  </p:childTnLst>
                                </p:cTn>
                              </p:par>
                              <p:par>
                                <p:cTn id="47" presetID="42" presetClass="path" presetSubtype="0" accel="50000" decel="50000" fill="hold" grpId="0" nodeType="withEffect">
                                  <p:stCondLst>
                                    <p:cond delay="0"/>
                                  </p:stCondLst>
                                  <p:childTnLst>
                                    <p:animMotion origin="layout" path="M 0.35053 -0.22484 L -4.72222E-6 3.00717E-8 " pathEditMode="relative" rAng="0" ptsTypes="AA">
                                      <p:cBhvr>
                                        <p:cTn id="48" dur="1000" fill="hold"/>
                                        <p:tgtEl>
                                          <p:spTgt spid="170"/>
                                        </p:tgtEl>
                                        <p:attrNameLst>
                                          <p:attrName>ppt_x</p:attrName>
                                          <p:attrName>ppt_y</p:attrName>
                                        </p:attrNameLst>
                                      </p:cBhvr>
                                      <p:rCtr x="-17535" y="11242"/>
                                    </p:animMotion>
                                  </p:childTnLst>
                                </p:cTn>
                              </p:par>
                              <p:par>
                                <p:cTn id="49" presetID="1" presetClass="entr" presetSubtype="0" fill="hold" grpId="1" nodeType="withEffect">
                                  <p:stCondLst>
                                    <p:cond delay="0"/>
                                  </p:stCondLst>
                                  <p:childTnLst>
                                    <p:set>
                                      <p:cBhvr>
                                        <p:cTn id="50" dur="1" fill="hold">
                                          <p:stCondLst>
                                            <p:cond delay="0"/>
                                          </p:stCondLst>
                                        </p:cTn>
                                        <p:tgtEl>
                                          <p:spTgt spid="171"/>
                                        </p:tgtEl>
                                        <p:attrNameLst>
                                          <p:attrName>style.visibility</p:attrName>
                                        </p:attrNameLst>
                                      </p:cBhvr>
                                      <p:to>
                                        <p:strVal val="visible"/>
                                      </p:to>
                                    </p:set>
                                  </p:childTnLst>
                                </p:cTn>
                              </p:par>
                              <p:par>
                                <p:cTn id="51" presetID="42" presetClass="path" presetSubtype="0" accel="50000" decel="50000" fill="hold" grpId="0" nodeType="withEffect">
                                  <p:stCondLst>
                                    <p:cond delay="0"/>
                                  </p:stCondLst>
                                  <p:childTnLst>
                                    <p:animMotion origin="layout" path="M 0.45296 -0.23548 L -4.16667E-6 3.00717E-8 " pathEditMode="relative" rAng="0" ptsTypes="AA">
                                      <p:cBhvr>
                                        <p:cTn id="52" dur="1000" fill="hold"/>
                                        <p:tgtEl>
                                          <p:spTgt spid="171"/>
                                        </p:tgtEl>
                                        <p:attrNameLst>
                                          <p:attrName>ppt_x</p:attrName>
                                          <p:attrName>ppt_y</p:attrName>
                                        </p:attrNameLst>
                                      </p:cBhvr>
                                      <p:rCtr x="-22656" y="11774"/>
                                    </p:animMotion>
                                  </p:childTnLst>
                                </p:cTn>
                              </p:par>
                              <p:par>
                                <p:cTn id="53" presetID="1" presetClass="entr" presetSubtype="0" fill="hold" grpId="1" nodeType="withEffect">
                                  <p:stCondLst>
                                    <p:cond delay="0"/>
                                  </p:stCondLst>
                                  <p:childTnLst>
                                    <p:set>
                                      <p:cBhvr>
                                        <p:cTn id="54" dur="1" fill="hold">
                                          <p:stCondLst>
                                            <p:cond delay="0"/>
                                          </p:stCondLst>
                                        </p:cTn>
                                        <p:tgtEl>
                                          <p:spTgt spid="172"/>
                                        </p:tgtEl>
                                        <p:attrNameLst>
                                          <p:attrName>style.visibility</p:attrName>
                                        </p:attrNameLst>
                                      </p:cBhvr>
                                      <p:to>
                                        <p:strVal val="visible"/>
                                      </p:to>
                                    </p:set>
                                  </p:childTnLst>
                                </p:cTn>
                              </p:par>
                              <p:par>
                                <p:cTn id="55" presetID="42" presetClass="path" presetSubtype="0" accel="50000" decel="50000" fill="hold" grpId="0" nodeType="withEffect">
                                  <p:stCondLst>
                                    <p:cond delay="0"/>
                                  </p:stCondLst>
                                  <p:childTnLst>
                                    <p:animMotion origin="layout" path="M 0.55521 -0.23548 L 2.77778E-6 3.00717E-8 " pathEditMode="relative" rAng="0" ptsTypes="AA">
                                      <p:cBhvr>
                                        <p:cTn id="56" dur="1000" fill="hold"/>
                                        <p:tgtEl>
                                          <p:spTgt spid="172"/>
                                        </p:tgtEl>
                                        <p:attrNameLst>
                                          <p:attrName>ppt_x</p:attrName>
                                          <p:attrName>ppt_y</p:attrName>
                                        </p:attrNameLst>
                                      </p:cBhvr>
                                      <p:rCtr x="-27760" y="11774"/>
                                    </p:animMotion>
                                  </p:childTnLst>
                                </p:cTn>
                              </p:par>
                              <p:par>
                                <p:cTn id="57" presetID="1" presetClass="entr" presetSubtype="0" fill="hold" grpId="1" nodeType="withEffect">
                                  <p:stCondLst>
                                    <p:cond delay="0"/>
                                  </p:stCondLst>
                                  <p:childTnLst>
                                    <p:set>
                                      <p:cBhvr>
                                        <p:cTn id="58" dur="1" fill="hold">
                                          <p:stCondLst>
                                            <p:cond delay="0"/>
                                          </p:stCondLst>
                                        </p:cTn>
                                        <p:tgtEl>
                                          <p:spTgt spid="173"/>
                                        </p:tgtEl>
                                        <p:attrNameLst>
                                          <p:attrName>style.visibility</p:attrName>
                                        </p:attrNameLst>
                                      </p:cBhvr>
                                      <p:to>
                                        <p:strVal val="visible"/>
                                      </p:to>
                                    </p:set>
                                  </p:childTnLst>
                                </p:cTn>
                              </p:par>
                              <p:par>
                                <p:cTn id="59" presetID="42" presetClass="path" presetSubtype="0" accel="50000" decel="50000" fill="hold" grpId="0" nodeType="withEffect">
                                  <p:stCondLst>
                                    <p:cond delay="0"/>
                                  </p:stCondLst>
                                  <p:childTnLst>
                                    <p:animMotion origin="layout" path="M 0.65764 -0.18436 L 3.33333E-6 1.93616E-6 " pathEditMode="relative" rAng="0" ptsTypes="AA">
                                      <p:cBhvr>
                                        <p:cTn id="60" dur="1000" fill="hold"/>
                                        <p:tgtEl>
                                          <p:spTgt spid="173"/>
                                        </p:tgtEl>
                                        <p:attrNameLst>
                                          <p:attrName>ppt_x</p:attrName>
                                          <p:attrName>ppt_y</p:attrName>
                                        </p:attrNameLst>
                                      </p:cBhvr>
                                      <p:rCtr x="-32882" y="9207"/>
                                    </p:animMotion>
                                  </p:childTnLst>
                                </p:cTn>
                              </p:par>
                              <p:par>
                                <p:cTn id="61" presetID="1" presetClass="entr" presetSubtype="0" fill="hold" grpId="1" nodeType="withEffect">
                                  <p:stCondLst>
                                    <p:cond delay="0"/>
                                  </p:stCondLst>
                                  <p:childTnLst>
                                    <p:set>
                                      <p:cBhvr>
                                        <p:cTn id="62" dur="1" fill="hold">
                                          <p:stCondLst>
                                            <p:cond delay="0"/>
                                          </p:stCondLst>
                                        </p:cTn>
                                        <p:tgtEl>
                                          <p:spTgt spid="174"/>
                                        </p:tgtEl>
                                        <p:attrNameLst>
                                          <p:attrName>style.visibility</p:attrName>
                                        </p:attrNameLst>
                                      </p:cBhvr>
                                      <p:to>
                                        <p:strVal val="visible"/>
                                      </p:to>
                                    </p:set>
                                  </p:childTnLst>
                                </p:cTn>
                              </p:par>
                              <p:par>
                                <p:cTn id="63" presetID="42" presetClass="path" presetSubtype="0" accel="50000" decel="50000" fill="hold" grpId="0" nodeType="withEffect">
                                  <p:stCondLst>
                                    <p:cond delay="0"/>
                                  </p:stCondLst>
                                  <p:childTnLst>
                                    <p:animMotion origin="layout" path="M 0.24809 -0.17372 L 4.72222E-6 1.93616E-6 " pathEditMode="relative" rAng="0" ptsTypes="AA">
                                      <p:cBhvr>
                                        <p:cTn id="64" dur="1000" fill="hold"/>
                                        <p:tgtEl>
                                          <p:spTgt spid="174"/>
                                        </p:tgtEl>
                                        <p:attrNameLst>
                                          <p:attrName>ppt_x</p:attrName>
                                          <p:attrName>ppt_y</p:attrName>
                                        </p:attrNameLst>
                                      </p:cBhvr>
                                      <p:rCtr x="-12413" y="8675"/>
                                    </p:animMotion>
                                  </p:childTnLst>
                                </p:cTn>
                              </p:par>
                              <p:par>
                                <p:cTn id="65" presetID="1" presetClass="entr" presetSubtype="0" fill="hold" grpId="1"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42" presetClass="path" presetSubtype="0" accel="50000" decel="50000" fill="hold" grpId="0" nodeType="withEffect">
                                  <p:stCondLst>
                                    <p:cond delay="0"/>
                                  </p:stCondLst>
                                  <p:childTnLst>
                                    <p:animMotion origin="layout" path="M 0.2401 -0.22484 L 4.72222E-6 3.00717E-8 " pathEditMode="relative" rAng="0" ptsTypes="AA">
                                      <p:cBhvr>
                                        <p:cTn id="68" dur="1000" fill="hold"/>
                                        <p:tgtEl>
                                          <p:spTgt spid="175"/>
                                        </p:tgtEl>
                                        <p:attrNameLst>
                                          <p:attrName>ppt_x</p:attrName>
                                          <p:attrName>ppt_y</p:attrName>
                                        </p:attrNameLst>
                                      </p:cBhvr>
                                      <p:rCtr x="-12014" y="11242"/>
                                    </p:animMotion>
                                  </p:childTnLst>
                                </p:cTn>
                              </p:par>
                              <p:par>
                                <p:cTn id="69" presetID="1" presetClass="entr" presetSubtype="0" fill="hold" grpId="1" nodeType="withEffect">
                                  <p:stCondLst>
                                    <p:cond delay="0"/>
                                  </p:stCondLst>
                                  <p:childTnLst>
                                    <p:set>
                                      <p:cBhvr>
                                        <p:cTn id="70" dur="1" fill="hold">
                                          <p:stCondLst>
                                            <p:cond delay="0"/>
                                          </p:stCondLst>
                                        </p:cTn>
                                        <p:tgtEl>
                                          <p:spTgt spid="176"/>
                                        </p:tgtEl>
                                        <p:attrNameLst>
                                          <p:attrName>style.visibility</p:attrName>
                                        </p:attrNameLst>
                                      </p:cBhvr>
                                      <p:to>
                                        <p:strVal val="visible"/>
                                      </p:to>
                                    </p:set>
                                  </p:childTnLst>
                                </p:cTn>
                              </p:par>
                              <p:par>
                                <p:cTn id="71" presetID="42" presetClass="path" presetSubtype="0" accel="50000" decel="50000" fill="hold" grpId="0" nodeType="withEffect">
                                  <p:stCondLst>
                                    <p:cond delay="0"/>
                                  </p:stCondLst>
                                  <p:childTnLst>
                                    <p:animMotion origin="layout" path="M 0.14584 -0.22484 L -2.22222E-6 3.00717E-8 " pathEditMode="relative" rAng="0" ptsTypes="AA">
                                      <p:cBhvr>
                                        <p:cTn id="72" dur="1000" fill="hold"/>
                                        <p:tgtEl>
                                          <p:spTgt spid="176"/>
                                        </p:tgtEl>
                                        <p:attrNameLst>
                                          <p:attrName>ppt_x</p:attrName>
                                          <p:attrName>ppt_y</p:attrName>
                                        </p:attrNameLst>
                                      </p:cBhvr>
                                      <p:rCtr x="-7292" y="11242"/>
                                    </p:animMotion>
                                  </p:childTnLst>
                                </p:cTn>
                              </p:par>
                              <p:par>
                                <p:cTn id="73" presetID="1" presetClass="entr" presetSubtype="0" fill="hold" grpId="1" nodeType="withEffect">
                                  <p:stCondLst>
                                    <p:cond delay="0"/>
                                  </p:stCondLst>
                                  <p:childTnLst>
                                    <p:set>
                                      <p:cBhvr>
                                        <p:cTn id="74" dur="1" fill="hold">
                                          <p:stCondLst>
                                            <p:cond delay="0"/>
                                          </p:stCondLst>
                                        </p:cTn>
                                        <p:tgtEl>
                                          <p:spTgt spid="177"/>
                                        </p:tgtEl>
                                        <p:attrNameLst>
                                          <p:attrName>style.visibility</p:attrName>
                                        </p:attrNameLst>
                                      </p:cBhvr>
                                      <p:to>
                                        <p:strVal val="visible"/>
                                      </p:to>
                                    </p:set>
                                  </p:childTnLst>
                                </p:cTn>
                              </p:par>
                              <p:par>
                                <p:cTn id="75" presetID="42" presetClass="path" presetSubtype="0" accel="50000" decel="50000" fill="hold" grpId="0" nodeType="withEffect">
                                  <p:stCondLst>
                                    <p:cond delay="0"/>
                                  </p:stCondLst>
                                  <p:childTnLst>
                                    <p:animMotion origin="layout" path="M 0.14584 -0.12121 L -2.22222E-6 1.76729E-6 " pathEditMode="relative" rAng="0" ptsTypes="AA">
                                      <p:cBhvr>
                                        <p:cTn id="76" dur="1000" fill="hold"/>
                                        <p:tgtEl>
                                          <p:spTgt spid="177"/>
                                        </p:tgtEl>
                                        <p:attrNameLst>
                                          <p:attrName>ppt_x</p:attrName>
                                          <p:attrName>ppt_y</p:attrName>
                                        </p:attrNameLst>
                                      </p:cBhvr>
                                      <p:rCtr x="-7292" y="6061"/>
                                    </p:animMotion>
                                  </p:childTnLst>
                                </p:cTn>
                              </p:par>
                              <p:par>
                                <p:cTn id="77" presetID="1" presetClass="entr" presetSubtype="0" fill="hold" grpId="1" nodeType="withEffect">
                                  <p:stCondLst>
                                    <p:cond delay="0"/>
                                  </p:stCondLst>
                                  <p:childTnLst>
                                    <p:set>
                                      <p:cBhvr>
                                        <p:cTn id="78" dur="1" fill="hold">
                                          <p:stCondLst>
                                            <p:cond delay="0"/>
                                          </p:stCondLst>
                                        </p:cTn>
                                        <p:tgtEl>
                                          <p:spTgt spid="178"/>
                                        </p:tgtEl>
                                        <p:attrNameLst>
                                          <p:attrName>style.visibility</p:attrName>
                                        </p:attrNameLst>
                                      </p:cBhvr>
                                      <p:to>
                                        <p:strVal val="visible"/>
                                      </p:to>
                                    </p:set>
                                  </p:childTnLst>
                                </p:cTn>
                              </p:par>
                              <p:par>
                                <p:cTn id="79" presetID="42" presetClass="path" presetSubtype="0" accel="50000" decel="50000" fill="hold" grpId="0" nodeType="withEffect">
                                  <p:stCondLst>
                                    <p:cond delay="0"/>
                                  </p:stCondLst>
                                  <p:childTnLst>
                                    <p:animMotion origin="layout" path="M 0.04341 -0.13185 L -2.77778E-6 1.76729E-6 " pathEditMode="relative" rAng="0" ptsTypes="AA">
                                      <p:cBhvr>
                                        <p:cTn id="80" dur="1000" fill="hold"/>
                                        <p:tgtEl>
                                          <p:spTgt spid="178"/>
                                        </p:tgtEl>
                                        <p:attrNameLst>
                                          <p:attrName>ppt_x</p:attrName>
                                          <p:attrName>ppt_y</p:attrName>
                                        </p:attrNameLst>
                                      </p:cBhvr>
                                      <p:rCtr x="-2170" y="6593"/>
                                    </p:animMotion>
                                  </p:childTnLst>
                                </p:cTn>
                              </p:par>
                              <p:par>
                                <p:cTn id="81" presetID="1" presetClass="entr" presetSubtype="0" fill="hold" grpId="1" nodeType="withEffect">
                                  <p:stCondLst>
                                    <p:cond delay="0"/>
                                  </p:stCondLst>
                                  <p:childTnLst>
                                    <p:set>
                                      <p:cBhvr>
                                        <p:cTn id="82" dur="1" fill="hold">
                                          <p:stCondLst>
                                            <p:cond delay="0"/>
                                          </p:stCondLst>
                                        </p:cTn>
                                        <p:tgtEl>
                                          <p:spTgt spid="217"/>
                                        </p:tgtEl>
                                        <p:attrNameLst>
                                          <p:attrName>style.visibility</p:attrName>
                                        </p:attrNameLst>
                                      </p:cBhvr>
                                      <p:to>
                                        <p:strVal val="visible"/>
                                      </p:to>
                                    </p:set>
                                  </p:childTnLst>
                                </p:cTn>
                              </p:par>
                              <p:par>
                                <p:cTn id="83" presetID="42" presetClass="path" presetSubtype="0" accel="50000" decel="50000" fill="hold" grpId="0" nodeType="withEffect">
                                  <p:stCondLst>
                                    <p:cond delay="0"/>
                                  </p:stCondLst>
                                  <p:childTnLst>
                                    <p:animMotion origin="layout" path="M 0.45296 -0.17368 L -4.16667E-6 -2.6827E-6 " pathEditMode="relative" rAng="0" ptsTypes="AA">
                                      <p:cBhvr>
                                        <p:cTn id="84" dur="1000" fill="hold"/>
                                        <p:tgtEl>
                                          <p:spTgt spid="217"/>
                                        </p:tgtEl>
                                        <p:attrNameLst>
                                          <p:attrName>ppt_x</p:attrName>
                                          <p:attrName>ppt_y</p:attrName>
                                        </p:attrNameLst>
                                      </p:cBhvr>
                                      <p:rCtr x="-22656" y="8673"/>
                                    </p:animMotion>
                                  </p:childTnLst>
                                </p:cTn>
                              </p:par>
                              <p:par>
                                <p:cTn id="85" presetID="1" presetClass="entr" presetSubtype="0" fill="hold" grpId="1" nodeType="withEffect">
                                  <p:stCondLst>
                                    <p:cond delay="0"/>
                                  </p:stCondLst>
                                  <p:childTnLst>
                                    <p:set>
                                      <p:cBhvr>
                                        <p:cTn id="86" dur="1" fill="hold">
                                          <p:stCondLst>
                                            <p:cond delay="0"/>
                                          </p:stCondLst>
                                        </p:cTn>
                                        <p:tgtEl>
                                          <p:spTgt spid="179"/>
                                        </p:tgtEl>
                                        <p:attrNameLst>
                                          <p:attrName>style.visibility</p:attrName>
                                        </p:attrNameLst>
                                      </p:cBhvr>
                                      <p:to>
                                        <p:strVal val="visible"/>
                                      </p:to>
                                    </p:set>
                                  </p:childTnLst>
                                </p:cTn>
                              </p:par>
                              <p:par>
                                <p:cTn id="87" presetID="42" presetClass="path" presetSubtype="0" accel="50000" decel="50000" fill="hold" grpId="0" nodeType="withEffect">
                                  <p:stCondLst>
                                    <p:cond delay="0"/>
                                  </p:stCondLst>
                                  <p:childTnLst>
                                    <p:animMotion origin="layout" path="M -0.06701 -0.12121 L -3.33333E-6 1.76729E-6 " pathEditMode="relative" rAng="0" ptsTypes="AA">
                                      <p:cBhvr>
                                        <p:cTn id="88" dur="1000" fill="hold"/>
                                        <p:tgtEl>
                                          <p:spTgt spid="179"/>
                                        </p:tgtEl>
                                        <p:attrNameLst>
                                          <p:attrName>ppt_x</p:attrName>
                                          <p:attrName>ppt_y</p:attrName>
                                        </p:attrNameLst>
                                      </p:cBhvr>
                                      <p:rCtr x="3351" y="6061"/>
                                    </p:animMotion>
                                  </p:childTnLst>
                                </p:cTn>
                              </p:par>
                              <p:par>
                                <p:cTn id="89" presetID="1" presetClass="entr" presetSubtype="0" fill="hold" grpId="1" nodeType="withEffect">
                                  <p:stCondLst>
                                    <p:cond delay="0"/>
                                  </p:stCondLst>
                                  <p:childTnLst>
                                    <p:set>
                                      <p:cBhvr>
                                        <p:cTn id="90" dur="1" fill="hold">
                                          <p:stCondLst>
                                            <p:cond delay="0"/>
                                          </p:stCondLst>
                                        </p:cTn>
                                        <p:tgtEl>
                                          <p:spTgt spid="180"/>
                                        </p:tgtEl>
                                        <p:attrNameLst>
                                          <p:attrName>style.visibility</p:attrName>
                                        </p:attrNameLst>
                                      </p:cBhvr>
                                      <p:to>
                                        <p:strVal val="visible"/>
                                      </p:to>
                                    </p:set>
                                  </p:childTnLst>
                                </p:cTn>
                              </p:par>
                              <p:par>
                                <p:cTn id="91" presetID="42" presetClass="path" presetSubtype="0" accel="50000" decel="50000" fill="hold" grpId="0" nodeType="withEffect">
                                  <p:stCondLst>
                                    <p:cond delay="0"/>
                                  </p:stCondLst>
                                  <p:childTnLst>
                                    <p:animMotion origin="layout" path="M -0.41337 -0.19472 L -2.77778E-6 -2.6827E-6 " pathEditMode="relative" rAng="0" ptsTypes="AA">
                                      <p:cBhvr>
                                        <p:cTn id="92" dur="1000" fill="hold"/>
                                        <p:tgtEl>
                                          <p:spTgt spid="180"/>
                                        </p:tgtEl>
                                        <p:attrNameLst>
                                          <p:attrName>ppt_x</p:attrName>
                                          <p:attrName>ppt_y</p:attrName>
                                        </p:attrNameLst>
                                      </p:cBhvr>
                                      <p:rCtr x="20660" y="9736"/>
                                    </p:animMotion>
                                  </p:childTnLst>
                                </p:cTn>
                              </p:par>
                              <p:par>
                                <p:cTn id="93" presetID="1" presetClass="entr" presetSubtype="0" fill="hold" grpId="1" nodeType="withEffect">
                                  <p:stCondLst>
                                    <p:cond delay="0"/>
                                  </p:stCondLst>
                                  <p:childTnLst>
                                    <p:set>
                                      <p:cBhvr>
                                        <p:cTn id="94" dur="1" fill="hold">
                                          <p:stCondLst>
                                            <p:cond delay="0"/>
                                          </p:stCondLst>
                                        </p:cTn>
                                        <p:tgtEl>
                                          <p:spTgt spid="181"/>
                                        </p:tgtEl>
                                        <p:attrNameLst>
                                          <p:attrName>style.visibility</p:attrName>
                                        </p:attrNameLst>
                                      </p:cBhvr>
                                      <p:to>
                                        <p:strVal val="visible"/>
                                      </p:to>
                                    </p:set>
                                  </p:childTnLst>
                                </p:cTn>
                              </p:par>
                              <p:par>
                                <p:cTn id="95" presetID="42" presetClass="path" presetSubtype="0" accel="50000" decel="50000" fill="hold" grpId="0" nodeType="withEffect">
                                  <p:stCondLst>
                                    <p:cond delay="0"/>
                                  </p:stCondLst>
                                  <p:childTnLst>
                                    <p:animMotion origin="layout" path="M 0.04341 -0.22484 L -2.77778E-6 3.00717E-8 " pathEditMode="relative" rAng="0" ptsTypes="AA">
                                      <p:cBhvr>
                                        <p:cTn id="96" dur="1000" fill="hold"/>
                                        <p:tgtEl>
                                          <p:spTgt spid="181"/>
                                        </p:tgtEl>
                                        <p:attrNameLst>
                                          <p:attrName>ppt_x</p:attrName>
                                          <p:attrName>ppt_y</p:attrName>
                                        </p:attrNameLst>
                                      </p:cBhvr>
                                      <p:rCtr x="-2170" y="11242"/>
                                    </p:animMotion>
                                  </p:childTnLst>
                                </p:cTn>
                              </p:par>
                              <p:par>
                                <p:cTn id="97" presetID="1" presetClass="entr" presetSubtype="0" fill="hold" grpId="1" nodeType="withEffect">
                                  <p:stCondLst>
                                    <p:cond delay="0"/>
                                  </p:stCondLst>
                                  <p:childTnLst>
                                    <p:set>
                                      <p:cBhvr>
                                        <p:cTn id="98" dur="1" fill="hold">
                                          <p:stCondLst>
                                            <p:cond delay="0"/>
                                          </p:stCondLst>
                                        </p:cTn>
                                        <p:tgtEl>
                                          <p:spTgt spid="182"/>
                                        </p:tgtEl>
                                        <p:attrNameLst>
                                          <p:attrName>style.visibility</p:attrName>
                                        </p:attrNameLst>
                                      </p:cBhvr>
                                      <p:to>
                                        <p:strVal val="visible"/>
                                      </p:to>
                                    </p:set>
                                  </p:childTnLst>
                                </p:cTn>
                              </p:par>
                              <p:par>
                                <p:cTn id="99" presetID="42" presetClass="path" presetSubtype="0" accel="50000" decel="50000" fill="hold" grpId="0" nodeType="withEffect">
                                  <p:stCondLst>
                                    <p:cond delay="0"/>
                                  </p:stCondLst>
                                  <p:childTnLst>
                                    <p:animMotion origin="layout" path="M -0.05902 -0.22484 L -3.33333E-6 3.00717E-8 " pathEditMode="relative" rAng="0" ptsTypes="AA">
                                      <p:cBhvr>
                                        <p:cTn id="100" dur="1000" fill="hold"/>
                                        <p:tgtEl>
                                          <p:spTgt spid="182"/>
                                        </p:tgtEl>
                                        <p:attrNameLst>
                                          <p:attrName>ppt_x</p:attrName>
                                          <p:attrName>ppt_y</p:attrName>
                                        </p:attrNameLst>
                                      </p:cBhvr>
                                      <p:rCtr x="2951" y="11242"/>
                                    </p:animMotion>
                                  </p:childTnLst>
                                </p:cTn>
                              </p:par>
                              <p:par>
                                <p:cTn id="101" presetID="1" presetClass="entr" presetSubtype="0" fill="hold" grpId="1" nodeType="withEffect">
                                  <p:stCondLst>
                                    <p:cond delay="0"/>
                                  </p:stCondLst>
                                  <p:childTnLst>
                                    <p:set>
                                      <p:cBhvr>
                                        <p:cTn id="102" dur="1" fill="hold">
                                          <p:stCondLst>
                                            <p:cond delay="0"/>
                                          </p:stCondLst>
                                        </p:cTn>
                                        <p:tgtEl>
                                          <p:spTgt spid="207"/>
                                        </p:tgtEl>
                                        <p:attrNameLst>
                                          <p:attrName>style.visibility</p:attrName>
                                        </p:attrNameLst>
                                      </p:cBhvr>
                                      <p:to>
                                        <p:strVal val="visible"/>
                                      </p:to>
                                    </p:set>
                                  </p:childTnLst>
                                </p:cTn>
                              </p:par>
                              <p:par>
                                <p:cTn id="103" presetID="42" presetClass="path" presetSubtype="0" accel="50000" decel="50000" fill="hold" grpId="0" nodeType="withEffect">
                                  <p:stCondLst>
                                    <p:cond delay="0"/>
                                  </p:stCondLst>
                                  <p:childTnLst>
                                    <p:animMotion origin="layout" path="M 0.03541 -0.28936 L 3.33333E-6 4.44444E-6 " pathEditMode="relative" rAng="0" ptsTypes="AA">
                                      <p:cBhvr>
                                        <p:cTn id="104" dur="1000" fill="hold"/>
                                        <p:tgtEl>
                                          <p:spTgt spid="207"/>
                                        </p:tgtEl>
                                        <p:attrNameLst>
                                          <p:attrName>ppt_x</p:attrName>
                                          <p:attrName>ppt_y</p:attrName>
                                        </p:attrNameLst>
                                      </p:cBhvr>
                                      <p:rCtr x="-1771" y="14468"/>
                                    </p:animMotion>
                                  </p:childTnLst>
                                </p:cTn>
                              </p:par>
                              <p:par>
                                <p:cTn id="105" presetID="1" presetClass="entr" presetSubtype="0" fill="hold" grpId="1" nodeType="withEffect">
                                  <p:stCondLst>
                                    <p:cond delay="0"/>
                                  </p:stCondLst>
                                  <p:childTnLst>
                                    <p:set>
                                      <p:cBhvr>
                                        <p:cTn id="106" dur="1" fill="hold">
                                          <p:stCondLst>
                                            <p:cond delay="0"/>
                                          </p:stCondLst>
                                        </p:cTn>
                                        <p:tgtEl>
                                          <p:spTgt spid="210"/>
                                        </p:tgtEl>
                                        <p:attrNameLst>
                                          <p:attrName>style.visibility</p:attrName>
                                        </p:attrNameLst>
                                      </p:cBhvr>
                                      <p:to>
                                        <p:strVal val="visible"/>
                                      </p:to>
                                    </p:set>
                                  </p:childTnLst>
                                </p:cTn>
                              </p:par>
                              <p:par>
                                <p:cTn id="107" presetID="1" presetClass="entr" presetSubtype="0" fill="hold" grpId="1" nodeType="withEffect">
                                  <p:stCondLst>
                                    <p:cond delay="0"/>
                                  </p:stCondLst>
                                  <p:childTnLst>
                                    <p:set>
                                      <p:cBhvr>
                                        <p:cTn id="108" dur="1" fill="hold">
                                          <p:stCondLst>
                                            <p:cond delay="0"/>
                                          </p:stCondLst>
                                        </p:cTn>
                                        <p:tgtEl>
                                          <p:spTgt spid="214"/>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215"/>
                                        </p:tgtEl>
                                        <p:attrNameLst>
                                          <p:attrName>style.visibility</p:attrName>
                                        </p:attrNameLst>
                                      </p:cBhvr>
                                      <p:to>
                                        <p:strVal val="visible"/>
                                      </p:to>
                                    </p:set>
                                  </p:childTnLst>
                                </p:cTn>
                              </p:par>
                              <p:par>
                                <p:cTn id="111" presetID="1" presetClass="entr" presetSubtype="0" fill="hold" grpId="1" nodeType="withEffect">
                                  <p:stCondLst>
                                    <p:cond delay="0"/>
                                  </p:stCondLst>
                                  <p:childTnLst>
                                    <p:set>
                                      <p:cBhvr>
                                        <p:cTn id="112" dur="1" fill="hold">
                                          <p:stCondLst>
                                            <p:cond delay="0"/>
                                          </p:stCondLst>
                                        </p:cTn>
                                        <p:tgtEl>
                                          <p:spTgt spid="211"/>
                                        </p:tgtEl>
                                        <p:attrNameLst>
                                          <p:attrName>style.visibility</p:attrName>
                                        </p:attrNameLst>
                                      </p:cBhvr>
                                      <p:to>
                                        <p:strVal val="visible"/>
                                      </p:to>
                                    </p:set>
                                  </p:childTnLst>
                                </p:cTn>
                              </p:par>
                              <p:par>
                                <p:cTn id="113" presetID="1" presetClass="entr" presetSubtype="0" fill="hold" grpId="1" nodeType="withEffect">
                                  <p:stCondLst>
                                    <p:cond delay="0"/>
                                  </p:stCondLst>
                                  <p:childTnLst>
                                    <p:set>
                                      <p:cBhvr>
                                        <p:cTn id="114" dur="1" fill="hold">
                                          <p:stCondLst>
                                            <p:cond delay="0"/>
                                          </p:stCondLst>
                                        </p:cTn>
                                        <p:tgtEl>
                                          <p:spTgt spid="209"/>
                                        </p:tgtEl>
                                        <p:attrNameLst>
                                          <p:attrName>style.visibility</p:attrName>
                                        </p:attrNameLst>
                                      </p:cBhvr>
                                      <p:to>
                                        <p:strVal val="visible"/>
                                      </p:to>
                                    </p:set>
                                  </p:childTnLst>
                                </p:cTn>
                              </p:par>
                              <p:par>
                                <p:cTn id="115" presetID="42" presetClass="path" presetSubtype="0" accel="50000" decel="50000" fill="hold" grpId="0" nodeType="withEffect">
                                  <p:stCondLst>
                                    <p:cond delay="0"/>
                                  </p:stCondLst>
                                  <p:childTnLst>
                                    <p:animMotion origin="layout" path="M 0.34254 -0.32986 L -4.72222E-6 -2.96296E-6 " pathEditMode="relative" rAng="0" ptsTypes="AA">
                                      <p:cBhvr>
                                        <p:cTn id="116" dur="1000" fill="hold"/>
                                        <p:tgtEl>
                                          <p:spTgt spid="210"/>
                                        </p:tgtEl>
                                        <p:attrNameLst>
                                          <p:attrName>ppt_x</p:attrName>
                                          <p:attrName>ppt_y</p:attrName>
                                        </p:attrNameLst>
                                      </p:cBhvr>
                                      <p:rCtr x="-17135" y="16481"/>
                                    </p:animMotion>
                                  </p:childTnLst>
                                </p:cTn>
                              </p:par>
                              <p:par>
                                <p:cTn id="117" presetID="42" presetClass="path" presetSubtype="0" accel="50000" decel="50000" fill="hold" grpId="0" nodeType="withEffect">
                                  <p:stCondLst>
                                    <p:cond delay="0"/>
                                  </p:stCondLst>
                                  <p:childTnLst>
                                    <p:animMotion origin="layout" path="M -0.16128 -0.34027 L -2.22222E-6 1.68864E-6 " pathEditMode="relative" rAng="0" ptsTypes="AA">
                                      <p:cBhvr>
                                        <p:cTn id="118" dur="1000" fill="hold"/>
                                        <p:tgtEl>
                                          <p:spTgt spid="214"/>
                                        </p:tgtEl>
                                        <p:attrNameLst>
                                          <p:attrName>ppt_x</p:attrName>
                                          <p:attrName>ppt_y</p:attrName>
                                        </p:attrNameLst>
                                      </p:cBhvr>
                                      <p:rCtr x="8056" y="17002"/>
                                    </p:animMotion>
                                  </p:childTnLst>
                                </p:cTn>
                              </p:par>
                              <p:par>
                                <p:cTn id="119" presetID="42" presetClass="path" presetSubtype="0" accel="50000" decel="50000" fill="hold" grpId="0" nodeType="withEffect">
                                  <p:stCondLst>
                                    <p:cond delay="0"/>
                                  </p:stCondLst>
                                  <p:childTnLst>
                                    <p:animMotion origin="layout" path="M -0.20086 -0.28909 L -3.33333E-6 3.20999E-6 " pathEditMode="relative" rAng="0" ptsTypes="AA">
                                      <p:cBhvr>
                                        <p:cTn id="120" dur="1000" fill="hold"/>
                                        <p:tgtEl>
                                          <p:spTgt spid="215"/>
                                        </p:tgtEl>
                                        <p:attrNameLst>
                                          <p:attrName>ppt_x</p:attrName>
                                          <p:attrName>ppt_y</p:attrName>
                                        </p:attrNameLst>
                                      </p:cBhvr>
                                      <p:rCtr x="10035" y="14454"/>
                                    </p:animMotion>
                                  </p:childTnLst>
                                </p:cTn>
                              </p:par>
                              <p:par>
                                <p:cTn id="121" presetID="42" presetClass="path" presetSubtype="0" accel="50000" decel="50000" fill="hold" grpId="0" nodeType="withEffect">
                                  <p:stCondLst>
                                    <p:cond delay="0"/>
                                  </p:stCondLst>
                                  <p:childTnLst>
                                    <p:animMotion origin="layout" path="M -0.37414 -0.28936 L 4.72222E-6 4.44444E-6 " pathEditMode="relative" rAng="0" ptsTypes="AA">
                                      <p:cBhvr>
                                        <p:cTn id="122" dur="1000" fill="hold"/>
                                        <p:tgtEl>
                                          <p:spTgt spid="211"/>
                                        </p:tgtEl>
                                        <p:attrNameLst>
                                          <p:attrName>ppt_x</p:attrName>
                                          <p:attrName>ppt_y</p:attrName>
                                        </p:attrNameLst>
                                      </p:cBhvr>
                                      <p:rCtr x="18698" y="14468"/>
                                    </p:animMotion>
                                  </p:childTnLst>
                                </p:cTn>
                              </p:par>
                              <p:par>
                                <p:cTn id="123" presetID="42" presetClass="path" presetSubtype="0" accel="50000" decel="50000" fill="hold" grpId="0" nodeType="withEffect">
                                  <p:stCondLst>
                                    <p:cond delay="0"/>
                                  </p:stCondLst>
                                  <p:childTnLst>
                                    <p:animMotion origin="layout" path="M 0.03541 -0.39306 L 3.33333E-6 7.40741E-7 " pathEditMode="relative" rAng="0" ptsTypes="AA">
                                      <p:cBhvr>
                                        <p:cTn id="124" dur="1000" fill="hold"/>
                                        <p:tgtEl>
                                          <p:spTgt spid="209"/>
                                        </p:tgtEl>
                                        <p:attrNameLst>
                                          <p:attrName>ppt_x</p:attrName>
                                          <p:attrName>ppt_y</p:attrName>
                                        </p:attrNameLst>
                                      </p:cBhvr>
                                      <p:rCtr x="-1771" y="19653"/>
                                    </p:animMotion>
                                  </p:childTnLst>
                                </p:cTn>
                              </p:par>
                              <p:par>
                                <p:cTn id="125" presetID="1" presetClass="entr" presetSubtype="0" fill="hold" grpId="1" nodeType="withEffect">
                                  <p:stCondLst>
                                    <p:cond delay="0"/>
                                  </p:stCondLst>
                                  <p:childTnLst>
                                    <p:set>
                                      <p:cBhvr>
                                        <p:cTn id="126" dur="1" fill="hold">
                                          <p:stCondLst>
                                            <p:cond delay="0"/>
                                          </p:stCondLst>
                                        </p:cTn>
                                        <p:tgtEl>
                                          <p:spTgt spid="216"/>
                                        </p:tgtEl>
                                        <p:attrNameLst>
                                          <p:attrName>style.visibility</p:attrName>
                                        </p:attrNameLst>
                                      </p:cBhvr>
                                      <p:to>
                                        <p:strVal val="visible"/>
                                      </p:to>
                                    </p:set>
                                  </p:childTnLst>
                                </p:cTn>
                              </p:par>
                              <p:par>
                                <p:cTn id="127" presetID="42" presetClass="path" presetSubtype="0" accel="50000" decel="50000" fill="hold" grpId="0" nodeType="withEffect">
                                  <p:stCondLst>
                                    <p:cond delay="0"/>
                                  </p:stCondLst>
                                  <p:childTnLst>
                                    <p:animMotion origin="layout" path="M 0.55521 -0.27871 L 2.77778E-6 4.44444E-6 " pathEditMode="relative" rAng="0" ptsTypes="AA">
                                      <p:cBhvr>
                                        <p:cTn id="128" dur="1000" fill="hold"/>
                                        <p:tgtEl>
                                          <p:spTgt spid="216"/>
                                        </p:tgtEl>
                                        <p:attrNameLst>
                                          <p:attrName>ppt_x</p:attrName>
                                          <p:attrName>ppt_y</p:attrName>
                                        </p:attrNameLst>
                                      </p:cBhvr>
                                      <p:rCtr x="-27760" y="13935"/>
                                    </p:animMotion>
                                  </p:childTnLst>
                                </p:cTn>
                              </p:par>
                              <p:par>
                                <p:cTn id="129" presetID="1" presetClass="entr" presetSubtype="0" fill="hold" grpId="1" nodeType="withEffect">
                                  <p:stCondLst>
                                    <p:cond delay="0"/>
                                  </p:stCondLst>
                                  <p:childTnLst>
                                    <p:set>
                                      <p:cBhvr>
                                        <p:cTn id="130" dur="1" fill="hold">
                                          <p:stCondLst>
                                            <p:cond delay="0"/>
                                          </p:stCondLst>
                                        </p:cTn>
                                        <p:tgtEl>
                                          <p:spTgt spid="218"/>
                                        </p:tgtEl>
                                        <p:attrNameLst>
                                          <p:attrName>style.visibility</p:attrName>
                                        </p:attrNameLst>
                                      </p:cBhvr>
                                      <p:to>
                                        <p:strVal val="visible"/>
                                      </p:to>
                                    </p:set>
                                  </p:childTnLst>
                                </p:cTn>
                              </p:par>
                              <p:par>
                                <p:cTn id="131" presetID="42" presetClass="path" presetSubtype="0" accel="50000" decel="50000" fill="hold" grpId="0" nodeType="withEffect">
                                  <p:stCondLst>
                                    <p:cond delay="0"/>
                                  </p:stCondLst>
                                  <p:childTnLst>
                                    <p:animMotion origin="layout" path="M -0.11423 -0.3099 L -4.72222E-6 3.20999E-6 " pathEditMode="relative" rAng="0" ptsTypes="AA">
                                      <p:cBhvr>
                                        <p:cTn id="132" dur="1000" fill="hold"/>
                                        <p:tgtEl>
                                          <p:spTgt spid="218"/>
                                        </p:tgtEl>
                                        <p:attrNameLst>
                                          <p:attrName>ppt_x</p:attrName>
                                          <p:attrName>ppt_y</p:attrName>
                                        </p:attrNameLst>
                                      </p:cBhvr>
                                      <p:rCtr x="5712" y="15495"/>
                                    </p:animMotion>
                                  </p:childTnLst>
                                </p:cTn>
                              </p:par>
                              <p:par>
                                <p:cTn id="133" presetID="1" presetClass="entr" presetSubtype="0" fill="hold" grpId="1" nodeType="withEffect">
                                  <p:stCondLst>
                                    <p:cond delay="0"/>
                                  </p:stCondLst>
                                  <p:childTnLst>
                                    <p:set>
                                      <p:cBhvr>
                                        <p:cTn id="134" dur="1" fill="hold">
                                          <p:stCondLst>
                                            <p:cond delay="0"/>
                                          </p:stCondLst>
                                        </p:cTn>
                                        <p:tgtEl>
                                          <p:spTgt spid="219"/>
                                        </p:tgtEl>
                                        <p:attrNameLst>
                                          <p:attrName>style.visibility</p:attrName>
                                        </p:attrNameLst>
                                      </p:cBhvr>
                                      <p:to>
                                        <p:strVal val="visible"/>
                                      </p:to>
                                    </p:set>
                                  </p:childTnLst>
                                </p:cTn>
                              </p:par>
                              <p:par>
                                <p:cTn id="135" presetID="42" presetClass="path" presetSubtype="0" accel="50000" decel="50000" fill="hold" grpId="0" nodeType="withEffect">
                                  <p:stCondLst>
                                    <p:cond delay="0"/>
                                  </p:stCondLst>
                                  <p:childTnLst>
                                    <p:animMotion origin="layout" path="M 0.45296 -0.37303 L -4.16667E-6 -4.47734E-6 " pathEditMode="relative" rAng="0" ptsTypes="AA">
                                      <p:cBhvr>
                                        <p:cTn id="136" dur="1000" fill="hold"/>
                                        <p:tgtEl>
                                          <p:spTgt spid="219"/>
                                        </p:tgtEl>
                                        <p:attrNameLst>
                                          <p:attrName>ppt_x</p:attrName>
                                          <p:attrName>ppt_y</p:attrName>
                                        </p:attrNameLst>
                                      </p:cBhvr>
                                      <p:rCtr x="-22656" y="18640"/>
                                    </p:animMotion>
                                  </p:childTnLst>
                                </p:cTn>
                              </p:par>
                              <p:par>
                                <p:cTn id="137" presetID="1" presetClass="entr" presetSubtype="0" fill="hold" grpId="1" nodeType="withEffect">
                                  <p:stCondLst>
                                    <p:cond delay="0"/>
                                  </p:stCondLst>
                                  <p:childTnLst>
                                    <p:set>
                                      <p:cBhvr>
                                        <p:cTn id="138" dur="1" fill="hold">
                                          <p:stCondLst>
                                            <p:cond delay="0"/>
                                          </p:stCondLst>
                                        </p:cTn>
                                        <p:tgtEl>
                                          <p:spTgt spid="220"/>
                                        </p:tgtEl>
                                        <p:attrNameLst>
                                          <p:attrName>style.visibility</p:attrName>
                                        </p:attrNameLst>
                                      </p:cBhvr>
                                      <p:to>
                                        <p:strVal val="visible"/>
                                      </p:to>
                                    </p:set>
                                  </p:childTnLst>
                                </p:cTn>
                              </p:par>
                              <p:par>
                                <p:cTn id="139" presetID="42" presetClass="path" presetSubtype="0" accel="50000" decel="50000" fill="hold" grpId="0" nodeType="withEffect">
                                  <p:stCondLst>
                                    <p:cond delay="0"/>
                                  </p:stCondLst>
                                  <p:childTnLst>
                                    <p:animMotion origin="layout" path="M 0.45296 -0.27845 L -4.16667E-6 3.20999E-6 " pathEditMode="relative" rAng="0" ptsTypes="AA">
                                      <p:cBhvr>
                                        <p:cTn id="140" dur="1000" fill="hold"/>
                                        <p:tgtEl>
                                          <p:spTgt spid="220"/>
                                        </p:tgtEl>
                                        <p:attrNameLst>
                                          <p:attrName>ppt_x</p:attrName>
                                          <p:attrName>ppt_y</p:attrName>
                                        </p:attrNameLst>
                                      </p:cBhvr>
                                      <p:rCtr x="-22656" y="13922"/>
                                    </p:animMotion>
                                  </p:childTnLst>
                                </p:cTn>
                              </p:par>
                              <p:par>
                                <p:cTn id="141" presetID="1" presetClass="entr" presetSubtype="0" fill="hold" grpId="1" nodeType="withEffect">
                                  <p:stCondLst>
                                    <p:cond delay="0"/>
                                  </p:stCondLst>
                                  <p:childTnLst>
                                    <p:set>
                                      <p:cBhvr>
                                        <p:cTn id="142" dur="1" fill="hold">
                                          <p:stCondLst>
                                            <p:cond delay="0"/>
                                          </p:stCondLst>
                                        </p:cTn>
                                        <p:tgtEl>
                                          <p:spTgt spid="221"/>
                                        </p:tgtEl>
                                        <p:attrNameLst>
                                          <p:attrName>style.visibility</p:attrName>
                                        </p:attrNameLst>
                                      </p:cBhvr>
                                      <p:to>
                                        <p:strVal val="visible"/>
                                      </p:to>
                                    </p:set>
                                  </p:childTnLst>
                                </p:cTn>
                              </p:par>
                              <p:par>
                                <p:cTn id="143" presetID="42" presetClass="path" presetSubtype="0" accel="50000" decel="50000" fill="hold" grpId="0" nodeType="withEffect">
                                  <p:stCondLst>
                                    <p:cond delay="0"/>
                                  </p:stCondLst>
                                  <p:childTnLst>
                                    <p:animMotion origin="layout" path="M 0.55521 -0.34158 L 2.77778E-6 -4.47734E-6 " pathEditMode="relative" rAng="0" ptsTypes="AA">
                                      <p:cBhvr>
                                        <p:cTn id="144" dur="1000" fill="hold"/>
                                        <p:tgtEl>
                                          <p:spTgt spid="221"/>
                                        </p:tgtEl>
                                        <p:attrNameLst>
                                          <p:attrName>ppt_x</p:attrName>
                                          <p:attrName>ppt_y</p:attrName>
                                        </p:attrNameLst>
                                      </p:cBhvr>
                                      <p:rCtr x="-27760" y="17068"/>
                                    </p:animMotion>
                                  </p:childTnLst>
                                </p:cTn>
                              </p:par>
                              <p:par>
                                <p:cTn id="145" presetID="1" presetClass="entr" presetSubtype="0" fill="hold" grpId="1" nodeType="withEffect">
                                  <p:stCondLst>
                                    <p:cond delay="0"/>
                                  </p:stCondLst>
                                  <p:childTnLst>
                                    <p:set>
                                      <p:cBhvr>
                                        <p:cTn id="146" dur="1" fill="hold">
                                          <p:stCondLst>
                                            <p:cond delay="0"/>
                                          </p:stCondLst>
                                        </p:cTn>
                                        <p:tgtEl>
                                          <p:spTgt spid="222"/>
                                        </p:tgtEl>
                                        <p:attrNameLst>
                                          <p:attrName>style.visibility</p:attrName>
                                        </p:attrNameLst>
                                      </p:cBhvr>
                                      <p:to>
                                        <p:strVal val="visible"/>
                                      </p:to>
                                    </p:set>
                                  </p:childTnLst>
                                </p:cTn>
                              </p:par>
                              <p:par>
                                <p:cTn id="147" presetID="42" presetClass="path" presetSubtype="0" accel="50000" decel="50000" fill="hold" grpId="0" nodeType="withEffect">
                                  <p:stCondLst>
                                    <p:cond delay="0"/>
                                  </p:stCondLst>
                                  <p:childTnLst>
                                    <p:animMotion origin="layout" path="M 0.65764 -0.33102 L 3.33333E-6 3.76359E-6 " pathEditMode="relative" rAng="0" ptsTypes="AA">
                                      <p:cBhvr>
                                        <p:cTn id="148" dur="1000" fill="hold"/>
                                        <p:tgtEl>
                                          <p:spTgt spid="222"/>
                                        </p:tgtEl>
                                        <p:attrNameLst>
                                          <p:attrName>ppt_x</p:attrName>
                                          <p:attrName>ppt_y</p:attrName>
                                        </p:attrNameLst>
                                      </p:cBhvr>
                                      <p:rCtr x="-32882" y="16539"/>
                                    </p:animMotion>
                                  </p:childTnLst>
                                </p:cTn>
                              </p:par>
                              <p:par>
                                <p:cTn id="149" presetID="1" presetClass="entr" presetSubtype="0" fill="hold" grpId="1" nodeType="withEffect">
                                  <p:stCondLst>
                                    <p:cond delay="0"/>
                                  </p:stCondLst>
                                  <p:childTnLst>
                                    <p:set>
                                      <p:cBhvr>
                                        <p:cTn id="150" dur="1" fill="hold">
                                          <p:stCondLst>
                                            <p:cond delay="0"/>
                                          </p:stCondLst>
                                        </p:cTn>
                                        <p:tgtEl>
                                          <p:spTgt spid="223"/>
                                        </p:tgtEl>
                                        <p:attrNameLst>
                                          <p:attrName>style.visibility</p:attrName>
                                        </p:attrNameLst>
                                      </p:cBhvr>
                                      <p:to>
                                        <p:strVal val="visible"/>
                                      </p:to>
                                    </p:set>
                                  </p:childTnLst>
                                </p:cTn>
                              </p:par>
                              <p:par>
                                <p:cTn id="151" presetID="42" presetClass="path" presetSubtype="0" accel="50000" decel="50000" fill="hold" grpId="0" nodeType="withEffect">
                                  <p:stCondLst>
                                    <p:cond delay="0"/>
                                  </p:stCondLst>
                                  <p:childTnLst>
                                    <p:animMotion origin="layout" path="M 0.24809 -0.33125 L 4.72222E-6 -1.85185E-6 " pathEditMode="relative" rAng="0" ptsTypes="AA">
                                      <p:cBhvr>
                                        <p:cTn id="152" dur="1000" fill="hold"/>
                                        <p:tgtEl>
                                          <p:spTgt spid="223"/>
                                        </p:tgtEl>
                                        <p:attrNameLst>
                                          <p:attrName>ppt_x</p:attrName>
                                          <p:attrName>ppt_y</p:attrName>
                                        </p:attrNameLst>
                                      </p:cBhvr>
                                      <p:rCtr x="-12413" y="16551"/>
                                    </p:animMotion>
                                  </p:childTnLst>
                                </p:cTn>
                              </p:par>
                              <p:par>
                                <p:cTn id="153" presetID="1" presetClass="entr" presetSubtype="0" fill="hold" grpId="1" nodeType="withEffect">
                                  <p:stCondLst>
                                    <p:cond delay="0"/>
                                  </p:stCondLst>
                                  <p:childTnLst>
                                    <p:set>
                                      <p:cBhvr>
                                        <p:cTn id="154" dur="1" fill="hold">
                                          <p:stCondLst>
                                            <p:cond delay="0"/>
                                          </p:stCondLst>
                                        </p:cTn>
                                        <p:tgtEl>
                                          <p:spTgt spid="225"/>
                                        </p:tgtEl>
                                        <p:attrNameLst>
                                          <p:attrName>style.visibility</p:attrName>
                                        </p:attrNameLst>
                                      </p:cBhvr>
                                      <p:to>
                                        <p:strVal val="visible"/>
                                      </p:to>
                                    </p:set>
                                  </p:childTnLst>
                                </p:cTn>
                              </p:par>
                              <p:par>
                                <p:cTn id="155" presetID="42" presetClass="path" presetSubtype="0" accel="50000" decel="50000" fill="hold" grpId="0" nodeType="withEffect">
                                  <p:stCondLst>
                                    <p:cond delay="0"/>
                                  </p:stCondLst>
                                  <p:childTnLst>
                                    <p:animMotion origin="layout" path="M 0.55521 -0.38205 L 2.77778E-6 -4.56059E-6 " pathEditMode="relative" rAng="0" ptsTypes="AA">
                                      <p:cBhvr>
                                        <p:cTn id="156" dur="1000" fill="hold"/>
                                        <p:tgtEl>
                                          <p:spTgt spid="225"/>
                                        </p:tgtEl>
                                        <p:attrNameLst>
                                          <p:attrName>ppt_x</p:attrName>
                                          <p:attrName>ppt_y</p:attrName>
                                        </p:attrNameLst>
                                      </p:cBhvr>
                                      <p:rCtr x="-27760" y="19103"/>
                                    </p:animMotion>
                                  </p:childTnLst>
                                </p:cTn>
                              </p:par>
                              <p:par>
                                <p:cTn id="157" presetID="1" presetClass="entr" presetSubtype="0" fill="hold" grpId="1" nodeType="withEffect">
                                  <p:stCondLst>
                                    <p:cond delay="0"/>
                                  </p:stCondLst>
                                  <p:childTnLst>
                                    <p:set>
                                      <p:cBhvr>
                                        <p:cTn id="158" dur="1" fill="hold">
                                          <p:stCondLst>
                                            <p:cond delay="0"/>
                                          </p:stCondLst>
                                        </p:cTn>
                                        <p:tgtEl>
                                          <p:spTgt spid="226"/>
                                        </p:tgtEl>
                                        <p:attrNameLst>
                                          <p:attrName>style.visibility</p:attrName>
                                        </p:attrNameLst>
                                      </p:cBhvr>
                                      <p:to>
                                        <p:strVal val="visible"/>
                                      </p:to>
                                    </p:set>
                                  </p:childTnLst>
                                </p:cTn>
                              </p:par>
                              <p:par>
                                <p:cTn id="159" presetID="42" presetClass="path" presetSubtype="0" accel="50000" decel="50000" fill="hold" grpId="0" nodeType="withEffect">
                                  <p:stCondLst>
                                    <p:cond delay="0"/>
                                  </p:stCondLst>
                                  <p:childTnLst>
                                    <p:animMotion origin="layout" path="M 0.14584 -0.27871 L -2.22222E-6 4.44444E-6 " pathEditMode="relative" rAng="0" ptsTypes="AA">
                                      <p:cBhvr>
                                        <p:cTn id="160" dur="1000" fill="hold"/>
                                        <p:tgtEl>
                                          <p:spTgt spid="226"/>
                                        </p:tgtEl>
                                        <p:attrNameLst>
                                          <p:attrName>ppt_x</p:attrName>
                                          <p:attrName>ppt_y</p:attrName>
                                        </p:attrNameLst>
                                      </p:cBhvr>
                                      <p:rCtr x="-7292" y="13935"/>
                                    </p:animMotion>
                                  </p:childTnLst>
                                </p:cTn>
                              </p:par>
                              <p:par>
                                <p:cTn id="161" presetID="1" presetClass="entr" presetSubtype="0" fill="hold" grpId="1" nodeType="withEffect">
                                  <p:stCondLst>
                                    <p:cond delay="0"/>
                                  </p:stCondLst>
                                  <p:childTnLst>
                                    <p:set>
                                      <p:cBhvr>
                                        <p:cTn id="162" dur="1" fill="hold">
                                          <p:stCondLst>
                                            <p:cond delay="0"/>
                                          </p:stCondLst>
                                        </p:cTn>
                                        <p:tgtEl>
                                          <p:spTgt spid="229"/>
                                        </p:tgtEl>
                                        <p:attrNameLst>
                                          <p:attrName>style.visibility</p:attrName>
                                        </p:attrNameLst>
                                      </p:cBhvr>
                                      <p:to>
                                        <p:strVal val="visible"/>
                                      </p:to>
                                    </p:set>
                                  </p:childTnLst>
                                </p:cTn>
                              </p:par>
                              <p:par>
                                <p:cTn id="163" presetID="42" presetClass="path" presetSubtype="0" accel="50000" decel="50000" fill="hold" grpId="0" nodeType="withEffect">
                                  <p:stCondLst>
                                    <p:cond delay="0"/>
                                  </p:stCondLst>
                                  <p:childTnLst>
                                    <p:animMotion origin="layout" path="M -0.42135 -0.3099 L -2.77778E-6 3.20999E-6 " pathEditMode="relative" rAng="0" ptsTypes="AA">
                                      <p:cBhvr>
                                        <p:cTn id="164" dur="1000" fill="hold"/>
                                        <p:tgtEl>
                                          <p:spTgt spid="229"/>
                                        </p:tgtEl>
                                        <p:attrNameLst>
                                          <p:attrName>ppt_x</p:attrName>
                                          <p:attrName>ppt_y</p:attrName>
                                        </p:attrNameLst>
                                      </p:cBhvr>
                                      <p:rCtr x="21059" y="15495"/>
                                    </p:animMotion>
                                  </p:childTnLst>
                                </p:cTn>
                              </p:par>
                              <p:par>
                                <p:cTn id="165" presetID="1" presetClass="entr" presetSubtype="0" fill="hold" grpId="1" nodeType="withEffect">
                                  <p:stCondLst>
                                    <p:cond delay="0"/>
                                  </p:stCondLst>
                                  <p:childTnLst>
                                    <p:set>
                                      <p:cBhvr>
                                        <p:cTn id="166" dur="1" fill="hold">
                                          <p:stCondLst>
                                            <p:cond delay="0"/>
                                          </p:stCondLst>
                                        </p:cTn>
                                        <p:tgtEl>
                                          <p:spTgt spid="230"/>
                                        </p:tgtEl>
                                        <p:attrNameLst>
                                          <p:attrName>style.visibility</p:attrName>
                                        </p:attrNameLst>
                                      </p:cBhvr>
                                      <p:to>
                                        <p:strVal val="visible"/>
                                      </p:to>
                                    </p:set>
                                  </p:childTnLst>
                                </p:cTn>
                              </p:par>
                              <p:par>
                                <p:cTn id="167" presetID="42" presetClass="path" presetSubtype="0" accel="50000" decel="50000" fill="hold" grpId="0" nodeType="withEffect">
                                  <p:stCondLst>
                                    <p:cond delay="0"/>
                                  </p:stCondLst>
                                  <p:childTnLst>
                                    <p:animMotion origin="layout" path="M 0.04341 -0.34158 L -2.77778E-6 -4.47734E-6 " pathEditMode="relative" rAng="0" ptsTypes="AA">
                                      <p:cBhvr>
                                        <p:cTn id="168" dur="1000" fill="hold"/>
                                        <p:tgtEl>
                                          <p:spTgt spid="230"/>
                                        </p:tgtEl>
                                        <p:attrNameLst>
                                          <p:attrName>ppt_x</p:attrName>
                                          <p:attrName>ppt_y</p:attrName>
                                        </p:attrNameLst>
                                      </p:cBhvr>
                                      <p:rCtr x="-2170" y="17068"/>
                                    </p:animMotion>
                                  </p:childTnLst>
                                </p:cTn>
                              </p:par>
                              <p:par>
                                <p:cTn id="169" presetID="1" presetClass="entr" presetSubtype="0" fill="hold" grpId="1" nodeType="withEffect">
                                  <p:stCondLst>
                                    <p:cond delay="0"/>
                                  </p:stCondLst>
                                  <p:childTnLst>
                                    <p:set>
                                      <p:cBhvr>
                                        <p:cTn id="170" dur="1" fill="hold">
                                          <p:stCondLst>
                                            <p:cond delay="0"/>
                                          </p:stCondLst>
                                        </p:cTn>
                                        <p:tgtEl>
                                          <p:spTgt spid="231"/>
                                        </p:tgtEl>
                                        <p:attrNameLst>
                                          <p:attrName>style.visibility</p:attrName>
                                        </p:attrNameLst>
                                      </p:cBhvr>
                                      <p:to>
                                        <p:strVal val="visible"/>
                                      </p:to>
                                    </p:set>
                                  </p:childTnLst>
                                </p:cTn>
                              </p:par>
                              <p:par>
                                <p:cTn id="171" presetID="42" presetClass="path" presetSubtype="0" accel="50000" decel="50000" fill="hold" grpId="0" nodeType="withEffect">
                                  <p:stCondLst>
                                    <p:cond delay="0"/>
                                  </p:stCondLst>
                                  <p:childTnLst>
                                    <p:animMotion origin="layout" path="M -0.05902 -0.34158 L -3.33333E-6 -4.47734E-6 " pathEditMode="relative" rAng="0" ptsTypes="AA">
                                      <p:cBhvr>
                                        <p:cTn id="172" dur="1000" fill="hold"/>
                                        <p:tgtEl>
                                          <p:spTgt spid="231"/>
                                        </p:tgtEl>
                                        <p:attrNameLst>
                                          <p:attrName>ppt_x</p:attrName>
                                          <p:attrName>ppt_y</p:attrName>
                                        </p:attrNameLst>
                                      </p:cBhvr>
                                      <p:rCtr x="2951" y="170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6" grpId="1" animBg="1"/>
      <p:bldP spid="160" grpId="0" animBg="1"/>
      <p:bldP spid="160" grpId="1" animBg="1"/>
      <p:bldP spid="167" grpId="0" animBg="1"/>
      <p:bldP spid="167" grpId="1" animBg="1"/>
      <p:bldP spid="168" grpId="0" animBg="1"/>
      <p:bldP spid="168" grpId="1" animBg="1"/>
      <p:bldP spid="169" grpId="0" animBg="1"/>
      <p:bldP spid="169" grpId="1" animBg="1"/>
      <p:bldP spid="177" grpId="0" animBg="1"/>
      <p:bldP spid="177" grpId="1" animBg="1"/>
      <p:bldP spid="178" grpId="0" animBg="1"/>
      <p:bldP spid="178" grpId="1" animBg="1"/>
      <p:bldP spid="179" grpId="0" animBg="1"/>
      <p:bldP spid="179" grpId="1" animBg="1"/>
      <p:bldP spid="159" grpId="0" animBg="1"/>
      <p:bldP spid="159" grpId="1" animBg="1"/>
      <p:bldP spid="163" grpId="0" animBg="1"/>
      <p:bldP spid="163" grpId="1" animBg="1"/>
      <p:bldP spid="164" grpId="0" animBg="1"/>
      <p:bldP spid="164" grpId="1" animBg="1"/>
      <p:bldP spid="173" grpId="0" animBg="1"/>
      <p:bldP spid="173" grpId="1" animBg="1"/>
      <p:bldP spid="174" grpId="0" animBg="1"/>
      <p:bldP spid="174" grpId="1" animBg="1"/>
      <p:bldP spid="180" grpId="0" animBg="1"/>
      <p:bldP spid="180" grpId="1" animBg="1"/>
      <p:bldP spid="217" grpId="0" animBg="1"/>
      <p:bldP spid="217" grpId="1" animBg="1"/>
      <p:bldP spid="157" grpId="0" animBg="1"/>
      <p:bldP spid="157" grpId="1" animBg="1"/>
      <p:bldP spid="158" grpId="0" animBg="1"/>
      <p:bldP spid="158" grpId="1" animBg="1"/>
      <p:bldP spid="170" grpId="0" animBg="1"/>
      <p:bldP spid="170" grpId="1" animBg="1"/>
      <p:bldP spid="171" grpId="0" animBg="1"/>
      <p:bldP spid="171" grpId="1" animBg="1"/>
      <p:bldP spid="172" grpId="0" animBg="1"/>
      <p:bldP spid="172" grpId="1" animBg="1"/>
      <p:bldP spid="175" grpId="0" animBg="1"/>
      <p:bldP spid="175" grpId="1" animBg="1"/>
      <p:bldP spid="176" grpId="0" animBg="1"/>
      <p:bldP spid="176" grpId="1" animBg="1"/>
      <p:bldP spid="181" grpId="0" animBg="1"/>
      <p:bldP spid="181" grpId="1" animBg="1"/>
      <p:bldP spid="182" grpId="0" animBg="1"/>
      <p:bldP spid="182" grpId="1" animBg="1"/>
      <p:bldP spid="207" grpId="0" animBg="1"/>
      <p:bldP spid="207" grpId="1" animBg="1"/>
      <p:bldP spid="211" grpId="0" animBg="1"/>
      <p:bldP spid="211" grpId="1" animBg="1"/>
      <p:bldP spid="215" grpId="0" animBg="1"/>
      <p:bldP spid="215" grpId="1" animBg="1"/>
      <p:bldP spid="216" grpId="0" animBg="1"/>
      <p:bldP spid="216" grpId="1" animBg="1"/>
      <p:bldP spid="218" grpId="0" animBg="1"/>
      <p:bldP spid="218" grpId="1" animBg="1"/>
      <p:bldP spid="220" grpId="0" animBg="1"/>
      <p:bldP spid="220" grpId="1" animBg="1"/>
      <p:bldP spid="226" grpId="0" animBg="1"/>
      <p:bldP spid="226" grpId="1" animBg="1"/>
      <p:bldP spid="229" grpId="0" animBg="1"/>
      <p:bldP spid="229" grpId="1" animBg="1"/>
      <p:bldP spid="210" grpId="0" animBg="1"/>
      <p:bldP spid="210" grpId="1" animBg="1"/>
      <p:bldP spid="214" grpId="0" animBg="1"/>
      <p:bldP spid="214" grpId="1" animBg="1"/>
      <p:bldP spid="219" grpId="0" animBg="1"/>
      <p:bldP spid="219" grpId="1" animBg="1"/>
      <p:bldP spid="221" grpId="0" animBg="1"/>
      <p:bldP spid="221" grpId="1" animBg="1"/>
      <p:bldP spid="222" grpId="0" animBg="1"/>
      <p:bldP spid="222" grpId="1" animBg="1"/>
      <p:bldP spid="223" grpId="0" animBg="1"/>
      <p:bldP spid="223" grpId="1" animBg="1"/>
      <p:bldP spid="230" grpId="0" animBg="1"/>
      <p:bldP spid="230" grpId="1" animBg="1"/>
      <p:bldP spid="231" grpId="0" animBg="1"/>
      <p:bldP spid="231" grpId="1" animBg="1"/>
      <p:bldP spid="209" grpId="0" animBg="1"/>
      <p:bldP spid="209" grpId="1" animBg="1"/>
      <p:bldP spid="225" grpId="0" animBg="1"/>
      <p:bldP spid="225" grpId="1" animBg="1"/>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6709</Words>
  <Application>Microsoft Office PowerPoint</Application>
  <PresentationFormat>On-screen Show (4:3)</PresentationFormat>
  <Paragraphs>1187</Paragraphs>
  <Slides>60</Slides>
  <Notes>44</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Edge</vt:lpstr>
      <vt:lpstr>1_Edge</vt:lpstr>
      <vt:lpstr>Staged Memory Scheduling</vt:lpstr>
      <vt:lpstr>Executive Summary</vt:lpstr>
      <vt:lpstr>Outline</vt:lpstr>
      <vt:lpstr>Main Memory is a Bottleneck</vt:lpstr>
      <vt:lpstr>Three Principles of Memory Scheduling</vt:lpstr>
      <vt:lpstr>Outline</vt:lpstr>
      <vt:lpstr>Memory Scheduling for CPU-GPU Systems</vt:lpstr>
      <vt:lpstr>Introducing the GPU into the System</vt:lpstr>
      <vt:lpstr>Naïve Solution: Large Monolithic Buffer</vt:lpstr>
      <vt:lpstr>Problems with Large Monolithic Buffer</vt:lpstr>
      <vt:lpstr>Our Goal</vt:lpstr>
      <vt:lpstr>Outline</vt:lpstr>
      <vt:lpstr>Key Functions of a Memory Controller</vt:lpstr>
      <vt:lpstr>Key Idea: Decouple Tasks into Stages</vt:lpstr>
      <vt:lpstr>Outline</vt:lpstr>
      <vt:lpstr>SMS: Staged Memory Scheduling</vt:lpstr>
      <vt:lpstr>SMS: Staged Memory Scheduling</vt:lpstr>
      <vt:lpstr>Stage 1: Batch Formation</vt:lpstr>
      <vt:lpstr>Stage 1: Batch Formation Example</vt:lpstr>
      <vt:lpstr>SMS: Staged Memory Scheduling</vt:lpstr>
      <vt:lpstr>Stage 2: Batch Scheduler</vt:lpstr>
      <vt:lpstr>Stage 2: Two Batch Scheduling Algorithms</vt:lpstr>
      <vt:lpstr>Stage 2: Batch Scheduling Policy</vt:lpstr>
      <vt:lpstr>SMS: Staged Memory Scheduling</vt:lpstr>
      <vt:lpstr>Stage 3: DRAM Command Scheduler</vt:lpstr>
      <vt:lpstr>Putting Everything Together</vt:lpstr>
      <vt:lpstr>Complexity</vt:lpstr>
      <vt:lpstr>Outline</vt:lpstr>
      <vt:lpstr>Methodology</vt:lpstr>
      <vt:lpstr>Comparison to Previous Scheduling Algorithms</vt:lpstr>
      <vt:lpstr>Evaluation Metrics</vt:lpstr>
      <vt:lpstr>Evaluated System Scenarios</vt:lpstr>
      <vt:lpstr>Evaluated System Scenario: CPU Focused</vt:lpstr>
      <vt:lpstr>Performance: CPU-Focused System</vt:lpstr>
      <vt:lpstr>Evaluated System Scenario: GPU Focused</vt:lpstr>
      <vt:lpstr>Performance: GPU-Focused System</vt:lpstr>
      <vt:lpstr>Performance at Different GPU Weights</vt:lpstr>
      <vt:lpstr>Performance at Different GPU Weights</vt:lpstr>
      <vt:lpstr>Additional Results in the Paper</vt:lpstr>
      <vt:lpstr>Outline</vt:lpstr>
      <vt:lpstr>Conclusion</vt:lpstr>
      <vt:lpstr>Staged Memory Scheduling</vt:lpstr>
      <vt:lpstr>Backup Slides</vt:lpstr>
      <vt:lpstr>Row Buffer Locality on Batch Formation</vt:lpstr>
      <vt:lpstr>Row Buffer Locality on Batch Formation</vt:lpstr>
      <vt:lpstr>Key Differences Between CPU and GPU</vt:lpstr>
      <vt:lpstr>MLP and RBL</vt:lpstr>
      <vt:lpstr>CPU-GPU Performance Tradeoff</vt:lpstr>
      <vt:lpstr>Dealing with Multi-Threaded Applications</vt:lpstr>
      <vt:lpstr>Dealing with Prefetch Requests </vt:lpstr>
      <vt:lpstr>Fairness Evaluation</vt:lpstr>
      <vt:lpstr>Performance at Different Buffer Sizes</vt:lpstr>
      <vt:lpstr>CPU and GPU Performance Breakdowns</vt:lpstr>
      <vt:lpstr>CPU-Only Results</vt:lpstr>
      <vt:lpstr>Scalability to Number of Cores</vt:lpstr>
      <vt:lpstr>Scalability to Number of Memory Controllers</vt:lpstr>
      <vt:lpstr>Detailed Simulation Methodology</vt:lpstr>
      <vt:lpstr>Analysis to Different SMS Parameters</vt:lpstr>
      <vt:lpstr>Global Bypass</vt:lpstr>
      <vt:lpstr>Putting Everything Together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2010-11-14T20:49:44Z</dcterms:created>
  <dcterms:modified xsi:type="dcterms:W3CDTF">2012-06-12T23:14:53Z</dcterms:modified>
</cp:coreProperties>
</file>