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1" r:id="rId2"/>
    <p:sldId id="437" r:id="rId3"/>
    <p:sldId id="399" r:id="rId4"/>
    <p:sldId id="259" r:id="rId5"/>
    <p:sldId id="402" r:id="rId6"/>
    <p:sldId id="376" r:id="rId7"/>
    <p:sldId id="434" r:id="rId8"/>
    <p:sldId id="371" r:id="rId9"/>
    <p:sldId id="409" r:id="rId10"/>
    <p:sldId id="410" r:id="rId11"/>
    <p:sldId id="411" r:id="rId12"/>
    <p:sldId id="413" r:id="rId13"/>
    <p:sldId id="414" r:id="rId14"/>
    <p:sldId id="415" r:id="rId15"/>
    <p:sldId id="372" r:id="rId16"/>
    <p:sldId id="416" r:id="rId17"/>
    <p:sldId id="417" r:id="rId18"/>
    <p:sldId id="436" r:id="rId19"/>
    <p:sldId id="377" r:id="rId20"/>
    <p:sldId id="423" r:id="rId21"/>
    <p:sldId id="426" r:id="rId22"/>
    <p:sldId id="428" r:id="rId23"/>
    <p:sldId id="383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6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58317C-711B-9648-A910-9C7E756221C3}" type="datetimeFigureOut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84826E-A693-AE4C-AC33-C9FFD6D7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7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1068DA-C113-9741-9D2C-145C5E4A40EB}" type="datetimeFigureOut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547B56-6240-4A47-937A-39B4CD637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28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47B56-6240-4A47-937A-39B4CD6371F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47B56-6240-4A47-937A-39B4CD6371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3D771D-9800-EC44-80A5-B78A82B9E05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47B56-6240-4A47-937A-39B4CD6371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47B56-6240-4A47-937A-39B4CD6371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47B56-6240-4A47-937A-39B4CD6371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547B56-6240-4A47-937A-39B4CD6371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 userDrawn="1"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C99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 noChangeArrowheads="1"/>
          </p:cNvSpPr>
          <p:nvPr userDrawn="1"/>
        </p:nvSpPr>
        <p:spPr bwMode="auto">
          <a:xfrm flipH="1" flipV="1">
            <a:off x="439738" y="2030413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C99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3337"/>
            <a:ext cx="7772400" cy="1470025"/>
          </a:xfrm>
        </p:spPr>
        <p:txBody>
          <a:bodyPr/>
          <a:lstStyle>
            <a:lvl1pPr>
              <a:defRPr>
                <a:solidFill>
                  <a:srgbClr val="008000"/>
                </a:solidFill>
                <a:latin typeface="Times"/>
                <a:cs typeface="Time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10017"/>
            <a:ext cx="6400800" cy="22287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5BA5A-0C7E-0E47-AAD1-834DC09CEE71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065CC-5CB7-1643-AA5A-DAE2BF11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6ED78-0DC9-8942-B96C-695E7CB163A6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5FA89-537B-E34B-8F83-419EAC19CA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659A-3D86-754F-BBC3-811CD5A704DC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9826-498D-0D4E-B6FD-7530EF0F81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300163"/>
            <a:ext cx="8229600" cy="1587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8000"/>
                </a:solidFill>
                <a:latin typeface="Times"/>
                <a:cs typeface="Time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38B2D-C142-8E4D-BB16-E265621A6145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39C16-5B41-F042-929B-C66C497D1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3B05B-CB03-C648-BB9E-4C7442322920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060B9-6451-1E41-8E8F-56AD61D484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38DA8-CF27-304E-8482-1399D4A5CA7D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F6C15-E818-6441-A5C6-104874361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9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C3CFA-1326-1A49-8F6E-B193261C6978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019FE-EFC2-8A4B-888F-BF3C8C82B2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64C0E-82B9-ED47-BA46-8629A4D5FB01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EEBF2-AC42-FE4E-A86B-4688B4B61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05CF-1B34-134E-AE7C-A15FAEDBB725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6B6E-057C-AD41-8B5B-C9D2BFE96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67CE8-EBA1-0F45-A85A-ECC21B891591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2CE9-9032-A644-9D70-9ED653CFE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5225F-0256-2E4A-A293-0ED9A2EED1FA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A3978-025E-4D4E-AEA2-D46532F76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E593E5-F38D-FD40-A93F-456A3E799E50}" type="datetime1">
              <a:rPr lang="en-US"/>
              <a:pPr>
                <a:defRPr/>
              </a:pPr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7AAB5F-675F-1E47-950A-8D7D15C054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U_logo_horiz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11" y="5915887"/>
            <a:ext cx="4043578" cy="363708"/>
          </a:xfrm>
          <a:prstGeom prst="rect">
            <a:avLst/>
          </a:prstGeom>
        </p:spPr>
      </p:pic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458788" y="1303338"/>
            <a:ext cx="8226425" cy="1470025"/>
          </a:xfrm>
        </p:spPr>
        <p:txBody>
          <a:bodyPr/>
          <a:lstStyle/>
          <a:p>
            <a:r>
              <a:rPr lang="en-US" sz="4200" dirty="0" smtClean="0">
                <a:latin typeface="Times" charset="0"/>
                <a:cs typeface="Times" charset="0"/>
              </a:rPr>
              <a:t>A </a:t>
            </a:r>
            <a:r>
              <a:rPr lang="en-US" sz="4200" dirty="0">
                <a:latin typeface="Times" charset="0"/>
                <a:cs typeface="Times" charset="0"/>
              </a:rPr>
              <a:t>Row Buffer Locality-Aware Caching Policy for Hybrid </a:t>
            </a:r>
            <a:r>
              <a:rPr lang="en-US" sz="4200" dirty="0" smtClean="0">
                <a:latin typeface="Times" charset="0"/>
                <a:cs typeface="Times" charset="0"/>
              </a:rPr>
              <a:t>Memories</a:t>
            </a:r>
            <a:endParaRPr lang="en-US" sz="4200" dirty="0">
              <a:latin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222885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HanBin</a:t>
            </a:r>
            <a:r>
              <a:rPr lang="en-US" dirty="0"/>
              <a:t> Yoon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Justin Meza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Rachata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Ausavarungnirun</a:t>
            </a: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Rachael Harding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Onur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Mutlu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ransition spd="slow" advTm="1198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 Implications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7669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Let’s say a processor accesses four rows</a:t>
            </a:r>
            <a:br>
              <a:rPr lang="en-US" sz="3600" dirty="0" smtClean="0"/>
            </a:br>
            <a:r>
              <a:rPr lang="en-US" sz="3600" dirty="0" smtClean="0"/>
              <a:t>with different row buffer localities (RBL)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287314" y="3182024"/>
            <a:ext cx="1393540" cy="4939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Row A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12591" y="3182024"/>
            <a:ext cx="1393540" cy="4939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Row 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7868" y="3182024"/>
            <a:ext cx="1393540" cy="4939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Row C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6463146" y="3182024"/>
            <a:ext cx="1393540" cy="4939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Row 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41797" y="3035592"/>
            <a:ext cx="3401238" cy="812185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94351" y="3035592"/>
            <a:ext cx="3411059" cy="812185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84551" y="3937282"/>
            <a:ext cx="2250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Low RBL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Frequently miss</a:t>
            </a:r>
          </a:p>
          <a:p>
            <a:pPr algn="ctr"/>
            <a:r>
              <a:rPr lang="en-US" sz="2400" dirty="0" smtClean="0"/>
              <a:t>in row buffer)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0892" y="3937282"/>
            <a:ext cx="20292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</a:rPr>
              <a:t>High RBL</a:t>
            </a:r>
            <a:endParaRPr lang="en-US" sz="4400" dirty="0">
              <a:solidFill>
                <a:srgbClr val="FF0000"/>
              </a:solidFill>
            </a:endParaRPr>
          </a:p>
          <a:p>
            <a:pPr algn="ctr"/>
            <a:r>
              <a:rPr lang="en-US" sz="2400" dirty="0"/>
              <a:t>(</a:t>
            </a:r>
            <a:r>
              <a:rPr lang="en-US" sz="2400" dirty="0">
                <a:solidFill>
                  <a:srgbClr val="008000"/>
                </a:solidFill>
              </a:rPr>
              <a:t>Frequently </a:t>
            </a:r>
            <a:r>
              <a:rPr lang="en-US" sz="2400" dirty="0" smtClean="0">
                <a:solidFill>
                  <a:srgbClr val="008000"/>
                </a:solidFill>
              </a:rPr>
              <a:t>hit</a:t>
            </a:r>
          </a:p>
          <a:p>
            <a:pPr algn="ctr"/>
            <a:r>
              <a:rPr lang="en-US" sz="2400" dirty="0" smtClean="0"/>
              <a:t>in row buffer)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8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RBL-Unaware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93556"/>
            <a:ext cx="825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/>
              <a:t>row buffer locality-unaware </a:t>
            </a:r>
            <a:r>
              <a:rPr lang="en-US" sz="3600" dirty="0" smtClean="0"/>
              <a:t>policy could</a:t>
            </a:r>
          </a:p>
          <a:p>
            <a:r>
              <a:rPr lang="en-US" sz="3600" dirty="0" smtClean="0"/>
              <a:t>place these rows in the following manner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58888" y="3231827"/>
            <a:ext cx="2665412" cy="7921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9700" y="3231827"/>
            <a:ext cx="2665413" cy="792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1720053" y="3995661"/>
            <a:ext cx="178005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DRAM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>
                <a:solidFill>
                  <a:srgbClr val="008000"/>
                </a:solidFill>
              </a:rPr>
              <a:t>H</a:t>
            </a:r>
            <a:r>
              <a:rPr lang="en-US" sz="2400" dirty="0" smtClean="0">
                <a:solidFill>
                  <a:srgbClr val="008000"/>
                </a:solidFill>
              </a:rPr>
              <a:t>igh RBL</a:t>
            </a:r>
            <a:r>
              <a:rPr lang="en-US" sz="2400" dirty="0" smtClean="0"/>
              <a:t>)</a:t>
            </a:r>
          </a:p>
        </p:txBody>
      </p:sp>
      <p:sp>
        <p:nvSpPr>
          <p:cNvPr id="9" name="TextBox 26"/>
          <p:cNvSpPr txBox="1">
            <a:spLocks noChangeArrowheads="1"/>
          </p:cNvSpPr>
          <p:nvPr/>
        </p:nvSpPr>
        <p:spPr bwMode="auto">
          <a:xfrm>
            <a:off x="5844944" y="3995661"/>
            <a:ext cx="1416524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PCM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ow RBL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444327" y="3299053"/>
            <a:ext cx="2294534" cy="3115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Row C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1444327" y="3666513"/>
            <a:ext cx="2294534" cy="2936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Row 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5933" y="3299053"/>
            <a:ext cx="2294534" cy="311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Row A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405933" y="3666513"/>
            <a:ext cx="2294534" cy="2936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Row B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RBL-Unaware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644997" y="2844160"/>
            <a:ext cx="178005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DRAM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>
                <a:solidFill>
                  <a:srgbClr val="008000"/>
                </a:solidFill>
              </a:rPr>
              <a:t>H</a:t>
            </a:r>
            <a:r>
              <a:rPr lang="en-US" sz="2400" dirty="0" smtClean="0">
                <a:solidFill>
                  <a:srgbClr val="008000"/>
                </a:solidFill>
              </a:rPr>
              <a:t>igh RBL</a:t>
            </a:r>
            <a:r>
              <a:rPr lang="en-US" sz="2400" dirty="0" smtClean="0"/>
              <a:t>)</a:t>
            </a:r>
          </a:p>
        </p:txBody>
      </p:sp>
      <p:sp>
        <p:nvSpPr>
          <p:cNvPr id="9" name="TextBox 26"/>
          <p:cNvSpPr txBox="1">
            <a:spLocks noChangeArrowheads="1"/>
          </p:cNvSpPr>
          <p:nvPr/>
        </p:nvSpPr>
        <p:spPr bwMode="auto">
          <a:xfrm>
            <a:off x="869743" y="4170610"/>
            <a:ext cx="1416524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PCM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ow RBL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09184" y="4547217"/>
            <a:ext cx="986096" cy="429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95281" y="4547217"/>
            <a:ext cx="986096" cy="4297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9184" y="3221718"/>
            <a:ext cx="666868" cy="42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14508" y="3221718"/>
            <a:ext cx="666868" cy="429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76052" y="3221718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895280" y="3221718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4881376" y="3221718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93390" y="3221718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81376" y="4547217"/>
            <a:ext cx="986096" cy="429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867472" y="4547217"/>
            <a:ext cx="986096" cy="4297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3568" y="4547217"/>
            <a:ext cx="986096" cy="429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7839664" y="4547217"/>
            <a:ext cx="986096" cy="4297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1333416"/>
            <a:ext cx="822960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Accesses pattern to main memory:</a:t>
            </a:r>
          </a:p>
          <a:p>
            <a:pPr algn="ctr"/>
            <a:r>
              <a:rPr lang="en-US" sz="3000" dirty="0" smtClean="0"/>
              <a:t>A (oldest), B, C, C, C, A, B, D, D, D, A, B (youngest)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5858" y="5543459"/>
            <a:ext cx="642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Stall time: 6 PCM device accesses</a:t>
            </a:r>
            <a:endParaRPr lang="en-US" sz="3600" dirty="0">
              <a:solidFill>
                <a:srgbClr val="0000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909184" y="2844160"/>
            <a:ext cx="0" cy="252677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25760" y="2844160"/>
            <a:ext cx="0" cy="252677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09184" y="5370938"/>
            <a:ext cx="591657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09184" y="2844160"/>
            <a:ext cx="591657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84121" y="284416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8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RBL-Aware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93556"/>
            <a:ext cx="793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0000FF"/>
                </a:solidFill>
              </a:rPr>
              <a:t>row buffer locality</a:t>
            </a:r>
            <a:r>
              <a:rPr lang="en-US" sz="3600" b="1" dirty="0" smtClean="0"/>
              <a:t>-aware </a:t>
            </a:r>
            <a:r>
              <a:rPr lang="en-US" sz="3600" dirty="0" smtClean="0"/>
              <a:t>policy would</a:t>
            </a:r>
            <a:br>
              <a:rPr lang="en-US" sz="3600" dirty="0" smtClean="0"/>
            </a:br>
            <a:r>
              <a:rPr lang="en-US" sz="3600" dirty="0" smtClean="0"/>
              <a:t>place these rows in the following manner</a:t>
            </a:r>
            <a:endParaRPr lang="en-US" sz="3600" dirty="0"/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1720053" y="3995661"/>
            <a:ext cx="178005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DRAM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Low RBL</a:t>
            </a:r>
            <a:r>
              <a:rPr lang="en-US" sz="2400" dirty="0" smtClean="0"/>
              <a:t>)</a:t>
            </a:r>
          </a:p>
        </p:txBody>
      </p:sp>
      <p:sp>
        <p:nvSpPr>
          <p:cNvPr id="9" name="TextBox 26"/>
          <p:cNvSpPr txBox="1">
            <a:spLocks noChangeArrowheads="1"/>
          </p:cNvSpPr>
          <p:nvPr/>
        </p:nvSpPr>
        <p:spPr bwMode="auto">
          <a:xfrm>
            <a:off x="5816316" y="3995661"/>
            <a:ext cx="147378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PCM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High RBL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5307" y="5249158"/>
            <a:ext cx="397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 Access data at</a:t>
            </a:r>
            <a:r>
              <a:rPr lang="en-US" sz="2400" dirty="0" smtClean="0"/>
              <a:t> lower row buffer </a:t>
            </a:r>
            <a:r>
              <a:rPr lang="en-US" sz="2400" dirty="0" smtClean="0">
                <a:solidFill>
                  <a:srgbClr val="FF0000"/>
                </a:solidFill>
              </a:rPr>
              <a:t>miss</a:t>
            </a:r>
            <a:r>
              <a:rPr lang="en-US" sz="2400" dirty="0" smtClean="0"/>
              <a:t> latency of DRAM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08609" y="5249158"/>
            <a:ext cx="368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 Access data at low row buffer </a:t>
            </a:r>
            <a:r>
              <a:rPr lang="en-US" sz="2400" dirty="0" smtClean="0">
                <a:solidFill>
                  <a:srgbClr val="008000"/>
                </a:solidFill>
                <a:sym typeface="Wingdings"/>
              </a:rPr>
              <a:t>hit</a:t>
            </a:r>
            <a:r>
              <a:rPr lang="en-US" sz="2400" dirty="0" smtClean="0">
                <a:sym typeface="Wingdings"/>
              </a:rPr>
              <a:t> latency of PCM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258888" y="3231827"/>
            <a:ext cx="2665412" cy="7921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19700" y="3231827"/>
            <a:ext cx="2665413" cy="792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44327" y="3299053"/>
            <a:ext cx="2294534" cy="311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Row A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444327" y="3666513"/>
            <a:ext cx="2294534" cy="2936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Row 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05933" y="3299053"/>
            <a:ext cx="2294534" cy="3115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Row C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5405933" y="3666513"/>
            <a:ext cx="2294534" cy="2936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Row D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RBL-Aware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644997" y="2844160"/>
            <a:ext cx="178005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DRAM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Low RBL</a:t>
            </a:r>
            <a:r>
              <a:rPr lang="en-US" sz="2400" dirty="0" smtClean="0"/>
              <a:t>)</a:t>
            </a:r>
          </a:p>
        </p:txBody>
      </p:sp>
      <p:sp>
        <p:nvSpPr>
          <p:cNvPr id="9" name="TextBox 26"/>
          <p:cNvSpPr txBox="1">
            <a:spLocks noChangeArrowheads="1"/>
          </p:cNvSpPr>
          <p:nvPr/>
        </p:nvSpPr>
        <p:spPr bwMode="auto">
          <a:xfrm>
            <a:off x="841116" y="4170610"/>
            <a:ext cx="147378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PCM</a:t>
            </a:r>
            <a:br>
              <a:rPr lang="en-US" sz="4800" dirty="0" smtClean="0"/>
            </a:b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High RBL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03344" y="3221718"/>
            <a:ext cx="666868" cy="429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576052" y="3221718"/>
            <a:ext cx="666868" cy="4297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3344" y="4547217"/>
            <a:ext cx="986096" cy="42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527896" y="4547217"/>
            <a:ext cx="986096" cy="429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9440" y="4547217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208668" y="4547217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513992" y="4547217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26006" y="4547217"/>
            <a:ext cx="319228" cy="429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38577" y="3221718"/>
            <a:ext cx="642799" cy="429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4881376" y="3224251"/>
            <a:ext cx="638456" cy="4297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19832" y="3221718"/>
            <a:ext cx="632616" cy="4297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6152448" y="3221717"/>
            <a:ext cx="632616" cy="4297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1333416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Accesses pattern to main memory:</a:t>
            </a:r>
          </a:p>
          <a:p>
            <a:pPr algn="ctr"/>
            <a:r>
              <a:rPr lang="en-US" sz="3000" dirty="0"/>
              <a:t>A (oldest), B, C, C, C, A, B, D, D, D, A, B (youngest)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1177" y="5543459"/>
            <a:ext cx="674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Stall time: 6 </a:t>
            </a:r>
            <a:r>
              <a:rPr lang="en-US" sz="3600" b="1" dirty="0" smtClean="0">
                <a:solidFill>
                  <a:srgbClr val="0000FF"/>
                </a:solidFill>
              </a:rPr>
              <a:t>DRAM</a:t>
            </a:r>
            <a:r>
              <a:rPr lang="en-US" sz="3600" dirty="0" smtClean="0">
                <a:solidFill>
                  <a:srgbClr val="0000FF"/>
                </a:solidFill>
              </a:rPr>
              <a:t> device accesses</a:t>
            </a:r>
            <a:endParaRPr lang="en-US" sz="3600" dirty="0">
              <a:solidFill>
                <a:srgbClr val="0000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909184" y="2844160"/>
            <a:ext cx="0" cy="252677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08594" y="2844160"/>
            <a:ext cx="0" cy="252677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09184" y="5370938"/>
            <a:ext cx="3875880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825760" y="2844160"/>
            <a:ext cx="0" cy="2526778"/>
          </a:xfrm>
          <a:prstGeom prst="line">
            <a:avLst/>
          </a:prstGeom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85064" y="4170610"/>
            <a:ext cx="20406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6119" y="3651512"/>
            <a:ext cx="174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</a:rPr>
              <a:t>Saved cycles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09184" y="2844160"/>
            <a:ext cx="591657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84121" y="284416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3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3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Mechanism: </a:t>
            </a:r>
            <a:r>
              <a:rPr lang="en-US" dirty="0" err="1" smtClean="0"/>
              <a:t>DynRBLA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a subset of recently used rows in PCM:</a:t>
            </a:r>
          </a:p>
          <a:p>
            <a:pPr lvl="1"/>
            <a:r>
              <a:rPr lang="en-US" dirty="0" smtClean="0"/>
              <a:t>Count row buffer </a:t>
            </a:r>
            <a:r>
              <a:rPr lang="en-US" b="1" dirty="0" smtClean="0"/>
              <a:t>misses</a:t>
            </a:r>
            <a:r>
              <a:rPr lang="en-US" dirty="0" smtClean="0"/>
              <a:t> as indicator of row buffer locality (RBL)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Cache to DRAM rows with </a:t>
            </a:r>
            <a:r>
              <a:rPr lang="en-US" b="1" dirty="0" smtClean="0"/>
              <a:t>misses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threshold</a:t>
            </a:r>
          </a:p>
          <a:p>
            <a:pPr lvl="1"/>
            <a:r>
              <a:rPr lang="en-US" dirty="0" smtClean="0"/>
              <a:t>Row buffer miss counts are periodically reset (only cache rows with high reuse)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Dynamically adjust threshold to adapt to workload/system characteristics</a:t>
            </a:r>
          </a:p>
          <a:p>
            <a:pPr lvl="1"/>
            <a:r>
              <a:rPr lang="en-US" sz="2800" dirty="0" smtClean="0"/>
              <a:t>Interval-based cost-benefit 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Cycle-level x86 CPU-memory simulator</a:t>
            </a:r>
          </a:p>
          <a:p>
            <a:pPr lvl="1"/>
            <a:r>
              <a:rPr lang="en-US" sz="3200" b="1" dirty="0"/>
              <a:t>CPU</a:t>
            </a:r>
            <a:r>
              <a:rPr lang="en-US" sz="3200" dirty="0"/>
              <a:t>: </a:t>
            </a:r>
            <a:r>
              <a:rPr lang="en-US" sz="3200" dirty="0" smtClean="0"/>
              <a:t>16 out</a:t>
            </a:r>
            <a:r>
              <a:rPr lang="en-US" sz="3200" dirty="0"/>
              <a:t>-of-order </a:t>
            </a:r>
            <a:r>
              <a:rPr lang="en-US" sz="3200" dirty="0" smtClean="0"/>
              <a:t>cores, </a:t>
            </a:r>
            <a:r>
              <a:rPr lang="en-US" sz="3200" dirty="0"/>
              <a:t>32KB </a:t>
            </a:r>
            <a:r>
              <a:rPr lang="en-US" sz="3200" dirty="0" smtClean="0"/>
              <a:t>private L1 per core, </a:t>
            </a:r>
            <a:r>
              <a:rPr lang="en-US" sz="3200" dirty="0"/>
              <a:t>512KB </a:t>
            </a:r>
            <a:r>
              <a:rPr lang="en-US" sz="3200" dirty="0" smtClean="0"/>
              <a:t>shared L2 per core</a:t>
            </a:r>
            <a:endParaRPr lang="en-US" sz="3200" dirty="0"/>
          </a:p>
          <a:p>
            <a:pPr lvl="1"/>
            <a:r>
              <a:rPr lang="en-US" sz="3200" b="1" dirty="0"/>
              <a:t>Memory</a:t>
            </a:r>
            <a:r>
              <a:rPr lang="en-US" sz="3200" dirty="0"/>
              <a:t>: DDR3 1066 MT/s, </a:t>
            </a:r>
            <a:r>
              <a:rPr lang="en-US" sz="3200" dirty="0" smtClean="0"/>
              <a:t>1GB </a:t>
            </a:r>
            <a:r>
              <a:rPr lang="en-US" sz="3200" dirty="0"/>
              <a:t>DRAM, </a:t>
            </a:r>
            <a:r>
              <a:rPr lang="en-US" sz="3200" dirty="0" smtClean="0"/>
              <a:t>16GB PCM, 1KB migration granularity</a:t>
            </a:r>
            <a:endParaRPr lang="en-US" sz="3200" dirty="0"/>
          </a:p>
          <a:p>
            <a:r>
              <a:rPr lang="en-US" dirty="0" smtClean="0"/>
              <a:t>Multi-programmed server &amp; cloud workloads</a:t>
            </a:r>
          </a:p>
          <a:p>
            <a:pPr lvl="1"/>
            <a:r>
              <a:rPr lang="en-US" sz="3200" dirty="0" smtClean="0"/>
              <a:t>Server (18): TPC-C, TPC-H</a:t>
            </a:r>
          </a:p>
          <a:p>
            <a:pPr lvl="1"/>
            <a:r>
              <a:rPr lang="en-US" sz="3200" dirty="0" smtClean="0"/>
              <a:t>Cloud (18): </a:t>
            </a:r>
            <a:r>
              <a:rPr lang="en-US" sz="3200" dirty="0"/>
              <a:t>Webserver, </a:t>
            </a:r>
            <a:r>
              <a:rPr lang="en-US" sz="3200" dirty="0" smtClean="0"/>
              <a:t>Video, TPC-C/H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Points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err="1"/>
              <a:t>DynRBLA</a:t>
            </a:r>
            <a:r>
              <a:rPr lang="en-US" sz="3600" dirty="0"/>
              <a:t>:  Adaptive RBL-aware caching</a:t>
            </a:r>
          </a:p>
          <a:p>
            <a:r>
              <a:rPr lang="en-US" sz="3600" b="1" dirty="0" smtClean="0"/>
              <a:t>RBLA</a:t>
            </a:r>
            <a:r>
              <a:rPr lang="en-US" sz="3600" dirty="0" smtClean="0"/>
              <a:t>: Row buffer locality-aware caching</a:t>
            </a:r>
          </a:p>
          <a:p>
            <a:r>
              <a:rPr lang="en-US" sz="3600" b="1" dirty="0" smtClean="0"/>
              <a:t>Freq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:  Frequency-based caching</a:t>
            </a:r>
          </a:p>
          <a:p>
            <a:r>
              <a:rPr lang="en-US" sz="3600" b="1" dirty="0" err="1" smtClean="0"/>
              <a:t>DynFreq</a:t>
            </a:r>
            <a:r>
              <a:rPr lang="en-US" sz="3600" dirty="0" smtClean="0"/>
              <a:t>: Adaptive Freq.-based caching</a:t>
            </a:r>
            <a:endParaRPr lang="en-US" sz="3600" dirty="0"/>
          </a:p>
          <a:p>
            <a:r>
              <a:rPr lang="en-US" sz="3600" b="1" dirty="0" smtClean="0"/>
              <a:t>Weighted speedup (performance) </a:t>
            </a:r>
            <a:r>
              <a:rPr lang="en-US" sz="3600" dirty="0" smtClean="0"/>
              <a:t>= sum of speedups versus when run alone</a:t>
            </a:r>
          </a:p>
          <a:p>
            <a:r>
              <a:rPr lang="en-US" sz="3600" b="1" dirty="0" smtClean="0"/>
              <a:t>Max slowdown (fairness) </a:t>
            </a:r>
            <a:r>
              <a:rPr lang="en-US" sz="3600" dirty="0" smtClean="0"/>
              <a:t>= highest slowdown experienced by any thread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080409"/>
            <a:ext cx="8229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89866" y="6396335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r>
              <a:rPr lang="en-US" sz="2400" dirty="0" smtClean="0"/>
              <a:t>[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Jiang</a:t>
            </a:r>
            <a:r>
              <a:rPr lang="en-US" sz="2400" dirty="0"/>
              <a:t>+ </a:t>
            </a:r>
            <a:r>
              <a:rPr lang="en-US" sz="2400" dirty="0" smtClean="0"/>
              <a:t>HPCA’10</a:t>
            </a:r>
            <a:r>
              <a:rPr lang="en-US" altLang="ja-JP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2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38" y="1402776"/>
            <a:ext cx="6827068" cy="545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156695" y="3868685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Weighted Speedup (norm.)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13283" y="4796811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Benefit 1: </a:t>
            </a:r>
            <a:r>
              <a:rPr lang="en-US" sz="2400" b="1" dirty="0" smtClean="0">
                <a:solidFill>
                  <a:srgbClr val="0000FF"/>
                </a:solidFill>
              </a:rPr>
              <a:t>Reduced memory bandwidth </a:t>
            </a:r>
            <a:r>
              <a:rPr lang="en-US" sz="2400" b="1" dirty="0">
                <a:solidFill>
                  <a:srgbClr val="0000FF"/>
                </a:solidFill>
              </a:rPr>
              <a:t>consumption </a:t>
            </a:r>
            <a:r>
              <a:rPr lang="en-US" sz="2400" b="1" dirty="0" smtClean="0">
                <a:solidFill>
                  <a:srgbClr val="0000FF"/>
                </a:solidFill>
              </a:rPr>
              <a:t>due to </a:t>
            </a:r>
            <a:r>
              <a:rPr lang="en-US" sz="2400" b="1" dirty="0">
                <a:solidFill>
                  <a:srgbClr val="0000FF"/>
                </a:solidFill>
              </a:rPr>
              <a:t>stricter caching </a:t>
            </a:r>
            <a:r>
              <a:rPr lang="en-US" sz="2400" b="1" dirty="0" smtClean="0">
                <a:solidFill>
                  <a:srgbClr val="0000FF"/>
                </a:solidFill>
              </a:rPr>
              <a:t>criteria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683" y="4949211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Benefit </a:t>
            </a:r>
            <a:r>
              <a:rPr lang="en-US" sz="2400" b="1" dirty="0" smtClean="0">
                <a:solidFill>
                  <a:srgbClr val="0000FF"/>
                </a:solidFill>
              </a:rPr>
              <a:t>2: Increased </a:t>
            </a:r>
            <a:r>
              <a:rPr lang="en-US" sz="2400" b="1" dirty="0">
                <a:solidFill>
                  <a:srgbClr val="0000FF"/>
                </a:solidFill>
              </a:rPr>
              <a:t>row buffer locality (RBL) in PCM by moving low RBL data to DRAM</a:t>
            </a:r>
          </a:p>
        </p:txBody>
      </p:sp>
    </p:spTree>
    <p:extLst>
      <p:ext uri="{BB962C8B-B14F-4D97-AF65-F5344CB8AC3E}">
        <p14:creationId xmlns:p14="http://schemas.microsoft.com/office/powerpoint/2010/main" val="27011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38" y="1378663"/>
            <a:ext cx="6827068" cy="547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156695" y="386868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Maximum Slowdown (norm.)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13283" y="4796811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Lower contention for row buffer in PCM &amp; memory 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dirty="0" smtClean="0"/>
              <a:t>Emerging memories such as PCM offer higher density than DRAM, but have drawbacks</a:t>
            </a:r>
          </a:p>
          <a:p>
            <a:r>
              <a:rPr lang="en-US" dirty="0" smtClean="0"/>
              <a:t>Hybrid memories aim to achieve best of both</a:t>
            </a:r>
          </a:p>
          <a:p>
            <a:r>
              <a:rPr lang="en-US" dirty="0" smtClean="0"/>
              <a:t>We identify row buffer locality </a:t>
            </a:r>
            <a:r>
              <a:rPr lang="en-US" dirty="0"/>
              <a:t>(</a:t>
            </a:r>
            <a:r>
              <a:rPr lang="en-US" dirty="0" smtClean="0"/>
              <a:t>RBL) as a key criterion for data placement</a:t>
            </a:r>
          </a:p>
          <a:p>
            <a:pPr lvl="1"/>
            <a:r>
              <a:rPr lang="en-US" dirty="0" smtClean="0"/>
              <a:t>We develop a policy that caches to DRAM rows with </a:t>
            </a:r>
            <a:r>
              <a:rPr lang="en-US" dirty="0" smtClean="0">
                <a:solidFill>
                  <a:srgbClr val="0000FF"/>
                </a:solidFill>
              </a:rPr>
              <a:t>low RBL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high reuse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0% </a:t>
            </a:r>
            <a:r>
              <a:rPr lang="en-US" dirty="0" err="1" smtClean="0"/>
              <a:t>perf</a:t>
            </a:r>
            <a:r>
              <a:rPr lang="en-US" dirty="0"/>
              <a:t>.</a:t>
            </a:r>
            <a:r>
              <a:rPr lang="en-US" dirty="0" smtClean="0"/>
              <a:t> improvement over all-PCM memory</a:t>
            </a:r>
          </a:p>
          <a:p>
            <a:r>
              <a:rPr lang="en-US" dirty="0" smtClean="0"/>
              <a:t>Within 23% </a:t>
            </a:r>
            <a:r>
              <a:rPr lang="en-US" dirty="0" err="1" smtClean="0"/>
              <a:t>perf</a:t>
            </a:r>
            <a:r>
              <a:rPr lang="en-US" dirty="0" smtClean="0"/>
              <a:t>. of all-DRAM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0E5C-1BCC-426A-8CC8-692FA6A1A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38" y="1378663"/>
            <a:ext cx="6827068" cy="547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156695" y="386868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Performance per Watt (norm.)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13283" y="4796811"/>
            <a:ext cx="589167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Increased performance &amp; reduced data movement between DRAM and PCM</a:t>
            </a:r>
          </a:p>
        </p:txBody>
      </p:sp>
    </p:spTree>
    <p:extLst>
      <p:ext uri="{BB962C8B-B14F-4D97-AF65-F5344CB8AC3E}">
        <p14:creationId xmlns:p14="http://schemas.microsoft.com/office/powerpoint/2010/main" val="16237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62" y="2137891"/>
            <a:ext cx="2707132" cy="421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73" y="2137892"/>
            <a:ext cx="2707131" cy="421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to All-PCM/DRAM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23" y="1494912"/>
            <a:ext cx="44481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2417429" y="3788570"/>
            <a:ext cx="0" cy="78104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64072" y="3105150"/>
            <a:ext cx="0" cy="683419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917161" y="4129632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Weighted Speedup (norm.)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027807" y="412963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Maximum Slowdown (norm.)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35239" y="5050180"/>
            <a:ext cx="6632544" cy="83099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Our mechanism achieves 50% better performance than all PCM, within 23% of all DRAM performance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0310" cy="4708525"/>
          </a:xfrm>
        </p:spPr>
        <p:txBody>
          <a:bodyPr>
            <a:noAutofit/>
          </a:bodyPr>
          <a:lstStyle/>
          <a:p>
            <a:r>
              <a:rPr lang="en-US" dirty="0" smtClean="0"/>
              <a:t>Demand for huge main memory capacity</a:t>
            </a:r>
          </a:p>
          <a:p>
            <a:pPr lvl="1"/>
            <a:r>
              <a:rPr lang="en-US" sz="3200" dirty="0" smtClean="0"/>
              <a:t>PCM offers greater density than DRAM</a:t>
            </a:r>
          </a:p>
          <a:p>
            <a:pPr lvl="1"/>
            <a:r>
              <a:rPr lang="en-US" sz="3200" dirty="0" smtClean="0"/>
              <a:t>Hybrid memories achieve the best of both</a:t>
            </a:r>
          </a:p>
          <a:p>
            <a:r>
              <a:rPr lang="en-US" dirty="0" smtClean="0"/>
              <a:t>We identify row buffer locality (RBL) as a key metric for caching decisions</a:t>
            </a:r>
          </a:p>
          <a:p>
            <a:r>
              <a:rPr lang="en-US" dirty="0" smtClean="0"/>
              <a:t>We develop a policy that c</a:t>
            </a:r>
            <a:r>
              <a:rPr lang="en-US" sz="3200" dirty="0" smtClean="0"/>
              <a:t>aches to DRAM rows with </a:t>
            </a:r>
            <a:r>
              <a:rPr lang="en-US" sz="3200" dirty="0" smtClean="0">
                <a:solidFill>
                  <a:srgbClr val="0000FF"/>
                </a:solidFill>
              </a:rPr>
              <a:t>low RBL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00FF"/>
                </a:solidFill>
              </a:rPr>
              <a:t>high reuse</a:t>
            </a:r>
            <a:endParaRPr lang="en-US" sz="3200" dirty="0" smtClean="0"/>
          </a:p>
          <a:p>
            <a:r>
              <a:rPr lang="en-US" dirty="0" smtClean="0"/>
              <a:t>Enables high-performance energy-efficient hybrid main memories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0E5C-1BCC-426A-8CC8-692FA6A1AE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52725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Times" charset="0"/>
                <a:cs typeface="Times" charset="0"/>
              </a:rPr>
              <a:t>Thank you! </a:t>
            </a:r>
            <a:r>
              <a:rPr lang="en-US" dirty="0" smtClean="0">
                <a:latin typeface="Times" charset="0"/>
                <a:cs typeface="Times" charset="0"/>
              </a:rPr>
              <a:t>Questions</a:t>
            </a:r>
            <a:r>
              <a:rPr lang="en-US" dirty="0">
                <a:latin typeface="Times" charset="0"/>
                <a:cs typeface="Times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B881A-04DD-1F41-B4B2-64F5C78D650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77825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0513" y="1101725"/>
            <a:ext cx="8583612" cy="412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slow" advTm="234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cs typeface="Times" charset="0"/>
              </a:rPr>
              <a:t>Demand for Memory Capacity</a:t>
            </a:r>
            <a:endParaRPr lang="en-US" dirty="0">
              <a:latin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Calibri" charset="0"/>
              </a:rPr>
              <a:t>Increasing cores and thread contexts</a:t>
            </a:r>
          </a:p>
          <a:p>
            <a:pPr lvl="1"/>
            <a:r>
              <a:rPr lang="en-US" dirty="0" smtClean="0">
                <a:latin typeface="Calibri" charset="0"/>
              </a:rPr>
              <a:t>Intel Sandy Bridge: 8 cores (16 threads)</a:t>
            </a:r>
          </a:p>
          <a:p>
            <a:pPr lvl="1"/>
            <a:r>
              <a:rPr lang="en-US" dirty="0">
                <a:latin typeface="Calibri" charset="0"/>
              </a:rPr>
              <a:t>AMD </a:t>
            </a:r>
            <a:r>
              <a:rPr lang="en-US" dirty="0" smtClean="0">
                <a:latin typeface="Calibri" charset="0"/>
              </a:rPr>
              <a:t>Abu Dhabi: </a:t>
            </a:r>
            <a:r>
              <a:rPr lang="en-US" dirty="0">
                <a:latin typeface="Calibri" charset="0"/>
              </a:rPr>
              <a:t>16 cores</a:t>
            </a:r>
          </a:p>
          <a:p>
            <a:pPr lvl="1"/>
            <a:r>
              <a:rPr lang="en-US" dirty="0" smtClean="0">
                <a:latin typeface="Calibri" charset="0"/>
              </a:rPr>
              <a:t>IBM POWER7: 8 cores (32 threads)</a:t>
            </a:r>
          </a:p>
          <a:p>
            <a:pPr lvl="1"/>
            <a:r>
              <a:rPr lang="en-US" dirty="0" smtClean="0">
                <a:latin typeface="Calibri" charset="0"/>
              </a:rPr>
              <a:t>Sun T4: 8 cores (64 threads)</a:t>
            </a:r>
          </a:p>
          <a:p>
            <a:r>
              <a:rPr lang="en-US" sz="3600" dirty="0" smtClean="0">
                <a:latin typeface="Calibri" charset="0"/>
              </a:rPr>
              <a:t>Modern data-intensive </a:t>
            </a:r>
            <a:r>
              <a:rPr lang="en-US" sz="3600" dirty="0">
                <a:latin typeface="Calibri" charset="0"/>
              </a:rPr>
              <a:t>applications </a:t>
            </a:r>
            <a:r>
              <a:rPr lang="en-US" sz="3600" dirty="0" smtClean="0">
                <a:latin typeface="Calibri" charset="0"/>
              </a:rPr>
              <a:t>operate on huge datasets</a:t>
            </a:r>
            <a:endParaRPr lang="en-US" sz="3600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28A92-88FA-5F42-A01C-D09E9C6EBD93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14" descr="http://www.seomofo.com/downloads/new-google-logo-offic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52" y="5448682"/>
            <a:ext cx="241141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creative.ak.facebook.com/ads3/creative/pressroom/jpg/n_1234208947_facebook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03" y="5422924"/>
            <a:ext cx="24288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http://iitk50-bangalore.com/50/wp-content/uploads/2010/06/SAP-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71" y="5448682"/>
            <a:ext cx="1641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9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cs typeface="Times" charset="0"/>
              </a:rPr>
              <a:t>Emerging High Density Memory</a:t>
            </a:r>
            <a:endParaRPr lang="en-US" dirty="0">
              <a:latin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sz="3600" dirty="0" smtClean="0">
                <a:latin typeface="Calibri" charset="0"/>
              </a:rPr>
              <a:t>DRAM density scaling becoming costly</a:t>
            </a:r>
          </a:p>
          <a:p>
            <a:r>
              <a:rPr lang="en-US" sz="3600" dirty="0" smtClean="0">
                <a:latin typeface="Calibri" charset="0"/>
              </a:rPr>
              <a:t>Phase </a:t>
            </a:r>
            <a:r>
              <a:rPr lang="en-US" sz="3600" dirty="0">
                <a:latin typeface="Calibri" charset="0"/>
              </a:rPr>
              <a:t>change memory (PCM</a:t>
            </a:r>
            <a:r>
              <a:rPr lang="en-US" sz="3600" dirty="0" smtClean="0">
                <a:latin typeface="Calibri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 charset="0"/>
              </a:rPr>
              <a:t>+	Projected 3−12</a:t>
            </a:r>
            <a:r>
              <a:rPr lang="en-US" sz="3200" dirty="0" smtClean="0">
                <a:solidFill>
                  <a:srgbClr val="008000"/>
                </a:solidFill>
                <a:latin typeface="Calibri" charset="0"/>
                <a:sym typeface="Symbol"/>
              </a:rPr>
              <a:t></a:t>
            </a:r>
            <a:r>
              <a:rPr lang="en-US" sz="3200" dirty="0" smtClean="0">
                <a:solidFill>
                  <a:srgbClr val="008000"/>
                </a:solidFill>
                <a:latin typeface="Calibri" charset="0"/>
              </a:rPr>
              <a:t> denser than DRAM</a:t>
            </a:r>
            <a:r>
              <a:rPr lang="en-US" sz="3200" baseline="30000" dirty="0" smtClean="0">
                <a:solidFill>
                  <a:srgbClr val="008000"/>
                </a:solidFill>
                <a:latin typeface="Calibri" charset="0"/>
              </a:rPr>
              <a:t>1</a:t>
            </a:r>
          </a:p>
          <a:p>
            <a:r>
              <a:rPr lang="en-US" sz="3600" dirty="0" smtClean="0">
                <a:latin typeface="Calibri" charset="0"/>
              </a:rPr>
              <a:t>However</a:t>
            </a:r>
            <a:r>
              <a:rPr lang="en-US" sz="3600" dirty="0">
                <a:latin typeface="Calibri" charset="0"/>
              </a:rPr>
              <a:t>, cannot simply replace DRAM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−	Higher 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access 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latency (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4−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12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  <a:sym typeface="Symbol"/>
              </a:rPr>
              <a:t>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DRAM</a:t>
            </a:r>
            <a:r>
              <a:rPr lang="en-US" sz="3200" baseline="30000" dirty="0">
                <a:solidFill>
                  <a:srgbClr val="FF0000"/>
                </a:solidFill>
                <a:latin typeface="Calibri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)</a:t>
            </a:r>
            <a:endParaRPr lang="en-US" sz="3200" baseline="30000" dirty="0">
              <a:solidFill>
                <a:srgbClr val="FF0000"/>
              </a:solidFill>
              <a:latin typeface="Calibri" charset="0"/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−	Higher 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access 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energy (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2−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40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  <a:sym typeface="Symbol"/>
              </a:rPr>
              <a:t>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DRAM</a:t>
            </a:r>
            <a:r>
              <a:rPr lang="en-US" sz="3200" baseline="30000" dirty="0">
                <a:solidFill>
                  <a:srgbClr val="FF0000"/>
                </a:solidFill>
                <a:latin typeface="Calibri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−	Limited write endurance (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  <a:sym typeface="Symbol"/>
              </a:rPr>
              <a:t>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10</a:t>
            </a:r>
            <a:r>
              <a:rPr lang="en-US" sz="3200" baseline="30000" dirty="0" smtClean="0">
                <a:solidFill>
                  <a:srgbClr val="FF0000"/>
                </a:solidFill>
                <a:latin typeface="Calibri" charset="0"/>
              </a:rPr>
              <a:t>8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 writes</a:t>
            </a:r>
            <a:r>
              <a:rPr lang="en-US" sz="3200" baseline="30000" dirty="0">
                <a:solidFill>
                  <a:srgbClr val="FF0000"/>
                </a:solidFill>
                <a:latin typeface="Calibri" charset="0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alibri" charset="0"/>
              </a:rPr>
              <a:t>)</a:t>
            </a:r>
            <a:endParaRPr lang="en-US" sz="3200" baseline="30000" dirty="0">
              <a:solidFill>
                <a:srgbClr val="FF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alibri" charset="0"/>
                <a:sym typeface="Wingdings"/>
              </a:rPr>
              <a:t>	</a:t>
            </a:r>
            <a:r>
              <a:rPr lang="en-US" sz="3600" dirty="0" smtClean="0">
                <a:solidFill>
                  <a:srgbClr val="0000FF"/>
                </a:solidFill>
                <a:latin typeface="Calibri" charset="0"/>
              </a:rPr>
              <a:t>Use </a:t>
            </a:r>
            <a:r>
              <a:rPr lang="en-US" sz="3600" dirty="0">
                <a:solidFill>
                  <a:srgbClr val="0000FF"/>
                </a:solidFill>
                <a:latin typeface="Calibri" charset="0"/>
              </a:rPr>
              <a:t>DRAM as a cache to </a:t>
            </a:r>
            <a:r>
              <a:rPr lang="en-US" sz="3600" dirty="0" smtClean="0">
                <a:solidFill>
                  <a:srgbClr val="0000FF"/>
                </a:solidFill>
                <a:latin typeface="Calibri" charset="0"/>
              </a:rPr>
              <a:t>PCM memory</a:t>
            </a:r>
            <a:r>
              <a:rPr lang="en-US" sz="3600" baseline="30000" dirty="0" smtClean="0">
                <a:solidFill>
                  <a:srgbClr val="0000FF"/>
                </a:solidFill>
                <a:latin typeface="Calibri" charset="0"/>
              </a:rPr>
              <a:t>3</a:t>
            </a:r>
            <a:endParaRPr lang="en-US" sz="3600" baseline="30000" dirty="0" smtClean="0">
              <a:solidFill>
                <a:srgbClr val="0000FF"/>
              </a:solidFill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17EC-8066-8749-B6E8-0B39B768461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68192" y="6396335"/>
            <a:ext cx="6998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r>
              <a:rPr lang="en-US" sz="2400" dirty="0" smtClean="0"/>
              <a:t>[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Mohan</a:t>
            </a:r>
            <a:r>
              <a:rPr lang="en-US" sz="2400" dirty="0"/>
              <a:t> </a:t>
            </a:r>
            <a:r>
              <a:rPr lang="en-US" sz="2400" dirty="0" smtClean="0"/>
              <a:t>HPTS’</a:t>
            </a:r>
            <a:r>
              <a:rPr lang="en-US" altLang="ja-JP" sz="2400" dirty="0" smtClean="0"/>
              <a:t>09</a:t>
            </a:r>
            <a:r>
              <a:rPr lang="en-US" altLang="ja-JP" sz="2400" dirty="0"/>
              <a:t>; </a:t>
            </a:r>
            <a:r>
              <a:rPr lang="en-US" altLang="ja-JP" sz="2400" baseline="30000" dirty="0" smtClean="0"/>
              <a:t>2</a:t>
            </a:r>
            <a:r>
              <a:rPr lang="en-US" altLang="ja-JP" sz="2400" dirty="0" smtClean="0"/>
              <a:t>Lee+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ISCA’09; </a:t>
            </a:r>
            <a:r>
              <a:rPr lang="en-US" altLang="ja-JP" sz="2400" baseline="30000" dirty="0" smtClean="0"/>
              <a:t>3</a:t>
            </a:r>
            <a:r>
              <a:rPr lang="en-US" altLang="ja-JP" sz="2400" dirty="0" smtClean="0"/>
              <a:t>Qureshi+ </a:t>
            </a:r>
            <a:r>
              <a:rPr lang="en-US" altLang="ja-JP" sz="2400" dirty="0"/>
              <a:t>ISCA’09]</a:t>
            </a:r>
            <a:endParaRPr lang="en-US" sz="2400" dirty="0"/>
          </a:p>
        </p:txBody>
      </p:sp>
    </p:spTree>
  </p:cSld>
  <p:clrMapOvr>
    <a:masterClrMapping/>
  </p:clrMapOvr>
  <p:transition spd="slow" advTm="430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  <a:sym typeface="Wingdings"/>
              </a:rPr>
              <a:t>Benefits from both DRAM and PCM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sym typeface="Wingdings"/>
              </a:rPr>
              <a:t>DRAM:  Low latency, high endurance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  <a:sym typeface="Wingdings"/>
              </a:rPr>
              <a:t>PCM:  High capacity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Key </a:t>
            </a:r>
            <a:r>
              <a:rPr lang="en-US" sz="3600" dirty="0">
                <a:solidFill>
                  <a:srgbClr val="FF0000"/>
                </a:solidFill>
              </a:rPr>
              <a:t>question:  Where to place data between these heterogeneous devices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To help answer this question, let’s take a closer look at these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692526" y="1934740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132263" y="1934740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572000" y="1934740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011737" y="1934740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692526" y="2374477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132263" y="2374477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572000" y="2374477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011737" y="2374477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692526" y="2814214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4132263" y="2814214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572000" y="2814214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011737" y="2814214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692526" y="3253951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4132263" y="3253951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253951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011737" y="3253951"/>
            <a:ext cx="439737" cy="4397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cs typeface="Times" charset="0"/>
              </a:rPr>
              <a:t>Hybrid Memory: A Closer Look</a:t>
            </a:r>
            <a:endParaRPr lang="en-US" dirty="0">
              <a:latin typeface="Times" charset="0"/>
              <a:cs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7D076-06FB-6347-BDF3-2BFEC9826D1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2526" y="3693688"/>
            <a:ext cx="879474" cy="504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/>
              <a:t>MC</a:t>
            </a:r>
            <a:endParaRPr lang="en-US" sz="2400" b="1" dirty="0"/>
          </a:p>
        </p:txBody>
      </p:sp>
      <p:cxnSp>
        <p:nvCxnSpPr>
          <p:cNvPr id="8" name="Straight Connector 7"/>
          <p:cNvCxnSpPr>
            <a:stCxn id="7" idx="2"/>
            <a:endCxn id="10" idx="3"/>
          </p:cNvCxnSpPr>
          <p:nvPr/>
        </p:nvCxnSpPr>
        <p:spPr>
          <a:xfrm rot="5400000">
            <a:off x="3733404" y="4389410"/>
            <a:ext cx="589756" cy="207963"/>
          </a:xfrm>
          <a:prstGeom prst="bent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58888" y="4392188"/>
            <a:ext cx="2665412" cy="7921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9700" y="4392188"/>
            <a:ext cx="2665413" cy="792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3693688"/>
            <a:ext cx="879474" cy="503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MC</a:t>
            </a:r>
            <a:endParaRPr lang="en-US" sz="2400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>
            <a:stCxn id="13" idx="2"/>
            <a:endCxn id="11" idx="1"/>
          </p:cNvCxnSpPr>
          <p:nvPr/>
        </p:nvCxnSpPr>
        <p:spPr>
          <a:xfrm rot="16200000" flipH="1">
            <a:off x="4820046" y="4388615"/>
            <a:ext cx="591344" cy="207963"/>
          </a:xfrm>
          <a:prstGeom prst="bentConnector2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26"/>
          <p:cNvSpPr txBox="1">
            <a:spLocks noChangeArrowheads="1"/>
          </p:cNvSpPr>
          <p:nvPr/>
        </p:nvSpPr>
        <p:spPr bwMode="auto">
          <a:xfrm>
            <a:off x="1155356" y="5156022"/>
            <a:ext cx="29094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DRAM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(small capacity cache)</a:t>
            </a:r>
          </a:p>
        </p:txBody>
      </p:sp>
      <p:sp>
        <p:nvSpPr>
          <p:cNvPr id="46" name="TextBox 26"/>
          <p:cNvSpPr txBox="1">
            <a:spLocks noChangeArrowheads="1"/>
          </p:cNvSpPr>
          <p:nvPr/>
        </p:nvSpPr>
        <p:spPr bwMode="auto">
          <a:xfrm>
            <a:off x="4949980" y="5156022"/>
            <a:ext cx="32064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/>
              <a:t>PCM</a:t>
            </a:r>
            <a:br>
              <a:rPr lang="en-US" sz="4800" dirty="0" smtClean="0"/>
            </a:br>
            <a:r>
              <a:rPr lang="en-US" sz="2400" dirty="0" smtClean="0"/>
              <a:t>(large capacity memory)</a:t>
            </a:r>
            <a:endParaRPr lang="en-US" sz="2400" dirty="0"/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3500105" y="4196924"/>
            <a:ext cx="632159" cy="362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9092" y="2422954"/>
            <a:ext cx="1225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CPU</a:t>
            </a:r>
            <a:endParaRPr lang="en-US" sz="4800" dirty="0"/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09337" y="3590848"/>
            <a:ext cx="34415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/>
              <a:t>Memory channel</a:t>
            </a:r>
            <a:endParaRPr lang="en-US" sz="3600" dirty="0"/>
          </a:p>
        </p:txBody>
      </p:sp>
      <p:sp>
        <p:nvSpPr>
          <p:cNvPr id="31" name="Rectangle 30"/>
          <p:cNvSpPr/>
          <p:nvPr/>
        </p:nvSpPr>
        <p:spPr>
          <a:xfrm>
            <a:off x="1335207" y="4469978"/>
            <a:ext cx="731717" cy="652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/>
              <a:t>Bank</a:t>
            </a:r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3079351" y="4469978"/>
            <a:ext cx="731717" cy="652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/>
              <a:t>Bank</a:t>
            </a:r>
            <a:endParaRPr lang="en-US" sz="2000" b="1" dirty="0"/>
          </a:p>
        </p:txBody>
      </p:sp>
      <p:sp>
        <p:nvSpPr>
          <p:cNvPr id="34" name="Rectangle 33"/>
          <p:cNvSpPr/>
          <p:nvPr/>
        </p:nvSpPr>
        <p:spPr>
          <a:xfrm>
            <a:off x="1335207" y="5013614"/>
            <a:ext cx="731717" cy="133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079351" y="5013456"/>
            <a:ext cx="731717" cy="133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2222500" y="4741702"/>
            <a:ext cx="93133" cy="93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28358" y="4741702"/>
            <a:ext cx="93133" cy="93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39507" y="4741702"/>
            <a:ext cx="93133" cy="93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14002" y="4469978"/>
            <a:ext cx="731717" cy="652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/>
              <a:t>Bank</a:t>
            </a:r>
            <a:endParaRPr lang="en-US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7058146" y="4469978"/>
            <a:ext cx="731717" cy="652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/>
              <a:t>Bank</a:t>
            </a:r>
            <a:endParaRPr lang="en-US" sz="2000" b="1" dirty="0"/>
          </a:p>
        </p:txBody>
      </p:sp>
      <p:sp>
        <p:nvSpPr>
          <p:cNvPr id="41" name="Rectangle 40"/>
          <p:cNvSpPr/>
          <p:nvPr/>
        </p:nvSpPr>
        <p:spPr>
          <a:xfrm>
            <a:off x="5314002" y="5013456"/>
            <a:ext cx="731717" cy="133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7058146" y="5011009"/>
            <a:ext cx="731717" cy="133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6193367" y="4741702"/>
            <a:ext cx="93133" cy="93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99225" y="4741702"/>
            <a:ext cx="93133" cy="93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10374" y="4741702"/>
            <a:ext cx="93133" cy="931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914987" y="4196924"/>
            <a:ext cx="371513" cy="925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5681211" y="3590848"/>
            <a:ext cx="2258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/>
              <a:t>Row buffer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spd="slow" advTm="290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73" y="1919438"/>
            <a:ext cx="4225896" cy="315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cs typeface="Times" charset="0"/>
              </a:rPr>
              <a:t>Row </a:t>
            </a:r>
            <a:r>
              <a:rPr lang="en-US" dirty="0" smtClean="0">
                <a:latin typeface="Times" charset="0"/>
                <a:cs typeface="Times" charset="0"/>
              </a:rPr>
              <a:t>Buffers and Latency</a:t>
            </a:r>
            <a:endParaRPr lang="en-US" dirty="0">
              <a:latin typeface="Times" charset="0"/>
              <a:cs typeface="Times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Memory </a:t>
            </a:r>
            <a:r>
              <a:rPr lang="en-US" dirty="0" smtClean="0">
                <a:latin typeface="Calibri" charset="0"/>
              </a:rPr>
              <a:t>cells organized in </a:t>
            </a:r>
            <a:r>
              <a:rPr lang="en-US" dirty="0">
                <a:latin typeface="Calibri" charset="0"/>
              </a:rPr>
              <a:t>columns and rows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Row </a:t>
            </a:r>
            <a:r>
              <a:rPr lang="en-US" dirty="0">
                <a:latin typeface="Calibri" charset="0"/>
              </a:rPr>
              <a:t>buffers store </a:t>
            </a:r>
            <a:r>
              <a:rPr lang="en-US" dirty="0" smtClean="0">
                <a:latin typeface="Calibri" charset="0"/>
              </a:rPr>
              <a:t>last </a:t>
            </a:r>
            <a:r>
              <a:rPr lang="en-US" dirty="0">
                <a:latin typeface="Calibri" charset="0"/>
              </a:rPr>
              <a:t>accessed </a:t>
            </a:r>
            <a:r>
              <a:rPr lang="en-US" dirty="0" smtClean="0">
                <a:latin typeface="Calibri" charset="0"/>
              </a:rPr>
              <a:t>row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Hit: Access data from row buffer </a:t>
            </a:r>
            <a:r>
              <a:rPr lang="en-US" dirty="0" smtClean="0">
                <a:solidFill>
                  <a:srgbClr val="008000"/>
                </a:solidFill>
                <a:latin typeface="Calibri" charset="0"/>
                <a:sym typeface="Wingdings"/>
              </a:rPr>
              <a:t> fast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alibri" charset="0"/>
                <a:sym typeface="Wingdings"/>
              </a:rPr>
              <a:t>Miss: Access data from cell array  slow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8330C-A162-D646-AF41-ECCA0B911A4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6320951"/>
      </p:ext>
    </p:extLst>
  </p:cSld>
  <p:clrMapOvr>
    <a:masterClrMapping/>
  </p:clrMapOvr>
  <p:transition spd="slow" advTm="988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Row buffers exist in both DRAM and PCM</a:t>
            </a:r>
          </a:p>
          <a:p>
            <a:pPr lvl="1"/>
            <a:r>
              <a:rPr lang="en-US" dirty="0" smtClean="0">
                <a:latin typeface="Calibri" charset="0"/>
              </a:rPr>
              <a:t>Row buffer </a:t>
            </a:r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hit </a:t>
            </a:r>
            <a:r>
              <a:rPr lang="en-US" dirty="0" smtClean="0">
                <a:latin typeface="Calibri" charset="0"/>
              </a:rPr>
              <a:t>latency </a:t>
            </a:r>
            <a:r>
              <a:rPr lang="en-US" b="1" dirty="0" smtClean="0">
                <a:solidFill>
                  <a:srgbClr val="008000"/>
                </a:solidFill>
                <a:latin typeface="Calibri" charset="0"/>
              </a:rPr>
              <a:t>similar</a:t>
            </a:r>
            <a:r>
              <a:rPr lang="en-US" dirty="0" smtClean="0">
                <a:solidFill>
                  <a:srgbClr val="008000"/>
                </a:solidFill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in DRAM </a:t>
            </a:r>
            <a:r>
              <a:rPr lang="en-US" dirty="0">
                <a:latin typeface="Calibri" charset="0"/>
              </a:rPr>
              <a:t>&amp;</a:t>
            </a:r>
            <a:r>
              <a:rPr lang="en-US" dirty="0" smtClean="0">
                <a:latin typeface="Calibri" charset="0"/>
              </a:rPr>
              <a:t> PCM</a:t>
            </a:r>
            <a:r>
              <a:rPr lang="en-US" altLang="ja-JP" baseline="30000" dirty="0"/>
              <a:t>2</a:t>
            </a:r>
            <a:endParaRPr lang="en-US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Row buffer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miss </a:t>
            </a:r>
            <a:r>
              <a:rPr lang="en-US" dirty="0" smtClean="0">
                <a:latin typeface="Calibri" charset="0"/>
              </a:rPr>
              <a:t>latency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small </a:t>
            </a:r>
            <a:r>
              <a:rPr lang="en-US" dirty="0" smtClean="0">
                <a:latin typeface="Calibri" charset="0"/>
              </a:rPr>
              <a:t>in DRAM</a:t>
            </a:r>
          </a:p>
          <a:p>
            <a:pPr lvl="1"/>
            <a:r>
              <a:rPr lang="en-US" dirty="0" smtClean="0">
                <a:latin typeface="Calibri" charset="0"/>
              </a:rPr>
              <a:t>Row buffer </a:t>
            </a: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miss </a:t>
            </a:r>
            <a:r>
              <a:rPr lang="en-US" dirty="0" smtClean="0">
                <a:latin typeface="Calibri" charset="0"/>
              </a:rPr>
              <a:t>latency </a:t>
            </a:r>
            <a:r>
              <a:rPr lang="en-US" b="1" dirty="0" smtClean="0">
                <a:solidFill>
                  <a:srgbClr val="FF0000"/>
                </a:solidFill>
                <a:latin typeface="Calibri" charset="0"/>
              </a:rPr>
              <a:t>large </a:t>
            </a:r>
            <a:r>
              <a:rPr lang="en-US" dirty="0" smtClean="0">
                <a:latin typeface="Calibri" charset="0"/>
              </a:rPr>
              <a:t>in PCM</a:t>
            </a:r>
          </a:p>
          <a:p>
            <a:r>
              <a:rPr lang="en-US" dirty="0" smtClean="0">
                <a:latin typeface="Calibri" charset="0"/>
              </a:rPr>
              <a:t>Place data in DRAM which</a:t>
            </a:r>
          </a:p>
          <a:p>
            <a:pPr lvl="1"/>
            <a:r>
              <a:rPr lang="en-US" dirty="0" smtClean="0">
                <a:latin typeface="Calibri" charset="0"/>
              </a:rPr>
              <a:t>Frequently</a:t>
            </a:r>
            <a:r>
              <a:rPr lang="en-US" b="1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miss in row buffer (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low row buffer locality</a:t>
            </a:r>
            <a:r>
              <a:rPr lang="en-US" dirty="0" smtClean="0">
                <a:latin typeface="Calibri" charset="0"/>
              </a:rPr>
              <a:t>)</a:t>
            </a:r>
            <a:r>
              <a:rPr lang="en-US" dirty="0" smtClean="0">
                <a:latin typeface="Calibri" charset="0"/>
                <a:sym typeface="Wingdings" charset="0"/>
              </a:rPr>
              <a:t> </a:t>
            </a:r>
            <a:r>
              <a:rPr lang="en-US" dirty="0" smtClean="0">
                <a:latin typeface="Calibri" charset="0"/>
              </a:rPr>
              <a:t>miss penalty is smaller in DRAM</a:t>
            </a:r>
            <a:endParaRPr lang="en-US" b="1" dirty="0" smtClean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Are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reused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alibri" charset="0"/>
              </a:rPr>
              <a:t>many times</a:t>
            </a:r>
            <a:r>
              <a:rPr lang="en-US" dirty="0" smtClean="0">
                <a:latin typeface="Calibri" charset="0"/>
                <a:sym typeface="Wingdings" charset="0"/>
              </a:rPr>
              <a:t>  data worth the caching effort (contention in </a:t>
            </a:r>
            <a:r>
              <a:rPr lang="en-US" dirty="0" err="1" smtClean="0">
                <a:latin typeface="Calibri" charset="0"/>
                <a:sym typeface="Wingdings" charset="0"/>
              </a:rPr>
              <a:t>mem</a:t>
            </a:r>
            <a:r>
              <a:rPr lang="en-US" dirty="0" smtClean="0">
                <a:latin typeface="Calibri" charset="0"/>
                <a:sym typeface="Wingdings" charset="0"/>
              </a:rPr>
              <a:t>. channel and DRAM)</a:t>
            </a:r>
            <a:endParaRPr lang="en-US" dirty="0" smtClean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68192" y="6396335"/>
            <a:ext cx="69984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r>
              <a:rPr lang="en-US" sz="2400" dirty="0" smtClean="0"/>
              <a:t>[</a:t>
            </a:r>
            <a:r>
              <a:rPr lang="en-US" altLang="ja-JP" sz="2400" baseline="30000" dirty="0" smtClean="0"/>
              <a:t>2</a:t>
            </a:r>
            <a:r>
              <a:rPr lang="en-US" altLang="ja-JP" sz="2400" dirty="0" smtClean="0"/>
              <a:t>Lee+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ISCA’09]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Placement Implications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39C16-5B41-F042-929B-C66C497D1A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779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Let’s say a processor accesses four rows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7314" y="3182024"/>
            <a:ext cx="6569372" cy="493952"/>
            <a:chOff x="1076023" y="3951619"/>
            <a:chExt cx="6569372" cy="493952"/>
          </a:xfrm>
        </p:grpSpPr>
        <p:sp>
          <p:nvSpPr>
            <p:cNvPr id="7" name="Rectangle 6"/>
            <p:cNvSpPr/>
            <p:nvPr/>
          </p:nvSpPr>
          <p:spPr>
            <a:xfrm>
              <a:off x="1076023" y="3951619"/>
              <a:ext cx="1393540" cy="4939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Row A</a:t>
              </a:r>
              <a:endParaRPr lang="en-US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01300" y="3951619"/>
              <a:ext cx="1393540" cy="4939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Row B</a:t>
              </a:r>
              <a:endParaRPr lang="en-US" sz="2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6577" y="3951619"/>
              <a:ext cx="1393540" cy="4939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Row C</a:t>
              </a:r>
              <a:endParaRPr lang="en-US" sz="2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51855" y="3951619"/>
              <a:ext cx="1393540" cy="4939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Row 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47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9|0.8|0.5|0.1|0.2|2|0.5|0.1|0.2|0.2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8752</TotalTime>
  <Words>951</Words>
  <Application>Microsoft Office PowerPoint</Application>
  <PresentationFormat>On-screen Show (4:3)</PresentationFormat>
  <Paragraphs>216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 Row Buffer Locality-Aware Caching Policy for Hybrid Memories</vt:lpstr>
      <vt:lpstr>Overview</vt:lpstr>
      <vt:lpstr>Demand for Memory Capacity</vt:lpstr>
      <vt:lpstr>Emerging High Density Memory</vt:lpstr>
      <vt:lpstr>Hybrid Memory</vt:lpstr>
      <vt:lpstr>Hybrid Memory: A Closer Look</vt:lpstr>
      <vt:lpstr>Row Buffers and Latency</vt:lpstr>
      <vt:lpstr>Key Observation</vt:lpstr>
      <vt:lpstr>Data Placement Implications</vt:lpstr>
      <vt:lpstr>Data Placement Implications</vt:lpstr>
      <vt:lpstr>RBL-Unaware Policy</vt:lpstr>
      <vt:lpstr>RBL-Unaware Policy</vt:lpstr>
      <vt:lpstr>RBL-Aware Policy</vt:lpstr>
      <vt:lpstr>RBL-Aware Policy</vt:lpstr>
      <vt:lpstr>Our Mechanism: DynRBLA</vt:lpstr>
      <vt:lpstr>Evaluation Methodology</vt:lpstr>
      <vt:lpstr>Comparison Points and Metrics</vt:lpstr>
      <vt:lpstr>Performance</vt:lpstr>
      <vt:lpstr>Fairness</vt:lpstr>
      <vt:lpstr>Energy Efficiency</vt:lpstr>
      <vt:lpstr>Compared to All-PCM/DRAM</vt:lpstr>
      <vt:lpstr>Conclusion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Scalable, High-Performance Hybrid Main Memories</dc:title>
  <dc:creator>Justin Meza;HanBin Yoon</dc:creator>
  <cp:lastModifiedBy>HanBin Yoon</cp:lastModifiedBy>
  <cp:revision>1025</cp:revision>
  <cp:lastPrinted>2011-09-23T19:16:42Z</cp:lastPrinted>
  <dcterms:created xsi:type="dcterms:W3CDTF">2011-05-13T18:05:00Z</dcterms:created>
  <dcterms:modified xsi:type="dcterms:W3CDTF">2012-03-07T04:13:04Z</dcterms:modified>
</cp:coreProperties>
</file>