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Layouts/slideLayout24.xml" ContentType="application/vnd.openxmlformats-officedocument.presentationml.slideLayout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theme/theme5.xml" ContentType="application/vnd.openxmlformats-officedocument.theme+xml"/>
  <Override PartName="/ppt/slides/slide11.xml" ContentType="application/vnd.openxmlformats-officedocument.presentationml.slide+xml"/>
  <Override PartName="/ppt/slideMasters/slideMaster3.xml" ContentType="application/vnd.openxmlformats-officedocument.presentationml.slideMaster+xml"/>
  <Override PartName="/ppt/embeddings/Microsoft_Equation2.bin" ContentType="application/vnd.openxmlformats-officedocument.oleObject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slideLayouts/slideLayout14.xml" ContentType="application/vnd.openxmlformats-officedocument.presentationml.slideLayout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charts/chart5.xml" ContentType="application/vnd.openxmlformats-officedocument.drawingml.chart+xml"/>
  <Override PartName="/ppt/embeddings/Microsoft_Equation3.bin" ContentType="application/vnd.openxmlformats-officedocument.oleObject"/>
  <Override PartName="/ppt/notesSlides/notesSlide9.xml" ContentType="application/vnd.openxmlformats-officedocument.presentationml.notesSlide+xml"/>
  <Override PartName="/ppt/slideLayouts/slideLayout15.xml" ContentType="application/vnd.openxmlformats-officedocument.presentationml.slideLayout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charts/chart2.xml" ContentType="application/vnd.openxmlformats-officedocument.drawingml.chart+xml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Layouts/slideLayout7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charts/chart6.xml" ContentType="application/vnd.openxmlformats-officedocument.drawingml.chart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Layouts/slideLayout2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notesSlides/notesSlide21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6.xml" ContentType="application/vnd.openxmlformats-officedocument.presentationml.slide+xml"/>
  <Override PartName="/ppt/theme/theme4.xml" ContentType="application/vnd.openxmlformats-officedocument.them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embeddings/Microsoft_Equation1.bin" ContentType="application/vnd.openxmlformats-officedocument.oleObject"/>
  <Override PartName="/ppt/charts/chart3.xml" ContentType="application/vnd.openxmlformats-officedocument.drawingml.chart+xml"/>
  <Override PartName="/ppt/notesSlides/notesSlide40.xml" ContentType="application/vnd.openxmlformats-officedocument.presentationml.notesSlide+xml"/>
  <Override PartName="/ppt/slideLayouts/slideLayout13.xml" ContentType="application/vnd.openxmlformats-officedocument.presentationml.slideLayout+xml"/>
  <Default Extension="pdf" ContentType="application/pdf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saveSubsetFonts="1">
  <p:sldMasterIdLst>
    <p:sldMasterId id="2147483660" r:id="rId1"/>
    <p:sldMasterId id="2147483674" r:id="rId2"/>
    <p:sldMasterId id="2147483701" r:id="rId3"/>
  </p:sldMasterIdLst>
  <p:notesMasterIdLst>
    <p:notesMasterId r:id="rId46"/>
  </p:notesMasterIdLst>
  <p:handoutMasterIdLst>
    <p:handoutMasterId r:id="rId47"/>
  </p:handoutMasterIdLst>
  <p:sldIdLst>
    <p:sldId id="256" r:id="rId4"/>
    <p:sldId id="340" r:id="rId5"/>
    <p:sldId id="291" r:id="rId6"/>
    <p:sldId id="293" r:id="rId7"/>
    <p:sldId id="333" r:id="rId8"/>
    <p:sldId id="298" r:id="rId9"/>
    <p:sldId id="341" r:id="rId10"/>
    <p:sldId id="334" r:id="rId11"/>
    <p:sldId id="343" r:id="rId12"/>
    <p:sldId id="335" r:id="rId13"/>
    <p:sldId id="344" r:id="rId14"/>
    <p:sldId id="345" r:id="rId15"/>
    <p:sldId id="346" r:id="rId16"/>
    <p:sldId id="356" r:id="rId17"/>
    <p:sldId id="297" r:id="rId18"/>
    <p:sldId id="300" r:id="rId19"/>
    <p:sldId id="368" r:id="rId20"/>
    <p:sldId id="302" r:id="rId21"/>
    <p:sldId id="369" r:id="rId22"/>
    <p:sldId id="351" r:id="rId23"/>
    <p:sldId id="370" r:id="rId24"/>
    <p:sldId id="314" r:id="rId25"/>
    <p:sldId id="348" r:id="rId26"/>
    <p:sldId id="307" r:id="rId27"/>
    <p:sldId id="313" r:id="rId28"/>
    <p:sldId id="308" r:id="rId29"/>
    <p:sldId id="304" r:id="rId30"/>
    <p:sldId id="352" r:id="rId31"/>
    <p:sldId id="305" r:id="rId32"/>
    <p:sldId id="316" r:id="rId33"/>
    <p:sldId id="309" r:id="rId34"/>
    <p:sldId id="310" r:id="rId35"/>
    <p:sldId id="311" r:id="rId36"/>
    <p:sldId id="367" r:id="rId37"/>
    <p:sldId id="358" r:id="rId38"/>
    <p:sldId id="319" r:id="rId39"/>
    <p:sldId id="354" r:id="rId40"/>
    <p:sldId id="360" r:id="rId41"/>
    <p:sldId id="317" r:id="rId42"/>
    <p:sldId id="357" r:id="rId43"/>
    <p:sldId id="365" r:id="rId44"/>
    <p:sldId id="366" r:id="rId45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notes"/>
  <p:showPr useTimings="0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  </p:ext>
    </p:extLst>
  </p:showPr>
  <p:clrMru>
    <a:srgbClr val="EC9114"/>
    <a:srgbClr val="FFC843"/>
    <a:srgbClr val="FACC1A"/>
    <a:srgbClr val="2E692E"/>
    <a:srgbClr val="331523"/>
    <a:srgbClr val="2A55D6"/>
    <a:srgbClr val="E4FF34"/>
    <a:srgbClr val="FFFFFF"/>
    <a:srgbClr val="419900"/>
    <a:srgbClr val="3E82F7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6175" autoAdjust="0"/>
    <p:restoredTop sz="74048" autoAdjust="0"/>
  </p:normalViewPr>
  <p:slideViewPr>
    <p:cSldViewPr>
      <p:cViewPr>
        <p:scale>
          <a:sx n="100" d="100"/>
          <a:sy n="100" d="100"/>
        </p:scale>
        <p:origin x="-1904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200"/>
        <p:guide pos="29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evincha:Dropbox:sbacpad-presentation:motivation-ap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evincha:Dropbox:sbacpad-presentation:motivation-ap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evincha:Dropbox:sbacpad-presentation:motivation-app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evincha:Dropbox:sbacpad-presentation:motivation-app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evincha:Dropbox:sbacpad-presentation:motivation-ap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evincha:Dropbox:sbacpad-presentation:motivation-thrott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>
        <c:manualLayout>
          <c:layoutTarget val="inner"/>
          <c:xMode val="edge"/>
          <c:yMode val="edge"/>
          <c:x val="0.138872765482017"/>
          <c:y val="0.0509259259259259"/>
          <c:w val="0.814268727388806"/>
          <c:h val="0.747122955784373"/>
        </c:manualLayout>
      </c:layout>
      <c:barChart>
        <c:barDir val="col"/>
        <c:grouping val="clustered"/>
        <c:ser>
          <c:idx val="0"/>
          <c:order val="0"/>
          <c:tx>
            <c:v>No Throttling</c:v>
          </c:tx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cat>
            <c:strRef>
              <c:f>Sheet1!$G$2:$G$6</c:f>
              <c:strCache>
                <c:ptCount val="5"/>
                <c:pt idx="0">
                  <c:v>HL</c:v>
                </c:pt>
                <c:pt idx="1">
                  <c:v>HML</c:v>
                </c:pt>
                <c:pt idx="2">
                  <c:v>HM</c:v>
                </c:pt>
                <c:pt idx="3">
                  <c:v>H</c:v>
                </c:pt>
                <c:pt idx="4">
                  <c:v>AVG</c:v>
                </c:pt>
              </c:strCache>
            </c:strRef>
          </c:cat>
          <c:val>
            <c:numRef>
              <c:f>Sheet1!$H$2:$H$6</c:f>
              <c:numCache>
                <c:formatCode>General</c:formatCode>
                <c:ptCount val="5"/>
                <c:pt idx="0">
                  <c:v>39.5123107858</c:v>
                </c:pt>
                <c:pt idx="1">
                  <c:v>38.9302577132</c:v>
                </c:pt>
                <c:pt idx="2">
                  <c:v>25.2613819655</c:v>
                </c:pt>
                <c:pt idx="3">
                  <c:v>15.0945555546</c:v>
                </c:pt>
                <c:pt idx="4">
                  <c:v>29.21274738169999</c:v>
                </c:pt>
              </c:numCache>
            </c:numRef>
          </c:val>
        </c:ser>
        <c:ser>
          <c:idx val="1"/>
          <c:order val="1"/>
          <c:tx>
            <c:v>Heterogeneous</c:v>
          </c:tx>
          <c:spPr>
            <a:solidFill>
              <a:srgbClr val="D36461"/>
            </a:solidFill>
            <a:ln>
              <a:solidFill>
                <a:schemeClr val="tx1"/>
              </a:solidFill>
            </a:ln>
          </c:spPr>
          <c:cat>
            <c:strRef>
              <c:f>Sheet1!$G$2:$G$6</c:f>
              <c:strCache>
                <c:ptCount val="5"/>
                <c:pt idx="0">
                  <c:v>HL</c:v>
                </c:pt>
                <c:pt idx="1">
                  <c:v>HML</c:v>
                </c:pt>
                <c:pt idx="2">
                  <c:v>HM</c:v>
                </c:pt>
                <c:pt idx="3">
                  <c:v>H</c:v>
                </c:pt>
                <c:pt idx="4">
                  <c:v>AVG</c:v>
                </c:pt>
              </c:strCache>
            </c:strRef>
          </c:cat>
          <c:val>
            <c:numRef>
              <c:f>Sheet1!$I$2:$I$6</c:f>
              <c:numCache>
                <c:formatCode>General</c:formatCode>
                <c:ptCount val="5"/>
                <c:pt idx="0">
                  <c:v>40.5785818861</c:v>
                </c:pt>
                <c:pt idx="1">
                  <c:v>40.1134587444</c:v>
                </c:pt>
                <c:pt idx="2">
                  <c:v>26.1257526352</c:v>
                </c:pt>
                <c:pt idx="3">
                  <c:v>15.321892766</c:v>
                </c:pt>
                <c:pt idx="4">
                  <c:v>30.0343490242</c:v>
                </c:pt>
              </c:numCache>
            </c:numRef>
          </c:val>
        </c:ser>
        <c:ser>
          <c:idx val="2"/>
          <c:order val="2"/>
          <c:tx>
            <c:v>HAT</c:v>
          </c:tx>
          <c:spPr>
            <a:solidFill>
              <a:srgbClr val="55D660"/>
            </a:solidFill>
            <a:ln>
              <a:solidFill>
                <a:schemeClr val="tx1"/>
              </a:solidFill>
            </a:ln>
          </c:spPr>
          <c:cat>
            <c:strRef>
              <c:f>Sheet1!$G$2:$G$6</c:f>
              <c:strCache>
                <c:ptCount val="5"/>
                <c:pt idx="0">
                  <c:v>HL</c:v>
                </c:pt>
                <c:pt idx="1">
                  <c:v>HML</c:v>
                </c:pt>
                <c:pt idx="2">
                  <c:v>HM</c:v>
                </c:pt>
                <c:pt idx="3">
                  <c:v>H</c:v>
                </c:pt>
                <c:pt idx="4">
                  <c:v>AVG</c:v>
                </c:pt>
              </c:strCache>
            </c:strRef>
          </c:cat>
          <c:val>
            <c:numRef>
              <c:f>Sheet1!$J$2:$J$6</c:f>
              <c:numCache>
                <c:formatCode>General</c:formatCode>
                <c:ptCount val="5"/>
                <c:pt idx="0">
                  <c:v>43.2522244401</c:v>
                </c:pt>
                <c:pt idx="1">
                  <c:v>43.3973913307</c:v>
                </c:pt>
                <c:pt idx="2">
                  <c:v>28.1143498105</c:v>
                </c:pt>
                <c:pt idx="3">
                  <c:v>16.3916802852</c:v>
                </c:pt>
                <c:pt idx="4">
                  <c:v>32.2513883278</c:v>
                </c:pt>
              </c:numCache>
            </c:numRef>
          </c:val>
        </c:ser>
        <c:axId val="607731928"/>
        <c:axId val="607758216"/>
      </c:barChart>
      <c:catAx>
        <c:axId val="6077319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Workload Categories</a:t>
                </a:r>
              </a:p>
            </c:rich>
          </c:tx>
          <c:layout/>
        </c:title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07758216"/>
        <c:crosses val="autoZero"/>
        <c:auto val="1"/>
        <c:lblAlgn val="ctr"/>
        <c:lblOffset val="100"/>
      </c:catAx>
      <c:valAx>
        <c:axId val="60775821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Weighted</a:t>
                </a:r>
                <a:r>
                  <a:rPr lang="en-US" sz="2000" baseline="0"/>
                  <a:t> Speedup</a:t>
                </a:r>
                <a:endParaRPr lang="en-US" sz="2000"/>
              </a:p>
            </c:rich>
          </c:tx>
          <c:layout>
            <c:manualLayout>
              <c:xMode val="edge"/>
              <c:yMode val="edge"/>
              <c:x val="0.0154716664515296"/>
              <c:y val="0.126638885523925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07731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12641138018125"/>
          <c:y val="0.0617202099737533"/>
          <c:w val="0.230838077250479"/>
          <c:h val="0.256110963052695"/>
        </c:manualLayout>
      </c:layout>
      <c:spPr>
        <a:ln>
          <a:solidFill>
            <a:schemeClr val="tx1"/>
          </a:solidFill>
        </a:ln>
      </c:spPr>
      <c:txPr>
        <a:bodyPr/>
        <a:lstStyle/>
        <a:p>
          <a:pPr>
            <a:defRPr sz="1800"/>
          </a:pPr>
          <a:endParaRPr lang="en-US"/>
        </a:p>
      </c:txPr>
    </c:legend>
    <c:plotVisOnly val="1"/>
  </c:chart>
  <c:spPr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>
        <c:manualLayout>
          <c:layoutTarget val="inner"/>
          <c:xMode val="edge"/>
          <c:yMode val="edge"/>
          <c:x val="0.125736524313771"/>
          <c:y val="0.0509259259259259"/>
          <c:w val="0.857386059501183"/>
          <c:h val="0.747122955784373"/>
        </c:manualLayout>
      </c:layout>
      <c:barChart>
        <c:barDir val="col"/>
        <c:grouping val="clustered"/>
        <c:ser>
          <c:idx val="0"/>
          <c:order val="0"/>
          <c:tx>
            <c:v>No Throttling</c:v>
          </c:tx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cat>
            <c:strRef>
              <c:f>Sheet1!$G$2:$G$6</c:f>
              <c:strCache>
                <c:ptCount val="5"/>
                <c:pt idx="0">
                  <c:v>HL</c:v>
                </c:pt>
                <c:pt idx="1">
                  <c:v>HML</c:v>
                </c:pt>
                <c:pt idx="2">
                  <c:v>HM</c:v>
                </c:pt>
                <c:pt idx="3">
                  <c:v>H</c:v>
                </c:pt>
                <c:pt idx="4">
                  <c:v>AVG</c:v>
                </c:pt>
              </c:strCache>
            </c:strRef>
          </c:cat>
          <c:val>
            <c:numRef>
              <c:f>Sheet1!$S$2:$S$6</c:f>
              <c:numCache>
                <c:formatCode>General</c:formatCode>
                <c:ptCount val="5"/>
                <c:pt idx="0">
                  <c:v>43.4324375387</c:v>
                </c:pt>
                <c:pt idx="1">
                  <c:v>42.85988846109998</c:v>
                </c:pt>
                <c:pt idx="2">
                  <c:v>30.7186888329</c:v>
                </c:pt>
                <c:pt idx="3">
                  <c:v>20.7078470546</c:v>
                </c:pt>
                <c:pt idx="4">
                  <c:v>33.8652939067</c:v>
                </c:pt>
              </c:numCache>
            </c:numRef>
          </c:val>
        </c:ser>
        <c:ser>
          <c:idx val="1"/>
          <c:order val="1"/>
          <c:tx>
            <c:v>Self-Tuned</c:v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c:spPr>
          <c:cat>
            <c:strRef>
              <c:f>Sheet1!$G$2:$G$6</c:f>
              <c:strCache>
                <c:ptCount val="5"/>
                <c:pt idx="0">
                  <c:v>HL</c:v>
                </c:pt>
                <c:pt idx="1">
                  <c:v>HML</c:v>
                </c:pt>
                <c:pt idx="2">
                  <c:v>HM</c:v>
                </c:pt>
                <c:pt idx="3">
                  <c:v>H</c:v>
                </c:pt>
                <c:pt idx="4">
                  <c:v>AVG</c:v>
                </c:pt>
              </c:strCache>
            </c:strRef>
          </c:cat>
          <c:val>
            <c:numRef>
              <c:f>Sheet1!$T$2:$T$6</c:f>
              <c:numCache>
                <c:formatCode>General</c:formatCode>
                <c:ptCount val="5"/>
                <c:pt idx="0">
                  <c:v>43.3173147091</c:v>
                </c:pt>
                <c:pt idx="1">
                  <c:v>42.7664564633</c:v>
                </c:pt>
                <c:pt idx="2">
                  <c:v>29.9212913507</c:v>
                </c:pt>
                <c:pt idx="3">
                  <c:v>20.4539558416</c:v>
                </c:pt>
                <c:pt idx="4">
                  <c:v>33.5554963192</c:v>
                </c:pt>
              </c:numCache>
            </c:numRef>
          </c:val>
        </c:ser>
        <c:ser>
          <c:idx val="2"/>
          <c:order val="2"/>
          <c:tx>
            <c:v>Heterogeneous</c:v>
          </c:tx>
          <c:spPr>
            <a:solidFill>
              <a:srgbClr val="D36461"/>
            </a:solidFill>
            <a:ln>
              <a:solidFill>
                <a:schemeClr val="tx1"/>
              </a:solidFill>
            </a:ln>
          </c:spPr>
          <c:cat>
            <c:strRef>
              <c:f>Sheet1!$G$2:$G$6</c:f>
              <c:strCache>
                <c:ptCount val="5"/>
                <c:pt idx="0">
                  <c:v>HL</c:v>
                </c:pt>
                <c:pt idx="1">
                  <c:v>HML</c:v>
                </c:pt>
                <c:pt idx="2">
                  <c:v>HM</c:v>
                </c:pt>
                <c:pt idx="3">
                  <c:v>H</c:v>
                </c:pt>
                <c:pt idx="4">
                  <c:v>AVG</c:v>
                </c:pt>
              </c:strCache>
            </c:strRef>
          </c:cat>
          <c:val>
            <c:numRef>
              <c:f>Sheet1!$V$2:$V$6</c:f>
              <c:numCache>
                <c:formatCode>General</c:formatCode>
                <c:ptCount val="5"/>
                <c:pt idx="0">
                  <c:v>43.704363844</c:v>
                </c:pt>
                <c:pt idx="1">
                  <c:v>43.0610492271</c:v>
                </c:pt>
                <c:pt idx="2">
                  <c:v>30.6927536588</c:v>
                </c:pt>
                <c:pt idx="3">
                  <c:v>20.9577218892</c:v>
                </c:pt>
                <c:pt idx="4">
                  <c:v>34.0366939227</c:v>
                </c:pt>
              </c:numCache>
            </c:numRef>
          </c:val>
        </c:ser>
        <c:ser>
          <c:idx val="3"/>
          <c:order val="3"/>
          <c:tx>
            <c:v>HAT</c:v>
          </c:tx>
          <c:spPr>
            <a:solidFill>
              <a:srgbClr val="55D660"/>
            </a:solidFill>
            <a:ln>
              <a:solidFill>
                <a:schemeClr val="tx1"/>
              </a:solidFill>
            </a:ln>
          </c:spPr>
          <c:val>
            <c:numRef>
              <c:f>Sheet1!$U$2:$U$6</c:f>
              <c:numCache>
                <c:formatCode>General</c:formatCode>
                <c:ptCount val="5"/>
                <c:pt idx="0">
                  <c:v>44.8544359992</c:v>
                </c:pt>
                <c:pt idx="1">
                  <c:v>44.8571366923</c:v>
                </c:pt>
                <c:pt idx="2">
                  <c:v>32.38739676729999</c:v>
                </c:pt>
                <c:pt idx="3">
                  <c:v>20.9945525368</c:v>
                </c:pt>
                <c:pt idx="4">
                  <c:v>35.1869316382</c:v>
                </c:pt>
              </c:numCache>
            </c:numRef>
          </c:val>
        </c:ser>
        <c:axId val="607921400"/>
        <c:axId val="607947752"/>
      </c:barChart>
      <c:catAx>
        <c:axId val="6079214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Workload Categories</a:t>
                </a:r>
              </a:p>
            </c:rich>
          </c:tx>
          <c:layout/>
        </c:title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07947752"/>
        <c:crosses val="autoZero"/>
        <c:auto val="1"/>
        <c:lblAlgn val="ctr"/>
        <c:lblOffset val="100"/>
      </c:catAx>
      <c:valAx>
        <c:axId val="60794775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Weighted</a:t>
                </a:r>
                <a:r>
                  <a:rPr lang="en-US" sz="2000" baseline="0"/>
                  <a:t> Speedup</a:t>
                </a:r>
                <a:endParaRPr lang="en-US" sz="2000"/>
              </a:p>
            </c:rich>
          </c:tx>
          <c:layout>
            <c:manualLayout>
              <c:xMode val="edge"/>
              <c:yMode val="edge"/>
              <c:x val="0.0154716664515296"/>
              <c:y val="0.126638885523925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079214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2626934564214"/>
          <c:y val="0.0586432465172623"/>
          <c:w val="0.23327437518586"/>
          <c:h val="0.239942822531799"/>
        </c:manualLayout>
      </c:layout>
      <c:spPr>
        <a:ln>
          <a:solidFill>
            <a:schemeClr val="tx1"/>
          </a:solidFill>
        </a:ln>
      </c:spPr>
      <c:txPr>
        <a:bodyPr/>
        <a:lstStyle/>
        <a:p>
          <a:pPr>
            <a:defRPr sz="1800"/>
          </a:pPr>
          <a:endParaRPr lang="en-US"/>
        </a:p>
      </c:txPr>
    </c:legend>
    <c:plotVisOnly val="1"/>
  </c:chart>
  <c:spPr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>
        <c:manualLayout>
          <c:layoutTarget val="inner"/>
          <c:xMode val="edge"/>
          <c:yMode val="edge"/>
          <c:x val="0.145211538924607"/>
          <c:y val="0.15672991289312"/>
          <c:w val="0.845692689576594"/>
          <c:h val="0.672096049977224"/>
        </c:manualLayout>
      </c:layout>
      <c:barChart>
        <c:barDir val="col"/>
        <c:grouping val="clustered"/>
        <c:ser>
          <c:idx val="0"/>
          <c:order val="0"/>
          <c:tx>
            <c:v>No Throttling</c:v>
          </c:tx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cat>
            <c:strLit>
              <c:ptCount val="1"/>
              <c:pt idx="0">
                <c:v>_x0008_Buffered</c:v>
              </c:pt>
            </c:strLit>
          </c:cat>
          <c:val>
            <c:numRef>
              <c:f>Sheet1!$Q$109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</c:ser>
        <c:ser>
          <c:idx val="1"/>
          <c:order val="1"/>
          <c:tx>
            <c:v>Self-Tuned</c:v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c:spPr>
          <c:cat>
            <c:strLit>
              <c:ptCount val="1"/>
              <c:pt idx="0">
                <c:v>_x0008_Buffered</c:v>
              </c:pt>
            </c:strLit>
          </c:cat>
          <c:val>
            <c:numRef>
              <c:f>Sheet1!$T$109</c:f>
              <c:numCache>
                <c:formatCode>General</c:formatCode>
                <c:ptCount val="1"/>
                <c:pt idx="0">
                  <c:v>1.006587086152043</c:v>
                </c:pt>
              </c:numCache>
            </c:numRef>
          </c:val>
        </c:ser>
        <c:ser>
          <c:idx val="2"/>
          <c:order val="2"/>
          <c:tx>
            <c:v>Heterogeneous</c:v>
          </c:tx>
          <c:spPr>
            <a:solidFill>
              <a:srgbClr val="D36461"/>
            </a:solidFill>
            <a:ln>
              <a:solidFill>
                <a:schemeClr val="tx1"/>
              </a:solidFill>
            </a:ln>
          </c:spPr>
          <c:cat>
            <c:strLit>
              <c:ptCount val="1"/>
              <c:pt idx="0">
                <c:v>_x0008_Buffered</c:v>
              </c:pt>
            </c:strLit>
          </c:cat>
          <c:val>
            <c:numRef>
              <c:f>Sheet1!$S$109</c:f>
              <c:numCache>
                <c:formatCode>General</c:formatCode>
                <c:ptCount val="1"/>
                <c:pt idx="0">
                  <c:v>0.996697140395936</c:v>
                </c:pt>
              </c:numCache>
            </c:numRef>
          </c:val>
        </c:ser>
        <c:ser>
          <c:idx val="3"/>
          <c:order val="3"/>
          <c:tx>
            <c:v>HAT</c:v>
          </c:tx>
          <c:spPr>
            <a:solidFill>
              <a:srgbClr val="55D660"/>
            </a:solidFill>
            <a:ln>
              <a:solidFill>
                <a:schemeClr val="tx1"/>
              </a:solidFill>
            </a:ln>
          </c:spPr>
          <c:cat>
            <c:strLit>
              <c:ptCount val="1"/>
              <c:pt idx="0">
                <c:v>_x0008_Buffered</c:v>
              </c:pt>
            </c:strLit>
          </c:cat>
          <c:val>
            <c:numRef>
              <c:f>Sheet1!$R$109</c:f>
              <c:numCache>
                <c:formatCode>General</c:formatCode>
                <c:ptCount val="1"/>
                <c:pt idx="0">
                  <c:v>0.952614381802935</c:v>
                </c:pt>
              </c:numCache>
            </c:numRef>
          </c:val>
        </c:ser>
        <c:axId val="608035160"/>
        <c:axId val="608038600"/>
      </c:barChart>
      <c:catAx>
        <c:axId val="608035160"/>
        <c:scaling>
          <c:orientation val="minMax"/>
        </c:scaling>
        <c:axPos val="b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08038600"/>
        <c:crosses val="autoZero"/>
        <c:auto val="1"/>
        <c:lblAlgn val="ctr"/>
        <c:lblOffset val="100"/>
      </c:catAx>
      <c:valAx>
        <c:axId val="608038600"/>
        <c:scaling>
          <c:orientation val="minMax"/>
          <c:min val="0.0"/>
        </c:scaling>
        <c:axPos val="l"/>
        <c:majorGridlines/>
        <c:numFmt formatCode="0.0" sourceLinked="0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080351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983574436916315"/>
          <c:y val="0.012401836688374"/>
          <c:w val="0.861385175690248"/>
          <c:h val="0.128995342524333"/>
        </c:manualLayout>
      </c:layout>
      <c:spPr>
        <a:ln>
          <a:solidFill>
            <a:schemeClr val="tx1"/>
          </a:solidFill>
        </a:ln>
      </c:spPr>
      <c:txPr>
        <a:bodyPr/>
        <a:lstStyle/>
        <a:p>
          <a:pPr>
            <a:defRPr sz="1800"/>
          </a:pPr>
          <a:endParaRPr lang="en-US"/>
        </a:p>
      </c:txPr>
    </c:legend>
    <c:plotVisOnly val="1"/>
  </c:chart>
  <c:spPr>
    <a:ln>
      <a:noFill/>
    </a:ln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>
        <c:manualLayout>
          <c:layoutTarget val="inner"/>
          <c:xMode val="edge"/>
          <c:yMode val="edge"/>
          <c:x val="0.282298556430446"/>
          <c:y val="0.139398581036745"/>
          <c:w val="0.677082020997375"/>
          <c:h val="0.745252009514436"/>
        </c:manualLayout>
      </c:layout>
      <c:barChart>
        <c:barDir val="col"/>
        <c:grouping val="clustered"/>
        <c:ser>
          <c:idx val="0"/>
          <c:order val="0"/>
          <c:tx>
            <c:v>No Throttling</c:v>
          </c:tx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cat>
            <c:strLit>
              <c:ptCount val="1"/>
              <c:pt idx="0">
                <c:v>_x0005_BLESS</c:v>
              </c:pt>
            </c:strLit>
          </c:cat>
          <c:val>
            <c:numRef>
              <c:f>Sheet1!$N$108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</c:ser>
        <c:ser>
          <c:idx val="2"/>
          <c:order val="1"/>
          <c:tx>
            <c:v>Heterogeneous</c:v>
          </c:tx>
          <c:spPr>
            <a:solidFill>
              <a:srgbClr val="D36461"/>
            </a:solidFill>
            <a:ln>
              <a:solidFill>
                <a:schemeClr val="tx1"/>
              </a:solidFill>
            </a:ln>
          </c:spPr>
          <c:cat>
            <c:strLit>
              <c:ptCount val="1"/>
              <c:pt idx="0">
                <c:v>_x0005_BLESS</c:v>
              </c:pt>
            </c:strLit>
          </c:cat>
          <c:val>
            <c:numRef>
              <c:f>Sheet1!$P$108</c:f>
              <c:numCache>
                <c:formatCode>General</c:formatCode>
                <c:ptCount val="1"/>
                <c:pt idx="0">
                  <c:v>1.117588057320164</c:v>
                </c:pt>
              </c:numCache>
            </c:numRef>
          </c:val>
        </c:ser>
        <c:ser>
          <c:idx val="3"/>
          <c:order val="2"/>
          <c:tx>
            <c:v>HAT</c:v>
          </c:tx>
          <c:spPr>
            <a:solidFill>
              <a:srgbClr val="55D660"/>
            </a:solidFill>
            <a:ln>
              <a:solidFill>
                <a:schemeClr val="tx1"/>
              </a:solidFill>
            </a:ln>
          </c:spPr>
          <c:cat>
            <c:strLit>
              <c:ptCount val="1"/>
              <c:pt idx="0">
                <c:v>_x0005_BLESS</c:v>
              </c:pt>
            </c:strLit>
          </c:cat>
          <c:val>
            <c:numRef>
              <c:f>Sheet1!$O$108</c:f>
              <c:numCache>
                <c:formatCode>General</c:formatCode>
                <c:ptCount val="1"/>
                <c:pt idx="0">
                  <c:v>0.851440625195743</c:v>
                </c:pt>
              </c:numCache>
            </c:numRef>
          </c:val>
        </c:ser>
        <c:axId val="608099016"/>
        <c:axId val="608117960"/>
      </c:barChart>
      <c:catAx>
        <c:axId val="608099016"/>
        <c:scaling>
          <c:orientation val="minMax"/>
        </c:scaling>
        <c:axPos val="b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08117960"/>
        <c:crosses val="autoZero"/>
        <c:auto val="1"/>
        <c:lblAlgn val="ctr"/>
        <c:lblOffset val="100"/>
      </c:catAx>
      <c:valAx>
        <c:axId val="60811796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Normalized Maximum</a:t>
                </a:r>
                <a:r>
                  <a:rPr lang="en-US" sz="2000" baseline="0"/>
                  <a:t> Slowdwon</a:t>
                </a:r>
              </a:p>
              <a:p>
                <a:pPr>
                  <a:defRPr sz="2000"/>
                </a:pPr>
                <a:r>
                  <a:rPr lang="en-US" sz="2000" baseline="0"/>
                  <a:t>(Lower is better)</a:t>
                </a:r>
              </a:p>
            </c:rich>
          </c:tx>
          <c:layout>
            <c:manualLayout>
              <c:xMode val="edge"/>
              <c:yMode val="edge"/>
              <c:x val="0.0154716664515296"/>
              <c:y val="0.126638885523925"/>
            </c:manualLayout>
          </c:layout>
        </c:title>
        <c:numFmt formatCode="0.0" sourceLinked="0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080990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32200131233596"/>
          <c:y val="0.016860031167979"/>
          <c:w val="0.766319335083114"/>
          <c:h val="0.108989501312336"/>
        </c:manualLayout>
      </c:layout>
      <c:spPr>
        <a:ln>
          <a:solidFill>
            <a:schemeClr val="tx1"/>
          </a:solidFill>
        </a:ln>
      </c:spPr>
      <c:txPr>
        <a:bodyPr/>
        <a:lstStyle/>
        <a:p>
          <a:pPr>
            <a:defRPr sz="1800"/>
          </a:pPr>
          <a:endParaRPr lang="en-US"/>
        </a:p>
      </c:txPr>
    </c:legend>
    <c:plotVisOnly val="1"/>
  </c:chart>
  <c:spPr>
    <a:ln>
      <a:noFill/>
    </a:ln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>
        <c:manualLayout>
          <c:layoutTarget val="inner"/>
          <c:xMode val="edge"/>
          <c:yMode val="edge"/>
          <c:x val="0.220448459946386"/>
          <c:y val="0.117724542906713"/>
          <c:w val="0.734427364416526"/>
          <c:h val="0.757150673962365"/>
        </c:manualLayout>
      </c:layout>
      <c:barChart>
        <c:barDir val="col"/>
        <c:grouping val="clustered"/>
        <c:ser>
          <c:idx val="0"/>
          <c:order val="0"/>
          <c:tx>
            <c:v>No Throttling</c:v>
          </c:tx>
          <c:spPr>
            <a:solidFill>
              <a:schemeClr val="tx2">
                <a:lumMod val="60000"/>
                <a:lumOff val="40000"/>
              </a:schemeClr>
            </a:solidFill>
          </c:spPr>
          <c:cat>
            <c:strRef>
              <c:f>Sheet1!$Y$78:$Z$78</c:f>
              <c:strCache>
                <c:ptCount val="2"/>
                <c:pt idx="0">
                  <c:v>BLESS</c:v>
                </c:pt>
                <c:pt idx="1">
                  <c:v>Buffered</c:v>
                </c:pt>
              </c:strCache>
            </c:strRef>
          </c:cat>
          <c:val>
            <c:numRef>
              <c:f>Sheet1!$Y$73:$Y$74</c:f>
              <c:numCache>
                <c:formatCode>General</c:formatCode>
                <c:ptCount val="2"/>
                <c:pt idx="0">
                  <c:v>1.0</c:v>
                </c:pt>
                <c:pt idx="1">
                  <c:v>1.0</c:v>
                </c:pt>
              </c:numCache>
            </c:numRef>
          </c:val>
        </c:ser>
        <c:ser>
          <c:idx val="1"/>
          <c:order val="1"/>
          <c:tx>
            <c:v>HAT</c:v>
          </c:tx>
          <c:spPr>
            <a:solidFill>
              <a:srgbClr val="D36461"/>
            </a:solidFill>
          </c:spPr>
          <c:cat>
            <c:strRef>
              <c:f>Sheet1!$Y$78:$Z$78</c:f>
              <c:strCache>
                <c:ptCount val="2"/>
                <c:pt idx="0">
                  <c:v>BLESS</c:v>
                </c:pt>
                <c:pt idx="1">
                  <c:v>Buffered</c:v>
                </c:pt>
              </c:strCache>
            </c:strRef>
          </c:cat>
          <c:val>
            <c:numRef>
              <c:f>Sheet1!$Z$73:$Z$74</c:f>
              <c:numCache>
                <c:formatCode>General</c:formatCode>
                <c:ptCount val="2"/>
                <c:pt idx="0">
                  <c:v>1.085</c:v>
                </c:pt>
                <c:pt idx="1">
                  <c:v>1.05</c:v>
                </c:pt>
              </c:numCache>
            </c:numRef>
          </c:val>
        </c:ser>
        <c:axId val="608095144"/>
        <c:axId val="608143656"/>
      </c:barChart>
      <c:catAx>
        <c:axId val="60809514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08143656"/>
        <c:crosses val="autoZero"/>
        <c:auto val="1"/>
        <c:lblAlgn val="ctr"/>
        <c:lblOffset val="100"/>
      </c:catAx>
      <c:valAx>
        <c:axId val="608143656"/>
        <c:scaling>
          <c:orientation val="minMax"/>
          <c:max val="1.2"/>
          <c:min val="0.0"/>
        </c:scaling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/>
                  <a:t>Normalized </a:t>
                </a:r>
                <a:r>
                  <a:rPr lang="en-US" sz="2000" dirty="0" err="1"/>
                  <a:t>Perf</a:t>
                </a:r>
                <a:r>
                  <a:rPr lang="en-US" sz="2000" dirty="0"/>
                  <a:t>.</a:t>
                </a:r>
                <a:r>
                  <a:rPr lang="en-US" sz="2000" baseline="0" dirty="0"/>
                  <a:t> per </a:t>
                </a:r>
                <a:r>
                  <a:rPr lang="en-US" sz="2000" baseline="0" dirty="0" smtClean="0"/>
                  <a:t>Watt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0.043313846210059"/>
              <c:y val="0.216315248452951"/>
            </c:manualLayout>
          </c:layout>
        </c:title>
        <c:numFmt formatCode="0.0" sourceLinked="0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08095144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334164735026099"/>
          <c:y val="0.000181724559634405"/>
          <c:w val="0.472859650989572"/>
          <c:h val="0.109241791903949"/>
        </c:manualLayout>
      </c:layout>
      <c:spPr>
        <a:ln>
          <a:solidFill>
            <a:schemeClr val="tx1"/>
          </a:solidFill>
        </a:ln>
      </c:spPr>
      <c:txPr>
        <a:bodyPr/>
        <a:lstStyle/>
        <a:p>
          <a:pPr>
            <a:defRPr sz="1800"/>
          </a:pPr>
          <a:endParaRPr lang="en-US"/>
        </a:p>
      </c:txPr>
    </c:legend>
    <c:plotVisOnly val="1"/>
  </c:chart>
  <c:spPr>
    <a:ln>
      <a:noFill/>
    </a:ln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170313382958278"/>
          <c:y val="0.0471641791044776"/>
          <c:w val="0.800087202214477"/>
          <c:h val="0.737754104266378"/>
        </c:manualLayout>
      </c:layout>
      <c:lineChart>
        <c:grouping val="standard"/>
        <c:ser>
          <c:idx val="0"/>
          <c:order val="0"/>
          <c:tx>
            <c:v>Workload 1</c:v>
          </c:tx>
          <c:spPr>
            <a:ln w="44450"/>
          </c:spPr>
          <c:marker>
            <c:symbol val="none"/>
          </c:marker>
          <c:cat>
            <c:numRef>
              <c:f>'throttle_sweep.dat'!$A$1:$A$11</c:f>
              <c:numCache>
                <c:formatCode>General</c:formatCode>
                <c:ptCount val="11"/>
                <c:pt idx="0">
                  <c:v>80.0</c:v>
                </c:pt>
                <c:pt idx="1">
                  <c:v>82.0</c:v>
                </c:pt>
                <c:pt idx="2">
                  <c:v>84.0</c:v>
                </c:pt>
                <c:pt idx="3">
                  <c:v>86.0</c:v>
                </c:pt>
                <c:pt idx="4">
                  <c:v>88.0</c:v>
                </c:pt>
                <c:pt idx="5">
                  <c:v>90.0</c:v>
                </c:pt>
                <c:pt idx="6">
                  <c:v>92.0</c:v>
                </c:pt>
                <c:pt idx="7">
                  <c:v>94.0</c:v>
                </c:pt>
                <c:pt idx="8">
                  <c:v>96.0</c:v>
                </c:pt>
                <c:pt idx="9">
                  <c:v>98.0</c:v>
                </c:pt>
                <c:pt idx="10">
                  <c:v>100.0</c:v>
                </c:pt>
              </c:numCache>
            </c:numRef>
          </c:cat>
          <c:val>
            <c:numRef>
              <c:f>'throttle_sweep.dat'!$B$1:$B$11</c:f>
              <c:numCache>
                <c:formatCode>General</c:formatCode>
                <c:ptCount val="11"/>
                <c:pt idx="0">
                  <c:v>9.678328330999998</c:v>
                </c:pt>
                <c:pt idx="1">
                  <c:v>9.696207224</c:v>
                </c:pt>
                <c:pt idx="2">
                  <c:v>9.72729136399999</c:v>
                </c:pt>
                <c:pt idx="3">
                  <c:v>9.782940339</c:v>
                </c:pt>
                <c:pt idx="4">
                  <c:v>9.860689585</c:v>
                </c:pt>
                <c:pt idx="5">
                  <c:v>9.998728273</c:v>
                </c:pt>
                <c:pt idx="6">
                  <c:v>10.2860245</c:v>
                </c:pt>
                <c:pt idx="7">
                  <c:v>10.71299647</c:v>
                </c:pt>
                <c:pt idx="8">
                  <c:v>9.542083759</c:v>
                </c:pt>
                <c:pt idx="9">
                  <c:v>7.536058032</c:v>
                </c:pt>
              </c:numCache>
            </c:numRef>
          </c:val>
        </c:ser>
        <c:ser>
          <c:idx val="2"/>
          <c:order val="1"/>
          <c:tx>
            <c:v>Workload 2</c:v>
          </c:tx>
          <c:spPr>
            <a:ln w="44450"/>
          </c:spPr>
          <c:marker>
            <c:symbol val="none"/>
          </c:marker>
          <c:cat>
            <c:numRef>
              <c:f>'throttle_sweep.dat'!$A$1:$A$11</c:f>
              <c:numCache>
                <c:formatCode>General</c:formatCode>
                <c:ptCount val="11"/>
                <c:pt idx="0">
                  <c:v>80.0</c:v>
                </c:pt>
                <c:pt idx="1">
                  <c:v>82.0</c:v>
                </c:pt>
                <c:pt idx="2">
                  <c:v>84.0</c:v>
                </c:pt>
                <c:pt idx="3">
                  <c:v>86.0</c:v>
                </c:pt>
                <c:pt idx="4">
                  <c:v>88.0</c:v>
                </c:pt>
                <c:pt idx="5">
                  <c:v>90.0</c:v>
                </c:pt>
                <c:pt idx="6">
                  <c:v>92.0</c:v>
                </c:pt>
                <c:pt idx="7">
                  <c:v>94.0</c:v>
                </c:pt>
                <c:pt idx="8">
                  <c:v>96.0</c:v>
                </c:pt>
                <c:pt idx="9">
                  <c:v>98.0</c:v>
                </c:pt>
                <c:pt idx="10">
                  <c:v>100.0</c:v>
                </c:pt>
              </c:numCache>
            </c:numRef>
          </c:cat>
          <c:val>
            <c:numRef>
              <c:f>'throttle_sweep.dat'!$D$1:$D$11</c:f>
              <c:numCache>
                <c:formatCode>General</c:formatCode>
                <c:ptCount val="11"/>
                <c:pt idx="0">
                  <c:v>14.55018911</c:v>
                </c:pt>
                <c:pt idx="1">
                  <c:v>14.58369028</c:v>
                </c:pt>
                <c:pt idx="2">
                  <c:v>14.65647526</c:v>
                </c:pt>
                <c:pt idx="3">
                  <c:v>14.78720767</c:v>
                </c:pt>
                <c:pt idx="4">
                  <c:v>15.00762109</c:v>
                </c:pt>
                <c:pt idx="5">
                  <c:v>15.25560971</c:v>
                </c:pt>
                <c:pt idx="6">
                  <c:v>15.19274823</c:v>
                </c:pt>
                <c:pt idx="7">
                  <c:v>14.4138926</c:v>
                </c:pt>
                <c:pt idx="8">
                  <c:v>12.87677279</c:v>
                </c:pt>
                <c:pt idx="9">
                  <c:v>10.76846505</c:v>
                </c:pt>
              </c:numCache>
            </c:numRef>
          </c:val>
        </c:ser>
        <c:marker val="1"/>
        <c:axId val="608255784"/>
        <c:axId val="608263144"/>
      </c:lineChart>
      <c:catAx>
        <c:axId val="6082557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Throttling Rate (%)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08263144"/>
        <c:crosses val="autoZero"/>
        <c:auto val="1"/>
        <c:lblAlgn val="ctr"/>
        <c:lblOffset val="100"/>
      </c:catAx>
      <c:valAx>
        <c:axId val="608263144"/>
        <c:scaling>
          <c:orientation val="minMax"/>
          <c:min val="6.0"/>
        </c:scaling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 smtClean="0"/>
                  <a:t>Weighted Speedup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0.0407759793914649"/>
              <c:y val="0.119247594050744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082557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93271240400505"/>
          <c:y val="0.584343011811024"/>
          <c:w val="0.248455101648879"/>
          <c:h val="0.180589493477494"/>
        </c:manualLayout>
      </c:layout>
      <c:spPr>
        <a:ln>
          <a:solidFill>
            <a:schemeClr val="tx1"/>
          </a:solidFill>
        </a:ln>
      </c:spPr>
      <c:txPr>
        <a:bodyPr/>
        <a:lstStyle/>
        <a:p>
          <a:pPr>
            <a:defRPr sz="2000"/>
          </a:pPr>
          <a:endParaRPr lang="en-US"/>
        </a:p>
      </c:txPr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Relationship Id="rId2" Type="http://schemas.openxmlformats.org/officeDocument/2006/relationships/image" Target="../media/image4.pict"/><Relationship Id="rId3" Type="http://schemas.openxmlformats.org/officeDocument/2006/relationships/image" Target="../media/image5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10/30/12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4968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10/30/12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7"/>
            <a:ext cx="7426960" cy="314325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1071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>
              <a:buNone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3875"/>
            <a:ext cx="3492500" cy="261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1" y="152400"/>
            <a:ext cx="6305551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440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FEF5891-60A9-4DA4-8C9F-E9D9ADCD64CE}" type="datetimeFigureOut">
              <a:rPr lang="en-US" smtClean="0"/>
              <a:pPr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689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10/30/12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10/30/12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10/30/12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10/30/12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10/30/12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10/30/12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1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1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48B6-75C2-4B3C-A1E9-A765E362A827}" type="datetimeFigureOut">
              <a:rPr lang="en-US" smtClean="0"/>
              <a:pPr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Microsoft_Equation1.bin"/><Relationship Id="rId5" Type="http://schemas.openxmlformats.org/officeDocument/2006/relationships/oleObject" Target="../embeddings/Microsoft_Equation2.bin"/><Relationship Id="rId6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chart" Target="../charts/char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d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Relationship Id="rId3" Type="http://schemas.openxmlformats.org/officeDocument/2006/relationships/chart" Target="../charts/char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3813" y="152400"/>
            <a:ext cx="9144000" cy="3352800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sz="5000" b="1" dirty="0" smtClean="0">
                <a:latin typeface="Calibri" pitchFamily="34" charset="0"/>
                <a:cs typeface="Calibri" pitchFamily="34" charset="0"/>
              </a:rPr>
              <a:t>HAT: Heterogeneous Adaptive Throttling for On-Chip Networks</a:t>
            </a:r>
            <a:endParaRPr lang="en-US" sz="5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71802"/>
            <a:ext cx="8534400" cy="281939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312"/>
              </a:spcBef>
            </a:pPr>
            <a:r>
              <a:rPr lang="en-US" sz="3600" b="1" dirty="0" smtClean="0">
                <a:solidFill>
                  <a:schemeClr val="tx1"/>
                </a:solidFill>
              </a:rPr>
              <a:t>Kevin Kai-Wei Chang </a:t>
            </a:r>
          </a:p>
          <a:p>
            <a:pPr>
              <a:lnSpc>
                <a:spcPct val="80000"/>
              </a:lnSpc>
            </a:pPr>
            <a:r>
              <a:rPr lang="en-US" sz="3600" dirty="0" err="1" smtClean="0">
                <a:solidFill>
                  <a:schemeClr val="tx1"/>
                </a:solidFill>
              </a:rPr>
              <a:t>Rachata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Ausavarungnirun</a:t>
            </a:r>
            <a:endParaRPr lang="en-US" sz="36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Chris </a:t>
            </a:r>
            <a:r>
              <a:rPr lang="en-US" sz="3600" dirty="0" err="1" smtClean="0">
                <a:solidFill>
                  <a:schemeClr val="tx1"/>
                </a:solidFill>
              </a:rPr>
              <a:t>Fallin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3600" dirty="0" err="1" smtClean="0">
                <a:solidFill>
                  <a:schemeClr val="tx1"/>
                </a:solidFill>
              </a:rPr>
              <a:t>Onur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Mutlu</a:t>
            </a:r>
            <a:endParaRPr lang="en-US" sz="36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9" name="Picture 8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1" y="5465279"/>
            <a:ext cx="2501587" cy="723810"/>
          </a:xfrm>
          <a:prstGeom prst="rect">
            <a:avLst/>
          </a:prstGeom>
        </p:spPr>
      </p:pic>
      <p:pic>
        <p:nvPicPr>
          <p:cNvPr id="7" name="Picture 6" descr="CMU_logo_horiz_r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655690"/>
            <a:ext cx="5638800" cy="507194"/>
          </a:xfrm>
          <a:prstGeom prst="rect">
            <a:avLst/>
          </a:prstGeom>
        </p:spPr>
      </p:pic>
    </p:spTree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2972"/>
    </mc:Choice>
    <mc:Fallback>
      <p:transition spd="slow" advTm="297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Questions of Source Throttling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7472" indent="-347472"/>
            <a:r>
              <a:rPr lang="en-US" sz="2800" dirty="0" smtClean="0"/>
              <a:t>Every cycle when a node has a packet to inject, source throttling blocks the packet with probability </a:t>
            </a:r>
            <a:r>
              <a:rPr lang="en-US" sz="2800" b="1" dirty="0" smtClean="0"/>
              <a:t>P</a:t>
            </a:r>
            <a:endParaRPr lang="en-US" sz="2800" dirty="0" smtClean="0"/>
          </a:p>
          <a:p>
            <a:pPr marL="747522" lvl="1" indent="-347472"/>
            <a:r>
              <a:rPr lang="en-US" dirty="0" smtClean="0"/>
              <a:t>We call</a:t>
            </a:r>
            <a:r>
              <a:rPr lang="en-US" b="1" dirty="0" smtClean="0"/>
              <a:t> P</a:t>
            </a:r>
            <a:r>
              <a:rPr lang="en-US" dirty="0" smtClean="0"/>
              <a:t> “</a:t>
            </a:r>
            <a:r>
              <a:rPr lang="en-US" b="1" dirty="0" smtClean="0"/>
              <a:t>throttling rate</a:t>
            </a:r>
            <a:r>
              <a:rPr lang="en-US" dirty="0" smtClean="0"/>
              <a:t>” (ranges from 0 to 1)</a:t>
            </a:r>
          </a:p>
          <a:p>
            <a:pPr marL="347472" indent="-347472"/>
            <a:r>
              <a:rPr lang="en-US" sz="2800" b="1" dirty="0" smtClean="0"/>
              <a:t>Throttling rate </a:t>
            </a:r>
            <a:r>
              <a:rPr lang="en-US" sz="2800" dirty="0" smtClean="0"/>
              <a:t>can be set independently on </a:t>
            </a:r>
            <a:br>
              <a:rPr lang="en-US" sz="2800" dirty="0" smtClean="0"/>
            </a:br>
            <a:r>
              <a:rPr lang="en-US" sz="2800" dirty="0" smtClean="0"/>
              <a:t>every node</a:t>
            </a:r>
          </a:p>
          <a:p>
            <a:pPr marL="514350" indent="-514350">
              <a:buNone/>
            </a:pPr>
            <a:r>
              <a:rPr lang="en-US" sz="2800" b="1" u="sng" dirty="0" smtClean="0"/>
              <a:t>Two key questions</a:t>
            </a:r>
            <a:r>
              <a:rPr lang="en-US" sz="2800" b="1" dirty="0" smtClean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2A55D6"/>
                </a:solidFill>
              </a:rPr>
              <a:t>Which applications to throttle?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2A55D6"/>
                </a:solidFill>
              </a:rPr>
              <a:t>How much to throttle?</a:t>
            </a:r>
          </a:p>
          <a:p>
            <a:pPr marL="0" indent="0">
              <a:buNone/>
            </a:pPr>
            <a:r>
              <a:rPr lang="en-US" sz="2800" b="1" dirty="0" smtClean="0"/>
              <a:t>Naïve mechanism</a:t>
            </a:r>
            <a:r>
              <a:rPr lang="en-US" sz="2800" dirty="0" smtClean="0"/>
              <a:t>: Throttle every single node with a constant throttling rate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/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 #1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1000" y="1066800"/>
            <a:ext cx="8610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Throttling </a:t>
            </a:r>
            <a:r>
              <a:rPr lang="en-US" sz="2800" dirty="0" smtClean="0">
                <a:solidFill>
                  <a:srgbClr val="FF1813"/>
                </a:solidFill>
              </a:rPr>
              <a:t>network-intensive</a:t>
            </a:r>
            <a:r>
              <a:rPr lang="en-US" sz="2800" dirty="0" smtClean="0"/>
              <a:t> applications leads to higher system performance</a:t>
            </a:r>
            <a:endParaRPr lang="en-US" sz="2800" b="1" dirty="0" smtClean="0"/>
          </a:p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81000" y="2057400"/>
            <a:ext cx="8557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Configuration</a:t>
            </a:r>
            <a:r>
              <a:rPr lang="en-US" sz="2400" dirty="0" smtClean="0"/>
              <a:t>: 16-node system, 4x4 mesh network,</a:t>
            </a:r>
          </a:p>
          <a:p>
            <a:r>
              <a:rPr lang="en-US" sz="2400" dirty="0" smtClean="0">
                <a:solidFill>
                  <a:srgbClr val="2A55D6"/>
                </a:solidFill>
              </a:rPr>
              <a:t>8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2A55D6"/>
                </a:solidFill>
              </a:rPr>
              <a:t>gromacs</a:t>
            </a:r>
            <a:r>
              <a:rPr lang="en-US" sz="2400" dirty="0" smtClean="0">
                <a:solidFill>
                  <a:srgbClr val="2A55D6"/>
                </a:solidFill>
              </a:rPr>
              <a:t> (network-non-intensive)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2E692E"/>
                </a:solidFill>
              </a:rPr>
              <a:t>8 </a:t>
            </a:r>
            <a:r>
              <a:rPr lang="en-US" sz="2400" dirty="0" err="1" smtClean="0">
                <a:solidFill>
                  <a:srgbClr val="2E692E"/>
                </a:solidFill>
              </a:rPr>
              <a:t>mcf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FF1813"/>
                </a:solidFill>
              </a:rPr>
              <a:t>(network-intensive)</a:t>
            </a:r>
            <a:endParaRPr lang="en-US" sz="2400" dirty="0">
              <a:solidFill>
                <a:srgbClr val="FF1813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295400" y="2895600"/>
            <a:ext cx="6248400" cy="2667000"/>
            <a:chOff x="1295400" y="2895600"/>
            <a:chExt cx="6248400" cy="2667000"/>
          </a:xfrm>
        </p:grpSpPr>
        <p:grpSp>
          <p:nvGrpSpPr>
            <p:cNvPr id="6" name="Group 14"/>
            <p:cNvGrpSpPr/>
            <p:nvPr/>
          </p:nvGrpSpPr>
          <p:grpSpPr>
            <a:xfrm>
              <a:off x="2057400" y="3048000"/>
              <a:ext cx="1447800" cy="1295400"/>
              <a:chOff x="2667000" y="1295400"/>
              <a:chExt cx="1447800" cy="1295400"/>
            </a:xfrm>
            <a:solidFill>
              <a:srgbClr val="2A55D6"/>
            </a:solidFill>
          </p:grpSpPr>
          <p:sp>
            <p:nvSpPr>
              <p:cNvPr id="5" name="Rectangle 4"/>
              <p:cNvSpPr/>
              <p:nvPr/>
            </p:nvSpPr>
            <p:spPr bwMode="auto">
              <a:xfrm>
                <a:off x="2667000" y="1295400"/>
                <a:ext cx="1447800" cy="533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dirty="0" err="1" smtClean="0">
                    <a:solidFill>
                      <a:schemeClr val="bg1"/>
                    </a:solidFill>
                  </a:rPr>
                  <a:t>gromacs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rot="5400000">
                <a:off x="3048794" y="2209006"/>
                <a:ext cx="7620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33171" y="2895600"/>
              <a:ext cx="5388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grpSp>
          <p:nvGrpSpPr>
            <p:cNvPr id="58" name="Group 14"/>
            <p:cNvGrpSpPr/>
            <p:nvPr/>
          </p:nvGrpSpPr>
          <p:grpSpPr>
            <a:xfrm>
              <a:off x="5486400" y="3048000"/>
              <a:ext cx="1447800" cy="1295400"/>
              <a:chOff x="2667000" y="1295400"/>
              <a:chExt cx="1447800" cy="1295400"/>
            </a:xfrm>
            <a:solidFill>
              <a:srgbClr val="FF1813"/>
            </a:solidFill>
          </p:grpSpPr>
          <p:sp>
            <p:nvSpPr>
              <p:cNvPr id="60" name="Rectangle 59"/>
              <p:cNvSpPr/>
              <p:nvPr/>
            </p:nvSpPr>
            <p:spPr bwMode="auto">
              <a:xfrm>
                <a:off x="2667000" y="1295400"/>
                <a:ext cx="1447800" cy="533400"/>
              </a:xfrm>
              <a:prstGeom prst="rect">
                <a:avLst/>
              </a:prstGeom>
              <a:solidFill>
                <a:srgbClr val="2E69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dirty="0" err="1" smtClean="0">
                    <a:solidFill>
                      <a:srgbClr val="FFFFFF"/>
                    </a:solidFill>
                  </a:rPr>
                  <a:t>mcf</a:t>
                </a:r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rot="5400000">
                <a:off x="3048794" y="2209006"/>
                <a:ext cx="7620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loud 13"/>
            <p:cNvSpPr/>
            <p:nvPr/>
          </p:nvSpPr>
          <p:spPr>
            <a:xfrm>
              <a:off x="1295400" y="3962400"/>
              <a:ext cx="6248400" cy="1600200"/>
            </a:xfrm>
            <a:prstGeom prst="cloud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I</a:t>
              </a:r>
              <a:endParaRPr lang="en-US" sz="2800" dirty="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5715000" y="41910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209800" y="43434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67400" y="48006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91000" y="51054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971800" y="47244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38600" y="46482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029200" y="49530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800600" y="42672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352800" y="42672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477000" y="44958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 rot="21230970">
            <a:off x="2302280" y="3789036"/>
            <a:ext cx="1050474" cy="360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Throttle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81000" y="5486400"/>
            <a:ext cx="76962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Throttling </a:t>
            </a:r>
            <a:r>
              <a:rPr lang="en-US" sz="2800" dirty="0" err="1" smtClean="0">
                <a:solidFill>
                  <a:srgbClr val="2A55D6"/>
                </a:solidFill>
              </a:rPr>
              <a:t>gromacs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decreases system performance by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2%</a:t>
            </a:r>
            <a:r>
              <a:rPr lang="en-US" sz="2800" dirty="0" smtClean="0"/>
              <a:t> due to minimal network load reduction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81000" y="5486400"/>
            <a:ext cx="80772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Throttling </a:t>
            </a:r>
            <a:r>
              <a:rPr lang="en-US" sz="2800" dirty="0" err="1" smtClean="0">
                <a:solidFill>
                  <a:srgbClr val="2E692E"/>
                </a:solidFill>
              </a:rPr>
              <a:t>mcf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increases system performance by </a:t>
            </a:r>
            <a:r>
              <a:rPr lang="en-US" sz="2800" b="1" dirty="0" smtClean="0"/>
              <a:t>9%</a:t>
            </a:r>
            <a:r>
              <a:rPr lang="en-US" sz="2800" dirty="0" smtClean="0">
                <a:solidFill>
                  <a:srgbClr val="2A55D6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dirty="0" err="1" smtClean="0">
                <a:solidFill>
                  <a:srgbClr val="2A55D6"/>
                </a:solidFill>
              </a:rPr>
              <a:t>gromacs</a:t>
            </a:r>
            <a:r>
              <a:rPr lang="en-US" sz="2800" dirty="0" smtClean="0"/>
              <a:t>: </a:t>
            </a:r>
            <a:r>
              <a:rPr lang="en-US" sz="2800" b="1" dirty="0" smtClean="0">
                <a:solidFill>
                  <a:srgbClr val="000000"/>
                </a:solidFill>
              </a:rPr>
              <a:t>+14%</a:t>
            </a:r>
            <a:r>
              <a:rPr lang="en-US" sz="2800" b="1" dirty="0" smtClean="0"/>
              <a:t> </a:t>
            </a:r>
            <a:r>
              <a:rPr lang="en-US" sz="2800" dirty="0" err="1" smtClean="0">
                <a:solidFill>
                  <a:srgbClr val="2E692E"/>
                </a:solidFill>
              </a:rPr>
              <a:t>mcf</a:t>
            </a:r>
            <a:r>
              <a:rPr lang="en-US" sz="2800" dirty="0" smtClean="0"/>
              <a:t>: </a:t>
            </a:r>
            <a:r>
              <a:rPr lang="en-US" sz="2800" b="1" dirty="0" smtClean="0">
                <a:solidFill>
                  <a:srgbClr val="000000"/>
                </a:solidFill>
              </a:rPr>
              <a:t>+5%</a:t>
            </a:r>
            <a:r>
              <a:rPr lang="en-US" sz="2800" dirty="0" smtClean="0"/>
              <a:t>) due to reduced congestion</a:t>
            </a:r>
            <a:endParaRPr lang="en-US" sz="2800" dirty="0"/>
          </a:p>
        </p:txBody>
      </p:sp>
      <p:grpSp>
        <p:nvGrpSpPr>
          <p:cNvPr id="3" name="Group 14"/>
          <p:cNvGrpSpPr/>
          <p:nvPr/>
        </p:nvGrpSpPr>
        <p:grpSpPr>
          <a:xfrm>
            <a:off x="2057400" y="3048000"/>
            <a:ext cx="1447800" cy="1295400"/>
            <a:chOff x="2667000" y="1295400"/>
            <a:chExt cx="1447800" cy="1295400"/>
          </a:xfrm>
          <a:solidFill>
            <a:srgbClr val="2A55D6"/>
          </a:solidFill>
        </p:grpSpPr>
        <p:sp>
          <p:nvSpPr>
            <p:cNvPr id="5" name="Rectangle 4"/>
            <p:cNvSpPr/>
            <p:nvPr/>
          </p:nvSpPr>
          <p:spPr bwMode="auto">
            <a:xfrm>
              <a:off x="2667000" y="1295400"/>
              <a:ext cx="14478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 err="1" smtClean="0">
                  <a:solidFill>
                    <a:schemeClr val="bg1"/>
                  </a:solidFill>
                </a:rPr>
                <a:t>gromacs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>
              <a:off x="3048794" y="2209006"/>
              <a:ext cx="7620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033171" y="2895600"/>
            <a:ext cx="5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 #1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1000" y="1066800"/>
            <a:ext cx="8610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Throttling </a:t>
            </a:r>
            <a:r>
              <a:rPr lang="en-US" sz="2800" dirty="0" smtClean="0">
                <a:solidFill>
                  <a:srgbClr val="FF1813"/>
                </a:solidFill>
              </a:rPr>
              <a:t>network-intensive</a:t>
            </a:r>
            <a:r>
              <a:rPr lang="en-US" sz="2800" dirty="0" smtClean="0"/>
              <a:t> applications leads to higher system performance</a:t>
            </a:r>
            <a:endParaRPr lang="en-US" sz="2800" b="1" dirty="0" smtClean="0"/>
          </a:p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81000" y="2057400"/>
            <a:ext cx="8557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Configuration</a:t>
            </a:r>
            <a:r>
              <a:rPr lang="en-US" sz="2400" dirty="0" smtClean="0"/>
              <a:t>: 16-node system, 4x4 mesh network,</a:t>
            </a:r>
          </a:p>
          <a:p>
            <a:r>
              <a:rPr lang="en-US" sz="2400" dirty="0" smtClean="0">
                <a:solidFill>
                  <a:srgbClr val="2A55D6"/>
                </a:solidFill>
              </a:rPr>
              <a:t>8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2A55D6"/>
                </a:solidFill>
              </a:rPr>
              <a:t>gromacs</a:t>
            </a:r>
            <a:r>
              <a:rPr lang="en-US" sz="2400" dirty="0" smtClean="0">
                <a:solidFill>
                  <a:srgbClr val="2A55D6"/>
                </a:solidFill>
              </a:rPr>
              <a:t> (network-non-intensive)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2E692E"/>
                </a:solidFill>
              </a:rPr>
              <a:t>8 </a:t>
            </a:r>
            <a:r>
              <a:rPr lang="en-US" sz="2400" dirty="0" err="1" smtClean="0">
                <a:solidFill>
                  <a:srgbClr val="2E692E"/>
                </a:solidFill>
              </a:rPr>
              <a:t>mcf</a:t>
            </a:r>
            <a:r>
              <a:rPr lang="en-US" sz="2400" dirty="0" smtClean="0">
                <a:solidFill>
                  <a:srgbClr val="E46C0A"/>
                </a:solidFill>
              </a:rPr>
              <a:t> </a:t>
            </a:r>
            <a:r>
              <a:rPr lang="en-US" sz="2400" dirty="0" smtClean="0">
                <a:solidFill>
                  <a:srgbClr val="FF1813"/>
                </a:solidFill>
              </a:rPr>
              <a:t>(network-intensive)</a:t>
            </a:r>
            <a:endParaRPr lang="en-US" sz="2400" dirty="0">
              <a:solidFill>
                <a:srgbClr val="FF1813"/>
              </a:solidFill>
            </a:endParaRPr>
          </a:p>
        </p:txBody>
      </p:sp>
      <p:grpSp>
        <p:nvGrpSpPr>
          <p:cNvPr id="6" name="Group 14"/>
          <p:cNvGrpSpPr/>
          <p:nvPr/>
        </p:nvGrpSpPr>
        <p:grpSpPr>
          <a:xfrm>
            <a:off x="5486400" y="3048000"/>
            <a:ext cx="1447800" cy="1295400"/>
            <a:chOff x="2667000" y="1295400"/>
            <a:chExt cx="1447800" cy="1295400"/>
          </a:xfrm>
          <a:solidFill>
            <a:srgbClr val="FF1813"/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2667000" y="1295400"/>
              <a:ext cx="1447800" cy="533400"/>
            </a:xfrm>
            <a:prstGeom prst="rect">
              <a:avLst/>
            </a:prstGeom>
            <a:solidFill>
              <a:srgbClr val="2E69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 err="1" smtClean="0">
                  <a:solidFill>
                    <a:srgbClr val="FFFFFF"/>
                  </a:solidFill>
                </a:rPr>
                <a:t>mcf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rot="5400000">
              <a:off x="3048794" y="2209006"/>
              <a:ext cx="7620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loud 13"/>
          <p:cNvSpPr/>
          <p:nvPr/>
        </p:nvSpPr>
        <p:spPr>
          <a:xfrm>
            <a:off x="1295400" y="3962400"/>
            <a:ext cx="6248400" cy="1600200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62" name="Rectangle 61"/>
          <p:cNvSpPr/>
          <p:nvPr/>
        </p:nvSpPr>
        <p:spPr>
          <a:xfrm>
            <a:off x="5715000" y="41910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209800" y="43434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67400" y="48006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91000" y="51054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971800" y="47244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38600" y="46482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029200" y="49530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800600" y="42672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352800" y="42672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477000" y="44958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 rot="21230970">
            <a:off x="5731280" y="3712838"/>
            <a:ext cx="1050474" cy="360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Throttle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62" grpId="0" animBg="1"/>
      <p:bldP spid="66" grpId="0" animBg="1"/>
      <p:bldP spid="67" grpId="0" animBg="1"/>
      <p:bldP spid="69" grpId="0" animBg="1"/>
      <p:bldP spid="70" grpId="0" animBg="1"/>
      <p:bldP spid="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2057400" y="3048000"/>
            <a:ext cx="1447800" cy="1295400"/>
            <a:chOff x="2667000" y="1295400"/>
            <a:chExt cx="1447800" cy="1295400"/>
          </a:xfrm>
          <a:solidFill>
            <a:srgbClr val="2A55D6"/>
          </a:solidFill>
        </p:grpSpPr>
        <p:sp>
          <p:nvSpPr>
            <p:cNvPr id="5" name="Rectangle 4"/>
            <p:cNvSpPr/>
            <p:nvPr/>
          </p:nvSpPr>
          <p:spPr bwMode="auto">
            <a:xfrm>
              <a:off x="2667000" y="1295400"/>
              <a:ext cx="14478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 err="1" smtClean="0">
                  <a:solidFill>
                    <a:schemeClr val="bg1"/>
                  </a:solidFill>
                </a:rPr>
                <a:t>gromacs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>
              <a:off x="3048794" y="2209006"/>
              <a:ext cx="7620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033171" y="2895600"/>
            <a:ext cx="5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 #1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1000" y="1066800"/>
            <a:ext cx="8610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Throttling </a:t>
            </a:r>
            <a:r>
              <a:rPr lang="en-US" sz="2800" dirty="0" smtClean="0">
                <a:solidFill>
                  <a:srgbClr val="FF1813"/>
                </a:solidFill>
              </a:rPr>
              <a:t>network-intensive</a:t>
            </a:r>
            <a:r>
              <a:rPr lang="en-US" sz="2800" dirty="0" smtClean="0"/>
              <a:t> applications leads to higher system performance</a:t>
            </a:r>
            <a:endParaRPr lang="en-US" sz="2800" b="1" dirty="0" smtClean="0"/>
          </a:p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81000" y="2057400"/>
            <a:ext cx="8557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Configuration</a:t>
            </a:r>
            <a:r>
              <a:rPr lang="en-US" sz="2400" dirty="0" smtClean="0"/>
              <a:t>: 16-node system, 4x4 mesh network,</a:t>
            </a:r>
          </a:p>
          <a:p>
            <a:r>
              <a:rPr lang="en-US" sz="2400" dirty="0" smtClean="0">
                <a:solidFill>
                  <a:srgbClr val="2A55D6"/>
                </a:solidFill>
              </a:rPr>
              <a:t>8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2A55D6"/>
                </a:solidFill>
              </a:rPr>
              <a:t>gromacs</a:t>
            </a:r>
            <a:r>
              <a:rPr lang="en-US" sz="2400" dirty="0" smtClean="0">
                <a:solidFill>
                  <a:srgbClr val="2A55D6"/>
                </a:solidFill>
              </a:rPr>
              <a:t> (network-non-intensive)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2E692E"/>
                </a:solidFill>
              </a:rPr>
              <a:t>8 </a:t>
            </a:r>
            <a:r>
              <a:rPr lang="en-US" sz="2400" dirty="0" err="1" smtClean="0">
                <a:solidFill>
                  <a:srgbClr val="2E692E"/>
                </a:solidFill>
              </a:rPr>
              <a:t>mcf</a:t>
            </a:r>
            <a:r>
              <a:rPr lang="en-US" sz="2400" dirty="0" smtClean="0">
                <a:solidFill>
                  <a:srgbClr val="E46C0A"/>
                </a:solidFill>
              </a:rPr>
              <a:t> </a:t>
            </a:r>
            <a:r>
              <a:rPr lang="en-US" sz="2400" dirty="0" smtClean="0">
                <a:solidFill>
                  <a:srgbClr val="FF1813"/>
                </a:solidFill>
              </a:rPr>
              <a:t>(network-intensive)</a:t>
            </a:r>
            <a:endParaRPr lang="en-US" sz="2400" dirty="0">
              <a:solidFill>
                <a:srgbClr val="FF1813"/>
              </a:solidFill>
            </a:endParaRPr>
          </a:p>
        </p:txBody>
      </p:sp>
      <p:grpSp>
        <p:nvGrpSpPr>
          <p:cNvPr id="6" name="Group 14"/>
          <p:cNvGrpSpPr/>
          <p:nvPr/>
        </p:nvGrpSpPr>
        <p:grpSpPr>
          <a:xfrm>
            <a:off x="5486400" y="3048000"/>
            <a:ext cx="1447800" cy="1295400"/>
            <a:chOff x="2667000" y="1295400"/>
            <a:chExt cx="1447800" cy="1295400"/>
          </a:xfrm>
          <a:solidFill>
            <a:srgbClr val="FF1813"/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2667000" y="1295400"/>
              <a:ext cx="1447800" cy="533400"/>
            </a:xfrm>
            <a:prstGeom prst="rect">
              <a:avLst/>
            </a:prstGeom>
            <a:solidFill>
              <a:srgbClr val="2E69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 err="1" smtClean="0">
                  <a:solidFill>
                    <a:srgbClr val="FFFFFF"/>
                  </a:solidFill>
                </a:rPr>
                <a:t>mcf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rot="5400000">
              <a:off x="3048794" y="2209006"/>
              <a:ext cx="7620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loud 13"/>
          <p:cNvSpPr/>
          <p:nvPr/>
        </p:nvSpPr>
        <p:spPr>
          <a:xfrm>
            <a:off x="1295400" y="3962400"/>
            <a:ext cx="6248400" cy="1600200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64" name="Rectangle 63"/>
          <p:cNvSpPr/>
          <p:nvPr/>
        </p:nvSpPr>
        <p:spPr>
          <a:xfrm>
            <a:off x="2209800" y="43434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67400" y="48006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38600" y="46482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352800" y="42672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477000" y="44958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 rot="21230970">
            <a:off x="5731280" y="3712838"/>
            <a:ext cx="1050474" cy="360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Throttle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81000" y="5486400"/>
            <a:ext cx="76962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 Throttling </a:t>
            </a:r>
            <a:r>
              <a:rPr lang="en-US" sz="2800" dirty="0" err="1" smtClean="0">
                <a:solidFill>
                  <a:srgbClr val="2E692E"/>
                </a:solidFill>
              </a:rPr>
              <a:t>mcf</a:t>
            </a:r>
            <a:r>
              <a:rPr lang="en-US" sz="2800" dirty="0" smtClean="0"/>
              <a:t> reduces congestion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2A55D6"/>
                </a:solidFill>
              </a:rPr>
              <a:t> </a:t>
            </a:r>
            <a:r>
              <a:rPr lang="en-US" sz="2800" dirty="0" err="1" smtClean="0">
                <a:solidFill>
                  <a:srgbClr val="2A55D6"/>
                </a:solidFill>
              </a:rPr>
              <a:t>gromacs</a:t>
            </a:r>
            <a:r>
              <a:rPr lang="en-US" sz="2800" dirty="0" smtClean="0"/>
              <a:t> benefits more from less network latency 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" y="4708029"/>
            <a:ext cx="7696200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600" dirty="0" smtClean="0">
                <a:solidFill>
                  <a:srgbClr val="2A55D6"/>
                </a:solidFill>
              </a:rPr>
              <a:t> Throttling network-intensive applications reduces </a:t>
            </a:r>
            <a:br>
              <a:rPr lang="en-US" sz="2600" dirty="0" smtClean="0">
                <a:solidFill>
                  <a:srgbClr val="2A55D6"/>
                </a:solidFill>
              </a:rPr>
            </a:br>
            <a:r>
              <a:rPr lang="en-US" sz="2600" dirty="0" smtClean="0">
                <a:solidFill>
                  <a:srgbClr val="2A55D6"/>
                </a:solidFill>
              </a:rPr>
              <a:t>   congestion</a:t>
            </a:r>
          </a:p>
          <a:p>
            <a:pPr>
              <a:buFont typeface="Arial"/>
              <a:buChar char="•"/>
            </a:pPr>
            <a:r>
              <a:rPr lang="en-US" sz="2600" dirty="0" smtClean="0">
                <a:solidFill>
                  <a:srgbClr val="2A55D6"/>
                </a:solidFill>
              </a:rPr>
              <a:t> Benefits both network-non-intensive and </a:t>
            </a:r>
            <a:br>
              <a:rPr lang="en-US" sz="2600" dirty="0" smtClean="0">
                <a:solidFill>
                  <a:srgbClr val="2A55D6"/>
                </a:solidFill>
              </a:rPr>
            </a:br>
            <a:r>
              <a:rPr lang="en-US" sz="2600" dirty="0" smtClean="0">
                <a:solidFill>
                  <a:srgbClr val="2A55D6"/>
                </a:solidFill>
              </a:rPr>
              <a:t>   network-intensive applications</a:t>
            </a:r>
            <a:endParaRPr lang="en-US" sz="2600" dirty="0">
              <a:solidFill>
                <a:srgbClr val="2A55D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4"/>
          <p:cNvGrpSpPr/>
          <p:nvPr/>
        </p:nvGrpSpPr>
        <p:grpSpPr>
          <a:xfrm>
            <a:off x="7239000" y="2438400"/>
            <a:ext cx="1447800" cy="1295400"/>
            <a:chOff x="2667000" y="1295400"/>
            <a:chExt cx="1447800" cy="1295400"/>
          </a:xfrm>
          <a:solidFill>
            <a:srgbClr val="FF1813"/>
          </a:solidFill>
        </p:grpSpPr>
        <p:sp>
          <p:nvSpPr>
            <p:cNvPr id="28" name="Rectangle 27"/>
            <p:cNvSpPr/>
            <p:nvPr/>
          </p:nvSpPr>
          <p:spPr bwMode="auto">
            <a:xfrm>
              <a:off x="2667000" y="1295400"/>
              <a:ext cx="1447800" cy="533400"/>
            </a:xfrm>
            <a:prstGeom prst="rect">
              <a:avLst/>
            </a:prstGeom>
            <a:solidFill>
              <a:srgbClr val="2E69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 err="1" smtClean="0">
                  <a:solidFill>
                    <a:srgbClr val="FFFFFF"/>
                  </a:solidFill>
                </a:rPr>
                <a:t>mcf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5400000">
              <a:off x="3048794" y="2209006"/>
              <a:ext cx="7620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buNone/>
            </a:pPr>
            <a:r>
              <a:rPr lang="en-US" sz="2800" dirty="0" smtClean="0"/>
              <a:t>There is no single </a:t>
            </a:r>
            <a:r>
              <a:rPr lang="en-US" sz="2800" b="1" dirty="0" smtClean="0"/>
              <a:t>throttling rate</a:t>
            </a:r>
            <a:r>
              <a:rPr lang="en-US" sz="2800" dirty="0" smtClean="0"/>
              <a:t> that works well for every application workload</a:t>
            </a:r>
          </a:p>
          <a:p>
            <a:pPr marL="0">
              <a:buNone/>
            </a:pPr>
            <a:endParaRPr lang="en-US" sz="2800" dirty="0" smtClean="0"/>
          </a:p>
          <a:p>
            <a:pPr marL="0"/>
            <a:endParaRPr lang="en-US" sz="2800" dirty="0" smtClean="0"/>
          </a:p>
          <a:p>
            <a:pPr marL="0"/>
            <a:endParaRPr lang="en-US" sz="2800" dirty="0" smtClean="0"/>
          </a:p>
          <a:p>
            <a:pPr marL="0"/>
            <a:endParaRPr lang="en-US" sz="2800" dirty="0" smtClean="0"/>
          </a:p>
          <a:p>
            <a:pPr marL="0"/>
            <a:endParaRPr lang="en-US" sz="2800" dirty="0" smtClean="0"/>
          </a:p>
          <a:p>
            <a:pPr marL="0"/>
            <a:endParaRPr lang="en-US" sz="2800" dirty="0" smtClean="0"/>
          </a:p>
          <a:p>
            <a:pPr marL="0">
              <a:buNone/>
            </a:pPr>
            <a:r>
              <a:rPr lang="en-US" sz="2800" dirty="0" smtClean="0"/>
              <a:t>Network runs best at or below a certain network load</a:t>
            </a:r>
          </a:p>
          <a:p>
            <a:pPr marL="0">
              <a:buNone/>
            </a:pPr>
            <a:r>
              <a:rPr lang="en-US" sz="2800" dirty="0" smtClean="0">
                <a:solidFill>
                  <a:srgbClr val="2A55D6"/>
                </a:solidFill>
              </a:rPr>
              <a:t>Dynamically adjust throttling rate to avoid overload </a:t>
            </a:r>
            <a:r>
              <a:rPr lang="en-US" sz="2800" smtClean="0">
                <a:solidFill>
                  <a:srgbClr val="2A55D6"/>
                </a:solidFill>
              </a:rPr>
              <a:t>and under-utilization </a:t>
            </a:r>
            <a:endParaRPr lang="en-US" sz="2800" dirty="0">
              <a:solidFill>
                <a:srgbClr val="2A55D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2209800"/>
            <a:ext cx="5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grpSp>
        <p:nvGrpSpPr>
          <p:cNvPr id="9" name="Group 14"/>
          <p:cNvGrpSpPr/>
          <p:nvPr/>
        </p:nvGrpSpPr>
        <p:grpSpPr>
          <a:xfrm>
            <a:off x="5181600" y="2438400"/>
            <a:ext cx="1447800" cy="1295400"/>
            <a:chOff x="2667000" y="1295400"/>
            <a:chExt cx="1447800" cy="1295400"/>
          </a:xfrm>
          <a:solidFill>
            <a:srgbClr val="FF1813"/>
          </a:solidFill>
        </p:grpSpPr>
        <p:sp>
          <p:nvSpPr>
            <p:cNvPr id="10" name="Rectangle 9"/>
            <p:cNvSpPr/>
            <p:nvPr/>
          </p:nvSpPr>
          <p:spPr bwMode="auto">
            <a:xfrm>
              <a:off x="2667000" y="1295400"/>
              <a:ext cx="1447800" cy="533400"/>
            </a:xfrm>
            <a:prstGeom prst="rect">
              <a:avLst/>
            </a:prstGeom>
            <a:solidFill>
              <a:srgbClr val="2E69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 err="1" smtClean="0">
                  <a:solidFill>
                    <a:srgbClr val="FFFFFF"/>
                  </a:solidFill>
                </a:rPr>
                <a:t>mcf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5400000">
              <a:off x="3048794" y="2209006"/>
              <a:ext cx="7620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loud 11"/>
          <p:cNvSpPr/>
          <p:nvPr/>
        </p:nvSpPr>
        <p:spPr>
          <a:xfrm>
            <a:off x="5034629" y="3200400"/>
            <a:ext cx="3575971" cy="1600200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7162800" y="38100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9029" y="35814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8400" y="40386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05600" y="44196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38800" y="41148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67600" y="41910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72400" y="37338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05600" y="3505200"/>
            <a:ext cx="430696" cy="264695"/>
          </a:xfrm>
          <a:prstGeom prst="rect">
            <a:avLst/>
          </a:prstGeom>
          <a:solidFill>
            <a:srgbClr val="2E692E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1" name="Group 14"/>
          <p:cNvGrpSpPr/>
          <p:nvPr/>
        </p:nvGrpSpPr>
        <p:grpSpPr>
          <a:xfrm>
            <a:off x="2590800" y="2438400"/>
            <a:ext cx="1447800" cy="1295400"/>
            <a:chOff x="2667000" y="1295400"/>
            <a:chExt cx="1447800" cy="1295400"/>
          </a:xfrm>
          <a:solidFill>
            <a:srgbClr val="FF1813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2667000" y="1295400"/>
              <a:ext cx="1447800" cy="533400"/>
            </a:xfrm>
            <a:prstGeom prst="rect">
              <a:avLst/>
            </a:prstGeom>
            <a:solidFill>
              <a:srgbClr val="2A5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 err="1" smtClean="0">
                  <a:solidFill>
                    <a:srgbClr val="FFFFFF"/>
                  </a:solidFill>
                </a:rPr>
                <a:t>gromacs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>
              <a:off x="3048794" y="2209006"/>
              <a:ext cx="7620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14"/>
          <p:cNvGrpSpPr/>
          <p:nvPr/>
        </p:nvGrpSpPr>
        <p:grpSpPr>
          <a:xfrm>
            <a:off x="533400" y="2438400"/>
            <a:ext cx="1447800" cy="1295400"/>
            <a:chOff x="2667000" y="1295400"/>
            <a:chExt cx="1447800" cy="1295400"/>
          </a:xfrm>
          <a:solidFill>
            <a:srgbClr val="FF1813"/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2667000" y="1295400"/>
              <a:ext cx="1447800" cy="533400"/>
            </a:xfrm>
            <a:prstGeom prst="rect">
              <a:avLst/>
            </a:prstGeom>
            <a:solidFill>
              <a:srgbClr val="2A5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 err="1" smtClean="0">
                  <a:solidFill>
                    <a:srgbClr val="FFFFFF"/>
                  </a:solidFill>
                </a:rPr>
                <a:t>gromacs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3048794" y="2209006"/>
              <a:ext cx="7620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loud 36"/>
          <p:cNvSpPr/>
          <p:nvPr/>
        </p:nvSpPr>
        <p:spPr>
          <a:xfrm>
            <a:off x="386429" y="3200400"/>
            <a:ext cx="3575971" cy="1600200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39" name="Rectangle 38"/>
          <p:cNvSpPr/>
          <p:nvPr/>
        </p:nvSpPr>
        <p:spPr>
          <a:xfrm>
            <a:off x="1676400" y="36576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19400" y="37338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90600" y="41148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21230970">
            <a:off x="681308" y="3091849"/>
            <a:ext cx="1455795" cy="360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Throttle 0.8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51971" y="2209800"/>
            <a:ext cx="5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49" name="Rectangle 48"/>
          <p:cNvSpPr/>
          <p:nvPr/>
        </p:nvSpPr>
        <p:spPr>
          <a:xfrm rot="21230970">
            <a:off x="2529714" y="3124951"/>
            <a:ext cx="1455795" cy="360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Throttle 0.8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rot="21230970">
            <a:off x="5196713" y="3124951"/>
            <a:ext cx="1455795" cy="360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Throttle 0.8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21230970">
            <a:off x="7254114" y="3124951"/>
            <a:ext cx="1455795" cy="360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Throttle 0.8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  <p:bldP spid="20" grpId="1" animBg="1"/>
      <p:bldP spid="37" grpId="0" animBg="1"/>
      <p:bldP spid="39" grpId="0" animBg="1"/>
      <p:bldP spid="40" grpId="0" animBg="1"/>
      <p:bldP spid="40" grpId="1" animBg="1"/>
      <p:bldP spid="42" grpId="0" animBg="1"/>
      <p:bldP spid="42" grpId="1" animBg="1"/>
      <p:bldP spid="46" grpId="0" animBg="1"/>
      <p:bldP spid="48" grpId="0"/>
      <p:bldP spid="49" grpId="0" animBg="1"/>
      <p:bldP spid="50" grpId="0" animBg="1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Background and Motivation</a:t>
            </a:r>
          </a:p>
          <a:p>
            <a:r>
              <a:rPr lang="en-US" sz="4200" b="1" dirty="0" smtClean="0">
                <a:solidFill>
                  <a:srgbClr val="009900"/>
                </a:solidFill>
              </a:rPr>
              <a:t>Mechanism</a:t>
            </a:r>
          </a:p>
          <a:p>
            <a:r>
              <a:rPr lang="en-US" sz="4200" dirty="0" smtClean="0">
                <a:solidFill>
                  <a:schemeClr val="bg1">
                    <a:lumMod val="85000"/>
                  </a:schemeClr>
                </a:solidFill>
              </a:rPr>
              <a:t>Comparison Points</a:t>
            </a:r>
          </a:p>
          <a:p>
            <a:r>
              <a:rPr lang="en-US" sz="4200" dirty="0" smtClean="0">
                <a:solidFill>
                  <a:schemeClr val="bg1">
                    <a:lumMod val="85000"/>
                  </a:schemeClr>
                </a:solidFill>
              </a:rPr>
              <a:t>Results</a:t>
            </a:r>
          </a:p>
          <a:p>
            <a:r>
              <a:rPr lang="en-US" sz="4200" dirty="0" smtClean="0">
                <a:solidFill>
                  <a:schemeClr val="bg1">
                    <a:lumMod val="85000"/>
                  </a:schemeClr>
                </a:solidFill>
              </a:rPr>
              <a:t>Conclusions</a:t>
            </a:r>
            <a:endParaRPr lang="en-US" sz="4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82000" cy="1143000"/>
          </a:xfrm>
        </p:spPr>
        <p:txBody>
          <a:bodyPr>
            <a:noAutofit/>
          </a:bodyPr>
          <a:lstStyle/>
          <a:p>
            <a:r>
              <a:rPr lang="en-US" sz="3700" dirty="0" smtClean="0"/>
              <a:t>Heterogeneous Adaptive Throttling (HAT)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2A55D6"/>
                </a:solidFill>
              </a:rPr>
              <a:t>Application-aware throttling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dirty="0" smtClean="0">
                <a:solidFill>
                  <a:srgbClr val="FF0000"/>
                </a:solidFill>
              </a:rPr>
              <a:t>Throttle </a:t>
            </a:r>
            <a:r>
              <a:rPr lang="en-US" b="1" dirty="0" smtClean="0">
                <a:solidFill>
                  <a:srgbClr val="FF0000"/>
                </a:solidFill>
              </a:rPr>
              <a:t>network-intensive</a:t>
            </a:r>
            <a:r>
              <a:rPr lang="en-US" dirty="0" smtClean="0">
                <a:solidFill>
                  <a:srgbClr val="FF0000"/>
                </a:solidFill>
              </a:rPr>
              <a:t> applications </a:t>
            </a:r>
            <a:r>
              <a:rPr lang="en-US" dirty="0" smtClean="0"/>
              <a:t>that interfere with </a:t>
            </a:r>
            <a:r>
              <a:rPr lang="en-US" b="1" dirty="0" smtClean="0"/>
              <a:t>network-non-intensive</a:t>
            </a:r>
            <a:r>
              <a:rPr lang="en-US" dirty="0" smtClean="0">
                <a:solidFill>
                  <a:srgbClr val="2A55D6"/>
                </a:solidFill>
              </a:rPr>
              <a:t> </a:t>
            </a:r>
            <a:r>
              <a:rPr lang="en-US" dirty="0" smtClean="0"/>
              <a:t>applications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2A55D6"/>
                </a:solidFill>
              </a:rPr>
              <a:t>Network-load-aware throttling rate adjustment</a:t>
            </a:r>
            <a:r>
              <a:rPr lang="en-US" b="1" dirty="0" smtClean="0"/>
              <a:t>: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dirty="0" smtClean="0">
                <a:solidFill>
                  <a:srgbClr val="FF0000"/>
                </a:solidFill>
              </a:rPr>
              <a:t>Dynamically</a:t>
            </a:r>
            <a:r>
              <a:rPr lang="en-US" dirty="0" smtClean="0">
                <a:solidFill>
                  <a:srgbClr val="FF0000"/>
                </a:solidFill>
              </a:rPr>
              <a:t> adjust throttling rate </a:t>
            </a:r>
            <a:r>
              <a:rPr lang="en-US" dirty="0" smtClean="0"/>
              <a:t>to adapt to different workloads and program phases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82000" cy="1143000"/>
          </a:xfrm>
        </p:spPr>
        <p:txBody>
          <a:bodyPr>
            <a:noAutofit/>
          </a:bodyPr>
          <a:lstStyle/>
          <a:p>
            <a:r>
              <a:rPr lang="en-US" sz="3700" dirty="0" smtClean="0"/>
              <a:t>Heterogeneous Adaptive Throttling (HAT)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2A55D6"/>
                </a:solidFill>
              </a:rPr>
              <a:t>Application-aware throttling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dirty="0" smtClean="0">
                <a:solidFill>
                  <a:srgbClr val="FF0000"/>
                </a:solidFill>
              </a:rPr>
              <a:t>Throttle </a:t>
            </a:r>
            <a:r>
              <a:rPr lang="en-US" b="1" dirty="0" smtClean="0">
                <a:solidFill>
                  <a:srgbClr val="FF0000"/>
                </a:solidFill>
              </a:rPr>
              <a:t>network-intensive</a:t>
            </a:r>
            <a:r>
              <a:rPr lang="en-US" dirty="0" smtClean="0">
                <a:solidFill>
                  <a:srgbClr val="FF0000"/>
                </a:solidFill>
              </a:rPr>
              <a:t> applications </a:t>
            </a:r>
            <a:r>
              <a:rPr lang="en-US" dirty="0" smtClean="0"/>
              <a:t>that interfere with </a:t>
            </a:r>
            <a:r>
              <a:rPr lang="en-US" b="1" dirty="0" smtClean="0"/>
              <a:t>network-non-intensive</a:t>
            </a:r>
            <a:r>
              <a:rPr lang="en-US" dirty="0" smtClean="0">
                <a:solidFill>
                  <a:srgbClr val="2A55D6"/>
                </a:solidFill>
              </a:rPr>
              <a:t> </a:t>
            </a:r>
            <a:r>
              <a:rPr lang="en-US" dirty="0" smtClean="0"/>
              <a:t>applications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2A55D6"/>
                </a:solidFill>
              </a:rPr>
              <a:t>Network-load-aware throttling rate adjustment</a:t>
            </a:r>
            <a:r>
              <a:rPr lang="en-US" b="1" dirty="0" smtClean="0"/>
              <a:t>: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dirty="0" smtClean="0">
                <a:solidFill>
                  <a:srgbClr val="FF0000"/>
                </a:solidFill>
              </a:rPr>
              <a:t>Dynamically</a:t>
            </a:r>
            <a:r>
              <a:rPr lang="en-US" dirty="0" smtClean="0">
                <a:solidFill>
                  <a:srgbClr val="FF0000"/>
                </a:solidFill>
              </a:rPr>
              <a:t> adjust throttling rate </a:t>
            </a:r>
            <a:r>
              <a:rPr lang="en-US" dirty="0" smtClean="0"/>
              <a:t>to adapt to different workloads and program phases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3429000"/>
            <a:ext cx="8610600" cy="2438400"/>
          </a:xfrm>
          <a:prstGeom prst="round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Application-Aware Throttling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b="1" u="sng" dirty="0" smtClean="0"/>
              <a:t>Measure applications’ network intensity</a:t>
            </a:r>
          </a:p>
          <a:p>
            <a:pPr marL="514350" indent="-514350">
              <a:lnSpc>
                <a:spcPct val="80000"/>
              </a:lnSpc>
              <a:buNone/>
            </a:pPr>
            <a:endParaRPr lang="en-US" sz="2400" b="1" u="sng" dirty="0" smtClean="0"/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endParaRPr lang="en-US" sz="2400" b="1" dirty="0" smtClean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u="sng" dirty="0" smtClean="0"/>
              <a:t>Throttle network-intensive applications</a:t>
            </a:r>
          </a:p>
          <a:p>
            <a:pPr marL="571500" indent="-514350">
              <a:lnSpc>
                <a:spcPct val="80000"/>
              </a:lnSpc>
              <a:buFont typeface="+mj-lt"/>
              <a:buAutoNum type="arabicPeriod"/>
            </a:pPr>
            <a:endParaRPr lang="en-US" b="1" u="sng" dirty="0" smtClean="0"/>
          </a:p>
          <a:p>
            <a:pPr marL="571500" indent="-514350">
              <a:buFont typeface="+mj-lt"/>
              <a:buAutoNum type="arabicPeriod"/>
            </a:pPr>
            <a:endParaRPr lang="en-US" b="1" u="sng" dirty="0" smtClean="0"/>
          </a:p>
          <a:p>
            <a:pPr marL="571500" indent="-514350">
              <a:buFont typeface="+mj-lt"/>
              <a:buAutoNum type="arabicPeriod"/>
            </a:pPr>
            <a:endParaRPr lang="en-US" b="1" u="sng" dirty="0" smtClean="0"/>
          </a:p>
          <a:p>
            <a:pPr marL="571500" indent="-514350">
              <a:buFont typeface="+mj-lt"/>
              <a:buAutoNum type="arabicPeriod"/>
            </a:pPr>
            <a:endParaRPr lang="en-US" b="1" u="sng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15777" y="4191000"/>
            <a:ext cx="3127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2A55D6"/>
                </a:solidFill>
              </a:rPr>
              <a:t>Network-non-intensive </a:t>
            </a:r>
          </a:p>
          <a:p>
            <a:r>
              <a:rPr lang="en-US" sz="2400" b="1" dirty="0" smtClean="0">
                <a:solidFill>
                  <a:srgbClr val="2A55D6"/>
                </a:solidFill>
              </a:rPr>
              <a:t>          (</a:t>
            </a:r>
            <a:r>
              <a:rPr lang="en-US" sz="2400" b="1" dirty="0" err="1" smtClean="0">
                <a:solidFill>
                  <a:srgbClr val="2A55D6"/>
                </a:solidFill>
              </a:rPr>
              <a:t>Unthrottled</a:t>
            </a:r>
            <a:r>
              <a:rPr lang="en-US" sz="2400" b="1" dirty="0" smtClean="0">
                <a:solidFill>
                  <a:srgbClr val="2A55D6"/>
                </a:solidFill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25908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select </a:t>
            </a:r>
            <a:r>
              <a:rPr lang="en-US" sz="2400" dirty="0" err="1" smtClean="0">
                <a:solidFill>
                  <a:srgbClr val="2A55D6"/>
                </a:solidFill>
              </a:rPr>
              <a:t>unthrottled</a:t>
            </a:r>
            <a:r>
              <a:rPr lang="en-US" sz="2400" dirty="0" smtClean="0"/>
              <a:t> applications?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19200" y="5934670"/>
            <a:ext cx="2647029" cy="537865"/>
            <a:chOff x="1981200" y="4114800"/>
            <a:chExt cx="2647029" cy="537865"/>
          </a:xfrm>
        </p:grpSpPr>
        <p:sp>
          <p:nvSpPr>
            <p:cNvPr id="20" name="TextBox 19"/>
            <p:cNvSpPr txBox="1"/>
            <p:nvPr/>
          </p:nvSpPr>
          <p:spPr>
            <a:xfrm>
              <a:off x="1981200" y="4191000"/>
              <a:ext cx="2647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rgbClr val="2A55D6"/>
                  </a:solidFill>
                </a:rPr>
                <a:t>Σ</a:t>
              </a:r>
              <a:r>
                <a:rPr lang="en-US" sz="2400" b="1" dirty="0" smtClean="0">
                  <a:solidFill>
                    <a:srgbClr val="2A55D6"/>
                  </a:solidFill>
                </a:rPr>
                <a:t> MPKI </a:t>
              </a:r>
              <a:r>
                <a:rPr lang="en-US" sz="2400" b="1" dirty="0" smtClean="0"/>
                <a:t>&lt; Threshold</a:t>
              </a:r>
              <a:endParaRPr lang="en-US" sz="2400" dirty="0">
                <a:latin typeface="Lucida Fax"/>
                <a:cs typeface="Lucida Fax"/>
              </a:endParaRPr>
            </a:p>
          </p:txBody>
        </p:sp>
        <p:sp>
          <p:nvSpPr>
            <p:cNvPr id="39" name="Right Brace 38"/>
            <p:cNvSpPr/>
            <p:nvPr/>
          </p:nvSpPr>
          <p:spPr>
            <a:xfrm rot="5400000">
              <a:off x="3086100" y="3467100"/>
              <a:ext cx="152400" cy="14478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34"/>
          <p:cNvGrpSpPr/>
          <p:nvPr/>
        </p:nvGrpSpPr>
        <p:grpSpPr>
          <a:xfrm>
            <a:off x="1447800" y="6015335"/>
            <a:ext cx="6019800" cy="461665"/>
            <a:chOff x="2438400" y="5257800"/>
            <a:chExt cx="3657600" cy="461665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2438400" y="5715000"/>
              <a:ext cx="3657600" cy="1588"/>
            </a:xfrm>
            <a:prstGeom prst="straightConnector1">
              <a:avLst/>
            </a:prstGeom>
            <a:ln w="38100" cap="flat" cmpd="sng" algn="ctr">
              <a:solidFill>
                <a:srgbClr val="4199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307193" y="5257800"/>
              <a:ext cx="164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419900"/>
                  </a:solidFill>
                </a:rPr>
                <a:t>Higher L1 MPKI </a:t>
              </a:r>
              <a:endParaRPr lang="en-US" sz="24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57200" y="14478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b="1" dirty="0" smtClean="0">
                <a:solidFill>
                  <a:srgbClr val="419900"/>
                </a:solidFill>
              </a:rPr>
              <a:t>L1 MPKI </a:t>
            </a:r>
            <a:r>
              <a:rPr lang="en-US" sz="2400" dirty="0" smtClean="0"/>
              <a:t>(misses per thousand instructions) to estimate network intensity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7200" y="2971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 Leaving too many applications </a:t>
            </a:r>
            <a:r>
              <a:rPr lang="en-US" sz="2400" dirty="0" err="1" smtClean="0"/>
              <a:t>unthrottled</a:t>
            </a:r>
            <a:r>
              <a:rPr lang="en-US" sz="2400" dirty="0" smtClean="0"/>
              <a:t> overloads the network</a:t>
            </a:r>
            <a:endParaRPr lang="en-US" sz="2400" dirty="0">
              <a:solidFill>
                <a:srgbClr val="2A55D6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7200" y="33528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2A55D6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sz="2400" dirty="0" err="1" smtClean="0">
                <a:solidFill>
                  <a:srgbClr val="2A55D6"/>
                </a:solidFill>
              </a:rPr>
              <a:t>Select</a:t>
            </a:r>
            <a:r>
              <a:rPr lang="en-US" sz="2400" dirty="0" smtClean="0">
                <a:solidFill>
                  <a:srgbClr val="2A55D6"/>
                </a:solidFill>
              </a:rPr>
              <a:t> </a:t>
            </a:r>
            <a:r>
              <a:rPr lang="en-US" sz="2400" dirty="0" err="1" smtClean="0">
                <a:solidFill>
                  <a:srgbClr val="2A55D6"/>
                </a:solidFill>
              </a:rPr>
              <a:t>unthrottled</a:t>
            </a:r>
            <a:r>
              <a:rPr lang="en-US" sz="2400" dirty="0" smtClean="0">
                <a:solidFill>
                  <a:srgbClr val="2A55D6"/>
                </a:solidFill>
              </a:rPr>
              <a:t> applications so that their total network    </a:t>
            </a:r>
          </a:p>
          <a:p>
            <a:r>
              <a:rPr lang="en-US" sz="2400" dirty="0" smtClean="0">
                <a:solidFill>
                  <a:srgbClr val="2A55D6"/>
                </a:solidFill>
              </a:rPr>
              <a:t>     intensity is less than the total network capacity</a:t>
            </a:r>
            <a:endParaRPr lang="en-US" sz="2400" dirty="0">
              <a:solidFill>
                <a:srgbClr val="2A55D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14800" y="4191000"/>
            <a:ext cx="2537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Network-intensive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      (Throttled)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752600" y="5558135"/>
            <a:ext cx="304800" cy="228600"/>
          </a:xfrm>
          <a:prstGeom prst="roundRect">
            <a:avLst/>
          </a:prstGeom>
          <a:solidFill>
            <a:srgbClr val="00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133600" y="5466695"/>
            <a:ext cx="304800" cy="320040"/>
          </a:xfrm>
          <a:prstGeom prst="roundRect">
            <a:avLst/>
          </a:prstGeom>
          <a:solidFill>
            <a:srgbClr val="00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514600" y="5375255"/>
            <a:ext cx="304800" cy="411480"/>
          </a:xfrm>
          <a:prstGeom prst="roundRect">
            <a:avLst/>
          </a:prstGeom>
          <a:solidFill>
            <a:srgbClr val="00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895600" y="5329535"/>
            <a:ext cx="304800" cy="457200"/>
          </a:xfrm>
          <a:prstGeom prst="roundRect">
            <a:avLst/>
          </a:prstGeom>
          <a:solidFill>
            <a:srgbClr val="00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4670623" y="5256383"/>
            <a:ext cx="304800" cy="530352"/>
          </a:xfrm>
          <a:prstGeom prst="roundRect">
            <a:avLst/>
          </a:prstGeom>
          <a:solidFill>
            <a:srgbClr val="00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5051623" y="5192375"/>
            <a:ext cx="304800" cy="594360"/>
          </a:xfrm>
          <a:prstGeom prst="roundRect">
            <a:avLst/>
          </a:prstGeom>
          <a:solidFill>
            <a:srgbClr val="00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5432623" y="5100935"/>
            <a:ext cx="304800" cy="685800"/>
          </a:xfrm>
          <a:prstGeom prst="roundRect">
            <a:avLst/>
          </a:prstGeom>
          <a:solidFill>
            <a:srgbClr val="00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rot="16200000">
            <a:off x="5585023" y="5253335"/>
            <a:ext cx="762000" cy="304800"/>
          </a:xfrm>
          <a:prstGeom prst="roundRect">
            <a:avLst/>
          </a:prstGeom>
          <a:solidFill>
            <a:srgbClr val="00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684F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684FF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684FF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684FF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8" grpId="0"/>
      <p:bldP spid="44" grpId="0"/>
      <p:bldP spid="47" grpId="0"/>
      <p:bldP spid="48" grpId="0"/>
      <p:bldP spid="50" grpId="0"/>
      <p:bldP spid="30" grpId="0" animBg="1"/>
      <p:bldP spid="35" grpId="0" animBg="1"/>
      <p:bldP spid="36" grpId="0" animBg="1"/>
      <p:bldP spid="37" grpId="0" animBg="1"/>
      <p:bldP spid="46" grpId="0" animBg="1"/>
      <p:bldP spid="55" grpId="0" animBg="1"/>
      <p:bldP spid="56" grpId="0" animBg="1"/>
      <p:bldP spid="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82000" cy="1143000"/>
          </a:xfrm>
        </p:spPr>
        <p:txBody>
          <a:bodyPr>
            <a:noAutofit/>
          </a:bodyPr>
          <a:lstStyle/>
          <a:p>
            <a:r>
              <a:rPr lang="en-US" sz="3700" dirty="0" smtClean="0"/>
              <a:t>Heterogeneous Adaptive Throttling (HAT)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2A55D6"/>
                </a:solidFill>
              </a:rPr>
              <a:t>Application-aware throttling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dirty="0" smtClean="0">
                <a:solidFill>
                  <a:srgbClr val="FF0000"/>
                </a:solidFill>
              </a:rPr>
              <a:t>Throttle </a:t>
            </a:r>
            <a:r>
              <a:rPr lang="en-US" b="1" dirty="0" smtClean="0">
                <a:solidFill>
                  <a:srgbClr val="FF0000"/>
                </a:solidFill>
              </a:rPr>
              <a:t>network-intensive</a:t>
            </a:r>
            <a:r>
              <a:rPr lang="en-US" dirty="0" smtClean="0">
                <a:solidFill>
                  <a:srgbClr val="FF0000"/>
                </a:solidFill>
              </a:rPr>
              <a:t> applications </a:t>
            </a:r>
            <a:r>
              <a:rPr lang="en-US" dirty="0" smtClean="0"/>
              <a:t>that interfere with </a:t>
            </a:r>
            <a:r>
              <a:rPr lang="en-US" b="1" dirty="0" smtClean="0"/>
              <a:t>network-non-intensive</a:t>
            </a:r>
            <a:r>
              <a:rPr lang="en-US" dirty="0" smtClean="0">
                <a:solidFill>
                  <a:srgbClr val="2A55D6"/>
                </a:solidFill>
              </a:rPr>
              <a:t> </a:t>
            </a:r>
            <a:r>
              <a:rPr lang="en-US" dirty="0" smtClean="0"/>
              <a:t>applications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2A55D6"/>
                </a:solidFill>
              </a:rPr>
              <a:t>Network-load-aware throttling rate adjustment</a:t>
            </a:r>
            <a:r>
              <a:rPr lang="en-US" b="1" dirty="0" smtClean="0"/>
              <a:t>: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dirty="0" smtClean="0">
                <a:solidFill>
                  <a:srgbClr val="FF0000"/>
                </a:solidFill>
              </a:rPr>
              <a:t>Dynamically</a:t>
            </a:r>
            <a:r>
              <a:rPr lang="en-US" dirty="0" smtClean="0">
                <a:solidFill>
                  <a:srgbClr val="FF0000"/>
                </a:solidFill>
              </a:rPr>
              <a:t> adjust throttling rate </a:t>
            </a:r>
            <a:r>
              <a:rPr lang="en-US" dirty="0" smtClean="0"/>
              <a:t>to adapt to different workloads and program phases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8610600" cy="2438400"/>
          </a:xfrm>
          <a:prstGeom prst="round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rgbClr val="FF0000"/>
                </a:solidFill>
              </a:rPr>
              <a:t>Problem</a:t>
            </a:r>
            <a:r>
              <a:rPr lang="en-US" sz="2400" b="1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Packets contend in on-chip networks (</a:t>
            </a:r>
            <a:r>
              <a:rPr lang="en-US" sz="2400" dirty="0" err="1" smtClean="0">
                <a:solidFill>
                  <a:srgbClr val="FF0000"/>
                </a:solidFill>
              </a:rPr>
              <a:t>NoCs</a:t>
            </a:r>
            <a:r>
              <a:rPr lang="en-US" sz="2400" dirty="0" smtClean="0">
                <a:solidFill>
                  <a:srgbClr val="FF0000"/>
                </a:solidFill>
              </a:rPr>
              <a:t>), causing congestion, thus reducing system performance</a:t>
            </a:r>
          </a:p>
          <a:p>
            <a:pPr marL="0" indent="0">
              <a:buNone/>
            </a:pPr>
            <a:r>
              <a:rPr lang="en-US" sz="2400" b="1" u="sng" dirty="0" smtClean="0"/>
              <a:t>Approach</a:t>
            </a:r>
            <a:r>
              <a:rPr lang="en-US" sz="2400" dirty="0" smtClean="0"/>
              <a:t>: Source throttling (temporarily delaying packet injections) to reduce congestion</a:t>
            </a:r>
          </a:p>
          <a:p>
            <a:pPr marL="0" indent="0">
              <a:buNone/>
            </a:pPr>
            <a:r>
              <a:rPr lang="en-US" sz="2400" b="1" dirty="0" smtClean="0"/>
              <a:t>1) Which applications to throttle?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Observation: Throttling </a:t>
            </a:r>
            <a:r>
              <a:rPr lang="en-US" sz="2400" b="1" dirty="0" smtClean="0"/>
              <a:t>network-intensive</a:t>
            </a:r>
            <a:r>
              <a:rPr lang="en-US" sz="2400" dirty="0" smtClean="0"/>
              <a:t> applications leads to higher system performance</a:t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2A55D6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sz="2400" dirty="0" err="1" smtClean="0">
                <a:solidFill>
                  <a:srgbClr val="2A55D6"/>
                </a:solidFill>
                <a:ea typeface="Wingdings"/>
                <a:cs typeface="Wingdings"/>
              </a:rPr>
              <a:t>Key</a:t>
            </a:r>
            <a:r>
              <a:rPr lang="en-US" sz="2400" dirty="0" smtClean="0">
                <a:solidFill>
                  <a:srgbClr val="2A55D6"/>
                </a:solidFill>
                <a:ea typeface="Wingdings"/>
                <a:cs typeface="Wingdings"/>
              </a:rPr>
              <a:t> idea 1: </a:t>
            </a:r>
            <a:r>
              <a:rPr lang="en-US" sz="2400" dirty="0" smtClean="0">
                <a:solidFill>
                  <a:srgbClr val="2A55D6"/>
                </a:solidFill>
              </a:rPr>
              <a:t>Application-aware source throttling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2) How much to throttle?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Observation: There is no single </a:t>
            </a:r>
            <a:r>
              <a:rPr lang="en-US" sz="2400" b="1" dirty="0" smtClean="0"/>
              <a:t>throttling rate</a:t>
            </a:r>
            <a:r>
              <a:rPr lang="en-US" sz="2400" dirty="0" smtClean="0"/>
              <a:t> that works well for every application workload </a:t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2A55D6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sz="2400" dirty="0" err="1" smtClean="0">
                <a:solidFill>
                  <a:srgbClr val="2A55D6"/>
                </a:solidFill>
                <a:ea typeface="Wingdings"/>
                <a:cs typeface="Wingdings"/>
              </a:rPr>
              <a:t>Key</a:t>
            </a:r>
            <a:r>
              <a:rPr lang="en-US" sz="2400" dirty="0" smtClean="0">
                <a:solidFill>
                  <a:srgbClr val="2A55D6"/>
                </a:solidFill>
                <a:ea typeface="Wingdings"/>
                <a:cs typeface="Wingdings"/>
              </a:rPr>
              <a:t> idea 2: </a:t>
            </a:r>
            <a:r>
              <a:rPr lang="en-US" sz="2400" dirty="0" smtClean="0">
                <a:solidFill>
                  <a:srgbClr val="2A55D6"/>
                </a:solidFill>
              </a:rPr>
              <a:t>Dynamic throttling rate adjustment</a:t>
            </a:r>
          </a:p>
          <a:p>
            <a:pPr marL="0" indent="0">
              <a:buNone/>
            </a:pPr>
            <a:r>
              <a:rPr lang="en-US" sz="2400" b="1" u="sng" dirty="0" smtClean="0">
                <a:solidFill>
                  <a:srgbClr val="000000"/>
                </a:solidFill>
              </a:rPr>
              <a:t>Result</a:t>
            </a:r>
            <a:r>
              <a:rPr lang="en-US" sz="2400" dirty="0" smtClean="0">
                <a:solidFill>
                  <a:srgbClr val="000000"/>
                </a:solidFill>
              </a:rPr>
              <a:t>: Improves both system performance and energy efficiency over state-of-the-art source throttling policies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4191000"/>
            <a:ext cx="4648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ct val="110000"/>
              </a:lnSpc>
              <a:spcBef>
                <a:spcPts val="720"/>
              </a:spcBef>
            </a:pPr>
            <a:r>
              <a:rPr lang="en-US" sz="2800" dirty="0" smtClean="0">
                <a:solidFill>
                  <a:srgbClr val="000000"/>
                </a:solidFill>
              </a:rPr>
              <a:t>Different workloads require different throttling rates to avoid overloading the network</a:t>
            </a:r>
          </a:p>
          <a:p>
            <a:pPr>
              <a:lnSpc>
                <a:spcPct val="110000"/>
              </a:lnSpc>
              <a:spcBef>
                <a:spcPts val="720"/>
              </a:spcBef>
            </a:pPr>
            <a:r>
              <a:rPr lang="en-US" sz="2800" dirty="0" smtClean="0">
                <a:solidFill>
                  <a:srgbClr val="000000"/>
                </a:solidFill>
              </a:rPr>
              <a:t>But, </a:t>
            </a:r>
            <a:r>
              <a:rPr lang="en-US" sz="2800" b="1" dirty="0" smtClean="0">
                <a:solidFill>
                  <a:srgbClr val="000000"/>
                </a:solidFill>
              </a:rPr>
              <a:t>network load</a:t>
            </a:r>
            <a:r>
              <a:rPr lang="en-US" sz="2800" dirty="0" smtClean="0">
                <a:solidFill>
                  <a:srgbClr val="000000"/>
                </a:solidFill>
              </a:rPr>
              <a:t> (fraction of occupied buffers/links) is an accurate indicator of congestion </a:t>
            </a:r>
          </a:p>
          <a:p>
            <a:pPr>
              <a:lnSpc>
                <a:spcPct val="110000"/>
              </a:lnSpc>
              <a:spcBef>
                <a:spcPts val="720"/>
              </a:spcBef>
            </a:pPr>
            <a:r>
              <a:rPr lang="en-US" sz="2800" b="1" dirty="0" smtClean="0">
                <a:solidFill>
                  <a:srgbClr val="000000"/>
                </a:solidFill>
              </a:rPr>
              <a:t>Key idea</a:t>
            </a:r>
            <a:r>
              <a:rPr lang="en-US" sz="2800" dirty="0" smtClean="0">
                <a:solidFill>
                  <a:srgbClr val="000000"/>
                </a:solidFill>
              </a:rPr>
              <a:t>: </a:t>
            </a:r>
            <a:r>
              <a:rPr lang="en-US" sz="2800" dirty="0" smtClean="0">
                <a:solidFill>
                  <a:srgbClr val="2A55D6"/>
                </a:solidFill>
              </a:rPr>
              <a:t>Measure current network load and </a:t>
            </a:r>
            <a:r>
              <a:rPr lang="en-US" sz="2800" b="1" dirty="0" smtClean="0">
                <a:solidFill>
                  <a:srgbClr val="2A55D6"/>
                </a:solidFill>
              </a:rPr>
              <a:t>dynamically adjust </a:t>
            </a:r>
            <a:r>
              <a:rPr lang="en-US" sz="2800" dirty="0" smtClean="0">
                <a:solidFill>
                  <a:srgbClr val="2A55D6"/>
                </a:solidFill>
              </a:rPr>
              <a:t>throttling rate based on load</a:t>
            </a:r>
          </a:p>
          <a:p>
            <a:pPr marL="914400" lvl="1" indent="-514350">
              <a:lnSpc>
                <a:spcPct val="110000"/>
              </a:lnSpc>
              <a:spcBef>
                <a:spcPts val="72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Inconsolata"/>
                <a:cs typeface="Inconsolata"/>
              </a:rPr>
              <a:t>if </a:t>
            </a:r>
            <a:r>
              <a:rPr lang="en-US" sz="2400" b="1" dirty="0" smtClean="0">
                <a:solidFill>
                  <a:srgbClr val="000000"/>
                </a:solidFill>
                <a:latin typeface="Inconsolata"/>
                <a:cs typeface="Inconsolata"/>
              </a:rPr>
              <a:t>network load </a:t>
            </a:r>
            <a:r>
              <a:rPr lang="en-US" sz="2400" dirty="0" smtClean="0">
                <a:solidFill>
                  <a:srgbClr val="000000"/>
                </a:solidFill>
                <a:latin typeface="Inconsolata"/>
                <a:cs typeface="Inconsolata"/>
              </a:rPr>
              <a:t>&gt;</a:t>
            </a:r>
            <a:r>
              <a:rPr lang="en-US" sz="2400" b="1" dirty="0" smtClean="0">
                <a:solidFill>
                  <a:srgbClr val="000000"/>
                </a:solidFill>
                <a:latin typeface="Inconsolata"/>
                <a:cs typeface="Inconsolata"/>
              </a:rPr>
              <a:t> target</a:t>
            </a:r>
            <a:r>
              <a:rPr lang="en-US" sz="2400" dirty="0" smtClean="0">
                <a:solidFill>
                  <a:srgbClr val="000000"/>
                </a:solidFill>
                <a:latin typeface="Inconsolata"/>
                <a:cs typeface="Inconsolata"/>
              </a:rPr>
              <a:t>: </a:t>
            </a:r>
          </a:p>
          <a:p>
            <a:pPr marL="914400" lvl="1" indent="-514350">
              <a:lnSpc>
                <a:spcPct val="110000"/>
              </a:lnSpc>
              <a:spcBef>
                <a:spcPts val="72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Inconsolata"/>
                <a:cs typeface="Inconsolata"/>
              </a:rPr>
              <a:t>	Increase throttling rate</a:t>
            </a:r>
          </a:p>
          <a:p>
            <a:pPr marL="914400" lvl="1" indent="-514350">
              <a:lnSpc>
                <a:spcPct val="110000"/>
              </a:lnSpc>
              <a:spcBef>
                <a:spcPts val="72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Inconsolata"/>
                <a:cs typeface="Inconsolata"/>
              </a:rPr>
              <a:t>else</a:t>
            </a:r>
            <a:r>
              <a:rPr lang="en-US" sz="2400" b="1" dirty="0" smtClean="0">
                <a:solidFill>
                  <a:srgbClr val="000000"/>
                </a:solidFill>
                <a:latin typeface="Inconsolata"/>
                <a:cs typeface="Inconsolata"/>
              </a:rPr>
              <a:t>:</a:t>
            </a:r>
            <a:r>
              <a:rPr lang="en-US" sz="2400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</a:p>
          <a:p>
            <a:pPr marL="914400" lvl="1" indent="-514350">
              <a:lnSpc>
                <a:spcPct val="110000"/>
              </a:lnSpc>
              <a:spcBef>
                <a:spcPts val="72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Inconsolata"/>
                <a:cs typeface="Inconsolata"/>
              </a:rPr>
              <a:t>	Decrease throttling rate</a:t>
            </a:r>
            <a:endParaRPr lang="en-US" sz="2400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Throttling Rate Adjustment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41910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900"/>
                </a:solidFill>
              </a:rPr>
              <a:t>If network is congested, throttle more</a:t>
            </a:r>
            <a:endParaRPr lang="en-US" sz="2400" dirty="0">
              <a:solidFill>
                <a:srgbClr val="0099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5105400"/>
            <a:ext cx="3200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900"/>
                </a:solidFill>
              </a:rPr>
              <a:t>If network is not congested, avoid  unnecessary throttling</a:t>
            </a:r>
            <a:endParaRPr lang="en-US" sz="2400" dirty="0">
              <a:solidFill>
                <a:srgbClr val="0099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5486400" y="5334000"/>
            <a:ext cx="228600" cy="762000"/>
          </a:xfrm>
          <a:prstGeom prst="rightBrace">
            <a:avLst>
              <a:gd name="adj1" fmla="val 8333"/>
              <a:gd name="adj2" fmla="val 50000"/>
            </a:avLst>
          </a:prstGeom>
          <a:ln w="38100">
            <a:solidFill>
              <a:srgbClr val="00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5486400" y="4343400"/>
            <a:ext cx="228600" cy="762000"/>
          </a:xfrm>
          <a:prstGeom prst="rightBrace">
            <a:avLst>
              <a:gd name="adj1" fmla="val 8333"/>
              <a:gd name="adj2" fmla="val 50000"/>
            </a:avLst>
          </a:prstGeom>
          <a:ln w="38100">
            <a:solidFill>
              <a:srgbClr val="00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1" build="p"/>
      <p:bldP spid="6" grpId="0"/>
      <p:bldP spid="7" grpId="0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82000" cy="1143000"/>
          </a:xfrm>
        </p:spPr>
        <p:txBody>
          <a:bodyPr>
            <a:noAutofit/>
          </a:bodyPr>
          <a:lstStyle/>
          <a:p>
            <a:r>
              <a:rPr lang="en-US" sz="3700" dirty="0" smtClean="0"/>
              <a:t>Heterogeneous Adaptive Throttling (HAT)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2A55D6"/>
                </a:solidFill>
              </a:rPr>
              <a:t>Application-aware throttling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dirty="0" smtClean="0">
                <a:solidFill>
                  <a:srgbClr val="FF0000"/>
                </a:solidFill>
              </a:rPr>
              <a:t>Throttle </a:t>
            </a:r>
            <a:r>
              <a:rPr lang="en-US" b="1" dirty="0" smtClean="0">
                <a:solidFill>
                  <a:srgbClr val="FF0000"/>
                </a:solidFill>
              </a:rPr>
              <a:t>network-intensive</a:t>
            </a:r>
            <a:r>
              <a:rPr lang="en-US" dirty="0" smtClean="0">
                <a:solidFill>
                  <a:srgbClr val="FF0000"/>
                </a:solidFill>
              </a:rPr>
              <a:t> applications </a:t>
            </a:r>
            <a:r>
              <a:rPr lang="en-US" dirty="0" smtClean="0"/>
              <a:t>that interfere with </a:t>
            </a:r>
            <a:r>
              <a:rPr lang="en-US" b="1" dirty="0" smtClean="0"/>
              <a:t>network-non-intensive</a:t>
            </a:r>
            <a:r>
              <a:rPr lang="en-US" dirty="0" smtClean="0">
                <a:solidFill>
                  <a:srgbClr val="2A55D6"/>
                </a:solidFill>
              </a:rPr>
              <a:t> </a:t>
            </a:r>
            <a:r>
              <a:rPr lang="en-US" dirty="0" smtClean="0"/>
              <a:t>applications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2A55D6"/>
                </a:solidFill>
              </a:rPr>
              <a:t>Network-load-aware throttling rate adjustment</a:t>
            </a:r>
            <a:r>
              <a:rPr lang="en-US" b="1" dirty="0" smtClean="0"/>
              <a:t>: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dirty="0" smtClean="0">
                <a:solidFill>
                  <a:srgbClr val="FF0000"/>
                </a:solidFill>
              </a:rPr>
              <a:t>Dynamically</a:t>
            </a:r>
            <a:r>
              <a:rPr lang="en-US" dirty="0" smtClean="0">
                <a:solidFill>
                  <a:srgbClr val="FF0000"/>
                </a:solidFill>
              </a:rPr>
              <a:t> adjust throttling rate </a:t>
            </a:r>
            <a:r>
              <a:rPr lang="en-US" dirty="0" smtClean="0"/>
              <a:t>to adapt to different workloads and program phases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Epoch-Based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Application classification </a:t>
            </a:r>
            <a:r>
              <a:rPr lang="en-US" dirty="0" smtClean="0"/>
              <a:t>and</a:t>
            </a:r>
            <a:r>
              <a:rPr lang="en-US" b="1" dirty="0" smtClean="0"/>
              <a:t> throttling rate adjustment</a:t>
            </a:r>
            <a:r>
              <a:rPr lang="en-US" dirty="0" smtClean="0"/>
              <a:t> are expensive if done every cycle</a:t>
            </a:r>
          </a:p>
          <a:p>
            <a:r>
              <a:rPr lang="en-US" b="1" dirty="0" smtClean="0"/>
              <a:t>Solution: </a:t>
            </a:r>
            <a:r>
              <a:rPr lang="en-US" dirty="0" err="1" smtClean="0"/>
              <a:t>recompute</a:t>
            </a:r>
            <a:r>
              <a:rPr lang="en-US" dirty="0" smtClean="0"/>
              <a:t> at epoch granularity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914400" y="5522893"/>
            <a:ext cx="7248100" cy="1182707"/>
            <a:chOff x="914400" y="4623137"/>
            <a:chExt cx="7248100" cy="1182707"/>
          </a:xfrm>
        </p:grpSpPr>
        <p:grpSp>
          <p:nvGrpSpPr>
            <p:cNvPr id="27" name="Group 26"/>
            <p:cNvGrpSpPr/>
            <p:nvPr/>
          </p:nvGrpSpPr>
          <p:grpSpPr>
            <a:xfrm>
              <a:off x="914400" y="4623137"/>
              <a:ext cx="7248100" cy="523220"/>
              <a:chOff x="1066800" y="2438400"/>
              <a:chExt cx="7248100" cy="523220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>
                <a:off x="1066800" y="2743200"/>
                <a:ext cx="63246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3963194" y="2743200"/>
                <a:ext cx="304006" cy="7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 flipH="1" flipV="1">
                <a:off x="6706394" y="2742406"/>
                <a:ext cx="304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 flipH="1" flipV="1">
                <a:off x="1219994" y="2742406"/>
                <a:ext cx="304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7391400" y="2438400"/>
                <a:ext cx="9235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Time</a:t>
                </a:r>
                <a:endParaRPr lang="en-US" sz="2800" b="1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371600" y="4851737"/>
              <a:ext cx="2360404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i="1" dirty="0" smtClean="0">
                  <a:solidFill>
                    <a:srgbClr val="419900"/>
                  </a:solidFill>
                </a:rPr>
                <a:t>Current Epoch</a:t>
              </a:r>
            </a:p>
            <a:p>
              <a:r>
                <a:rPr lang="en-US" sz="2800" b="1" i="1" dirty="0" smtClean="0">
                  <a:solidFill>
                    <a:srgbClr val="419900"/>
                  </a:solidFill>
                </a:rPr>
                <a:t>(100K cycles)</a:t>
              </a:r>
              <a:endParaRPr lang="en-US" sz="2800" b="1" i="1" dirty="0">
                <a:solidFill>
                  <a:srgbClr val="4199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33363" y="4815244"/>
              <a:ext cx="219226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smtClean="0">
                  <a:solidFill>
                    <a:srgbClr val="2A55D6"/>
                  </a:solidFill>
                </a:rPr>
                <a:t>Next Epoch</a:t>
              </a:r>
            </a:p>
            <a:p>
              <a:r>
                <a:rPr lang="en-US" sz="2800" b="1" i="1" dirty="0" smtClean="0">
                  <a:solidFill>
                    <a:srgbClr val="2A55D6"/>
                  </a:solidFill>
                </a:rPr>
                <a:t>(100K cycles)</a:t>
              </a:r>
              <a:endParaRPr lang="en-US" sz="2800" b="1" i="1" dirty="0">
                <a:solidFill>
                  <a:srgbClr val="2A55D6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38200" y="2590800"/>
            <a:ext cx="3810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419900"/>
                </a:solidFill>
              </a:rPr>
              <a:t>During epoch</a:t>
            </a:r>
            <a:r>
              <a:rPr lang="en-US" sz="2800" dirty="0" smtClean="0">
                <a:solidFill>
                  <a:srgbClr val="419900"/>
                </a:solidFill>
              </a:rPr>
              <a:t>:</a:t>
            </a:r>
          </a:p>
          <a:p>
            <a:r>
              <a:rPr lang="en-US" sz="2800" b="1" dirty="0" smtClean="0"/>
              <a:t>Every node</a:t>
            </a:r>
            <a:r>
              <a:rPr lang="en-US" sz="2800" dirty="0" smtClean="0">
                <a:latin typeface="Calibri"/>
                <a:ea typeface="Wingdings"/>
                <a:cs typeface="Calibri"/>
              </a:rPr>
              <a:t>:</a:t>
            </a: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400" dirty="0" smtClean="0"/>
              <a:t>Measure </a:t>
            </a:r>
            <a:r>
              <a:rPr lang="en-US" sz="2400" b="1" dirty="0" smtClean="0"/>
              <a:t>L1 MPKI</a:t>
            </a:r>
            <a:r>
              <a:rPr lang="en-US" sz="2400" dirty="0" smtClean="0"/>
              <a:t> 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Measure </a:t>
            </a:r>
            <a:r>
              <a:rPr lang="en-US" sz="2400" b="1" dirty="0" smtClean="0"/>
              <a:t>network load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038600" y="2895600"/>
            <a:ext cx="457200" cy="3124200"/>
            <a:chOff x="4038600" y="2438400"/>
            <a:chExt cx="457200" cy="3124200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4255008" y="2438400"/>
              <a:ext cx="228600" cy="13421"/>
            </a:xfrm>
            <a:prstGeom prst="straightConnector1">
              <a:avLst/>
            </a:prstGeom>
            <a:solidFill>
              <a:srgbClr val="2A55D6"/>
            </a:solidFill>
            <a:ln w="38100">
              <a:solidFill>
                <a:srgbClr val="2A55D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2839375" y="3865431"/>
              <a:ext cx="2854856" cy="794"/>
            </a:xfrm>
            <a:prstGeom prst="line">
              <a:avLst/>
            </a:prstGeom>
            <a:solidFill>
              <a:srgbClr val="2A55D6"/>
            </a:solidFill>
            <a:ln w="38100">
              <a:solidFill>
                <a:srgbClr val="2A55D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loud 43"/>
            <p:cNvSpPr/>
            <p:nvPr/>
          </p:nvSpPr>
          <p:spPr>
            <a:xfrm>
              <a:off x="4038600" y="5083269"/>
              <a:ext cx="457200" cy="479331"/>
            </a:xfrm>
            <a:prstGeom prst="cloud">
              <a:avLst/>
            </a:prstGeom>
            <a:solidFill>
              <a:srgbClr val="2A55D6"/>
            </a:solidFill>
            <a:ln>
              <a:solidFill>
                <a:srgbClr val="3E82F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55D6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419600" y="2590800"/>
            <a:ext cx="4038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2A55D6"/>
                </a:solidFill>
              </a:rPr>
              <a:t>Beginning of epoch</a:t>
            </a:r>
            <a:r>
              <a:rPr lang="en-US" sz="2800" dirty="0" smtClean="0">
                <a:solidFill>
                  <a:srgbClr val="2A55D6"/>
                </a:solidFill>
              </a:rPr>
              <a:t>:</a:t>
            </a:r>
          </a:p>
          <a:p>
            <a:pPr indent="-342900"/>
            <a:r>
              <a:rPr lang="en-US" sz="2400" dirty="0" smtClean="0"/>
              <a:t>All nodes send measured info to a </a:t>
            </a:r>
            <a:r>
              <a:rPr lang="en-US" sz="2400" b="1" dirty="0" smtClean="0"/>
              <a:t>central controller</a:t>
            </a:r>
            <a:r>
              <a:rPr lang="en-US" sz="2400" dirty="0" smtClean="0"/>
              <a:t>, which: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Classifies applications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Adjusts throttling rate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Sends new classification and throttling rate to each node</a:t>
            </a:r>
            <a:endParaRPr lang="en-US" sz="2400" dirty="0"/>
          </a:p>
        </p:txBody>
      </p:sp>
      <p:sp>
        <p:nvSpPr>
          <p:cNvPr id="47" name="Right Arrow 46"/>
          <p:cNvSpPr/>
          <p:nvPr/>
        </p:nvSpPr>
        <p:spPr>
          <a:xfrm>
            <a:off x="1219200" y="5334000"/>
            <a:ext cx="2743200" cy="304800"/>
          </a:xfrm>
          <a:prstGeom prst="rightArrow">
            <a:avLst/>
          </a:prstGeom>
          <a:solidFill>
            <a:srgbClr val="419900"/>
          </a:solidFill>
          <a:ln w="571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46" grpId="0"/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1. Application-aware throttling</a:t>
            </a:r>
          </a:p>
          <a:p>
            <a:pPr lvl="1"/>
            <a:r>
              <a:rPr lang="en-US" dirty="0" smtClean="0"/>
              <a:t>Throttle network-intensive applications based on applications’ network intensities</a:t>
            </a:r>
          </a:p>
          <a:p>
            <a:pPr lvl="1"/>
            <a:endParaRPr lang="en-US" b="1" dirty="0" smtClean="0"/>
          </a:p>
          <a:p>
            <a:pPr>
              <a:buNone/>
            </a:pPr>
            <a:r>
              <a:rPr lang="en-US" b="1" dirty="0" smtClean="0"/>
              <a:t>2. Network-load-aware throttling rate adjustment</a:t>
            </a:r>
          </a:p>
          <a:p>
            <a:pPr lvl="1"/>
            <a:r>
              <a:rPr lang="en-US" dirty="0" smtClean="0"/>
              <a:t>Dynamically adjust throttling rate based on network load to avoid overloading the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876800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A55D6"/>
                </a:solidFill>
              </a:rPr>
              <a:t>HAT </a:t>
            </a:r>
            <a:r>
              <a:rPr lang="en-US" sz="2800" dirty="0" smtClean="0">
                <a:solidFill>
                  <a:srgbClr val="2A55D6"/>
                </a:solidFill>
              </a:rPr>
              <a:t>is the first work to combine application-aware throttling and network-load-aware rate adjustment</a:t>
            </a:r>
            <a:endParaRPr lang="en-US" sz="2800" dirty="0">
              <a:solidFill>
                <a:srgbClr val="2A55D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Background and Motivation</a:t>
            </a:r>
          </a:p>
          <a:p>
            <a:r>
              <a:rPr lang="en-US" sz="4200" dirty="0" smtClean="0"/>
              <a:t>Mechanism</a:t>
            </a:r>
          </a:p>
          <a:p>
            <a:r>
              <a:rPr lang="en-US" sz="4200" b="1" dirty="0" smtClean="0">
                <a:solidFill>
                  <a:srgbClr val="009900"/>
                </a:solidFill>
              </a:rPr>
              <a:t>Comparison Points</a:t>
            </a:r>
          </a:p>
          <a:p>
            <a:r>
              <a:rPr lang="en-US" sz="4200" dirty="0" smtClean="0">
                <a:solidFill>
                  <a:schemeClr val="bg1">
                    <a:lumMod val="85000"/>
                  </a:schemeClr>
                </a:solidFill>
              </a:rPr>
              <a:t>Results</a:t>
            </a:r>
          </a:p>
          <a:p>
            <a:r>
              <a:rPr lang="en-US" sz="4200" dirty="0" smtClean="0">
                <a:solidFill>
                  <a:schemeClr val="bg1">
                    <a:lumMod val="85000"/>
                  </a:schemeClr>
                </a:solidFill>
              </a:rPr>
              <a:t>Conclusions</a:t>
            </a:r>
            <a:endParaRPr lang="en-US" sz="4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800" b="1" dirty="0" smtClean="0"/>
              <a:t>Source throttling for </a:t>
            </a:r>
            <a:r>
              <a:rPr lang="en-US" sz="2800" b="1" dirty="0" err="1" smtClean="0"/>
              <a:t>bufferless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NoCs</a:t>
            </a:r>
            <a:r>
              <a:rPr lang="en-US" sz="2800" b="1" dirty="0" smtClean="0"/>
              <a:t> </a:t>
            </a:r>
            <a:br>
              <a:rPr lang="en-US" sz="2800" b="1" dirty="0" smtClean="0"/>
            </a:br>
            <a:r>
              <a:rPr lang="en-US" sz="2000" dirty="0" smtClean="0"/>
              <a:t>[</a:t>
            </a:r>
            <a:r>
              <a:rPr lang="en-US" sz="2000" dirty="0" err="1" smtClean="0"/>
              <a:t>Nychis</a:t>
            </a:r>
            <a:r>
              <a:rPr lang="en-US" sz="2000" dirty="0" smtClean="0"/>
              <a:t>+ Hotnets’10, SIGCOMM’12]</a:t>
            </a:r>
          </a:p>
          <a:p>
            <a:pPr lvl="1">
              <a:lnSpc>
                <a:spcPct val="95000"/>
              </a:lnSpc>
            </a:pPr>
            <a:r>
              <a:rPr lang="en-US" sz="2400" dirty="0" smtClean="0"/>
              <a:t>Throttle network-intensive applications when other applications cannot inject</a:t>
            </a:r>
          </a:p>
          <a:p>
            <a:pPr lvl="1">
              <a:lnSpc>
                <a:spcPct val="95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Does not take network load into account</a:t>
            </a:r>
          </a:p>
          <a:p>
            <a:pPr lvl="1">
              <a:lnSpc>
                <a:spcPct val="95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We call this “Heterogeneous Throttling”</a:t>
            </a:r>
          </a:p>
          <a:p>
            <a:pPr lvl="1">
              <a:lnSpc>
                <a:spcPct val="95000"/>
              </a:lnSpc>
            </a:pPr>
            <a:endParaRPr lang="en-US" sz="800" dirty="0" smtClean="0">
              <a:solidFill>
                <a:srgbClr val="FF0000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2800" b="1" dirty="0" smtClean="0"/>
              <a:t>Source throttling for buffered networks </a:t>
            </a:r>
            <a:br>
              <a:rPr lang="en-US" sz="2800" b="1" dirty="0" smtClean="0"/>
            </a:br>
            <a:r>
              <a:rPr lang="en-US" sz="2000" dirty="0" smtClean="0"/>
              <a:t>[</a:t>
            </a:r>
            <a:r>
              <a:rPr lang="en-US" sz="2000" dirty="0" err="1" smtClean="0"/>
              <a:t>Thottethodi</a:t>
            </a:r>
            <a:r>
              <a:rPr lang="en-US" sz="2000" dirty="0" smtClean="0"/>
              <a:t>+ HPCA’01]</a:t>
            </a:r>
          </a:p>
          <a:p>
            <a:pPr lvl="1">
              <a:lnSpc>
                <a:spcPct val="95000"/>
              </a:lnSpc>
            </a:pPr>
            <a:r>
              <a:rPr lang="en-US" sz="2400" dirty="0" smtClean="0"/>
              <a:t>Throttle every application when the network load exceeds a dynamically tuned threshold</a:t>
            </a:r>
          </a:p>
          <a:p>
            <a:pPr lvl="1">
              <a:lnSpc>
                <a:spcPct val="95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Not application-aware</a:t>
            </a:r>
          </a:p>
          <a:p>
            <a:pPr lvl="1">
              <a:lnSpc>
                <a:spcPct val="95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Fully blocks packet injections while throttling</a:t>
            </a:r>
          </a:p>
          <a:p>
            <a:pPr lvl="1">
              <a:lnSpc>
                <a:spcPct val="95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We call this “Self-Tuned Throttling”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Background and Motivation</a:t>
            </a:r>
          </a:p>
          <a:p>
            <a:r>
              <a:rPr lang="en-US" sz="4200" dirty="0" smtClean="0"/>
              <a:t>Mechanism</a:t>
            </a:r>
          </a:p>
          <a:p>
            <a:r>
              <a:rPr lang="en-US" sz="4200" dirty="0" smtClean="0"/>
              <a:t>Comparison Points</a:t>
            </a:r>
          </a:p>
          <a:p>
            <a:r>
              <a:rPr lang="en-US" sz="4200" b="1" dirty="0" smtClean="0">
                <a:solidFill>
                  <a:srgbClr val="419900"/>
                </a:solidFill>
              </a:rPr>
              <a:t>Results</a:t>
            </a:r>
          </a:p>
          <a:p>
            <a:r>
              <a:rPr lang="en-US" sz="4200" dirty="0" smtClean="0">
                <a:solidFill>
                  <a:schemeClr val="bg1">
                    <a:lumMod val="85000"/>
                  </a:schemeClr>
                </a:solidFill>
              </a:rPr>
              <a:t>Conclusions</a:t>
            </a:r>
            <a:endParaRPr lang="en-US" sz="4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Chip Multiprocessor Simulator</a:t>
            </a:r>
          </a:p>
          <a:p>
            <a:pPr lvl="1"/>
            <a:r>
              <a:rPr lang="en-US" sz="2400" b="1" dirty="0" smtClean="0"/>
              <a:t>64-node</a:t>
            </a:r>
            <a:r>
              <a:rPr lang="en-US" sz="2400" dirty="0" smtClean="0"/>
              <a:t> multi-core systems with a </a:t>
            </a:r>
            <a:r>
              <a:rPr lang="en-US" sz="2400" b="1" dirty="0" smtClean="0"/>
              <a:t>2D-mesh topology</a:t>
            </a:r>
            <a:endParaRPr lang="en-US" sz="2400" dirty="0" smtClean="0"/>
          </a:p>
          <a:p>
            <a:pPr lvl="1"/>
            <a:r>
              <a:rPr lang="en-US" sz="2400" dirty="0" smtClean="0"/>
              <a:t>Closed-loop core/cache/</a:t>
            </a:r>
            <a:r>
              <a:rPr lang="en-US" sz="2400" dirty="0" err="1" smtClean="0"/>
              <a:t>NoC</a:t>
            </a:r>
            <a:r>
              <a:rPr lang="en-US" sz="2400" dirty="0" smtClean="0"/>
              <a:t> cycle-level</a:t>
            </a:r>
            <a:r>
              <a:rPr lang="en-US" sz="2400" b="1" dirty="0" smtClean="0"/>
              <a:t> </a:t>
            </a:r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64KB L1, perfect L2 (always hits to stress </a:t>
            </a:r>
            <a:r>
              <a:rPr lang="en-US" sz="2400" dirty="0" err="1" smtClean="0"/>
              <a:t>NoC</a:t>
            </a:r>
            <a:r>
              <a:rPr lang="en-US" sz="2400" dirty="0" smtClean="0"/>
              <a:t>)</a:t>
            </a:r>
          </a:p>
          <a:p>
            <a:pPr lvl="1"/>
            <a:endParaRPr lang="en-US" sz="2400" dirty="0" smtClean="0"/>
          </a:p>
          <a:p>
            <a:r>
              <a:rPr lang="en-US" sz="2800" b="1" dirty="0" smtClean="0"/>
              <a:t>Router Designs</a:t>
            </a:r>
          </a:p>
          <a:p>
            <a:pPr lvl="1"/>
            <a:r>
              <a:rPr lang="en-US" sz="2400" b="1" dirty="0" smtClean="0"/>
              <a:t>Virtual-channel buffered </a:t>
            </a:r>
            <a:r>
              <a:rPr lang="en-US" sz="2400" dirty="0" smtClean="0"/>
              <a:t>router</a:t>
            </a:r>
            <a:r>
              <a:rPr lang="en-US" sz="2400" b="1" dirty="0" smtClean="0"/>
              <a:t>: </a:t>
            </a:r>
            <a:r>
              <a:rPr lang="en-US" sz="2400" dirty="0" smtClean="0"/>
              <a:t>4 VCs, 4 flits/VC </a:t>
            </a:r>
            <a:br>
              <a:rPr lang="en-US" sz="2400" dirty="0" smtClean="0"/>
            </a:br>
            <a:r>
              <a:rPr lang="en-US" sz="2000" dirty="0" smtClean="0"/>
              <a:t>[Dally+ IEEE TPDS’92]</a:t>
            </a:r>
          </a:p>
          <a:p>
            <a:pPr lvl="2"/>
            <a:r>
              <a:rPr lang="en-US" sz="2000" b="1" dirty="0" smtClean="0"/>
              <a:t>Input buffers</a:t>
            </a:r>
            <a:r>
              <a:rPr lang="en-US" sz="2000" dirty="0" smtClean="0"/>
              <a:t> to hold contending packets</a:t>
            </a:r>
          </a:p>
          <a:p>
            <a:pPr lvl="1"/>
            <a:r>
              <a:rPr lang="en-US" sz="2400" b="1" dirty="0" err="1" smtClean="0"/>
              <a:t>Bufferless</a:t>
            </a:r>
            <a:r>
              <a:rPr lang="en-US" sz="2400" b="1" dirty="0" smtClean="0"/>
              <a:t> deflection </a:t>
            </a:r>
            <a:r>
              <a:rPr lang="en-US" sz="2400" dirty="0" smtClean="0"/>
              <a:t>router:</a:t>
            </a:r>
            <a:r>
              <a:rPr lang="en-US" sz="2400" b="1" dirty="0" smtClean="0"/>
              <a:t> BLESS </a:t>
            </a:r>
            <a:r>
              <a:rPr lang="en-US" sz="2000" dirty="0" smtClean="0"/>
              <a:t>[</a:t>
            </a:r>
            <a:r>
              <a:rPr lang="en-US" sz="2000" dirty="0" err="1" smtClean="0"/>
              <a:t>Moscibroda</a:t>
            </a:r>
            <a:r>
              <a:rPr lang="en-US" sz="2000" dirty="0" smtClean="0"/>
              <a:t>+ ISCA’09]</a:t>
            </a:r>
          </a:p>
          <a:p>
            <a:pPr lvl="2"/>
            <a:r>
              <a:rPr lang="en-US" sz="2000" b="1" dirty="0" smtClean="0"/>
              <a:t>Misroute (deflect) </a:t>
            </a:r>
            <a:r>
              <a:rPr lang="en-US" sz="2000" dirty="0" smtClean="0"/>
              <a:t>contending packets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Workloads</a:t>
            </a:r>
          </a:p>
          <a:p>
            <a:pPr lvl="1"/>
            <a:r>
              <a:rPr lang="en-US" sz="2400" dirty="0" smtClean="0"/>
              <a:t>60 multi-core workloads of SPEC CPU2006 benchmarks</a:t>
            </a:r>
          </a:p>
          <a:p>
            <a:pPr lvl="1"/>
            <a:r>
              <a:rPr lang="en-US" sz="2400" dirty="0" smtClean="0"/>
              <a:t>4 network-intensive workload categories based on the network intensity of applications</a:t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b="1" dirty="0" smtClean="0"/>
              <a:t>L</a:t>
            </a:r>
            <a:r>
              <a:rPr lang="en-US" sz="2400" dirty="0" smtClean="0"/>
              <a:t>ow/</a:t>
            </a:r>
            <a:r>
              <a:rPr lang="en-US" sz="2400" b="1" dirty="0" smtClean="0"/>
              <a:t>M</a:t>
            </a:r>
            <a:r>
              <a:rPr lang="en-US" sz="2400" dirty="0" smtClean="0"/>
              <a:t>edium/</a:t>
            </a:r>
            <a:r>
              <a:rPr lang="en-US" sz="2400" b="1" dirty="0" smtClean="0"/>
              <a:t>H</a:t>
            </a:r>
            <a:r>
              <a:rPr lang="en-US" sz="2400" dirty="0" smtClean="0"/>
              <a:t>igh)</a:t>
            </a:r>
          </a:p>
          <a:p>
            <a:pPr lvl="1"/>
            <a:endParaRPr lang="en-US" sz="2000" dirty="0" smtClean="0"/>
          </a:p>
          <a:p>
            <a:r>
              <a:rPr lang="en-US" sz="2800" b="1" dirty="0" smtClean="0"/>
              <a:t>Metrics</a:t>
            </a:r>
            <a:br>
              <a:rPr lang="en-US" sz="2800" b="1" dirty="0" smtClean="0"/>
            </a:br>
            <a:r>
              <a:rPr lang="en-US" sz="2800" dirty="0" smtClean="0"/>
              <a:t>System performance: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Fairness: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Energy efficiency: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3995738" y="4848225"/>
          <a:ext cx="3730625" cy="663575"/>
        </p:xfrm>
        <a:graphic>
          <a:graphicData uri="http://schemas.openxmlformats.org/presentationml/2006/ole">
            <p:oleObj spid="_x0000_s116739" name="Equation" r:id="rId4" imgW="2336800" imgH="419100" progId="Equation.3">
              <p:embed/>
            </p:oleObj>
          </a:graphicData>
        </a:graphic>
      </p:graphicFrame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4013200" y="5656263"/>
          <a:ext cx="2997200" cy="744537"/>
        </p:xfrm>
        <a:graphic>
          <a:graphicData uri="http://schemas.openxmlformats.org/presentationml/2006/ole">
            <p:oleObj spid="_x0000_s116740" name="Equation" r:id="rId5" imgW="2133600" imgH="469900" progId="Equation.3">
              <p:embed/>
            </p:oleObj>
          </a:graphicData>
        </a:graphic>
      </p:graphicFrame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4051300" y="3981449"/>
          <a:ext cx="3216275" cy="684213"/>
        </p:xfrm>
        <a:graphic>
          <a:graphicData uri="http://schemas.openxmlformats.org/presentationml/2006/ole">
            <p:oleObj spid="_x0000_s116741" name="Equation" r:id="rId6" imgW="20193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/>
          <p:cNvGraphicFramePr/>
          <p:nvPr/>
        </p:nvGraphicFramePr>
        <p:xfrm>
          <a:off x="457200" y="990600"/>
          <a:ext cx="8077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Performance: </a:t>
            </a:r>
            <a:r>
              <a:rPr lang="en-US" sz="4000" dirty="0" err="1" smtClean="0"/>
              <a:t>Bufferless</a:t>
            </a:r>
            <a:r>
              <a:rPr lang="en-US" sz="4000" dirty="0" smtClean="0"/>
              <a:t> </a:t>
            </a:r>
            <a:r>
              <a:rPr lang="en-US" sz="4000" dirty="0" err="1" smtClean="0"/>
              <a:t>NoC</a:t>
            </a:r>
            <a:r>
              <a:rPr lang="en-US" sz="4000" dirty="0" smtClean="0"/>
              <a:t> (BLESS)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648201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A55D6"/>
                </a:solidFill>
              </a:rPr>
              <a:t>1. </a:t>
            </a:r>
            <a:r>
              <a:rPr lang="en-US" sz="2800" b="1" dirty="0" smtClean="0">
                <a:solidFill>
                  <a:srgbClr val="2A55D6"/>
                </a:solidFill>
              </a:rPr>
              <a:t>HAT </a:t>
            </a:r>
            <a:r>
              <a:rPr lang="en-US" sz="2800" dirty="0" smtClean="0">
                <a:solidFill>
                  <a:srgbClr val="2A55D6"/>
                </a:solidFill>
              </a:rPr>
              <a:t>provides better performance improvement than</a:t>
            </a:r>
            <a:br>
              <a:rPr lang="en-US" sz="2800" dirty="0" smtClean="0">
                <a:solidFill>
                  <a:srgbClr val="2A55D6"/>
                </a:solidFill>
              </a:rPr>
            </a:br>
            <a:r>
              <a:rPr lang="en-US" sz="2800" dirty="0" smtClean="0">
                <a:solidFill>
                  <a:srgbClr val="2A55D6"/>
                </a:solidFill>
              </a:rPr>
              <a:t>    state-of-the-art throttling approaches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486401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A55D6"/>
                </a:solidFill>
              </a:rPr>
              <a:t>2. Highest improvement on </a:t>
            </a:r>
            <a:r>
              <a:rPr lang="en-US" sz="2800" b="1" dirty="0" smtClean="0">
                <a:solidFill>
                  <a:srgbClr val="2A55D6"/>
                </a:solidFill>
              </a:rPr>
              <a:t>heterogeneous</a:t>
            </a:r>
            <a:r>
              <a:rPr lang="en-US" sz="2800" dirty="0" smtClean="0">
                <a:solidFill>
                  <a:srgbClr val="2A55D6"/>
                </a:solidFill>
              </a:rPr>
              <a:t> workloads</a:t>
            </a:r>
          </a:p>
          <a:p>
            <a:r>
              <a:rPr lang="en-US" sz="2800" b="1" dirty="0" smtClean="0">
                <a:solidFill>
                  <a:srgbClr val="2A55D6"/>
                </a:solidFill>
              </a:rPr>
              <a:t>     - L </a:t>
            </a:r>
            <a:r>
              <a:rPr lang="en-US" sz="2800" dirty="0" smtClean="0">
                <a:solidFill>
                  <a:srgbClr val="2A55D6"/>
                </a:solidFill>
              </a:rPr>
              <a:t>and</a:t>
            </a:r>
            <a:r>
              <a:rPr lang="en-US" sz="2800" b="1" dirty="0" smtClean="0">
                <a:solidFill>
                  <a:srgbClr val="2A55D6"/>
                </a:solidFill>
              </a:rPr>
              <a:t> M </a:t>
            </a:r>
            <a:r>
              <a:rPr lang="en-US" sz="2800" dirty="0" smtClean="0">
                <a:solidFill>
                  <a:srgbClr val="2A55D6"/>
                </a:solidFill>
              </a:rPr>
              <a:t>are more </a:t>
            </a:r>
            <a:r>
              <a:rPr lang="en-US" sz="2800" b="1" dirty="0" smtClean="0">
                <a:solidFill>
                  <a:srgbClr val="2A55D6"/>
                </a:solidFill>
              </a:rPr>
              <a:t>sensitive</a:t>
            </a:r>
            <a:r>
              <a:rPr lang="en-US" sz="2800" dirty="0" smtClean="0">
                <a:solidFill>
                  <a:srgbClr val="2A55D6"/>
                </a:solidFill>
              </a:rPr>
              <a:t> to network latency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1600200"/>
            <a:ext cx="102609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9900"/>
                </a:solidFill>
              </a:rPr>
              <a:t>+ 7.4%</a:t>
            </a:r>
            <a:endParaRPr lang="en-US" sz="2400" b="1" dirty="0">
              <a:solidFill>
                <a:srgbClr val="0099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7391798" y="2209402"/>
            <a:ext cx="304800" cy="795"/>
          </a:xfrm>
          <a:prstGeom prst="straightConnector1">
            <a:avLst/>
          </a:prstGeom>
          <a:ln w="38100">
            <a:solidFill>
              <a:srgbClr val="4199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76400" y="1062335"/>
            <a:ext cx="3733800" cy="1528465"/>
            <a:chOff x="1905000" y="1062335"/>
            <a:chExt cx="3733800" cy="1528465"/>
          </a:xfrm>
        </p:grpSpPr>
        <p:sp>
          <p:nvSpPr>
            <p:cNvPr id="12" name="TextBox 11"/>
            <p:cNvSpPr txBox="1"/>
            <p:nvPr/>
          </p:nvSpPr>
          <p:spPr>
            <a:xfrm>
              <a:off x="1905000" y="1062335"/>
              <a:ext cx="102609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9900"/>
                  </a:solidFill>
                </a:rPr>
                <a:t>+ 9.4%</a:t>
              </a:r>
              <a:endParaRPr lang="en-US" sz="2400" b="1" dirty="0">
                <a:solidFill>
                  <a:srgbClr val="0099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400" y="1066800"/>
              <a:ext cx="12192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9900"/>
                  </a:solidFill>
                </a:rPr>
                <a:t>+ 11.5%</a:t>
              </a:r>
              <a:endParaRPr lang="en-US" sz="2400" b="1" dirty="0">
                <a:solidFill>
                  <a:srgbClr val="0099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43400" y="1828800"/>
              <a:ext cx="12954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9900"/>
                  </a:solidFill>
                </a:rPr>
                <a:t>+ 11.3%</a:t>
              </a:r>
              <a:endParaRPr lang="en-US" sz="2400" b="1" dirty="0">
                <a:solidFill>
                  <a:srgbClr val="0099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 flipH="1" flipV="1">
              <a:off x="4648598" y="2438002"/>
              <a:ext cx="304800" cy="795"/>
            </a:xfrm>
            <a:prstGeom prst="straightConnector1">
              <a:avLst/>
            </a:prstGeom>
            <a:ln w="38100">
              <a:solidFill>
                <a:srgbClr val="4199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3353198" y="1676002"/>
              <a:ext cx="304800" cy="795"/>
            </a:xfrm>
            <a:prstGeom prst="straightConnector1">
              <a:avLst/>
            </a:prstGeom>
            <a:ln w="38100">
              <a:solidFill>
                <a:srgbClr val="4199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2057798" y="1676002"/>
              <a:ext cx="304800" cy="795"/>
            </a:xfrm>
            <a:prstGeom prst="straightConnector1">
              <a:avLst/>
            </a:prstGeom>
            <a:ln w="38100">
              <a:solidFill>
                <a:srgbClr val="4199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1524000" y="1143000"/>
            <a:ext cx="3886200" cy="3429000"/>
          </a:xfrm>
          <a:prstGeom prst="roundRect">
            <a:avLst/>
          </a:prstGeom>
          <a:noFill/>
          <a:ln w="50800" cap="flat" cmpd="sng" algn="ctr">
            <a:solidFill>
              <a:srgbClr val="2A55D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638800" y="2438400"/>
            <a:ext cx="1026092" cy="762000"/>
            <a:chOff x="5638800" y="2438400"/>
            <a:chExt cx="1026092" cy="762000"/>
          </a:xfrm>
        </p:grpSpPr>
        <p:sp>
          <p:nvSpPr>
            <p:cNvPr id="22" name="TextBox 21"/>
            <p:cNvSpPr txBox="1"/>
            <p:nvPr/>
          </p:nvSpPr>
          <p:spPr>
            <a:xfrm>
              <a:off x="5638800" y="2438400"/>
              <a:ext cx="102609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9900"/>
                  </a:solidFill>
                </a:rPr>
                <a:t>+ 8.6%</a:t>
              </a:r>
              <a:endParaRPr lang="en-US" sz="2400" b="1" dirty="0">
                <a:solidFill>
                  <a:srgbClr val="0099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5400000" flipH="1" flipV="1">
              <a:off x="5715398" y="3047602"/>
              <a:ext cx="304800" cy="795"/>
            </a:xfrm>
            <a:prstGeom prst="straightConnector1">
              <a:avLst/>
            </a:prstGeom>
            <a:ln w="38100">
              <a:solidFill>
                <a:srgbClr val="4199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rgbClr val="009900"/>
                </a:solidFill>
              </a:rPr>
              <a:t>Background and Motivation</a:t>
            </a:r>
          </a:p>
          <a:p>
            <a:r>
              <a:rPr lang="en-US" sz="4200" dirty="0" smtClean="0">
                <a:solidFill>
                  <a:schemeClr val="bg1">
                    <a:lumMod val="85000"/>
                  </a:schemeClr>
                </a:solidFill>
              </a:rPr>
              <a:t>Mechanism</a:t>
            </a:r>
          </a:p>
          <a:p>
            <a:r>
              <a:rPr lang="en-US" sz="4200" dirty="0" smtClean="0">
                <a:solidFill>
                  <a:schemeClr val="bg1">
                    <a:lumMod val="85000"/>
                  </a:schemeClr>
                </a:solidFill>
              </a:rPr>
              <a:t>Comparison Points</a:t>
            </a:r>
          </a:p>
          <a:p>
            <a:r>
              <a:rPr lang="en-US" sz="4200" dirty="0" smtClean="0">
                <a:solidFill>
                  <a:schemeClr val="bg1">
                    <a:lumMod val="85000"/>
                  </a:schemeClr>
                </a:solidFill>
              </a:rPr>
              <a:t>Results</a:t>
            </a:r>
          </a:p>
          <a:p>
            <a:r>
              <a:rPr lang="en-US" sz="4200" dirty="0" smtClean="0">
                <a:solidFill>
                  <a:schemeClr val="bg1">
                    <a:lumMod val="85000"/>
                  </a:schemeClr>
                </a:solidFill>
              </a:rPr>
              <a:t>Conclusions</a:t>
            </a:r>
            <a:endParaRPr lang="en-US" sz="4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609600" y="1143000"/>
          <a:ext cx="7734300" cy="412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Performance: Buffered </a:t>
            </a:r>
            <a:r>
              <a:rPr lang="en-US" dirty="0" err="1" smtClean="0"/>
              <a:t>NoC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21809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A55D6"/>
                </a:solidFill>
              </a:rPr>
              <a:t>HAT </a:t>
            </a:r>
            <a:r>
              <a:rPr lang="en-US" sz="2800" dirty="0" smtClean="0">
                <a:solidFill>
                  <a:srgbClr val="2A55D6"/>
                </a:solidFill>
              </a:rPr>
              <a:t>provides better performance improvement than prior approaches</a:t>
            </a:r>
            <a:endParaRPr lang="en-US" sz="2800" b="1" dirty="0" smtClean="0">
              <a:solidFill>
                <a:srgbClr val="2A55D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9000" y="1600200"/>
            <a:ext cx="102609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9900"/>
                </a:solidFill>
              </a:rPr>
              <a:t>+ 3.5%</a:t>
            </a:r>
            <a:endParaRPr lang="en-US" sz="2400" b="1" dirty="0">
              <a:solidFill>
                <a:srgbClr val="0099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7495624" y="2194560"/>
            <a:ext cx="304800" cy="795"/>
          </a:xfrm>
          <a:prstGeom prst="straightConnector1">
            <a:avLst/>
          </a:prstGeom>
          <a:ln w="38100">
            <a:solidFill>
              <a:srgbClr val="4199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4800600" y="990600"/>
          <a:ext cx="4152900" cy="537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Fairness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5923002"/>
            <a:ext cx="784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2A55D6"/>
                </a:solidFill>
              </a:rPr>
              <a:t>HAT </a:t>
            </a:r>
            <a:r>
              <a:rPr lang="en-US" sz="3000" dirty="0" smtClean="0">
                <a:solidFill>
                  <a:srgbClr val="2A55D6"/>
                </a:solidFill>
              </a:rPr>
              <a:t>provides better fairness than prior works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5200" y="2433935"/>
            <a:ext cx="884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9900"/>
                </a:solidFill>
              </a:rPr>
              <a:t>- 15%</a:t>
            </a:r>
            <a:endParaRPr lang="en-US" sz="2400" b="1" dirty="0">
              <a:solidFill>
                <a:srgbClr val="0099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05565" y="2052935"/>
            <a:ext cx="7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9900"/>
                </a:solidFill>
              </a:rPr>
              <a:t>- 5%</a:t>
            </a:r>
            <a:endParaRPr lang="en-US" sz="2400" b="1" dirty="0">
              <a:solidFill>
                <a:srgbClr val="009900"/>
              </a:solidFill>
            </a:endParaRPr>
          </a:p>
        </p:txBody>
      </p:sp>
      <p:graphicFrame>
        <p:nvGraphicFramePr>
          <p:cNvPr id="9" name="Chart 8"/>
          <p:cNvGraphicFramePr/>
          <p:nvPr/>
        </p:nvGraphicFramePr>
        <p:xfrm>
          <a:off x="304800" y="1143000"/>
          <a:ext cx="45720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762000" y="1066800"/>
          <a:ext cx="654685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Energy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47800"/>
            <a:ext cx="1166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9900"/>
                </a:solidFill>
              </a:rPr>
              <a:t>+ 8.5%</a:t>
            </a:r>
            <a:endParaRPr lang="en-US" sz="2800" b="1" dirty="0">
              <a:solidFill>
                <a:srgbClr val="0099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0966" y="1524000"/>
            <a:ext cx="888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9900"/>
                </a:solidFill>
              </a:rPr>
              <a:t>+ 5%</a:t>
            </a:r>
            <a:endParaRPr lang="en-US" sz="2800" b="1" dirty="0">
              <a:solidFill>
                <a:srgbClr val="0099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5410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2A55D6"/>
                </a:solidFill>
              </a:rPr>
              <a:t>HAT </a:t>
            </a:r>
            <a:r>
              <a:rPr lang="en-US" sz="3000" dirty="0" smtClean="0">
                <a:solidFill>
                  <a:srgbClr val="2A55D6"/>
                </a:solidFill>
              </a:rPr>
              <a:t>increases energy efficiency by reducing network load by 4.7% (BLESS) or 0.5% (buffered)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Results in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Performance on </a:t>
            </a:r>
            <a:r>
              <a:rPr lang="en-US" b="1" dirty="0" smtClean="0"/>
              <a:t>CHIPPER </a:t>
            </a:r>
            <a:r>
              <a:rPr lang="en-US" sz="2000" dirty="0" smtClean="0"/>
              <a:t>[</a:t>
            </a:r>
            <a:r>
              <a:rPr lang="en-US" sz="2000" dirty="0" err="1" smtClean="0"/>
              <a:t>Fallin</a:t>
            </a:r>
            <a:r>
              <a:rPr lang="en-US" sz="2000" dirty="0" smtClean="0"/>
              <a:t>+ HPCA’11]</a:t>
            </a:r>
          </a:p>
          <a:p>
            <a:pPr lvl="1"/>
            <a:r>
              <a:rPr lang="en-US" b="1" dirty="0" smtClean="0"/>
              <a:t>HAT</a:t>
            </a:r>
            <a:r>
              <a:rPr lang="en-US" dirty="0" smtClean="0"/>
              <a:t> improves system performance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Performance on </a:t>
            </a:r>
            <a:r>
              <a:rPr lang="en-US" b="1" dirty="0" smtClean="0"/>
              <a:t>multithreaded</a:t>
            </a:r>
            <a:r>
              <a:rPr lang="en-US" dirty="0" smtClean="0"/>
              <a:t> workloads</a:t>
            </a:r>
          </a:p>
          <a:p>
            <a:pPr lvl="1"/>
            <a:r>
              <a:rPr lang="en-US" b="1" dirty="0" smtClean="0"/>
              <a:t>HAT</a:t>
            </a:r>
            <a:r>
              <a:rPr lang="en-US" dirty="0" smtClean="0"/>
              <a:t> is not designed for multithreaded workloads, but it slightly improves system performance</a:t>
            </a:r>
          </a:p>
          <a:p>
            <a:endParaRPr lang="en-US" dirty="0" smtClean="0"/>
          </a:p>
          <a:p>
            <a:r>
              <a:rPr lang="en-US" dirty="0" smtClean="0"/>
              <a:t>Parameter sensitivity sweep of </a:t>
            </a:r>
            <a:r>
              <a:rPr lang="en-US" b="1" dirty="0" smtClean="0"/>
              <a:t>HAT</a:t>
            </a:r>
          </a:p>
          <a:p>
            <a:pPr lvl="1"/>
            <a:r>
              <a:rPr lang="en-US" b="1" dirty="0" smtClean="0"/>
              <a:t>HAT </a:t>
            </a:r>
            <a:r>
              <a:rPr lang="en-US" dirty="0" smtClean="0"/>
              <a:t>provides consistent system performance improvement on different network sizes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rgbClr val="FF0000"/>
                </a:solidFill>
              </a:rPr>
              <a:t>Problem</a:t>
            </a:r>
            <a:r>
              <a:rPr lang="en-US" sz="2400" b="1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Packets contend in on-chip networks (</a:t>
            </a:r>
            <a:r>
              <a:rPr lang="en-US" sz="2400" dirty="0" err="1" smtClean="0">
                <a:solidFill>
                  <a:srgbClr val="FF0000"/>
                </a:solidFill>
              </a:rPr>
              <a:t>NoCs</a:t>
            </a:r>
            <a:r>
              <a:rPr lang="en-US" sz="2400" dirty="0" smtClean="0">
                <a:solidFill>
                  <a:srgbClr val="FF0000"/>
                </a:solidFill>
              </a:rPr>
              <a:t>), causing congestion, thus reducing system performance</a:t>
            </a:r>
          </a:p>
          <a:p>
            <a:pPr marL="0" indent="0">
              <a:buNone/>
            </a:pPr>
            <a:r>
              <a:rPr lang="en-US" sz="2400" b="1" u="sng" dirty="0" smtClean="0"/>
              <a:t>Approach</a:t>
            </a:r>
            <a:r>
              <a:rPr lang="en-US" sz="2400" dirty="0" smtClean="0"/>
              <a:t>: Source throttling (temporarily delaying packet injections) to reduce congestion</a:t>
            </a:r>
          </a:p>
          <a:p>
            <a:pPr marL="0" indent="0">
              <a:buNone/>
            </a:pPr>
            <a:r>
              <a:rPr lang="en-US" sz="2400" b="1" dirty="0" smtClean="0"/>
              <a:t>1) Which applications to throttle?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Observation: Throttling </a:t>
            </a:r>
            <a:r>
              <a:rPr lang="en-US" sz="2400" b="1" dirty="0" smtClean="0"/>
              <a:t>network-intensive</a:t>
            </a:r>
            <a:r>
              <a:rPr lang="en-US" sz="2400" dirty="0" smtClean="0"/>
              <a:t> applications leads to higher system performance</a:t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2A55D6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sz="2400" dirty="0" err="1" smtClean="0">
                <a:solidFill>
                  <a:srgbClr val="2A55D6"/>
                </a:solidFill>
                <a:ea typeface="Wingdings"/>
                <a:cs typeface="Wingdings"/>
              </a:rPr>
              <a:t>Key</a:t>
            </a:r>
            <a:r>
              <a:rPr lang="en-US" sz="2400" dirty="0" smtClean="0">
                <a:solidFill>
                  <a:srgbClr val="2A55D6"/>
                </a:solidFill>
                <a:ea typeface="Wingdings"/>
                <a:cs typeface="Wingdings"/>
              </a:rPr>
              <a:t> idea 1: </a:t>
            </a:r>
            <a:r>
              <a:rPr lang="en-US" sz="2400" dirty="0" smtClean="0">
                <a:solidFill>
                  <a:srgbClr val="2A55D6"/>
                </a:solidFill>
              </a:rPr>
              <a:t>Application-aware source throttling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2) How much to throttle?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Observation: There is no single </a:t>
            </a:r>
            <a:r>
              <a:rPr lang="en-US" sz="2400" b="1" dirty="0" smtClean="0"/>
              <a:t>throttling rate</a:t>
            </a:r>
            <a:r>
              <a:rPr lang="en-US" sz="2400" dirty="0" smtClean="0"/>
              <a:t> that works well for every application workload </a:t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2A55D6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sz="2400" dirty="0" err="1" smtClean="0">
                <a:solidFill>
                  <a:srgbClr val="2A55D6"/>
                </a:solidFill>
                <a:ea typeface="Wingdings"/>
                <a:cs typeface="Wingdings"/>
              </a:rPr>
              <a:t>Key</a:t>
            </a:r>
            <a:r>
              <a:rPr lang="en-US" sz="2400" dirty="0" smtClean="0">
                <a:solidFill>
                  <a:srgbClr val="2A55D6"/>
                </a:solidFill>
                <a:ea typeface="Wingdings"/>
                <a:cs typeface="Wingdings"/>
              </a:rPr>
              <a:t> idea 2: </a:t>
            </a:r>
            <a:r>
              <a:rPr lang="en-US" sz="2400" dirty="0" smtClean="0">
                <a:solidFill>
                  <a:srgbClr val="2A55D6"/>
                </a:solidFill>
              </a:rPr>
              <a:t>Dynamic throttling rate adjustment</a:t>
            </a:r>
          </a:p>
          <a:p>
            <a:pPr marL="0" indent="0">
              <a:buNone/>
            </a:pPr>
            <a:r>
              <a:rPr lang="en-US" sz="2400" b="1" u="sng" dirty="0" smtClean="0">
                <a:solidFill>
                  <a:srgbClr val="000000"/>
                </a:solidFill>
              </a:rPr>
              <a:t>Result</a:t>
            </a:r>
            <a:r>
              <a:rPr lang="en-US" sz="2400" dirty="0" smtClean="0">
                <a:solidFill>
                  <a:srgbClr val="000000"/>
                </a:solidFill>
              </a:rPr>
              <a:t>: Improves both system performance and energy efficiency over state-of-the-art source throttling policies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3813" y="152400"/>
            <a:ext cx="9144000" cy="3352800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sz="5000" b="1" dirty="0" smtClean="0">
                <a:latin typeface="Calibri" pitchFamily="34" charset="0"/>
                <a:cs typeface="Calibri" pitchFamily="34" charset="0"/>
              </a:rPr>
              <a:t>HAT: Heterogeneous Adaptive Throttling for On-Chip Networks</a:t>
            </a:r>
            <a:endParaRPr lang="en-US" sz="5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71802"/>
            <a:ext cx="8534400" cy="281939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312"/>
              </a:spcBef>
            </a:pPr>
            <a:r>
              <a:rPr lang="en-US" sz="3600" b="1" dirty="0" smtClean="0">
                <a:solidFill>
                  <a:schemeClr val="tx1"/>
                </a:solidFill>
              </a:rPr>
              <a:t>Kevin Kai-Wei Chang </a:t>
            </a:r>
          </a:p>
          <a:p>
            <a:pPr>
              <a:lnSpc>
                <a:spcPct val="80000"/>
              </a:lnSpc>
            </a:pPr>
            <a:r>
              <a:rPr lang="en-US" sz="3600" dirty="0" err="1" smtClean="0">
                <a:solidFill>
                  <a:schemeClr val="tx1"/>
                </a:solidFill>
              </a:rPr>
              <a:t>Rachata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Ausavarungnirun</a:t>
            </a:r>
            <a:endParaRPr lang="en-US" sz="36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Chris </a:t>
            </a:r>
            <a:r>
              <a:rPr lang="en-US" sz="3600" dirty="0" err="1" smtClean="0">
                <a:solidFill>
                  <a:schemeClr val="tx1"/>
                </a:solidFill>
              </a:rPr>
              <a:t>Fallin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3600" dirty="0" err="1" smtClean="0">
                <a:solidFill>
                  <a:schemeClr val="tx1"/>
                </a:solidFill>
              </a:rPr>
              <a:t>Onur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Mutlu</a:t>
            </a:r>
            <a:endParaRPr lang="en-US" sz="36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9" name="Picture 8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1" y="5465279"/>
            <a:ext cx="2501587" cy="723810"/>
          </a:xfrm>
          <a:prstGeom prst="rect">
            <a:avLst/>
          </a:prstGeom>
        </p:spPr>
      </p:pic>
      <p:pic>
        <p:nvPicPr>
          <p:cNvPr id="7" name="Picture 6" descr="CMU_logo_horiz_r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655690"/>
            <a:ext cx="5638800" cy="507194"/>
          </a:xfrm>
          <a:prstGeom prst="rect">
            <a:avLst/>
          </a:prstGeom>
        </p:spPr>
      </p:pic>
    </p:spTree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2972"/>
    </mc:Choice>
    <mc:Fallback>
      <p:transition spd="slow" advTm="2972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2-10-21 at 9.42.5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43000"/>
            <a:ext cx="7010400" cy="3267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Throttling Rate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990600"/>
            <a:ext cx="7239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shot 2012-10-21 at 9.44.1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43400"/>
            <a:ext cx="7658100" cy="199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pic>
        <p:nvPicPr>
          <p:cNvPr id="5" name="Picture 4" descr="all_1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828800" y="1063762"/>
            <a:ext cx="5791200" cy="5337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on CHIPPER/BLESS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38</a:t>
            </a:fld>
            <a:endParaRPr lang="en-US" altLang="en-US" dirty="0"/>
          </a:p>
        </p:txBody>
      </p:sp>
      <p:pic>
        <p:nvPicPr>
          <p:cNvPr id="7" name="Picture 6" descr="chipper_8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2400" y="2362200"/>
            <a:ext cx="8761499" cy="2101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4974848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Injection rate (number of injected packets / cycle): </a:t>
            </a:r>
          </a:p>
          <a:p>
            <a:r>
              <a:rPr lang="en-US" sz="2600" dirty="0" smtClean="0">
                <a:solidFill>
                  <a:srgbClr val="419900"/>
                </a:solidFill>
              </a:rPr>
              <a:t>+8.5% </a:t>
            </a:r>
            <a:r>
              <a:rPr lang="en-US" sz="2600" dirty="0" smtClean="0"/>
              <a:t>(</a:t>
            </a:r>
            <a:r>
              <a:rPr lang="en-US" sz="2600" b="1" dirty="0" smtClean="0"/>
              <a:t>BLESS</a:t>
            </a:r>
            <a:r>
              <a:rPr lang="en-US" sz="2600" dirty="0" smtClean="0"/>
              <a:t>) or </a:t>
            </a:r>
            <a:r>
              <a:rPr lang="en-US" sz="2600" dirty="0" smtClean="0">
                <a:solidFill>
                  <a:srgbClr val="419900"/>
                </a:solidFill>
              </a:rPr>
              <a:t>+4.8% </a:t>
            </a:r>
            <a:r>
              <a:rPr lang="en-US" sz="2600" dirty="0" smtClean="0"/>
              <a:t>(</a:t>
            </a:r>
            <a:r>
              <a:rPr lang="en-US" sz="2600" b="1" dirty="0" smtClean="0"/>
              <a:t>CHIPPER</a:t>
            </a:r>
            <a:r>
              <a:rPr lang="en-US" sz="2600" dirty="0" smtClean="0"/>
              <a:t>)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Workloads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pic>
        <p:nvPicPr>
          <p:cNvPr id="5" name="Picture 4" descr="Screen shot 2012-10-21 at 9.45.0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5380"/>
            <a:ext cx="9144000" cy="1947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On-Chip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302" name="Rectangle 301"/>
          <p:cNvSpPr/>
          <p:nvPr/>
        </p:nvSpPr>
        <p:spPr bwMode="auto">
          <a:xfrm>
            <a:off x="381000" y="1905000"/>
            <a:ext cx="457200" cy="381000"/>
          </a:xfrm>
          <a:prstGeom prst="rect">
            <a:avLst/>
          </a:prstGeom>
          <a:solidFill>
            <a:srgbClr val="6ACE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PE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1002" y="5486400"/>
            <a:ext cx="4258599" cy="646331"/>
            <a:chOff x="228600" y="5257800"/>
            <a:chExt cx="4258599" cy="646331"/>
          </a:xfrm>
        </p:grpSpPr>
        <p:sp>
          <p:nvSpPr>
            <p:cNvPr id="271" name="TextBox 270"/>
            <p:cNvSpPr txBox="1"/>
            <p:nvPr/>
          </p:nvSpPr>
          <p:spPr>
            <a:xfrm>
              <a:off x="762000" y="5257800"/>
              <a:ext cx="37251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Processing Element</a:t>
              </a:r>
            </a:p>
            <a:p>
              <a:r>
                <a:rPr lang="en-US" sz="1600" dirty="0" smtClean="0"/>
                <a:t>(Cores, L2 Banks, Memory Controllers, etc)</a:t>
              </a:r>
              <a:endParaRPr lang="en-US" sz="1600" dirty="0"/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28600" y="5410200"/>
              <a:ext cx="457200" cy="381000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PE</a:t>
              </a:r>
            </a:p>
          </p:txBody>
        </p:sp>
      </p:grpSp>
      <p:sp>
        <p:nvSpPr>
          <p:cNvPr id="308" name="Content Placeholder 2"/>
          <p:cNvSpPr>
            <a:spLocks noGrp="1"/>
          </p:cNvSpPr>
          <p:nvPr>
            <p:ph idx="1"/>
          </p:nvPr>
        </p:nvSpPr>
        <p:spPr>
          <a:xfrm>
            <a:off x="3276600" y="1371600"/>
            <a:ext cx="5715000" cy="4038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Connect </a:t>
            </a:r>
            <a:r>
              <a:rPr lang="en-US" sz="2800" b="1" dirty="0" smtClean="0"/>
              <a:t>cores, caches, memory controllers, etc.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Buses and crossbars are not scalable</a:t>
            </a:r>
          </a:p>
          <a:p>
            <a:endParaRPr lang="en-US" sz="2800" b="1" dirty="0" smtClean="0"/>
          </a:p>
          <a:p>
            <a:endParaRPr lang="en-US" sz="2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990600" y="1905000"/>
            <a:ext cx="457200" cy="381000"/>
          </a:xfrm>
          <a:prstGeom prst="rect">
            <a:avLst/>
          </a:prstGeom>
          <a:solidFill>
            <a:srgbClr val="6ACE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PE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1600200" y="1905000"/>
            <a:ext cx="457200" cy="381000"/>
          </a:xfrm>
          <a:prstGeom prst="rect">
            <a:avLst/>
          </a:prstGeom>
          <a:solidFill>
            <a:srgbClr val="6ACE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PE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590800" y="1905000"/>
            <a:ext cx="457200" cy="381000"/>
          </a:xfrm>
          <a:prstGeom prst="rect">
            <a:avLst/>
          </a:prstGeom>
          <a:solidFill>
            <a:srgbClr val="6ACE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PE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33600" y="19050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381794" y="2513806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991394" y="2513806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600994" y="2513806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2591594" y="2513806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loud 47"/>
          <p:cNvSpPr/>
          <p:nvPr/>
        </p:nvSpPr>
        <p:spPr>
          <a:xfrm>
            <a:off x="228600" y="2514600"/>
            <a:ext cx="3276600" cy="990600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</a:t>
            </a:r>
            <a:r>
              <a:rPr lang="en-US" sz="2800" dirty="0" err="1" smtClean="0">
                <a:solidFill>
                  <a:schemeClr val="tx1"/>
                </a:solidFill>
              </a:rPr>
              <a:t>Interconnect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228600" y="1447800"/>
          <a:ext cx="8229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81476" y="2286000"/>
            <a:ext cx="6763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9900"/>
                </a:solidFill>
              </a:rPr>
              <a:t>90%</a:t>
            </a:r>
            <a:endParaRPr lang="en-US" sz="2200" b="1" dirty="0">
              <a:solidFill>
                <a:srgbClr val="0099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0676" y="3478887"/>
            <a:ext cx="6763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94%</a:t>
            </a:r>
            <a:endParaRPr lang="en-US" sz="2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5906295" y="3363793"/>
            <a:ext cx="381000" cy="1588"/>
          </a:xfrm>
          <a:prstGeom prst="straightConnector1">
            <a:avLst/>
          </a:prstGeom>
          <a:ln w="38100" cap="flat" cmpd="sng" algn="ctr">
            <a:solidFill>
              <a:srgbClr val="3E82F7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4687095" y="2170906"/>
            <a:ext cx="381000" cy="1588"/>
          </a:xfrm>
          <a:prstGeom prst="straightConnector1">
            <a:avLst/>
          </a:prstGeom>
          <a:ln w="38100" cap="flat" cmpd="sng" algn="ctr">
            <a:solidFill>
              <a:srgbClr val="4199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to Other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Network load target</a:t>
            </a:r>
            <a:r>
              <a:rPr lang="en-US" dirty="0" smtClean="0"/>
              <a:t>: WS peaks at b/w 50% and 65% network utilization</a:t>
            </a:r>
          </a:p>
          <a:p>
            <a:pPr lvl="1"/>
            <a:r>
              <a:rPr lang="en-US" dirty="0" smtClean="0"/>
              <a:t>Drops more than 10% beyond that</a:t>
            </a:r>
          </a:p>
          <a:p>
            <a:r>
              <a:rPr lang="en-US" b="1" u="sng" dirty="0" smtClean="0"/>
              <a:t>Epoch length</a:t>
            </a:r>
            <a:r>
              <a:rPr lang="en-US" dirty="0" smtClean="0"/>
              <a:t>: WS varies by less than 1% b/w 20K and 1M cycles</a:t>
            </a:r>
          </a:p>
          <a:p>
            <a:r>
              <a:rPr lang="en-US" b="1" u="sng" dirty="0" smtClean="0"/>
              <a:t>Low-intensity workloads</a:t>
            </a:r>
            <a:r>
              <a:rPr lang="en-US" dirty="0" smtClean="0"/>
              <a:t>: HAT does not impact system performance</a:t>
            </a:r>
          </a:p>
          <a:p>
            <a:r>
              <a:rPr lang="en-US" b="1" u="sng" dirty="0" err="1" smtClean="0"/>
              <a:t>Unthrottled</a:t>
            </a:r>
            <a:r>
              <a:rPr lang="en-US" b="1" u="sng" dirty="0" smtClean="0"/>
              <a:t> network intensity threshold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pic>
        <p:nvPicPr>
          <p:cNvPr id="5" name="Picture 4" descr="Screen shot 2012-10-22 at 1.29.0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181600"/>
            <a:ext cx="7353300" cy="12319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L1 MPKI</a:t>
            </a:r>
            <a:r>
              <a:rPr lang="en-US" dirty="0" smtClean="0"/>
              <a:t>: One L1 miss hardware counter and one instruction hardware counter</a:t>
            </a:r>
          </a:p>
          <a:p>
            <a:r>
              <a:rPr lang="en-US" b="1" u="sng" dirty="0" smtClean="0"/>
              <a:t>Network load</a:t>
            </a:r>
            <a:r>
              <a:rPr lang="en-US" dirty="0" smtClean="0"/>
              <a:t>: One hardware counter to monitor the number of flits routed to neighboring nodes</a:t>
            </a:r>
          </a:p>
          <a:p>
            <a:r>
              <a:rPr lang="en-US" b="1" u="sng" dirty="0" smtClean="0"/>
              <a:t>Computation</a:t>
            </a:r>
            <a:r>
              <a:rPr lang="en-US" dirty="0" smtClean="0"/>
              <a:t>: Done at one central CPU node</a:t>
            </a:r>
          </a:p>
          <a:p>
            <a:pPr lvl="1"/>
            <a:r>
              <a:rPr lang="en-US" dirty="0" smtClean="0"/>
              <a:t>At most several thousand cycles (a few percent overhead for 100K-cycle epoch)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On-Chip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990600" y="2482850"/>
          <a:ext cx="2019302" cy="1665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651"/>
                <a:gridCol w="1009651"/>
              </a:tblGrid>
              <a:tr h="8329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29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3" name="Group 150"/>
          <p:cNvGrpSpPr>
            <a:grpSpLocks/>
          </p:cNvGrpSpPr>
          <p:nvPr/>
        </p:nvGrpSpPr>
        <p:grpSpPr bwMode="auto">
          <a:xfrm>
            <a:off x="1371600" y="3549650"/>
            <a:ext cx="838200" cy="717550"/>
            <a:chOff x="5715000" y="2286000"/>
            <a:chExt cx="838200" cy="717187"/>
          </a:xfrm>
        </p:grpSpPr>
        <p:sp>
          <p:nvSpPr>
            <p:cNvPr id="179" name="Oval 178"/>
            <p:cNvSpPr/>
            <p:nvPr/>
          </p:nvSpPr>
          <p:spPr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FrutigerNextLT Regular" pitchFamily="18" charset="0"/>
                  <a:ea typeface="굴림" pitchFamily="50" charset="-127"/>
                  <a:cs typeface="+mn-cs"/>
                </a:rPr>
                <a:t>R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PE</a:t>
              </a:r>
            </a:p>
          </p:txBody>
        </p:sp>
        <p:cxnSp>
          <p:nvCxnSpPr>
            <p:cNvPr id="181" name="Straight Connector 180"/>
            <p:cNvCxnSpPr>
              <a:endCxn id="179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50"/>
          <p:cNvGrpSpPr>
            <a:grpSpLocks/>
          </p:cNvGrpSpPr>
          <p:nvPr/>
        </p:nvGrpSpPr>
        <p:grpSpPr bwMode="auto">
          <a:xfrm>
            <a:off x="2362200" y="3549650"/>
            <a:ext cx="838200" cy="717550"/>
            <a:chOff x="5715000" y="2286000"/>
            <a:chExt cx="838200" cy="717187"/>
          </a:xfrm>
        </p:grpSpPr>
        <p:sp>
          <p:nvSpPr>
            <p:cNvPr id="273" name="Oval 272"/>
            <p:cNvSpPr/>
            <p:nvPr/>
          </p:nvSpPr>
          <p:spPr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FrutigerNextLT Regular" pitchFamily="18" charset="0"/>
                  <a:ea typeface="굴림" pitchFamily="50" charset="-127"/>
                  <a:cs typeface="+mn-cs"/>
                </a:rPr>
                <a:t>R</a:t>
              </a: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PE</a:t>
              </a:r>
            </a:p>
          </p:txBody>
        </p:sp>
        <p:cxnSp>
          <p:nvCxnSpPr>
            <p:cNvPr id="275" name="Straight Connector 274"/>
            <p:cNvCxnSpPr>
              <a:endCxn id="273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50"/>
          <p:cNvGrpSpPr>
            <a:grpSpLocks/>
          </p:cNvGrpSpPr>
          <p:nvPr/>
        </p:nvGrpSpPr>
        <p:grpSpPr bwMode="auto">
          <a:xfrm>
            <a:off x="381000" y="3549650"/>
            <a:ext cx="838200" cy="717550"/>
            <a:chOff x="5715000" y="2286000"/>
            <a:chExt cx="838200" cy="717187"/>
          </a:xfrm>
        </p:grpSpPr>
        <p:sp>
          <p:nvSpPr>
            <p:cNvPr id="277" name="Oval 276"/>
            <p:cNvSpPr/>
            <p:nvPr/>
          </p:nvSpPr>
          <p:spPr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FrutigerNextLT Regular" pitchFamily="18" charset="0"/>
                  <a:ea typeface="굴림" pitchFamily="50" charset="-127"/>
                  <a:cs typeface="+mn-cs"/>
                </a:rPr>
                <a:t>R</a:t>
              </a: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PE</a:t>
              </a:r>
            </a:p>
          </p:txBody>
        </p:sp>
        <p:cxnSp>
          <p:nvCxnSpPr>
            <p:cNvPr id="279" name="Straight Connector 278"/>
            <p:cNvCxnSpPr>
              <a:endCxn id="277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50"/>
          <p:cNvGrpSpPr>
            <a:grpSpLocks/>
          </p:cNvGrpSpPr>
          <p:nvPr/>
        </p:nvGrpSpPr>
        <p:grpSpPr bwMode="auto">
          <a:xfrm>
            <a:off x="1371600" y="2711450"/>
            <a:ext cx="838200" cy="717550"/>
            <a:chOff x="5715000" y="2286000"/>
            <a:chExt cx="838200" cy="717187"/>
          </a:xfrm>
        </p:grpSpPr>
        <p:sp>
          <p:nvSpPr>
            <p:cNvPr id="281" name="Oval 280"/>
            <p:cNvSpPr/>
            <p:nvPr/>
          </p:nvSpPr>
          <p:spPr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FrutigerNextLT Regular" pitchFamily="18" charset="0"/>
                  <a:ea typeface="굴림" pitchFamily="50" charset="-127"/>
                  <a:cs typeface="+mn-cs"/>
                </a:rPr>
                <a:t>R</a:t>
              </a: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PE</a:t>
              </a:r>
            </a:p>
          </p:txBody>
        </p:sp>
        <p:cxnSp>
          <p:nvCxnSpPr>
            <p:cNvPr id="283" name="Straight Connector 282"/>
            <p:cNvCxnSpPr>
              <a:endCxn id="281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50"/>
          <p:cNvGrpSpPr>
            <a:grpSpLocks/>
          </p:cNvGrpSpPr>
          <p:nvPr/>
        </p:nvGrpSpPr>
        <p:grpSpPr bwMode="auto">
          <a:xfrm>
            <a:off x="2362200" y="2711450"/>
            <a:ext cx="838200" cy="717550"/>
            <a:chOff x="5715000" y="2286000"/>
            <a:chExt cx="838200" cy="717187"/>
          </a:xfrm>
        </p:grpSpPr>
        <p:sp>
          <p:nvSpPr>
            <p:cNvPr id="285" name="Oval 284"/>
            <p:cNvSpPr/>
            <p:nvPr/>
          </p:nvSpPr>
          <p:spPr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FrutigerNextLT Regular" pitchFamily="18" charset="0"/>
                  <a:ea typeface="굴림" pitchFamily="50" charset="-127"/>
                  <a:cs typeface="+mn-cs"/>
                </a:rPr>
                <a:t>R</a:t>
              </a: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PE</a:t>
              </a:r>
            </a:p>
          </p:txBody>
        </p:sp>
        <p:cxnSp>
          <p:nvCxnSpPr>
            <p:cNvPr id="287" name="Straight Connector 286"/>
            <p:cNvCxnSpPr>
              <a:endCxn id="285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50"/>
          <p:cNvGrpSpPr>
            <a:grpSpLocks/>
          </p:cNvGrpSpPr>
          <p:nvPr/>
        </p:nvGrpSpPr>
        <p:grpSpPr bwMode="auto">
          <a:xfrm>
            <a:off x="381000" y="2711450"/>
            <a:ext cx="838200" cy="717550"/>
            <a:chOff x="5715000" y="2286000"/>
            <a:chExt cx="838200" cy="717187"/>
          </a:xfrm>
        </p:grpSpPr>
        <p:sp>
          <p:nvSpPr>
            <p:cNvPr id="289" name="Oval 288"/>
            <p:cNvSpPr/>
            <p:nvPr/>
          </p:nvSpPr>
          <p:spPr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FrutigerNextLT Regular" pitchFamily="18" charset="0"/>
                  <a:ea typeface="굴림" pitchFamily="50" charset="-127"/>
                  <a:cs typeface="+mn-cs"/>
                </a:rPr>
                <a:t>R</a:t>
              </a: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PE</a:t>
              </a:r>
            </a:p>
          </p:txBody>
        </p:sp>
        <p:cxnSp>
          <p:nvCxnSpPr>
            <p:cNvPr id="291" name="Straight Connector 290"/>
            <p:cNvCxnSpPr>
              <a:endCxn id="289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50"/>
          <p:cNvGrpSpPr>
            <a:grpSpLocks/>
          </p:cNvGrpSpPr>
          <p:nvPr/>
        </p:nvGrpSpPr>
        <p:grpSpPr bwMode="auto">
          <a:xfrm>
            <a:off x="1371600" y="1873250"/>
            <a:ext cx="838200" cy="717550"/>
            <a:chOff x="5715000" y="2286000"/>
            <a:chExt cx="838200" cy="717187"/>
          </a:xfrm>
        </p:grpSpPr>
        <p:sp>
          <p:nvSpPr>
            <p:cNvPr id="293" name="Oval 292"/>
            <p:cNvSpPr/>
            <p:nvPr/>
          </p:nvSpPr>
          <p:spPr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FrutigerNextLT Regular" pitchFamily="18" charset="0"/>
                  <a:ea typeface="굴림" pitchFamily="50" charset="-127"/>
                  <a:cs typeface="+mn-cs"/>
                </a:rPr>
                <a:t>R</a:t>
              </a: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PE</a:t>
              </a:r>
            </a:p>
          </p:txBody>
        </p:sp>
        <p:cxnSp>
          <p:nvCxnSpPr>
            <p:cNvPr id="295" name="Straight Connector 294"/>
            <p:cNvCxnSpPr>
              <a:endCxn id="293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50"/>
          <p:cNvGrpSpPr>
            <a:grpSpLocks/>
          </p:cNvGrpSpPr>
          <p:nvPr/>
        </p:nvGrpSpPr>
        <p:grpSpPr bwMode="auto">
          <a:xfrm>
            <a:off x="2362200" y="1873250"/>
            <a:ext cx="838200" cy="717550"/>
            <a:chOff x="5715000" y="2286000"/>
            <a:chExt cx="838200" cy="717187"/>
          </a:xfrm>
        </p:grpSpPr>
        <p:sp>
          <p:nvSpPr>
            <p:cNvPr id="297" name="Oval 296"/>
            <p:cNvSpPr/>
            <p:nvPr/>
          </p:nvSpPr>
          <p:spPr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FrutigerNextLT Regular" pitchFamily="18" charset="0"/>
                  <a:ea typeface="굴림" pitchFamily="50" charset="-127"/>
                  <a:cs typeface="+mn-cs"/>
                </a:rPr>
                <a:t>R</a:t>
              </a: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PE</a:t>
              </a:r>
            </a:p>
          </p:txBody>
        </p:sp>
        <p:cxnSp>
          <p:nvCxnSpPr>
            <p:cNvPr id="299" name="Straight Connector 298"/>
            <p:cNvCxnSpPr>
              <a:endCxn id="297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50"/>
          <p:cNvGrpSpPr>
            <a:grpSpLocks/>
          </p:cNvGrpSpPr>
          <p:nvPr/>
        </p:nvGrpSpPr>
        <p:grpSpPr bwMode="auto">
          <a:xfrm>
            <a:off x="381000" y="1873250"/>
            <a:ext cx="838200" cy="717550"/>
            <a:chOff x="5715000" y="2286000"/>
            <a:chExt cx="838200" cy="717187"/>
          </a:xfrm>
        </p:grpSpPr>
        <p:sp>
          <p:nvSpPr>
            <p:cNvPr id="301" name="Oval 300"/>
            <p:cNvSpPr/>
            <p:nvPr/>
          </p:nvSpPr>
          <p:spPr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FrutigerNextLT Regular" pitchFamily="18" charset="0"/>
                  <a:ea typeface="굴림" pitchFamily="50" charset="-127"/>
                  <a:cs typeface="+mn-cs"/>
                </a:rPr>
                <a:t>R</a:t>
              </a: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PE</a:t>
              </a:r>
            </a:p>
          </p:txBody>
        </p:sp>
        <p:cxnSp>
          <p:nvCxnSpPr>
            <p:cNvPr id="303" name="Straight Connector 302"/>
            <p:cNvCxnSpPr>
              <a:endCxn id="301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45"/>
          <p:cNvGrpSpPr/>
          <p:nvPr/>
        </p:nvGrpSpPr>
        <p:grpSpPr>
          <a:xfrm>
            <a:off x="381002" y="5029200"/>
            <a:ext cx="4258599" cy="1103531"/>
            <a:chOff x="228600" y="4800600"/>
            <a:chExt cx="4258599" cy="1103531"/>
          </a:xfrm>
        </p:grpSpPr>
        <p:sp>
          <p:nvSpPr>
            <p:cNvPr id="243" name="Oval 242"/>
            <p:cNvSpPr/>
            <p:nvPr/>
          </p:nvSpPr>
          <p:spPr>
            <a:xfrm>
              <a:off x="228600" y="4876800"/>
              <a:ext cx="385763" cy="3365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FrutigerNextLT Regular" pitchFamily="18" charset="0"/>
                  <a:ea typeface="굴림" pitchFamily="50" charset="-127"/>
                  <a:cs typeface="+mn-cs"/>
                </a:rPr>
                <a:t>R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762000" y="4800600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Router</a:t>
              </a:r>
              <a:endParaRPr lang="en-US" sz="2000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762000" y="5257800"/>
              <a:ext cx="37251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Processing Element</a:t>
              </a:r>
            </a:p>
            <a:p>
              <a:r>
                <a:rPr lang="en-US" sz="1600" dirty="0" smtClean="0"/>
                <a:t>(Cores, L2 Banks, Memory Controllers, etc)</a:t>
              </a:r>
              <a:endParaRPr lang="en-US" sz="1600" dirty="0"/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28600" y="5410200"/>
              <a:ext cx="457200" cy="381000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PE</a:t>
              </a:r>
            </a:p>
          </p:txBody>
        </p:sp>
      </p:grpSp>
      <p:sp>
        <p:nvSpPr>
          <p:cNvPr id="308" name="Content Placeholder 2"/>
          <p:cNvSpPr>
            <a:spLocks noGrp="1"/>
          </p:cNvSpPr>
          <p:nvPr>
            <p:ph idx="1"/>
          </p:nvPr>
        </p:nvSpPr>
        <p:spPr>
          <a:xfrm>
            <a:off x="3276600" y="1371600"/>
            <a:ext cx="5715000" cy="4038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Connect </a:t>
            </a:r>
            <a:r>
              <a:rPr lang="en-US" sz="2800" b="1" dirty="0" smtClean="0"/>
              <a:t>cores, caches, memory controllers, etc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Buses and crossbars are not scalable</a:t>
            </a:r>
            <a:endParaRPr lang="en-US" sz="2400" b="1" dirty="0" smtClean="0"/>
          </a:p>
          <a:p>
            <a:r>
              <a:rPr lang="en-US" sz="2800" b="1" dirty="0" smtClean="0"/>
              <a:t>Packet switched</a:t>
            </a:r>
          </a:p>
          <a:p>
            <a:r>
              <a:rPr lang="en-US" sz="2800" b="1" dirty="0" smtClean="0"/>
              <a:t>2D mesh: </a:t>
            </a:r>
            <a:r>
              <a:rPr lang="en-US" sz="2800" dirty="0" smtClean="0"/>
              <a:t>Most commonly used topology</a:t>
            </a:r>
          </a:p>
          <a:p>
            <a:r>
              <a:rPr lang="en-US" sz="2800" dirty="0" smtClean="0"/>
              <a:t>Primarily serve </a:t>
            </a:r>
            <a:r>
              <a:rPr lang="en-US" sz="2800" b="1" dirty="0" smtClean="0"/>
              <a:t>cache misses </a:t>
            </a:r>
            <a:r>
              <a:rPr lang="en-US" sz="2800" dirty="0" smtClean="0"/>
              <a:t>and</a:t>
            </a:r>
            <a:r>
              <a:rPr lang="en-US" sz="2800" b="1" dirty="0" smtClean="0"/>
              <a:t> memory requests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82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Network Congestion Reduces Performance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1447800" y="2438400"/>
          <a:ext cx="2743200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</a:tblGrid>
              <a:tr h="11811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11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800600" y="3705761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Network congestion: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600" dirty="0" err="1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</a:t>
            </a:r>
            <a:r>
              <a:rPr lang="en-US" sz="2600" dirty="0" err="1" smtClean="0">
                <a:solidFill>
                  <a:srgbClr val="FF0000"/>
                </a:solidFill>
              </a:rPr>
              <a:t>system</a:t>
            </a:r>
            <a:r>
              <a:rPr lang="en-US" sz="2600" dirty="0" smtClean="0">
                <a:solidFill>
                  <a:srgbClr val="FF0000"/>
                </a:solidFill>
              </a:rPr>
              <a:t> performance</a:t>
            </a:r>
            <a:endParaRPr lang="en-US" sz="2600" dirty="0" smtClean="0"/>
          </a:p>
        </p:txBody>
      </p:sp>
      <p:grpSp>
        <p:nvGrpSpPr>
          <p:cNvPr id="3" name="Group 150"/>
          <p:cNvGrpSpPr>
            <a:grpSpLocks/>
          </p:cNvGrpSpPr>
          <p:nvPr/>
        </p:nvGrpSpPr>
        <p:grpSpPr bwMode="auto">
          <a:xfrm>
            <a:off x="1925595" y="4024250"/>
            <a:ext cx="1178011" cy="1004951"/>
            <a:chOff x="5715000" y="2286000"/>
            <a:chExt cx="838200" cy="717187"/>
          </a:xfrm>
        </p:grpSpPr>
        <p:sp>
          <p:nvSpPr>
            <p:cNvPr id="179" name="Oval 178"/>
            <p:cNvSpPr/>
            <p:nvPr/>
          </p:nvSpPr>
          <p:spPr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FrutigerNextLT Regular" pitchFamily="18" charset="0"/>
                  <a:ea typeface="굴림" pitchFamily="50" charset="-127"/>
                  <a:cs typeface="+mn-cs"/>
                </a:rPr>
                <a:t>R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PE</a:t>
              </a:r>
            </a:p>
          </p:txBody>
        </p:sp>
        <p:cxnSp>
          <p:nvCxnSpPr>
            <p:cNvPr id="181" name="Straight Connector 180"/>
            <p:cNvCxnSpPr>
              <a:endCxn id="179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50"/>
          <p:cNvGrpSpPr>
            <a:grpSpLocks/>
          </p:cNvGrpSpPr>
          <p:nvPr/>
        </p:nvGrpSpPr>
        <p:grpSpPr bwMode="auto">
          <a:xfrm>
            <a:off x="3317789" y="4024250"/>
            <a:ext cx="1178011" cy="1004951"/>
            <a:chOff x="5715000" y="2286000"/>
            <a:chExt cx="838200" cy="717187"/>
          </a:xfrm>
        </p:grpSpPr>
        <p:sp>
          <p:nvSpPr>
            <p:cNvPr id="273" name="Oval 272"/>
            <p:cNvSpPr/>
            <p:nvPr/>
          </p:nvSpPr>
          <p:spPr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FrutigerNextLT Regular" pitchFamily="18" charset="0"/>
                  <a:ea typeface="굴림" pitchFamily="50" charset="-127"/>
                  <a:cs typeface="+mn-cs"/>
                </a:rPr>
                <a:t>R</a:t>
              </a: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PE</a:t>
              </a:r>
            </a:p>
          </p:txBody>
        </p:sp>
        <p:cxnSp>
          <p:nvCxnSpPr>
            <p:cNvPr id="275" name="Straight Connector 274"/>
            <p:cNvCxnSpPr>
              <a:endCxn id="273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50"/>
          <p:cNvGrpSpPr>
            <a:grpSpLocks/>
          </p:cNvGrpSpPr>
          <p:nvPr/>
        </p:nvGrpSpPr>
        <p:grpSpPr bwMode="auto">
          <a:xfrm>
            <a:off x="533400" y="4024250"/>
            <a:ext cx="1178011" cy="1004951"/>
            <a:chOff x="5715000" y="2286000"/>
            <a:chExt cx="838200" cy="717187"/>
          </a:xfrm>
        </p:grpSpPr>
        <p:sp>
          <p:nvSpPr>
            <p:cNvPr id="277" name="Oval 276"/>
            <p:cNvSpPr/>
            <p:nvPr/>
          </p:nvSpPr>
          <p:spPr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FrutigerNextLT Regular" pitchFamily="18" charset="0"/>
                  <a:ea typeface="굴림" pitchFamily="50" charset="-127"/>
                  <a:cs typeface="+mn-cs"/>
                </a:rPr>
                <a:t>R</a:t>
              </a: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PE</a:t>
              </a:r>
            </a:p>
          </p:txBody>
        </p:sp>
        <p:cxnSp>
          <p:nvCxnSpPr>
            <p:cNvPr id="279" name="Straight Connector 278"/>
            <p:cNvCxnSpPr>
              <a:endCxn id="277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50"/>
          <p:cNvGrpSpPr>
            <a:grpSpLocks/>
          </p:cNvGrpSpPr>
          <p:nvPr/>
        </p:nvGrpSpPr>
        <p:grpSpPr bwMode="auto">
          <a:xfrm>
            <a:off x="1925595" y="2850326"/>
            <a:ext cx="1178011" cy="1004951"/>
            <a:chOff x="5715000" y="2286000"/>
            <a:chExt cx="838200" cy="717187"/>
          </a:xfrm>
        </p:grpSpPr>
        <p:sp>
          <p:nvSpPr>
            <p:cNvPr id="281" name="Oval 280"/>
            <p:cNvSpPr/>
            <p:nvPr/>
          </p:nvSpPr>
          <p:spPr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FrutigerNextLT Regular" pitchFamily="18" charset="0"/>
                  <a:ea typeface="굴림" pitchFamily="50" charset="-127"/>
                  <a:cs typeface="+mn-cs"/>
                </a:rPr>
                <a:t>R</a:t>
              </a: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PE</a:t>
              </a:r>
            </a:p>
          </p:txBody>
        </p:sp>
        <p:cxnSp>
          <p:nvCxnSpPr>
            <p:cNvPr id="283" name="Straight Connector 282"/>
            <p:cNvCxnSpPr>
              <a:endCxn id="281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50"/>
          <p:cNvGrpSpPr>
            <a:grpSpLocks/>
          </p:cNvGrpSpPr>
          <p:nvPr/>
        </p:nvGrpSpPr>
        <p:grpSpPr bwMode="auto">
          <a:xfrm>
            <a:off x="3317789" y="2850326"/>
            <a:ext cx="1178011" cy="1004951"/>
            <a:chOff x="5715000" y="2286000"/>
            <a:chExt cx="838200" cy="717187"/>
          </a:xfrm>
        </p:grpSpPr>
        <p:sp>
          <p:nvSpPr>
            <p:cNvPr id="285" name="Oval 284"/>
            <p:cNvSpPr/>
            <p:nvPr/>
          </p:nvSpPr>
          <p:spPr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FrutigerNextLT Regular" pitchFamily="18" charset="0"/>
                  <a:ea typeface="굴림" pitchFamily="50" charset="-127"/>
                  <a:cs typeface="+mn-cs"/>
                </a:rPr>
                <a:t>R</a:t>
              </a: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PE</a:t>
              </a:r>
            </a:p>
          </p:txBody>
        </p:sp>
        <p:cxnSp>
          <p:nvCxnSpPr>
            <p:cNvPr id="287" name="Straight Connector 286"/>
            <p:cNvCxnSpPr>
              <a:endCxn id="285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50"/>
          <p:cNvGrpSpPr>
            <a:grpSpLocks/>
          </p:cNvGrpSpPr>
          <p:nvPr/>
        </p:nvGrpSpPr>
        <p:grpSpPr bwMode="auto">
          <a:xfrm>
            <a:off x="533400" y="2850326"/>
            <a:ext cx="1178011" cy="1004951"/>
            <a:chOff x="5715000" y="2286000"/>
            <a:chExt cx="838200" cy="717187"/>
          </a:xfrm>
        </p:grpSpPr>
        <p:sp>
          <p:nvSpPr>
            <p:cNvPr id="289" name="Oval 288"/>
            <p:cNvSpPr/>
            <p:nvPr/>
          </p:nvSpPr>
          <p:spPr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FrutigerNextLT Regular" pitchFamily="18" charset="0"/>
                  <a:ea typeface="굴림" pitchFamily="50" charset="-127"/>
                  <a:cs typeface="+mn-cs"/>
                </a:rPr>
                <a:t>R</a:t>
              </a: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PE</a:t>
              </a:r>
            </a:p>
          </p:txBody>
        </p:sp>
        <p:cxnSp>
          <p:nvCxnSpPr>
            <p:cNvPr id="291" name="Straight Connector 290"/>
            <p:cNvCxnSpPr>
              <a:endCxn id="289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50"/>
          <p:cNvGrpSpPr>
            <a:grpSpLocks/>
          </p:cNvGrpSpPr>
          <p:nvPr/>
        </p:nvGrpSpPr>
        <p:grpSpPr bwMode="auto">
          <a:xfrm>
            <a:off x="1925595" y="1676401"/>
            <a:ext cx="1178011" cy="1004951"/>
            <a:chOff x="5715000" y="2286000"/>
            <a:chExt cx="838200" cy="717187"/>
          </a:xfrm>
        </p:grpSpPr>
        <p:sp>
          <p:nvSpPr>
            <p:cNvPr id="293" name="Oval 292"/>
            <p:cNvSpPr/>
            <p:nvPr/>
          </p:nvSpPr>
          <p:spPr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FrutigerNextLT Regular" pitchFamily="18" charset="0"/>
                  <a:ea typeface="굴림" pitchFamily="50" charset="-127"/>
                  <a:cs typeface="+mn-cs"/>
                </a:rPr>
                <a:t>R</a:t>
              </a: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PE</a:t>
              </a:r>
            </a:p>
          </p:txBody>
        </p:sp>
        <p:cxnSp>
          <p:nvCxnSpPr>
            <p:cNvPr id="295" name="Straight Connector 294"/>
            <p:cNvCxnSpPr>
              <a:endCxn id="293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50"/>
          <p:cNvGrpSpPr>
            <a:grpSpLocks/>
          </p:cNvGrpSpPr>
          <p:nvPr/>
        </p:nvGrpSpPr>
        <p:grpSpPr bwMode="auto">
          <a:xfrm>
            <a:off x="3317789" y="1676401"/>
            <a:ext cx="1178011" cy="1004951"/>
            <a:chOff x="5715000" y="2286000"/>
            <a:chExt cx="838200" cy="717187"/>
          </a:xfrm>
        </p:grpSpPr>
        <p:sp>
          <p:nvSpPr>
            <p:cNvPr id="297" name="Oval 296"/>
            <p:cNvSpPr/>
            <p:nvPr/>
          </p:nvSpPr>
          <p:spPr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FrutigerNextLT Regular" pitchFamily="18" charset="0"/>
                  <a:ea typeface="굴림" pitchFamily="50" charset="-127"/>
                  <a:cs typeface="+mn-cs"/>
                </a:rPr>
                <a:t>R</a:t>
              </a: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PE</a:t>
              </a:r>
            </a:p>
          </p:txBody>
        </p:sp>
        <p:cxnSp>
          <p:nvCxnSpPr>
            <p:cNvPr id="299" name="Straight Connector 298"/>
            <p:cNvCxnSpPr>
              <a:endCxn id="297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50"/>
          <p:cNvGrpSpPr>
            <a:grpSpLocks/>
          </p:cNvGrpSpPr>
          <p:nvPr/>
        </p:nvGrpSpPr>
        <p:grpSpPr bwMode="auto">
          <a:xfrm>
            <a:off x="533400" y="1676401"/>
            <a:ext cx="1178011" cy="1004951"/>
            <a:chOff x="5715000" y="2286000"/>
            <a:chExt cx="838200" cy="717187"/>
          </a:xfrm>
        </p:grpSpPr>
        <p:sp>
          <p:nvSpPr>
            <p:cNvPr id="301" name="Oval 300"/>
            <p:cNvSpPr/>
            <p:nvPr/>
          </p:nvSpPr>
          <p:spPr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FrutigerNextLT Regular" pitchFamily="18" charset="0"/>
                  <a:ea typeface="굴림" pitchFamily="50" charset="-127"/>
                  <a:cs typeface="+mn-cs"/>
                </a:rPr>
                <a:t>R</a:t>
              </a: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PE</a:t>
              </a:r>
            </a:p>
          </p:txBody>
        </p:sp>
        <p:cxnSp>
          <p:nvCxnSpPr>
            <p:cNvPr id="303" name="Straight Connector 302"/>
            <p:cNvCxnSpPr>
              <a:endCxn id="301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685800" y="3048001"/>
            <a:ext cx="430696" cy="264695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057400" y="2971801"/>
            <a:ext cx="430696" cy="264695"/>
          </a:xfrm>
          <a:prstGeom prst="rect">
            <a:avLst/>
          </a:prstGeom>
          <a:solidFill>
            <a:srgbClr val="E4FF34"/>
          </a:solidFill>
          <a:ln w="28575" cmpd="sng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505200" y="3048001"/>
            <a:ext cx="430696" cy="264695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57400" y="1905001"/>
            <a:ext cx="430696" cy="264695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57400" y="4191001"/>
            <a:ext cx="430696" cy="264695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21230970">
            <a:off x="1349900" y="2959031"/>
            <a:ext cx="2668849" cy="11607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Congestion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465802" y="5333999"/>
            <a:ext cx="4258599" cy="990600"/>
            <a:chOff x="237201" y="5791200"/>
            <a:chExt cx="4258599" cy="990600"/>
          </a:xfrm>
        </p:grpSpPr>
        <p:grpSp>
          <p:nvGrpSpPr>
            <p:cNvPr id="48" name="Group 47"/>
            <p:cNvGrpSpPr/>
            <p:nvPr/>
          </p:nvGrpSpPr>
          <p:grpSpPr>
            <a:xfrm>
              <a:off x="237201" y="5791200"/>
              <a:ext cx="4258599" cy="990600"/>
              <a:chOff x="228600" y="4913531"/>
              <a:chExt cx="4258599" cy="990600"/>
            </a:xfrm>
          </p:grpSpPr>
          <p:sp>
            <p:nvSpPr>
              <p:cNvPr id="243" name="Oval 242"/>
              <p:cNvSpPr/>
              <p:nvPr/>
            </p:nvSpPr>
            <p:spPr>
              <a:xfrm>
                <a:off x="228600" y="4989731"/>
                <a:ext cx="385763" cy="33655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1">
                  <a:defRPr/>
                </a:pPr>
                <a:r>
                  <a:rPr kumimoji="1" lang="en-US" altLang="ko-KR" sz="1600" b="1" dirty="0">
                    <a:solidFill>
                      <a:prstClr val="black"/>
                    </a:solidFill>
                    <a:latin typeface="FrutigerNextLT Regular" pitchFamily="18" charset="0"/>
                    <a:ea typeface="굴림" pitchFamily="50" charset="-127"/>
                    <a:cs typeface="+mn-cs"/>
                  </a:rPr>
                  <a:t>R</a:t>
                </a: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762000" y="4913531"/>
                <a:ext cx="8899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Router</a:t>
                </a:r>
                <a:endParaRPr lang="en-US" sz="2000" dirty="0"/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762000" y="5257800"/>
                <a:ext cx="37251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Processing Element</a:t>
                </a:r>
              </a:p>
              <a:p>
                <a:r>
                  <a:rPr lang="en-US" sz="1600" dirty="0" smtClean="0"/>
                  <a:t>(Cores, L2 Banks, Memory Controllers, etc)</a:t>
                </a:r>
                <a:endParaRPr lang="en-US" sz="1600" dirty="0"/>
              </a:p>
            </p:txBody>
          </p:sp>
          <p:sp>
            <p:nvSpPr>
              <p:cNvPr id="304" name="Rectangle 303"/>
              <p:cNvSpPr/>
              <p:nvPr/>
            </p:nvSpPr>
            <p:spPr bwMode="auto">
              <a:xfrm>
                <a:off x="228600" y="5410200"/>
                <a:ext cx="457200" cy="381000"/>
              </a:xfrm>
              <a:prstGeom prst="rect">
                <a:avLst/>
              </a:prstGeom>
              <a:solidFill>
                <a:srgbClr val="6ACE5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PE</a:t>
                </a:r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2057400" y="5867400"/>
              <a:ext cx="430696" cy="264695"/>
            </a:xfrm>
            <a:prstGeom prst="rect">
              <a:avLst/>
            </a:prstGeom>
            <a:solidFill>
              <a:srgbClr val="FF0000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667000" y="5791202"/>
              <a:ext cx="863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Packet</a:t>
              </a:r>
              <a:endParaRPr lang="en-US" sz="20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1524000"/>
            <a:ext cx="4343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Limited shared resources (buffers and links)</a:t>
            </a:r>
          </a:p>
          <a:p>
            <a:pPr>
              <a:buFont typeface="Arial"/>
              <a:buChar char="•"/>
            </a:pPr>
            <a:r>
              <a:rPr lang="en-US" sz="2800" b="1" dirty="0" smtClean="0"/>
              <a:t> </a:t>
            </a:r>
            <a:r>
              <a:rPr lang="en-US" sz="2600" dirty="0" smtClean="0"/>
              <a:t>due to </a:t>
            </a:r>
            <a:r>
              <a:rPr lang="en-US" sz="2600" b="1" dirty="0" smtClean="0"/>
              <a:t>design constraints</a:t>
            </a:r>
            <a:r>
              <a:rPr lang="en-US" sz="2600" dirty="0" smtClean="0"/>
              <a:t>: Power, chip area, and timing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23 0.00301 C 0.03681 0.01435 0.05556 0.02569 0.06372 0.05995 C 0.07188 0.09421 0.06684 0.18449 0.06736 0.20926 " pathEditMode="relative" rAng="0" ptsTypes="aaA">
                                      <p:cBhvr>
                                        <p:cTn id="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10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5.55556E-6 C 0.02795 0.02244 0.0559 0.04513 0.0434 0.0567 C 0.0309 0.06828 -0.02205 0.06851 -0.075 0.06897 " pathEditMode="relative" ptsTypes="aaA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C 0.01979 0.03612 0.03958 0.07223 0.05 0.06181 C 0.06041 0.05139 0.06163 -0.00578 0.06302 -0.06296 " pathEditMode="relative" ptsTypes="aaA">
                                      <p:cBhvr>
                                        <p:cTn id="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 0.01412 C 0.01771 0.03379 0.02587 0.0537 0.05521 0.06296 C 0.08455 0.07245 0.13542 0.07152 0.18629 0.07083 " pathEditMode="relative" rAng="0" ptsTypes="aaA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33333E-6 C 0.01945 0.02616 0.03907 0.05255 0.03559 0.05533 C 0.03247 0.05834 0.00677 0.03681 -0.01857 0.01528 " pathEditMode="relative" rAng="0" ptsTypes="aaA">
                                      <p:cBhvr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5" grpId="0" animBg="1"/>
      <p:bldP spid="55" grpId="1" animBg="1"/>
      <p:bldP spid="66" grpId="0" animBg="1"/>
      <p:bldP spid="66" grpId="1" animBg="1"/>
      <p:bldP spid="67" grpId="0" animBg="1"/>
      <p:bldP spid="67" grpId="1" animBg="1"/>
      <p:bldP spid="70" grpId="0" animBg="1"/>
      <p:bldP spid="70" grpId="1" animBg="1"/>
      <p:bldP spid="71" grpId="0" animBg="1"/>
      <p:bldP spid="71" grpId="1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2A55D6"/>
                </a:solidFill>
              </a:rPr>
              <a:t>Improve system performance in a highly congested network</a:t>
            </a:r>
          </a:p>
          <a:p>
            <a:endParaRPr lang="en-US" sz="2800" dirty="0" smtClean="0"/>
          </a:p>
          <a:p>
            <a:r>
              <a:rPr lang="en-US" sz="2800" b="1" u="sng" dirty="0" smtClean="0"/>
              <a:t>Observation</a:t>
            </a:r>
            <a:r>
              <a:rPr lang="en-US" sz="2800" dirty="0" smtClean="0"/>
              <a:t>: Reducing </a:t>
            </a:r>
            <a:r>
              <a:rPr lang="en-US" sz="2800" b="1" dirty="0" smtClean="0"/>
              <a:t>network load </a:t>
            </a:r>
            <a:r>
              <a:rPr lang="en-US" sz="2800" dirty="0" smtClean="0"/>
              <a:t>(number of packets in the network) decreases network congestion, hence improves system performance</a:t>
            </a:r>
          </a:p>
          <a:p>
            <a:endParaRPr lang="en-US" sz="2800" dirty="0" smtClean="0"/>
          </a:p>
          <a:p>
            <a:r>
              <a:rPr lang="en-US" sz="2800" b="1" u="sng" dirty="0" smtClean="0"/>
              <a:t>Approach</a:t>
            </a:r>
            <a:r>
              <a:rPr lang="en-US" sz="2800" b="1" dirty="0" smtClean="0"/>
              <a:t>: </a:t>
            </a:r>
            <a:r>
              <a:rPr lang="en-US" sz="2800" dirty="0" smtClean="0"/>
              <a:t>Source throttling (temporarily delaying new traffic injection) to reduce network load</a:t>
            </a:r>
            <a:endParaRPr lang="en-US" sz="2400" dirty="0" smtClean="0"/>
          </a:p>
          <a:p>
            <a:pPr lvl="1"/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828800" y="1143000"/>
            <a:ext cx="4343400" cy="1447800"/>
            <a:chOff x="1828800" y="1143000"/>
            <a:chExt cx="4343400" cy="1447800"/>
          </a:xfrm>
        </p:grpSpPr>
        <p:grpSp>
          <p:nvGrpSpPr>
            <p:cNvPr id="15" name="Group 14"/>
            <p:cNvGrpSpPr/>
            <p:nvPr/>
          </p:nvGrpSpPr>
          <p:grpSpPr>
            <a:xfrm>
              <a:off x="1828800" y="1295400"/>
              <a:ext cx="609600" cy="1295400"/>
              <a:chOff x="2667000" y="1295400"/>
              <a:chExt cx="609600" cy="129540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2667000" y="1295400"/>
                <a:ext cx="609600" cy="533400"/>
              </a:xfrm>
              <a:prstGeom prst="rect">
                <a:avLst/>
              </a:prstGeom>
              <a:solidFill>
                <a:srgbClr val="6ACE5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PE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rot="5400000">
                <a:off x="2591594" y="2209006"/>
                <a:ext cx="762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3276600" y="1295400"/>
              <a:ext cx="609600" cy="1295400"/>
              <a:chOff x="2667000" y="1295400"/>
              <a:chExt cx="609600" cy="1295400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2667000" y="1295400"/>
                <a:ext cx="609600" cy="533400"/>
              </a:xfrm>
              <a:prstGeom prst="rect">
                <a:avLst/>
              </a:prstGeom>
              <a:solidFill>
                <a:srgbClr val="6ACE5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PE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rot="5400000">
                <a:off x="2591594" y="2209006"/>
                <a:ext cx="762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5562600" y="1295400"/>
              <a:ext cx="609600" cy="1295400"/>
              <a:chOff x="2667000" y="1295400"/>
              <a:chExt cx="609600" cy="1295400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2667000" y="1295400"/>
                <a:ext cx="609600" cy="533400"/>
              </a:xfrm>
              <a:prstGeom prst="rect">
                <a:avLst/>
              </a:prstGeom>
              <a:solidFill>
                <a:srgbClr val="6ACE5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PE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rot="5400000">
                <a:off x="2591594" y="2209006"/>
                <a:ext cx="762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495800" y="1143000"/>
              <a:ext cx="5388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Throttling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14" name="Cloud 13"/>
          <p:cNvSpPr/>
          <p:nvPr/>
        </p:nvSpPr>
        <p:spPr>
          <a:xfrm>
            <a:off x="838200" y="2209800"/>
            <a:ext cx="6553200" cy="1981200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304800" y="5562600"/>
            <a:ext cx="4267201" cy="990600"/>
            <a:chOff x="457200" y="5333999"/>
            <a:chExt cx="4267201" cy="990600"/>
          </a:xfrm>
        </p:grpSpPr>
        <p:grpSp>
          <p:nvGrpSpPr>
            <p:cNvPr id="25" name="Group 24"/>
            <p:cNvGrpSpPr/>
            <p:nvPr/>
          </p:nvGrpSpPr>
          <p:grpSpPr>
            <a:xfrm>
              <a:off x="465802" y="5333999"/>
              <a:ext cx="4258599" cy="990600"/>
              <a:chOff x="237201" y="5791200"/>
              <a:chExt cx="4258599" cy="990600"/>
            </a:xfrm>
          </p:grpSpPr>
          <p:grpSp>
            <p:nvGrpSpPr>
              <p:cNvPr id="26" name="Group 47"/>
              <p:cNvGrpSpPr/>
              <p:nvPr/>
            </p:nvGrpSpPr>
            <p:grpSpPr>
              <a:xfrm>
                <a:off x="237201" y="5791200"/>
                <a:ext cx="4258599" cy="990600"/>
                <a:chOff x="228600" y="4913531"/>
                <a:chExt cx="4258599" cy="990600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762000" y="4913531"/>
                  <a:ext cx="108460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Network</a:t>
                  </a:r>
                  <a:endParaRPr lang="en-US" sz="20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62000" y="5257800"/>
                  <a:ext cx="372519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Processing Element</a:t>
                  </a:r>
                </a:p>
                <a:p>
                  <a:r>
                    <a:rPr lang="en-US" sz="1600" dirty="0" smtClean="0"/>
                    <a:t>(Cores, L2 Banks, Memory Controllers, etc)</a:t>
                  </a:r>
                  <a:endParaRPr lang="en-US" sz="1600" dirty="0"/>
                </a:p>
              </p:txBody>
            </p:sp>
            <p:sp>
              <p:nvSpPr>
                <p:cNvPr id="32" name="Rectangle 31"/>
                <p:cNvSpPr/>
                <p:nvPr/>
              </p:nvSpPr>
              <p:spPr bwMode="auto">
                <a:xfrm>
                  <a:off x="228600" y="5410200"/>
                  <a:ext cx="457200" cy="381000"/>
                </a:xfrm>
                <a:prstGeom prst="rect">
                  <a:avLst/>
                </a:prstGeom>
                <a:solidFill>
                  <a:srgbClr val="6ACE5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solidFill>
                        <a:prstClr val="black"/>
                      </a:solidFill>
                    </a:rPr>
                    <a:t>PE</a:t>
                  </a:r>
                </a:p>
              </p:txBody>
            </p:sp>
          </p:grpSp>
          <p:sp>
            <p:nvSpPr>
              <p:cNvPr id="27" name="Rectangle 26"/>
              <p:cNvSpPr/>
              <p:nvPr/>
            </p:nvSpPr>
            <p:spPr>
              <a:xfrm>
                <a:off x="2057400" y="5867400"/>
                <a:ext cx="430696" cy="264695"/>
              </a:xfrm>
              <a:prstGeom prst="rect">
                <a:avLst/>
              </a:prstGeom>
              <a:solidFill>
                <a:srgbClr val="2A55D6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P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667000" y="5791202"/>
                <a:ext cx="8634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Packet</a:t>
                </a:r>
                <a:endParaRPr lang="en-US" sz="2000" dirty="0"/>
              </a:p>
            </p:txBody>
          </p:sp>
        </p:grpSp>
        <p:sp>
          <p:nvSpPr>
            <p:cNvPr id="33" name="Cloud 32"/>
            <p:cNvSpPr/>
            <p:nvPr/>
          </p:nvSpPr>
          <p:spPr>
            <a:xfrm>
              <a:off x="457200" y="5410200"/>
              <a:ext cx="533400" cy="304800"/>
            </a:xfrm>
            <a:prstGeom prst="cloud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I</a:t>
              </a:r>
              <a:endParaRPr lang="en-US" sz="2800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057400" y="26670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48000" y="25146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81200" y="31242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62200" y="35814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24200" y="35052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52800" y="29718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38600" y="35814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95800" y="29718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67000" y="30480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62400" y="25146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81600" y="33528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57800" y="25908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19800" y="27432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2133599" y="1937456"/>
            <a:ext cx="3839633" cy="1720144"/>
          </a:xfrm>
          <a:custGeom>
            <a:avLst/>
            <a:gdLst>
              <a:gd name="connsiteX0" fmla="*/ 0 w 3975100"/>
              <a:gd name="connsiteY0" fmla="*/ 0 h 1652411"/>
              <a:gd name="connsiteX1" fmla="*/ 262467 w 3975100"/>
              <a:gd name="connsiteY1" fmla="*/ 1464734 h 1652411"/>
              <a:gd name="connsiteX2" fmla="*/ 973667 w 3975100"/>
              <a:gd name="connsiteY2" fmla="*/ 728134 h 1652411"/>
              <a:gd name="connsiteX3" fmla="*/ 1989667 w 3975100"/>
              <a:gd name="connsiteY3" fmla="*/ 1625600 h 1652411"/>
              <a:gd name="connsiteX4" fmla="*/ 2599267 w 3975100"/>
              <a:gd name="connsiteY4" fmla="*/ 567267 h 1652411"/>
              <a:gd name="connsiteX5" fmla="*/ 3759200 w 3975100"/>
              <a:gd name="connsiteY5" fmla="*/ 1413934 h 1652411"/>
              <a:gd name="connsiteX6" fmla="*/ 3894667 w 3975100"/>
              <a:gd name="connsiteY6" fmla="*/ 262467 h 165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75100" h="1652411">
                <a:moveTo>
                  <a:pt x="0" y="0"/>
                </a:moveTo>
                <a:cubicBezTo>
                  <a:pt x="50094" y="671689"/>
                  <a:pt x="100189" y="1343378"/>
                  <a:pt x="262467" y="1464734"/>
                </a:cubicBezTo>
                <a:cubicBezTo>
                  <a:pt x="424745" y="1586090"/>
                  <a:pt x="685800" y="701323"/>
                  <a:pt x="973667" y="728134"/>
                </a:cubicBezTo>
                <a:cubicBezTo>
                  <a:pt x="1261534" y="754945"/>
                  <a:pt x="1718734" y="1652411"/>
                  <a:pt x="1989667" y="1625600"/>
                </a:cubicBezTo>
                <a:cubicBezTo>
                  <a:pt x="2260600" y="1598789"/>
                  <a:pt x="2304345" y="602545"/>
                  <a:pt x="2599267" y="567267"/>
                </a:cubicBezTo>
                <a:cubicBezTo>
                  <a:pt x="2894189" y="531989"/>
                  <a:pt x="3543300" y="1464734"/>
                  <a:pt x="3759200" y="1413934"/>
                </a:cubicBezTo>
                <a:cubicBezTo>
                  <a:pt x="3975100" y="1363134"/>
                  <a:pt x="3894667" y="262467"/>
                  <a:pt x="3894667" y="262467"/>
                </a:cubicBezTo>
              </a:path>
            </a:pathLst>
          </a:cu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05000" y="19050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52800" y="19050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5800" y="4572000"/>
            <a:ext cx="794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Long network latency when the network is congested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>
          <a:xfrm>
            <a:off x="1828800" y="1143000"/>
            <a:ext cx="4343400" cy="1447800"/>
            <a:chOff x="1828800" y="1143000"/>
            <a:chExt cx="4343400" cy="1447800"/>
          </a:xfrm>
        </p:grpSpPr>
        <p:grpSp>
          <p:nvGrpSpPr>
            <p:cNvPr id="6" name="Group 14"/>
            <p:cNvGrpSpPr/>
            <p:nvPr/>
          </p:nvGrpSpPr>
          <p:grpSpPr>
            <a:xfrm>
              <a:off x="1828800" y="1295400"/>
              <a:ext cx="609600" cy="1295400"/>
              <a:chOff x="2667000" y="1295400"/>
              <a:chExt cx="609600" cy="129540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2667000" y="1295400"/>
                <a:ext cx="609600" cy="533400"/>
              </a:xfrm>
              <a:prstGeom prst="rect">
                <a:avLst/>
              </a:prstGeom>
              <a:solidFill>
                <a:srgbClr val="6ACE5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PE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rot="5400000">
                <a:off x="2591594" y="2209006"/>
                <a:ext cx="762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6"/>
            <p:cNvGrpSpPr/>
            <p:nvPr/>
          </p:nvGrpSpPr>
          <p:grpSpPr>
            <a:xfrm>
              <a:off x="3276600" y="1295400"/>
              <a:ext cx="609600" cy="1295400"/>
              <a:chOff x="2667000" y="1295400"/>
              <a:chExt cx="609600" cy="1295400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2667000" y="1295400"/>
                <a:ext cx="609600" cy="533400"/>
              </a:xfrm>
              <a:prstGeom prst="rect">
                <a:avLst/>
              </a:prstGeom>
              <a:solidFill>
                <a:srgbClr val="6ACE5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PE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rot="5400000">
                <a:off x="2591594" y="2209006"/>
                <a:ext cx="762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9"/>
            <p:cNvGrpSpPr/>
            <p:nvPr/>
          </p:nvGrpSpPr>
          <p:grpSpPr>
            <a:xfrm>
              <a:off x="5562600" y="1295400"/>
              <a:ext cx="609600" cy="1295400"/>
              <a:chOff x="2667000" y="1295400"/>
              <a:chExt cx="609600" cy="1295400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2667000" y="1295400"/>
                <a:ext cx="609600" cy="533400"/>
              </a:xfrm>
              <a:prstGeom prst="rect">
                <a:avLst/>
              </a:prstGeom>
              <a:solidFill>
                <a:srgbClr val="6ACE5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PE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rot="5400000">
                <a:off x="2591594" y="2209006"/>
                <a:ext cx="762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495800" y="1143000"/>
              <a:ext cx="5388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Throttling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14" name="Cloud 13"/>
          <p:cNvSpPr/>
          <p:nvPr/>
        </p:nvSpPr>
        <p:spPr>
          <a:xfrm>
            <a:off x="838200" y="2209800"/>
            <a:ext cx="6553200" cy="1981200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grpSp>
        <p:nvGrpSpPr>
          <p:cNvPr id="9" name="Group 33"/>
          <p:cNvGrpSpPr/>
          <p:nvPr/>
        </p:nvGrpSpPr>
        <p:grpSpPr>
          <a:xfrm>
            <a:off x="304800" y="5562600"/>
            <a:ext cx="4267201" cy="990600"/>
            <a:chOff x="457200" y="5333999"/>
            <a:chExt cx="4267201" cy="990600"/>
          </a:xfrm>
        </p:grpSpPr>
        <p:grpSp>
          <p:nvGrpSpPr>
            <p:cNvPr id="11" name="Group 24"/>
            <p:cNvGrpSpPr/>
            <p:nvPr/>
          </p:nvGrpSpPr>
          <p:grpSpPr>
            <a:xfrm>
              <a:off x="465802" y="5333999"/>
              <a:ext cx="4258599" cy="990600"/>
              <a:chOff x="237201" y="5791200"/>
              <a:chExt cx="4258599" cy="990600"/>
            </a:xfrm>
          </p:grpSpPr>
          <p:grpSp>
            <p:nvGrpSpPr>
              <p:cNvPr id="12" name="Group 47"/>
              <p:cNvGrpSpPr/>
              <p:nvPr/>
            </p:nvGrpSpPr>
            <p:grpSpPr>
              <a:xfrm>
                <a:off x="237201" y="5791200"/>
                <a:ext cx="4258599" cy="990600"/>
                <a:chOff x="228600" y="4913531"/>
                <a:chExt cx="4258599" cy="990600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762000" y="4913531"/>
                  <a:ext cx="108460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Network</a:t>
                  </a:r>
                  <a:endParaRPr lang="en-US" sz="20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62000" y="5257800"/>
                  <a:ext cx="372519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Processing Element</a:t>
                  </a:r>
                </a:p>
                <a:p>
                  <a:r>
                    <a:rPr lang="en-US" sz="1600" dirty="0" smtClean="0"/>
                    <a:t>(Cores, L2 Banks, Memory Controllers, etc)</a:t>
                  </a:r>
                  <a:endParaRPr lang="en-US" sz="1600" dirty="0"/>
                </a:p>
              </p:txBody>
            </p:sp>
            <p:sp>
              <p:nvSpPr>
                <p:cNvPr id="32" name="Rectangle 31"/>
                <p:cNvSpPr/>
                <p:nvPr/>
              </p:nvSpPr>
              <p:spPr bwMode="auto">
                <a:xfrm>
                  <a:off x="228600" y="5410200"/>
                  <a:ext cx="457200" cy="381000"/>
                </a:xfrm>
                <a:prstGeom prst="rect">
                  <a:avLst/>
                </a:prstGeom>
                <a:solidFill>
                  <a:srgbClr val="6ACE5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solidFill>
                        <a:prstClr val="black"/>
                      </a:solidFill>
                    </a:rPr>
                    <a:t>PE</a:t>
                  </a:r>
                </a:p>
              </p:txBody>
            </p:sp>
          </p:grpSp>
          <p:sp>
            <p:nvSpPr>
              <p:cNvPr id="27" name="Rectangle 26"/>
              <p:cNvSpPr/>
              <p:nvPr/>
            </p:nvSpPr>
            <p:spPr>
              <a:xfrm>
                <a:off x="2057400" y="5867400"/>
                <a:ext cx="430696" cy="264695"/>
              </a:xfrm>
              <a:prstGeom prst="rect">
                <a:avLst/>
              </a:prstGeom>
              <a:solidFill>
                <a:srgbClr val="2A55D6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P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667000" y="5791202"/>
                <a:ext cx="8634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Packet</a:t>
                </a:r>
                <a:endParaRPr lang="en-US" sz="2000" dirty="0"/>
              </a:p>
            </p:txBody>
          </p:sp>
        </p:grpSp>
        <p:sp>
          <p:nvSpPr>
            <p:cNvPr id="33" name="Cloud 32"/>
            <p:cNvSpPr/>
            <p:nvPr/>
          </p:nvSpPr>
          <p:spPr>
            <a:xfrm>
              <a:off x="457200" y="5410200"/>
              <a:ext cx="533400" cy="304800"/>
            </a:xfrm>
            <a:prstGeom prst="cloud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I</a:t>
              </a:r>
              <a:endParaRPr lang="en-US" sz="2800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057400" y="26670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48000" y="25146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81200" y="31242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62200" y="35814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24200" y="35052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52800" y="29718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38600" y="35814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95800" y="29718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67000" y="30480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62400" y="25146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81600" y="33528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57800" y="25908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19800" y="27432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05000" y="19050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52800" y="19050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rot="21230970">
            <a:off x="5350280" y="1884037"/>
            <a:ext cx="1050474" cy="360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Throttle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rot="21230970">
            <a:off x="3064280" y="1884038"/>
            <a:ext cx="1050474" cy="360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Throttle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21230970">
            <a:off x="1616479" y="1884038"/>
            <a:ext cx="1050474" cy="360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Throttle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2099733" y="2286000"/>
            <a:ext cx="3725334" cy="1066800"/>
          </a:xfrm>
          <a:custGeom>
            <a:avLst/>
            <a:gdLst>
              <a:gd name="connsiteX0" fmla="*/ 0 w 3725334"/>
              <a:gd name="connsiteY0" fmla="*/ 186267 h 1257300"/>
              <a:gd name="connsiteX1" fmla="*/ 795867 w 3725334"/>
              <a:gd name="connsiteY1" fmla="*/ 1117600 h 1257300"/>
              <a:gd name="connsiteX2" fmla="*/ 1998134 w 3725334"/>
              <a:gd name="connsiteY2" fmla="*/ 1024467 h 1257300"/>
              <a:gd name="connsiteX3" fmla="*/ 3725334 w 3725334"/>
              <a:gd name="connsiteY3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4" h="1257300">
                <a:moveTo>
                  <a:pt x="0" y="186267"/>
                </a:moveTo>
                <a:cubicBezTo>
                  <a:pt x="231422" y="582083"/>
                  <a:pt x="462845" y="977900"/>
                  <a:pt x="795867" y="1117600"/>
                </a:cubicBezTo>
                <a:cubicBezTo>
                  <a:pt x="1128889" y="1257300"/>
                  <a:pt x="1509890" y="1210734"/>
                  <a:pt x="1998134" y="1024467"/>
                </a:cubicBezTo>
                <a:cubicBezTo>
                  <a:pt x="2486378" y="838200"/>
                  <a:pt x="3105856" y="419100"/>
                  <a:pt x="3725334" y="0"/>
                </a:cubicBezTo>
              </a:path>
            </a:pathLst>
          </a:custGeom>
          <a:ln w="50800">
            <a:solidFill>
              <a:srgbClr val="2E692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05000" y="2286000"/>
            <a:ext cx="430696" cy="264695"/>
          </a:xfrm>
          <a:prstGeom prst="rect">
            <a:avLst/>
          </a:prstGeom>
          <a:solidFill>
            <a:srgbClr val="2A55D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4800" y="4114800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2A55D6"/>
                </a:solidFill>
              </a:rPr>
              <a:t> Throttling makes some packets wait longer to inject 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2A55D6"/>
                </a:solidFill>
              </a:rPr>
              <a:t> Average network throughput increases, hence higher    </a:t>
            </a:r>
          </a:p>
          <a:p>
            <a:r>
              <a:rPr lang="en-US" sz="2800" dirty="0" smtClean="0">
                <a:solidFill>
                  <a:srgbClr val="2A55D6"/>
                </a:solidFill>
              </a:rPr>
              <a:t>  system performance</a:t>
            </a:r>
            <a:endParaRPr lang="en-US" sz="2800" dirty="0">
              <a:solidFill>
                <a:srgbClr val="2A55D6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905000" y="1066800"/>
            <a:ext cx="457994" cy="687388"/>
            <a:chOff x="7771606" y="1828800"/>
            <a:chExt cx="457994" cy="687388"/>
          </a:xfrm>
        </p:grpSpPr>
        <p:sp>
          <p:nvSpPr>
            <p:cNvPr id="57" name="Rectangle 56"/>
            <p:cNvSpPr/>
            <p:nvPr/>
          </p:nvSpPr>
          <p:spPr>
            <a:xfrm>
              <a:off x="7772400" y="2249905"/>
              <a:ext cx="457200" cy="264695"/>
            </a:xfrm>
            <a:prstGeom prst="rect">
              <a:avLst/>
            </a:prstGeom>
            <a:solidFill>
              <a:srgbClr val="2A55D6"/>
            </a:solidFill>
            <a:ln w="28575" cmpd="sng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72400" y="1981200"/>
              <a:ext cx="457200" cy="264695"/>
            </a:xfrm>
            <a:prstGeom prst="rect">
              <a:avLst/>
            </a:prstGeom>
            <a:solidFill>
              <a:srgbClr val="2A55D6"/>
            </a:solidFill>
            <a:ln w="28575" cmpd="sng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7428706" y="2171700"/>
              <a:ext cx="686594" cy="7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772400" y="2514600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7885906" y="2171700"/>
              <a:ext cx="686594" cy="7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772400" y="2240280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352800" y="1066800"/>
            <a:ext cx="457994" cy="687388"/>
            <a:chOff x="7771606" y="1828800"/>
            <a:chExt cx="457994" cy="687388"/>
          </a:xfrm>
        </p:grpSpPr>
        <p:sp>
          <p:nvSpPr>
            <p:cNvPr id="76" name="Rectangle 75"/>
            <p:cNvSpPr/>
            <p:nvPr/>
          </p:nvSpPr>
          <p:spPr>
            <a:xfrm>
              <a:off x="7772400" y="2249905"/>
              <a:ext cx="457200" cy="264695"/>
            </a:xfrm>
            <a:prstGeom prst="rect">
              <a:avLst/>
            </a:prstGeom>
            <a:solidFill>
              <a:srgbClr val="2A55D6"/>
            </a:solidFill>
            <a:ln w="28575" cmpd="sng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772400" y="1981200"/>
              <a:ext cx="457200" cy="264695"/>
            </a:xfrm>
            <a:prstGeom prst="rect">
              <a:avLst/>
            </a:prstGeom>
            <a:solidFill>
              <a:srgbClr val="2A55D6"/>
            </a:solidFill>
            <a:ln w="28575" cmpd="sng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7428706" y="2171700"/>
              <a:ext cx="686594" cy="7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772400" y="2514600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7885906" y="2171700"/>
              <a:ext cx="686594" cy="7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772400" y="2240280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5638800" y="1066800"/>
            <a:ext cx="457994" cy="687388"/>
            <a:chOff x="7771606" y="1828800"/>
            <a:chExt cx="457994" cy="687388"/>
          </a:xfrm>
        </p:grpSpPr>
        <p:sp>
          <p:nvSpPr>
            <p:cNvPr id="83" name="Rectangle 82"/>
            <p:cNvSpPr/>
            <p:nvPr/>
          </p:nvSpPr>
          <p:spPr>
            <a:xfrm>
              <a:off x="7772400" y="2249905"/>
              <a:ext cx="457200" cy="264695"/>
            </a:xfrm>
            <a:prstGeom prst="rect">
              <a:avLst/>
            </a:prstGeom>
            <a:solidFill>
              <a:srgbClr val="2A55D6"/>
            </a:solidFill>
            <a:ln w="28575" cmpd="sng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772400" y="1981200"/>
              <a:ext cx="457200" cy="264695"/>
            </a:xfrm>
            <a:prstGeom prst="rect">
              <a:avLst/>
            </a:prstGeom>
            <a:solidFill>
              <a:srgbClr val="2A55D6"/>
            </a:solidFill>
            <a:ln w="28575" cmpd="sng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rot="5400000">
              <a:off x="7428706" y="2171700"/>
              <a:ext cx="686594" cy="7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7772400" y="2514600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7885906" y="2171700"/>
              <a:ext cx="686594" cy="7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772400" y="2240280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 animBg="1"/>
      <p:bldP spid="42" grpId="0" animBg="1"/>
      <p:bldP spid="43" grpId="0" animBg="1"/>
      <p:bldP spid="46" grpId="0" animBg="1"/>
      <p:bldP spid="53" grpId="0" animBg="1"/>
      <p:bldP spid="54" grpId="0" animBg="1"/>
      <p:bldP spid="55" grpId="0"/>
    </p:bldLst>
  </p:timing>
</p:sld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2197</Words>
  <Application>Microsoft Macintosh PowerPoint</Application>
  <PresentationFormat>On-screen Show (4:3)</PresentationFormat>
  <Paragraphs>538</Paragraphs>
  <Slides>42</Slides>
  <Notes>40</Notes>
  <HiddenSlides>0</HiddenSlides>
  <MMClips>0</MMClips>
  <ScaleCrop>false</ScaleCrop>
  <HeadingPairs>
    <vt:vector size="6" baseType="variant">
      <vt:variant>
        <vt:lpstr>Design Template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SAFARI_Template</vt:lpstr>
      <vt:lpstr>1_Edge</vt:lpstr>
      <vt:lpstr>Office Theme</vt:lpstr>
      <vt:lpstr>Equation</vt:lpstr>
      <vt:lpstr>HAT: Heterogeneous Adaptive Throttling for On-Chip Networks</vt:lpstr>
      <vt:lpstr>Executive Summary</vt:lpstr>
      <vt:lpstr>Outline</vt:lpstr>
      <vt:lpstr>On-Chip Networks</vt:lpstr>
      <vt:lpstr>On-Chip Networks</vt:lpstr>
      <vt:lpstr>Network Congestion Reduces Performance</vt:lpstr>
      <vt:lpstr>Goal</vt:lpstr>
      <vt:lpstr>Source Throttling</vt:lpstr>
      <vt:lpstr>Source Throttling</vt:lpstr>
      <vt:lpstr>Key Questions of Source Throttling</vt:lpstr>
      <vt:lpstr>Key Observation #1</vt:lpstr>
      <vt:lpstr>Key Observation #1</vt:lpstr>
      <vt:lpstr>Key Observation #1</vt:lpstr>
      <vt:lpstr>Key Observation #2</vt:lpstr>
      <vt:lpstr>Outline</vt:lpstr>
      <vt:lpstr>Heterogeneous Adaptive Throttling (HAT)</vt:lpstr>
      <vt:lpstr>Heterogeneous Adaptive Throttling (HAT)</vt:lpstr>
      <vt:lpstr>Application-Aware Throttling</vt:lpstr>
      <vt:lpstr>Heterogeneous Adaptive Throttling (HAT)</vt:lpstr>
      <vt:lpstr>Dynamic Throttling Rate Adjustment</vt:lpstr>
      <vt:lpstr>Heterogeneous Adaptive Throttling (HAT)</vt:lpstr>
      <vt:lpstr>Epoch-Based Operation</vt:lpstr>
      <vt:lpstr>Putting It Together: Key Contributions</vt:lpstr>
      <vt:lpstr>Outline</vt:lpstr>
      <vt:lpstr>Comparison Points</vt:lpstr>
      <vt:lpstr>Outline</vt:lpstr>
      <vt:lpstr>Methodology</vt:lpstr>
      <vt:lpstr>Methodology</vt:lpstr>
      <vt:lpstr>Performance: Bufferless NoC (BLESS)</vt:lpstr>
      <vt:lpstr>Performance: Buffered NoC</vt:lpstr>
      <vt:lpstr>Application Fairness</vt:lpstr>
      <vt:lpstr>Network Energy Efficiency</vt:lpstr>
      <vt:lpstr>Other Results in Paper</vt:lpstr>
      <vt:lpstr>Conclusions</vt:lpstr>
      <vt:lpstr>HAT: Heterogeneous Adaptive Throttling for On-Chip Networks</vt:lpstr>
      <vt:lpstr>Throttling Rate Steps</vt:lpstr>
      <vt:lpstr>Network Sizes</vt:lpstr>
      <vt:lpstr>Performance on CHIPPER/BLESS</vt:lpstr>
      <vt:lpstr>Multithreaded Workloads</vt:lpstr>
      <vt:lpstr>Motivation</vt:lpstr>
      <vt:lpstr>Sensitivity to Other Parameters</vt:lpstr>
      <vt:lpstr>Implementation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2012-10-23T05:07:51Z</cp:lastPrinted>
  <dcterms:created xsi:type="dcterms:W3CDTF">2012-10-30T14:50:35Z</dcterms:created>
  <dcterms:modified xsi:type="dcterms:W3CDTF">2012-10-30T14:52:40Z</dcterms:modified>
</cp:coreProperties>
</file>