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CURSO DE CIBERDEFENSA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Módulo 1: Introducción a la seguridad de la información</a:t>
            </a:r>
          </a:p>
        </p:txBody>
      </p:sp>
      <p:pic>
        <p:nvPicPr>
          <p:cNvPr id="4" name="Picture 3" descr="Logo-grupo-ITE_H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"/>
            <a:ext cx="167005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 Title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Subtítle 2</a:t>
            </a:r>
          </a:p>
        </p:txBody>
      </p:sp>
      <p:pic>
        <p:nvPicPr>
          <p:cNvPr id="4" name="Picture 3" descr="Logo-grupo-ITE_H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"/>
            <a:ext cx="167005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 Title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Placeholder 2</a:t>
            </a:r>
          </a:p>
        </p:txBody>
      </p:sp>
      <p:pic>
        <p:nvPicPr>
          <p:cNvPr id="4" name="Picture 3" descr="Logo-grupo-ITE_H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"/>
            <a:ext cx="167005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 Title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Text Placeholder 2</a:t>
            </a:r>
          </a:p>
        </p:txBody>
      </p:sp>
      <p:pic>
        <p:nvPicPr>
          <p:cNvPr id="4" name="Picture 3" descr="Logo-grupo-ITE_H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"/>
            <a:ext cx="167005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 Title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Content Placeholder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Logo-grupo-ITE_H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"/>
            <a:ext cx="167005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 Title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Text Placeholder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  <p:pic>
        <p:nvPicPr>
          <p:cNvPr id="7" name="Picture 6" descr="Logo-grupo-ITE_H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"/>
            <a:ext cx="167005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 Título 5</a:t>
            </a:r>
          </a:p>
        </p:txBody>
      </p:sp>
      <p:pic>
        <p:nvPicPr>
          <p:cNvPr id="3" name="Picture 2" descr="Logo-grupo-ITE_H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"/>
            <a:ext cx="167005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-grupo-ITE_H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"/>
            <a:ext cx="167005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 Title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Placeholder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Logo-grupo-ITE_H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"/>
            <a:ext cx="167005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 Title 1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p>
            <a:r>
              <a:t>Picture Placeholder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Logo-grupo-ITE_H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"/>
            <a:ext cx="167005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 Title 1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>
            <a:r>
              <a:t>Vertical Text Placeholder 2</a:t>
            </a:r>
          </a:p>
        </p:txBody>
      </p:sp>
      <p:pic>
        <p:nvPicPr>
          <p:cNvPr id="4" name="Picture 3" descr="Logo-grupo-ITE_H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"/>
            <a:ext cx="167005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MÓDULO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CONTENIDOS</a:t>
            </a:r>
          </a:p>
          <a:p>
            <a:pPr lvl="1"/>
            <a:r>
              <a:t>Introducción a la seguridad de la información</a:t>
            </a:r>
          </a:p>
          <a:p>
            <a:pPr lvl="2"/>
            <a:r>
              <a:t>Organización y gestión de la seguridad</a:t>
            </a:r>
          </a:p>
          <a:p>
            <a:pPr lvl="2"/>
            <a:r>
              <a:t>Acreditación de sistemas</a:t>
            </a:r>
          </a:p>
          <a:p>
            <a:pPr lvl="2"/>
            <a:r>
              <a:t>Documentación de seguridad</a:t>
            </a:r>
          </a:p>
          <a:p>
            <a:pPr lvl="2"/>
            <a:r>
              <a:t>Seguridad física, documental y de personal</a:t>
            </a:r>
          </a:p>
          <a:p>
            <a:pPr lvl="2"/>
            <a:r>
              <a:t>Procedimiento de inspecciones de seguridad</a:t>
            </a:r>
          </a:p>
          <a:p>
            <a:pPr lvl="2"/>
            <a:r>
              <a:t>Gestión de incidencias de seguridad</a:t>
            </a:r>
          </a:p>
        </p:txBody>
      </p:sp>
      <p:pic>
        <p:nvPicPr>
          <p:cNvPr id="4" name="Picture 3" descr="Logo-grupo-ITE_H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"/>
            <a:ext cx="167005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t>10 Vertical Title 1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>
            <a:r>
              <a:t>Vertical Text Placeholder 2</a:t>
            </a:r>
          </a:p>
        </p:txBody>
      </p:sp>
      <p:pic>
        <p:nvPicPr>
          <p:cNvPr id="4" name="Picture 3" descr="Logo-grupo-ITE_H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"/>
            <a:ext cx="167005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-grupo-ITE_H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"/>
            <a:ext cx="167005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CURSO DE CIBERDEFENSA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Módulo 2: Aspectos Básicos de legislación, estructura, y normativa de ciberdefensa</a:t>
            </a:r>
          </a:p>
        </p:txBody>
      </p:sp>
      <p:pic>
        <p:nvPicPr>
          <p:cNvPr id="4" name="Picture 3" descr="Logo-grupo-ITE_H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"/>
            <a:ext cx="167005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MÓDULO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CONTENIDOS</a:t>
            </a:r>
          </a:p>
          <a:p>
            <a:pPr lvl="1"/>
            <a:r>
              <a:t>Aspectos básicos de legislación, estructura y normativa de Ciberdefensa</a:t>
            </a:r>
          </a:p>
          <a:p>
            <a:pPr lvl="2"/>
            <a:r>
              <a:t>Políticas de seguridad</a:t>
            </a:r>
          </a:p>
          <a:p>
            <a:pPr lvl="2"/>
            <a:r>
              <a:t>Estrategia Nacional de Seguridad</a:t>
            </a:r>
          </a:p>
          <a:p>
            <a:pPr lvl="2"/>
            <a:r>
              <a:t>Estrategia Nacional de Ciberseguridad</a:t>
            </a:r>
          </a:p>
          <a:p>
            <a:pPr lvl="2"/>
            <a:r>
              <a:t>Plan Nacional de Ciberseguridad.</a:t>
            </a:r>
          </a:p>
          <a:p>
            <a:pPr lvl="2"/>
            <a:r>
              <a:t>Esquema Nacional de Ciberseguridad</a:t>
            </a:r>
          </a:p>
          <a:p>
            <a:pPr lvl="2"/>
            <a:r>
              <a:t>Otra normativa nacional y OTAN relativa a la Ciberseguridad</a:t>
            </a:r>
          </a:p>
          <a:p>
            <a:pPr lvl="2"/>
            <a:r>
              <a:t>Organismos relacionados con la Ciberdefensa en España.</a:t>
            </a:r>
          </a:p>
          <a:p>
            <a:pPr lvl="2"/>
            <a:r>
              <a:t>Normativa y procedimientos del MINISDEF.</a:t>
            </a:r>
          </a:p>
          <a:p>
            <a:pPr lvl="2"/>
            <a:r>
              <a:t>Regulación nacional en el ciberespacio (nivel básico, generalidades)</a:t>
            </a:r>
          </a:p>
          <a:p>
            <a:pPr lvl="2"/>
            <a:r>
              <a:t>Leyes aplicables al ciberespacio en el ámbito internacional</a:t>
            </a:r>
          </a:p>
        </p:txBody>
      </p:sp>
      <p:pic>
        <p:nvPicPr>
          <p:cNvPr id="4" name="Picture 3" descr="Logo-grupo-ITE_H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"/>
            <a:ext cx="167005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CURSO DE CIBERDEFENSA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Módulo 3: Conceptos Básicos de Ciberseguridad</a:t>
            </a:r>
          </a:p>
        </p:txBody>
      </p:sp>
      <p:pic>
        <p:nvPicPr>
          <p:cNvPr id="4" name="Picture 3" descr="Logo-grupo-ITE_H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"/>
            <a:ext cx="167005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MÓDULO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CONTENIDOS</a:t>
            </a:r>
          </a:p>
          <a:p>
            <a:pPr lvl="1"/>
            <a:r>
              <a:t>Conceptos básicos de Ciberseguridad y Ciberdefensa</a:t>
            </a:r>
          </a:p>
          <a:p>
            <a:pPr lvl="2"/>
            <a:r>
              <a:t>Terminología y conceptos básicos</a:t>
            </a:r>
          </a:p>
          <a:p>
            <a:pPr lvl="2"/>
            <a:r>
              <a:t>Introducción a la Ciberdefensa</a:t>
            </a:r>
          </a:p>
          <a:p>
            <a:pPr lvl="2"/>
            <a:r>
              <a:t>Amenazas y vulnerabilidades</a:t>
            </a:r>
          </a:p>
          <a:p>
            <a:pPr lvl="2"/>
            <a:r>
              <a:t>Descripción básica de los diferentes tipos de malware</a:t>
            </a:r>
          </a:p>
          <a:p>
            <a:pPr lvl="2"/>
            <a:r>
              <a:t>Estudio de los tipos de ataque de manera general</a:t>
            </a:r>
          </a:p>
          <a:p>
            <a:pPr lvl="2"/>
            <a:r>
              <a:t>Conocimiento e identificación de los vectores de ataque</a:t>
            </a:r>
          </a:p>
        </p:txBody>
      </p:sp>
      <p:pic>
        <p:nvPicPr>
          <p:cNvPr id="4" name="Picture 3" descr="Logo-grupo-ITE_H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"/>
            <a:ext cx="167005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CURSO DE CIBERDEFENSA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Módulo 4: Introducción a la criptología</a:t>
            </a:r>
          </a:p>
        </p:txBody>
      </p:sp>
      <p:pic>
        <p:nvPicPr>
          <p:cNvPr id="4" name="Picture 3" descr="Logo-grupo-ITE_H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"/>
            <a:ext cx="167005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MÓDULO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CONTENIDOS</a:t>
            </a:r>
          </a:p>
          <a:p>
            <a:pPr lvl="1"/>
            <a:r>
              <a:t>Introducción a la criptología</a:t>
            </a:r>
          </a:p>
          <a:p>
            <a:pPr lvl="2"/>
            <a:r>
              <a:t>Terminología y conceptos básicos</a:t>
            </a:r>
          </a:p>
          <a:p>
            <a:pPr lvl="2"/>
            <a:r>
              <a:t>Seguridad criptográfica</a:t>
            </a:r>
          </a:p>
          <a:p>
            <a:pPr lvl="2"/>
            <a:r>
              <a:t>Definición de criptosistema</a:t>
            </a:r>
          </a:p>
          <a:p>
            <a:pPr lvl="2"/>
            <a:r>
              <a:t>Clasificación de los criptosistemas</a:t>
            </a:r>
          </a:p>
          <a:p>
            <a:pPr lvl="2"/>
            <a:r>
              <a:t>Modos de empleo de la cifra</a:t>
            </a:r>
          </a:p>
          <a:p>
            <a:pPr lvl="2"/>
            <a:r>
              <a:t>Estenografía</a:t>
            </a:r>
          </a:p>
        </p:txBody>
      </p:sp>
      <p:pic>
        <p:nvPicPr>
          <p:cNvPr id="4" name="Picture 3" descr="Logo-grupo-ITE_H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"/>
            <a:ext cx="167005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AUDIENCIA</a:t>
            </a:r>
          </a:p>
          <a:p>
            <a:pPr lvl="1"/>
            <a:r>
              <a:t>Este curso está dirigido a los siguientes perfiles</a:t>
            </a:r>
          </a:p>
          <a:p>
            <a:pPr lvl="2"/>
            <a:r>
              <a:t>Funcionarios de Inteligencia</a:t>
            </a:r>
          </a:p>
          <a:p>
            <a:pPr lvl="2"/>
            <a:r>
              <a:t>Asesores Políticos</a:t>
            </a:r>
          </a:p>
          <a:p>
            <a:pPr lvl="2"/>
            <a:r>
              <a:t>Consultores de Seguridad</a:t>
            </a:r>
          </a:p>
          <a:p>
            <a:pPr lvl="2"/>
            <a:r>
              <a:t>Analistas de Inteligencia</a:t>
            </a:r>
          </a:p>
          <a:p>
            <a:pPr lvl="2"/>
            <a:r>
              <a:t>Investigadores privados</a:t>
            </a:r>
          </a:p>
          <a:p>
            <a:pPr lvl="2"/>
            <a:r>
              <a:t>Científicos afines a la Inteligencia y ciberinteligencia</a:t>
            </a:r>
          </a:p>
        </p:txBody>
      </p:sp>
      <p:pic>
        <p:nvPicPr>
          <p:cNvPr id="4" name="Picture 3" descr="Logo-grupo-ITE_H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880"/>
            <a:ext cx="1670050" cy="1143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