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7" r:id="rId2"/>
    <p:sldId id="278" r:id="rId3"/>
    <p:sldId id="266" r:id="rId4"/>
    <p:sldId id="274" r:id="rId5"/>
    <p:sldId id="257" r:id="rId6"/>
    <p:sldId id="258" r:id="rId7"/>
    <p:sldId id="259" r:id="rId8"/>
    <p:sldId id="260" r:id="rId9"/>
    <p:sldId id="261" r:id="rId10"/>
    <p:sldId id="262" r:id="rId11"/>
    <p:sldId id="263" r:id="rId12"/>
    <p:sldId id="264" r:id="rId13"/>
    <p:sldId id="269" r:id="rId14"/>
    <p:sldId id="273" r:id="rId15"/>
    <p:sldId id="272" r:id="rId16"/>
    <p:sldId id="275" r:id="rId17"/>
    <p:sldId id="276" r:id="rId18"/>
    <p:sldId id="271" r:id="rId19"/>
    <p:sldId id="270"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4/26/2015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4/26/2015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demo/fail.php?txnid=39868&amp;cause=anothertxn&amp;salt=921&amp;hash=a20f45f00ddd1dd06900b10f98cfefe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demo/cancel.php?hash=6a7baf09e7a01b681d88518662e00f66&amp;cause=cancel&amp;txnid=3060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Yippster Integration</a:t>
            </a:r>
            <a:br>
              <a:rPr lang="en-IN" dirty="0" smtClean="0"/>
            </a:br>
            <a:r>
              <a:rPr lang="en-IN" dirty="0" smtClean="0"/>
              <a:t>In-App Purchasing</a:t>
            </a:r>
            <a:endParaRPr lang="en-IN" dirty="0"/>
          </a:p>
        </p:txBody>
      </p:sp>
      <p:sp>
        <p:nvSpPr>
          <p:cNvPr id="3" name="Content Placeholder 2"/>
          <p:cNvSpPr>
            <a:spLocks noGrp="1"/>
          </p:cNvSpPr>
          <p:nvPr>
            <p:ph idx="1"/>
          </p:nvPr>
        </p:nvSpPr>
        <p:spPr>
          <a:xfrm>
            <a:off x="1143000" y="1905000"/>
            <a:ext cx="8229600" cy="4525963"/>
          </a:xfrm>
        </p:spPr>
        <p:txBody>
          <a:bodyPr/>
          <a:lstStyle/>
          <a:p>
            <a:endParaRPr lang="en-IN" dirty="0" smtClean="0"/>
          </a:p>
          <a:p>
            <a:r>
              <a:rPr lang="en-IN" dirty="0" smtClean="0"/>
              <a:t>Integrating with </a:t>
            </a:r>
            <a:r>
              <a:rPr lang="en-IN" dirty="0" err="1" smtClean="0"/>
              <a:t>Yippster</a:t>
            </a:r>
            <a:r>
              <a:rPr lang="en-IN" dirty="0" smtClean="0"/>
              <a:t> is super easy!!</a:t>
            </a:r>
          </a:p>
          <a:p>
            <a:r>
              <a:rPr lang="en-IN" dirty="0" smtClean="0"/>
              <a:t>Server and client side configurations.</a:t>
            </a:r>
          </a:p>
          <a:p>
            <a:endParaRPr lang="en-IN"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GB" sz="1800" dirty="0" smtClean="0"/>
              <a:t>2. Fail occurs in circumstance when a transaction record is not even created on our systems. The confirmation is received by 'fail.php'. The URL parameter ‘cause’ identifies the reason, while the ‘hash’ parameter confirms the authenticity of the call.</a:t>
            </a:r>
            <a:endParaRPr lang="en-IN" sz="1800" dirty="0" smtClean="0"/>
          </a:p>
          <a:p>
            <a:r>
              <a:rPr lang="en-GB" sz="1800" u="sng" dirty="0" smtClean="0">
                <a:hlinkClick r:id="rId2"/>
              </a:rPr>
              <a:t>http://localhost/demo/fail.php?txnid=39868&amp;cause=anothertxn&amp;salt=921&amp;hash=a20f45f00ddd1dd06900b10f98cfefe8</a:t>
            </a:r>
            <a:endParaRPr lang="en-IN" sz="1800" dirty="0" smtClean="0"/>
          </a:p>
          <a:p>
            <a:r>
              <a:rPr lang="en-GB" sz="1800" dirty="0" smtClean="0"/>
              <a:t>Fail occurs when:</a:t>
            </a:r>
            <a:endParaRPr lang="en-IN" sz="1800" dirty="0" smtClean="0"/>
          </a:p>
          <a:p>
            <a:pPr lvl="0"/>
            <a:r>
              <a:rPr lang="en-GB" sz="1800" dirty="0" smtClean="0"/>
              <a:t>User tries to execute 2 payments simultaneously.</a:t>
            </a:r>
            <a:endParaRPr lang="en-IN" sz="1800" dirty="0" smtClean="0"/>
          </a:p>
          <a:p>
            <a:pPr lvl="0"/>
            <a:r>
              <a:rPr lang="en-GB" sz="1800" dirty="0" smtClean="0"/>
              <a:t>A previously used transaction ID is being used by the merchant.</a:t>
            </a:r>
            <a:endParaRPr lang="en-IN" sz="1800" dirty="0" smtClean="0"/>
          </a:p>
          <a:p>
            <a:r>
              <a:rPr lang="en-GB" sz="1800" dirty="0" smtClean="0"/>
              <a:t>3.  Success occurs when all systems work smoothly. Confirmation is received at 'receive.php' as a POST request:</a:t>
            </a:r>
            <a:endParaRPr lang="en-IN" sz="1800" dirty="0" smtClean="0"/>
          </a:p>
          <a:p>
            <a:r>
              <a:rPr lang="en-GB" sz="1800" dirty="0" smtClean="0"/>
              <a:t>key=daa96d9&amp;hash=d98a6b9361570fb3e47d32df919f312d17109186b351f1e74709c4efe48f17773d732e6af8ac3bb3564c561a237059d802ba008e38d01c061bedd46666675979&amp;payphone=%2B919871099665&amp;status=</a:t>
            </a:r>
            <a:r>
              <a:rPr lang="en-GB" sz="1800" dirty="0" err="1" smtClean="0"/>
              <a:t>paid&amp;txnid</a:t>
            </a:r>
            <a:r>
              <a:rPr lang="en-GB" sz="1800" dirty="0" smtClean="0"/>
              <a:t>=40418</a:t>
            </a:r>
            <a:endParaRPr lang="en-IN" sz="1800" dirty="0" smtClean="0"/>
          </a:p>
          <a:p>
            <a:r>
              <a:rPr lang="en-GB" sz="1800" u="sng" dirty="0" smtClean="0"/>
              <a:t>Note: The status and cause codes are explained in the ‘Yippster-Return-Codes-Descriptions-ver.1.0’ document.</a:t>
            </a:r>
            <a:endParaRPr lang="en-IN" sz="1800" dirty="0" smtClean="0"/>
          </a:p>
          <a:p>
            <a:endParaRPr lang="en-IN"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idx="1"/>
          </p:nvPr>
        </p:nvSpPr>
        <p:spPr bwMode="auto">
          <a:xfrm>
            <a:off x="457200" y="2553762"/>
            <a:ext cx="8872493"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
            </a:r>
            <a:r>
              <a:rPr kumimoji="0" lang="en-GB" sz="2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   Error page:</a:t>
            </a:r>
          </a:p>
          <a:p>
            <a:pPr marL="0" marR="0" lvl="0" indent="0" algn="l" defTabSz="914400" rtl="0" eaLnBrk="1" fontAlgn="base" latinLnBrk="0" hangingPunct="1">
              <a:lnSpc>
                <a:spcPct val="100000"/>
              </a:lnSpc>
              <a:spcBef>
                <a:spcPct val="0"/>
              </a:spcBef>
              <a:spcAft>
                <a:spcPct val="0"/>
              </a:spcAft>
              <a:buClrTx/>
              <a:buSzTx/>
              <a:buFontTx/>
              <a:buNone/>
              <a:tabLst/>
            </a:pPr>
            <a:endParaRPr lang="en-GB" sz="2000" u="sng" dirty="0" smtClean="0">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 On failure of the hash computation, the user should be directed to an error page.</a:t>
            </a:r>
            <a:endParaRPr kumimoji="0" lang="en-GB"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b="1" u="sng" dirty="0"/>
              <a:t>CODES ON RETURN URLs and THEIR DESCRIPTIONS</a:t>
            </a:r>
            <a:r>
              <a:rPr lang="en-IN" sz="2000" dirty="0"/>
              <a:t/>
            </a:r>
            <a:br>
              <a:rPr lang="en-IN" sz="2000" dirty="0"/>
            </a:br>
            <a:endParaRPr lang="en-IN" sz="2000" dirty="0"/>
          </a:p>
        </p:txBody>
      </p:sp>
      <p:sp>
        <p:nvSpPr>
          <p:cNvPr id="3" name="Content Placeholder 2"/>
          <p:cNvSpPr>
            <a:spLocks noGrp="1"/>
          </p:cNvSpPr>
          <p:nvPr>
            <p:ph idx="1"/>
          </p:nvPr>
        </p:nvSpPr>
        <p:spPr/>
        <p:txBody>
          <a:bodyPr>
            <a:normAutofit/>
          </a:bodyPr>
          <a:lstStyle/>
          <a:p>
            <a:r>
              <a:rPr lang="en-GB" sz="2000" dirty="0"/>
              <a:t>1. The following are the values in the 'status' parameter on the </a:t>
            </a:r>
            <a:r>
              <a:rPr lang="en-GB" sz="2000" b="1" dirty="0" err="1"/>
              <a:t>surl</a:t>
            </a:r>
            <a:r>
              <a:rPr lang="en-GB" sz="2000" b="1" dirty="0"/>
              <a:t> page (success)</a:t>
            </a:r>
            <a:r>
              <a:rPr lang="en-GB" sz="2000" dirty="0"/>
              <a:t>:</a:t>
            </a:r>
            <a:endParaRPr lang="en-IN" sz="2000" dirty="0"/>
          </a:p>
          <a:p>
            <a:r>
              <a:rPr lang="en-GB" sz="2000" dirty="0"/>
              <a:t>'paid' : User successfully paid using his phone.</a:t>
            </a:r>
            <a:endParaRPr lang="en-IN" sz="2000" dirty="0"/>
          </a:p>
          <a:p>
            <a:r>
              <a:rPr lang="en-GB" sz="2000" dirty="0"/>
              <a:t>'already': User was prevented from paying for the content as he has time left on the same content from a previous purchase using his </a:t>
            </a:r>
            <a:r>
              <a:rPr lang="en-GB" sz="2000" dirty="0" smtClean="0"/>
              <a:t>phone</a:t>
            </a:r>
            <a:r>
              <a:rPr lang="en-GB" sz="2000" dirty="0"/>
              <a:t> </a:t>
            </a:r>
            <a:endParaRPr lang="en-IN" sz="2000" dirty="0"/>
          </a:p>
          <a:p>
            <a:endParaRPr lang="en-IN"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GB" sz="2000" dirty="0"/>
              <a:t>2. The following are the values in the 'cause' parameter on </a:t>
            </a:r>
            <a:r>
              <a:rPr lang="en-GB" sz="2000" b="1" dirty="0"/>
              <a:t>curl page (cancel)</a:t>
            </a:r>
            <a:r>
              <a:rPr lang="en-GB" sz="2000" dirty="0"/>
              <a:t>:</a:t>
            </a:r>
            <a:endParaRPr lang="en-IN" sz="2000" dirty="0"/>
          </a:p>
          <a:p>
            <a:r>
              <a:rPr lang="en-GB" sz="2000" dirty="0"/>
              <a:t>'cancel' :  User cancelled the transaction by clicking on the cancel button.    </a:t>
            </a:r>
            <a:endParaRPr lang="en-IN" sz="2000" dirty="0"/>
          </a:p>
          <a:p>
            <a:r>
              <a:rPr lang="en-GB" sz="2000" dirty="0"/>
              <a:t>'timeout' :  The transaction timed out in the browser. User did not take any action.</a:t>
            </a:r>
            <a:endParaRPr lang="en-IN" sz="2000" dirty="0"/>
          </a:p>
          <a:p>
            <a:r>
              <a:rPr lang="en-GB" sz="2000" dirty="0"/>
              <a:t>'</a:t>
            </a:r>
            <a:r>
              <a:rPr lang="en-GB" sz="2000" dirty="0" err="1"/>
              <a:t>notok</a:t>
            </a:r>
            <a:r>
              <a:rPr lang="en-GB" sz="2000" dirty="0"/>
              <a:t>' :  User does not have sufficient balance.</a:t>
            </a:r>
            <a:endParaRPr lang="en-IN" sz="2000" dirty="0"/>
          </a:p>
          <a:p>
            <a:r>
              <a:rPr lang="en-GB" sz="2000" dirty="0"/>
              <a:t>'already' :  User cannot purchase the item since he has already purchased it in the last 15 minutes.</a:t>
            </a:r>
            <a:endParaRPr lang="en-IN" sz="2000" dirty="0"/>
          </a:p>
          <a:p>
            <a:r>
              <a:rPr lang="en-GB" sz="2000" dirty="0"/>
              <a:t>'unknown' :  Unknown reason for cancellation from </a:t>
            </a:r>
            <a:r>
              <a:rPr lang="en-GB" sz="2000" dirty="0" err="1"/>
              <a:t>teleco</a:t>
            </a:r>
            <a:r>
              <a:rPr lang="en-GB" sz="2000" dirty="0"/>
              <a:t>.</a:t>
            </a:r>
            <a:endParaRPr lang="en-IN" sz="2000" dirty="0"/>
          </a:p>
          <a:p>
            <a:r>
              <a:rPr lang="en-GB" sz="2000" dirty="0"/>
              <a:t>'</a:t>
            </a:r>
            <a:r>
              <a:rPr lang="en-GB" sz="2000" dirty="0" err="1"/>
              <a:t>timedout</a:t>
            </a:r>
            <a:r>
              <a:rPr lang="en-GB" sz="2000" dirty="0"/>
              <a:t>' :  Transaction timed out on the server end.      </a:t>
            </a:r>
            <a:endParaRPr lang="en-IN" sz="2000" dirty="0"/>
          </a:p>
          <a:p>
            <a:r>
              <a:rPr lang="en-GB" sz="2000" dirty="0"/>
              <a:t>'</a:t>
            </a:r>
            <a:r>
              <a:rPr lang="en-GB" sz="2000" dirty="0" err="1"/>
              <a:t>badinternet</a:t>
            </a:r>
            <a:r>
              <a:rPr lang="en-GB" sz="2000" dirty="0"/>
              <a:t>' :  Code was not shown and transaction was cancelled automatically as system detected bad internet on user end.</a:t>
            </a:r>
            <a:endParaRPr lang="en-IN" sz="2000" dirty="0"/>
          </a:p>
          <a:p>
            <a:endParaRPr lang="en-I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GB" sz="2000" dirty="0" smtClean="0"/>
              <a:t>3. </a:t>
            </a:r>
          </a:p>
          <a:p>
            <a:r>
              <a:rPr lang="en-GB" sz="2000" dirty="0" smtClean="0"/>
              <a:t>The </a:t>
            </a:r>
            <a:r>
              <a:rPr lang="en-GB" sz="2000" dirty="0"/>
              <a:t>following are the values in the 'cause' parameter on the </a:t>
            </a:r>
            <a:r>
              <a:rPr lang="en-GB" sz="2000" b="1" dirty="0"/>
              <a:t>furl page (fail)</a:t>
            </a:r>
            <a:r>
              <a:rPr lang="en-GB" sz="2000" dirty="0"/>
              <a:t>:</a:t>
            </a:r>
            <a:endParaRPr lang="en-IN" sz="2000" dirty="0"/>
          </a:p>
          <a:p>
            <a:r>
              <a:rPr lang="en-GB" sz="2000" dirty="0"/>
              <a:t>'</a:t>
            </a:r>
            <a:r>
              <a:rPr lang="en-GB" sz="2000" dirty="0" err="1"/>
              <a:t>anothertxn</a:t>
            </a:r>
            <a:r>
              <a:rPr lang="en-GB" sz="2000" dirty="0"/>
              <a:t>' : User has another transaction underway in the same browser and this transaction cannot proceed.</a:t>
            </a:r>
            <a:endParaRPr lang="en-IN" sz="2000" dirty="0"/>
          </a:p>
          <a:p>
            <a:r>
              <a:rPr lang="en-GB" sz="2000" dirty="0"/>
              <a:t>'repeat' : Same transaction ID has come from the merchant site again.</a:t>
            </a:r>
            <a:endParaRPr lang="en-IN" sz="2000" dirty="0"/>
          </a:p>
          <a:p>
            <a:r>
              <a:rPr lang="en-GB" sz="2000" dirty="0"/>
              <a:t>'down' : Systems are down.</a:t>
            </a:r>
            <a:endParaRPr lang="en-IN" sz="2000" dirty="0"/>
          </a:p>
          <a:p>
            <a:pPr>
              <a:buNone/>
            </a:pPr>
            <a:r>
              <a:rPr lang="en-GB" sz="2000" dirty="0"/>
              <a:t> </a:t>
            </a:r>
            <a:endParaRPr lang="en-IN" sz="2000" dirty="0"/>
          </a:p>
          <a:p>
            <a:r>
              <a:rPr lang="en-GB" sz="2000" dirty="0"/>
              <a:t>Note: The difference between a ‘cancel’ and a ‘fail’ is that there are no logs maintained for a ‘fail’ in our systems.</a:t>
            </a:r>
            <a:endParaRPr lang="en-IN" sz="2000" dirty="0"/>
          </a:p>
          <a:p>
            <a:endParaRPr lang="en-IN"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7">
              <a:buNone/>
            </a:pPr>
            <a:r>
              <a:rPr lang="en-IN" sz="6000" b="1" dirty="0" smtClean="0"/>
              <a:t>Client Side</a:t>
            </a:r>
          </a:p>
          <a:p>
            <a:pPr lvl="7">
              <a:buNone/>
            </a:pPr>
            <a:endParaRPr lang="en-IN" sz="6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lvl="2">
              <a:buNone/>
            </a:pPr>
            <a:endParaRPr lang="en-IN" sz="3200" dirty="0" smtClean="0"/>
          </a:p>
          <a:p>
            <a:pPr lvl="2">
              <a:buNone/>
            </a:pPr>
            <a:r>
              <a:rPr lang="en-IN" sz="3200" b="1" dirty="0" smtClean="0"/>
              <a:t>Configurations:</a:t>
            </a:r>
          </a:p>
          <a:p>
            <a:pPr lvl="2">
              <a:buNone/>
            </a:pPr>
            <a:endParaRPr lang="en-IN" sz="3200" dirty="0" smtClean="0"/>
          </a:p>
          <a:p>
            <a:r>
              <a:rPr lang="en-IN" sz="2400" dirty="0" smtClean="0"/>
              <a:t>Add ‘CheckoutActivity.java, WebViewActivity.java, SuccessActivity.java, FailActivity.java, CancelActivity.java, </a:t>
            </a:r>
            <a:r>
              <a:rPr lang="en-IN" sz="2400" i="1" dirty="0" smtClean="0"/>
              <a:t>ErrorActivity.java, TelephonyInfo.java in </a:t>
            </a:r>
            <a:r>
              <a:rPr lang="en-IN" sz="2400" dirty="0" smtClean="0"/>
              <a:t>‘</a:t>
            </a:r>
            <a:r>
              <a:rPr lang="en-IN" sz="2400" dirty="0" err="1" smtClean="0"/>
              <a:t>src</a:t>
            </a:r>
            <a:r>
              <a:rPr lang="en-IN" sz="2400" dirty="0" smtClean="0"/>
              <a:t>’ folder of your application.</a:t>
            </a:r>
          </a:p>
          <a:p>
            <a:endParaRPr lang="en-IN" sz="2400" dirty="0" smtClean="0"/>
          </a:p>
          <a:p>
            <a:r>
              <a:rPr lang="en-IN" sz="2400" dirty="0" smtClean="0"/>
              <a:t>Add the resource files : webview.xml, success.xml, checkout.xml, error.xml, fail.xml, cancel.xml in the layout folder and string.xml in the values folder.</a:t>
            </a:r>
          </a:p>
          <a:p>
            <a:endParaRPr lang="en-IN" sz="2400" dirty="0" smtClean="0"/>
          </a:p>
          <a:p>
            <a:r>
              <a:rPr lang="en-IN" sz="2400" dirty="0" smtClean="0"/>
              <a:t>Add necessary application components and permissions given in the manifest.xml in manifest.xml of your application.</a:t>
            </a:r>
          </a:p>
          <a:p>
            <a:pPr>
              <a:buNone/>
            </a:pPr>
            <a:r>
              <a:rPr lang="en-IN" sz="2400" dirty="0" smtClean="0"/>
              <a:t> </a:t>
            </a:r>
          </a:p>
          <a:p>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lnSpcReduction="10000"/>
          </a:bodyPr>
          <a:lstStyle/>
          <a:p>
            <a:endParaRPr lang="en-IN" sz="2000" dirty="0" smtClean="0"/>
          </a:p>
          <a:p>
            <a:r>
              <a:rPr lang="en-IN" sz="2000" b="1" dirty="0" smtClean="0"/>
              <a:t>Add title in receive.php, cancel.php, fail.php </a:t>
            </a:r>
            <a:r>
              <a:rPr lang="en-IN" sz="2000" dirty="0" smtClean="0"/>
              <a:t>. Also set the static final field 'TRANSACTION_SUCCESSFUL_TOKEN' ,’</a:t>
            </a:r>
            <a:r>
              <a:rPr lang="en-IN" sz="2000" i="1" dirty="0" smtClean="0"/>
              <a:t> TRANSACTION_CANCELLED_TOKEN</a:t>
            </a:r>
            <a:r>
              <a:rPr lang="en-IN" sz="2000" dirty="0" smtClean="0"/>
              <a:t>’, ‘</a:t>
            </a:r>
            <a:r>
              <a:rPr lang="en-IN" sz="2000" i="1" dirty="0" smtClean="0"/>
              <a:t>TRANSACTION_FAILED_TOKEN</a:t>
            </a:r>
            <a:r>
              <a:rPr lang="en-IN" sz="2000" dirty="0" smtClean="0"/>
              <a:t>’ in 'WebViewActivity.java'  same as set in </a:t>
            </a:r>
            <a:r>
              <a:rPr lang="en-IN" sz="2000" dirty="0" err="1" smtClean="0"/>
              <a:t>php</a:t>
            </a:r>
            <a:r>
              <a:rPr lang="en-IN" sz="2000" dirty="0" smtClean="0"/>
              <a:t> files which acts as token to validate transaction confirmation.</a:t>
            </a:r>
          </a:p>
          <a:p>
            <a:endParaRPr lang="en-IN" sz="2000" dirty="0"/>
          </a:p>
          <a:p>
            <a:r>
              <a:rPr lang="en-IN" sz="2000" dirty="0" smtClean="0"/>
              <a:t>Declare checkout page </a:t>
            </a:r>
            <a:r>
              <a:rPr lang="en-IN" sz="2000" dirty="0" err="1" smtClean="0"/>
              <a:t>url</a:t>
            </a:r>
            <a:r>
              <a:rPr lang="en-IN" sz="2000" dirty="0" smtClean="0"/>
              <a:t> (index.php)in the static final field  ‘</a:t>
            </a:r>
            <a:r>
              <a:rPr lang="en-IN" sz="2000" i="1" dirty="0" smtClean="0"/>
              <a:t>CHECKOUTURL</a:t>
            </a:r>
            <a:r>
              <a:rPr lang="en-IN" sz="2000" dirty="0" smtClean="0"/>
              <a:t>' in 'WebViewActivity.java'.</a:t>
            </a:r>
          </a:p>
          <a:p>
            <a:endParaRPr lang="en-IN" sz="2000" dirty="0"/>
          </a:p>
          <a:p>
            <a:r>
              <a:rPr lang="en-IN" sz="2000" dirty="0" smtClean="0"/>
              <a:t>Declare </a:t>
            </a:r>
            <a:r>
              <a:rPr lang="en-IN" sz="2000" dirty="0" err="1" smtClean="0"/>
              <a:t>surl</a:t>
            </a:r>
            <a:r>
              <a:rPr lang="en-IN" sz="2000" dirty="0" smtClean="0"/>
              <a:t>, curl, furl  and error </a:t>
            </a:r>
            <a:r>
              <a:rPr lang="en-IN" sz="2000" dirty="0" err="1" smtClean="0"/>
              <a:t>url</a:t>
            </a:r>
            <a:r>
              <a:rPr lang="en-IN" sz="2000" dirty="0" smtClean="0"/>
              <a:t> in the static final field ‘SURL‘, ‘’CURL, ‘FURL’, ‘ERRORURL’ respectively in 'WebViewActivity.java'.</a:t>
            </a:r>
          </a:p>
          <a:p>
            <a:pPr>
              <a:buNone/>
            </a:pPr>
            <a:endParaRPr lang="en-IN" sz="2000" dirty="0" smtClean="0"/>
          </a:p>
          <a:p>
            <a:r>
              <a:rPr lang="en-IN" sz="2000" dirty="0" smtClean="0"/>
              <a:t>Change the </a:t>
            </a:r>
            <a:r>
              <a:rPr lang="en-IN" sz="2000" dirty="0" err="1" smtClean="0"/>
              <a:t>minSdkVersion</a:t>
            </a:r>
            <a:r>
              <a:rPr lang="en-IN" sz="2000" dirty="0" smtClean="0"/>
              <a:t> and </a:t>
            </a:r>
            <a:r>
              <a:rPr lang="en-IN" sz="2000" dirty="0" err="1" smtClean="0"/>
              <a:t>targetSdkVersion</a:t>
            </a:r>
            <a:r>
              <a:rPr lang="en-IN" sz="2000" dirty="0" smtClean="0"/>
              <a:t> accordingly.</a:t>
            </a:r>
          </a:p>
          <a:p>
            <a:endParaRPr lang="en-IN" sz="2000" dirty="0" smtClean="0"/>
          </a:p>
          <a:p>
            <a:r>
              <a:rPr lang="en-IN" sz="2000" dirty="0" smtClean="0"/>
              <a:t>Rename files , packages and imports, remove logs as desired .</a:t>
            </a:r>
            <a:endParaRPr lang="en-IN"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a:bodyPr>
          <a:lstStyle/>
          <a:p>
            <a:pPr>
              <a:buNone/>
            </a:pPr>
            <a:endParaRPr lang="en-IN" sz="2400" dirty="0" smtClean="0"/>
          </a:p>
          <a:p>
            <a:pPr>
              <a:buNone/>
            </a:pPr>
            <a:r>
              <a:rPr lang="en-IN" sz="2800" b="1" dirty="0" smtClean="0"/>
              <a:t>	Features:</a:t>
            </a:r>
          </a:p>
          <a:p>
            <a:pPr>
              <a:buNone/>
            </a:pPr>
            <a:endParaRPr lang="en-IN" sz="2400" dirty="0"/>
          </a:p>
          <a:p>
            <a:pPr>
              <a:buNone/>
            </a:pPr>
            <a:r>
              <a:rPr lang="en-IN" sz="2400" dirty="0" smtClean="0"/>
              <a:t>1. The first activity(</a:t>
            </a:r>
            <a:r>
              <a:rPr lang="en-IN" sz="2400" dirty="0" err="1" smtClean="0"/>
              <a:t>CheckoutActivity</a:t>
            </a:r>
            <a:r>
              <a:rPr lang="en-IN" sz="2400" dirty="0" smtClean="0"/>
              <a:t>) has the button 'Pay by SMS', which takes to </a:t>
            </a:r>
            <a:r>
              <a:rPr lang="en-IN" sz="2400" dirty="0" err="1" smtClean="0"/>
              <a:t>yippster's</a:t>
            </a:r>
            <a:r>
              <a:rPr lang="en-IN" sz="2400" dirty="0" smtClean="0"/>
              <a:t> checkout page(if </a:t>
            </a:r>
            <a:r>
              <a:rPr lang="en-IN" sz="2400" dirty="0" err="1" smtClean="0"/>
              <a:t>connnected</a:t>
            </a:r>
            <a:r>
              <a:rPr lang="en-IN" sz="2400" dirty="0" smtClean="0"/>
              <a:t> to internet).</a:t>
            </a:r>
          </a:p>
          <a:p>
            <a:pPr>
              <a:buNone/>
            </a:pPr>
            <a:r>
              <a:rPr lang="en-IN" sz="2400" dirty="0" smtClean="0"/>
              <a:t>2. Permissions  included in manifest.xml </a:t>
            </a:r>
            <a:r>
              <a:rPr lang="en-IN" sz="2000" dirty="0" smtClean="0"/>
              <a:t>: </a:t>
            </a:r>
            <a:r>
              <a:rPr lang="en-IN" sz="2000" i="1" dirty="0" smtClean="0"/>
              <a:t>WRITE_SMS</a:t>
            </a:r>
            <a:r>
              <a:rPr lang="en-IN" sz="2000" dirty="0" smtClean="0"/>
              <a:t>, </a:t>
            </a:r>
            <a:r>
              <a:rPr lang="en-IN" sz="2000" i="1" dirty="0" smtClean="0"/>
              <a:t>INTERNET</a:t>
            </a:r>
            <a:r>
              <a:rPr lang="en-IN" sz="2000" dirty="0" smtClean="0"/>
              <a:t>, </a:t>
            </a:r>
            <a:r>
              <a:rPr lang="en-IN" sz="2000" i="1" dirty="0" smtClean="0"/>
              <a:t>READ_SMS, SEND_SMS</a:t>
            </a:r>
            <a:r>
              <a:rPr lang="en-IN" sz="2000" dirty="0" smtClean="0"/>
              <a:t>, </a:t>
            </a:r>
            <a:r>
              <a:rPr lang="en-IN" sz="2000" i="1" dirty="0" smtClean="0"/>
              <a:t>ACCESS_NETWORK_STATE, ACCESS_WIFI_STATE</a:t>
            </a:r>
            <a:r>
              <a:rPr lang="en-IN" sz="2000" dirty="0" smtClean="0"/>
              <a:t>, </a:t>
            </a:r>
            <a:r>
              <a:rPr lang="en-IN" sz="2000" i="1" dirty="0" smtClean="0"/>
              <a:t>READ_PHONE_STATE.</a:t>
            </a:r>
            <a:endParaRPr lang="en-IN" sz="2000" dirty="0" smtClean="0"/>
          </a:p>
          <a:p>
            <a:pPr>
              <a:buNone/>
            </a:pPr>
            <a:r>
              <a:rPr lang="en-IN" sz="2400" dirty="0" smtClean="0"/>
              <a:t>3. Goes to </a:t>
            </a:r>
            <a:r>
              <a:rPr lang="en-IN" sz="2400" dirty="0" err="1" smtClean="0"/>
              <a:t>SuccessActivity</a:t>
            </a:r>
            <a:r>
              <a:rPr lang="en-IN" sz="2400" dirty="0" smtClean="0"/>
              <a:t> on successful transaction, </a:t>
            </a:r>
            <a:r>
              <a:rPr lang="en-IN" sz="2400" dirty="0" err="1" smtClean="0"/>
              <a:t>FailActivity</a:t>
            </a:r>
            <a:r>
              <a:rPr lang="en-IN" sz="2400" dirty="0" smtClean="0"/>
              <a:t> on failed transaction and </a:t>
            </a:r>
            <a:r>
              <a:rPr lang="en-IN" sz="2400" dirty="0" err="1" smtClean="0"/>
              <a:t>CancelActivity</a:t>
            </a:r>
            <a:r>
              <a:rPr lang="en-IN" sz="2400" dirty="0" smtClean="0"/>
              <a:t> on cancelled transaction. </a:t>
            </a:r>
          </a:p>
          <a:p>
            <a:pPr>
              <a:buNone/>
            </a:pPr>
            <a:r>
              <a:rPr lang="en-IN" sz="2400" dirty="0" smtClean="0"/>
              <a:t>4. SMS is saved in the sent items when the SMS is successfully sent.</a:t>
            </a:r>
          </a:p>
          <a:p>
            <a:pPr>
              <a:buNone/>
            </a:pPr>
            <a:r>
              <a:rPr lang="en-IN" sz="2400" dirty="0" smtClean="0"/>
              <a:t>5. Toast notifications is shown when the events such as SMS sent, SMS delivered, Generic failure, No service, SMS not delivered, Radio off are received.</a:t>
            </a:r>
          </a:p>
          <a:p>
            <a:pPr>
              <a:buNone/>
            </a:pPr>
            <a:endParaRPr lang="en-I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a:bodyPr>
          <a:lstStyle/>
          <a:p>
            <a:pPr>
              <a:buNone/>
            </a:pPr>
            <a:r>
              <a:rPr lang="en-IN" sz="2400" dirty="0" smtClean="0"/>
              <a:t>6.1  Phone's in built </a:t>
            </a:r>
            <a:r>
              <a:rPr lang="en-IN" sz="2400" dirty="0" err="1" smtClean="0"/>
              <a:t>SMSApp</a:t>
            </a:r>
            <a:r>
              <a:rPr lang="en-IN" sz="2400" dirty="0" smtClean="0"/>
              <a:t> is launched to send SMS if:</a:t>
            </a:r>
          </a:p>
          <a:p>
            <a:pPr>
              <a:buNone/>
            </a:pPr>
            <a:r>
              <a:rPr lang="en-IN" sz="2400" dirty="0" smtClean="0"/>
              <a:t>    		User's device holds two </a:t>
            </a:r>
            <a:r>
              <a:rPr lang="en-IN" sz="2400" dirty="0" err="1" smtClean="0"/>
              <a:t>sim</a:t>
            </a:r>
            <a:r>
              <a:rPr lang="en-IN" sz="2400" dirty="0" smtClean="0"/>
              <a:t> cards and both the </a:t>
            </a:r>
            <a:r>
              <a:rPr lang="en-IN" sz="2400" dirty="0" err="1" smtClean="0"/>
              <a:t>sims</a:t>
            </a:r>
            <a:r>
              <a:rPr lang="en-IN" sz="2400" dirty="0" smtClean="0"/>
              <a:t> are 	ready.</a:t>
            </a:r>
          </a:p>
          <a:p>
            <a:pPr>
              <a:buNone/>
            </a:pPr>
            <a:r>
              <a:rPr lang="en-IN" sz="2400" dirty="0" smtClean="0"/>
              <a:t> 6.2 </a:t>
            </a:r>
            <a:r>
              <a:rPr lang="en-IN" sz="2400" dirty="0" err="1" smtClean="0"/>
              <a:t>AlertDialog</a:t>
            </a:r>
            <a:r>
              <a:rPr lang="en-IN" sz="2400" dirty="0" smtClean="0"/>
              <a:t> to send SMS automatic​ally is launched if : </a:t>
            </a:r>
          </a:p>
          <a:p>
            <a:pPr>
              <a:buNone/>
            </a:pPr>
            <a:r>
              <a:rPr lang="en-IN" sz="2400" dirty="0" smtClean="0"/>
              <a:t>    		User's device holds single </a:t>
            </a:r>
            <a:r>
              <a:rPr lang="en-IN" sz="2400" dirty="0" err="1" smtClean="0"/>
              <a:t>sim</a:t>
            </a:r>
            <a:r>
              <a:rPr lang="en-IN" sz="2400" dirty="0" smtClean="0"/>
              <a:t> or </a:t>
            </a:r>
          </a:p>
          <a:p>
            <a:pPr>
              <a:buNone/>
            </a:pPr>
            <a:r>
              <a:rPr lang="en-IN" sz="2400" dirty="0" smtClean="0"/>
              <a:t>    		User's device holds dual sim but only one sim is used.</a:t>
            </a:r>
          </a:p>
          <a:p>
            <a:pPr>
              <a:buNone/>
            </a:pPr>
            <a:r>
              <a:rPr lang="en-IN" sz="2400" dirty="0" smtClean="0"/>
              <a:t>(Note: This feature is disabled for now because of </a:t>
            </a:r>
            <a:r>
              <a:rPr lang="en-IN" sz="2400" smtClean="0"/>
              <a:t>regulatory issues)</a:t>
            </a:r>
            <a:endParaRPr lang="en-IN" sz="2400" dirty="0" smtClean="0"/>
          </a:p>
          <a:p>
            <a:pPr>
              <a:buNone/>
            </a:pPr>
            <a:r>
              <a:rPr lang="en-IN" sz="2400" dirty="0" smtClean="0"/>
              <a:t>7. When the transaction is cancelled, </a:t>
            </a:r>
            <a:r>
              <a:rPr lang="en-IN" sz="2400" dirty="0" err="1" smtClean="0"/>
              <a:t>CancelActivity</a:t>
            </a:r>
            <a:r>
              <a:rPr lang="en-IN" sz="2400" dirty="0" smtClean="0"/>
              <a:t> is shown and when the transaction is failed, </a:t>
            </a:r>
            <a:r>
              <a:rPr lang="en-IN" sz="2400" dirty="0" err="1" smtClean="0"/>
              <a:t>FailActivity</a:t>
            </a:r>
            <a:r>
              <a:rPr lang="en-IN" sz="2400" dirty="0" smtClean="0"/>
              <a:t> is shown.</a:t>
            </a:r>
          </a:p>
          <a:p>
            <a:pPr>
              <a:buNone/>
            </a:pPr>
            <a:r>
              <a:rPr lang="en-IN" sz="2400" dirty="0" smtClean="0"/>
              <a:t>8 . You can show the purchase in ‘</a:t>
            </a:r>
            <a:r>
              <a:rPr lang="en-IN" sz="2400" dirty="0" err="1" smtClean="0"/>
              <a:t>SuccessActivity</a:t>
            </a:r>
            <a:r>
              <a:rPr lang="en-IN" sz="2400" dirty="0" smtClean="0"/>
              <a:t>’.  Currently it only has a </a:t>
            </a:r>
            <a:r>
              <a:rPr lang="en-IN" sz="2400" dirty="0" err="1" smtClean="0"/>
              <a:t>textview</a:t>
            </a:r>
            <a:r>
              <a:rPr lang="en-IN" sz="2400" dirty="0" smtClean="0"/>
              <a:t>.</a:t>
            </a:r>
          </a:p>
          <a:p>
            <a:pPr>
              <a:buNone/>
            </a:pPr>
            <a:r>
              <a:rPr lang="en-IN" sz="2400" dirty="0" smtClean="0"/>
              <a:t>9. Shows a Toast notification when not connected to internet.</a:t>
            </a:r>
          </a:p>
          <a:p>
            <a:pPr>
              <a:buNone/>
            </a:pPr>
            <a:r>
              <a:rPr lang="en-US" sz="2400" dirty="0" smtClean="0"/>
              <a:t>10. Back  button is disabled when the user presses back at the payment screen.</a:t>
            </a: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1179" y="4038896"/>
            <a:ext cx="2142821" cy="1920730"/>
          </a:xfrm>
        </p:spPr>
        <p:txBody>
          <a:bodyPr>
            <a:normAutofit/>
          </a:bodyPr>
          <a:lstStyle/>
          <a:p>
            <a:r>
              <a:rPr lang="en-US" sz="3000" dirty="0" smtClean="0">
                <a:latin typeface="Dosis" panose="02010503020202060003" pitchFamily="2" charset="0"/>
              </a:rPr>
              <a:t>Yippster</a:t>
            </a:r>
            <a:br>
              <a:rPr lang="en-US" sz="3000" dirty="0" smtClean="0">
                <a:latin typeface="Dosis" panose="02010503020202060003" pitchFamily="2" charset="0"/>
              </a:rPr>
            </a:br>
            <a:r>
              <a:rPr lang="en-US" sz="3000" dirty="0" smtClean="0">
                <a:latin typeface="Dosis" panose="02010503020202060003" pitchFamily="2" charset="0"/>
              </a:rPr>
              <a:t>Solution on mobile app</a:t>
            </a:r>
            <a:r>
              <a:rPr lang="en-US" sz="3000" smtClean="0">
                <a:latin typeface="Dosis" panose="02010503020202060003" pitchFamily="2" charset="0"/>
              </a:rPr>
              <a:t/>
            </a:r>
            <a:br>
              <a:rPr lang="en-US" sz="3000" smtClean="0">
                <a:latin typeface="Dosis" panose="02010503020202060003" pitchFamily="2" charset="0"/>
              </a:rPr>
            </a:br>
            <a:r>
              <a:rPr lang="en-US" sz="3000" smtClean="0">
                <a:latin typeface="Dosis" panose="02010503020202060003" pitchFamily="2" charset="0"/>
              </a:rPr>
              <a:t>(in-app</a:t>
            </a:r>
            <a:r>
              <a:rPr lang="en-US" sz="3000" dirty="0" smtClean="0">
                <a:latin typeface="Dosis" panose="02010503020202060003" pitchFamily="2" charset="0"/>
              </a:rPr>
              <a:t>)</a:t>
            </a:r>
            <a:endParaRPr lang="en-US" sz="3000" dirty="0">
              <a:latin typeface="Dosis" panose="02010503020202060003" pitchFamily="2" charset="0"/>
            </a:endParaRPr>
          </a:p>
        </p:txBody>
      </p:sp>
      <p:pic>
        <p:nvPicPr>
          <p:cNvPr id="4" name="Picture 3"/>
          <p:cNvPicPr>
            <a:picLocks noChangeAspect="1" noChangeArrowheads="1"/>
          </p:cNvPicPr>
          <p:nvPr/>
        </p:nvPicPr>
        <p:blipFill>
          <a:blip r:embed="rId2" cstate="print"/>
          <a:srcRect/>
          <a:stretch>
            <a:fillRect/>
          </a:stretch>
        </p:blipFill>
        <p:spPr bwMode="auto">
          <a:xfrm>
            <a:off x="118372" y="875762"/>
            <a:ext cx="2125838" cy="1854558"/>
          </a:xfrm>
          <a:prstGeom prst="rect">
            <a:avLst/>
          </a:prstGeom>
          <a:noFill/>
          <a:ln w="9525">
            <a:noFill/>
            <a:miter lim="800000"/>
            <a:headEnd/>
            <a:tailEnd/>
          </a:ln>
          <a:effectLst/>
        </p:spPr>
      </p:pic>
      <p:pic>
        <p:nvPicPr>
          <p:cNvPr id="6" name="Picture 5"/>
          <p:cNvPicPr>
            <a:picLocks noChangeAspect="1"/>
          </p:cNvPicPr>
          <p:nvPr/>
        </p:nvPicPr>
        <p:blipFill>
          <a:blip r:embed="rId3" cstate="print"/>
          <a:stretch>
            <a:fillRect/>
          </a:stretch>
        </p:blipFill>
        <p:spPr>
          <a:xfrm>
            <a:off x="4966398" y="65468"/>
            <a:ext cx="1456941" cy="3013383"/>
          </a:xfrm>
          <a:prstGeom prst="rect">
            <a:avLst/>
          </a:prstGeom>
          <a:ln>
            <a:solidFill>
              <a:schemeClr val="tx1"/>
            </a:solidFill>
          </a:ln>
        </p:spPr>
      </p:pic>
      <p:sp>
        <p:nvSpPr>
          <p:cNvPr id="8" name="Striped Right Arrow 7"/>
          <p:cNvSpPr/>
          <p:nvPr/>
        </p:nvSpPr>
        <p:spPr>
          <a:xfrm>
            <a:off x="2280512" y="1737537"/>
            <a:ext cx="457200" cy="685800"/>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sp>
        <p:nvSpPr>
          <p:cNvPr id="9" name="Striped Right Arrow 8"/>
          <p:cNvSpPr/>
          <p:nvPr/>
        </p:nvSpPr>
        <p:spPr>
          <a:xfrm>
            <a:off x="4426454" y="1763089"/>
            <a:ext cx="457200" cy="685800"/>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sp>
        <p:nvSpPr>
          <p:cNvPr id="13" name="Striped Right Arrow 12"/>
          <p:cNvSpPr/>
          <p:nvPr/>
        </p:nvSpPr>
        <p:spPr>
          <a:xfrm>
            <a:off x="6607814" y="1760943"/>
            <a:ext cx="457200" cy="685800"/>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6399" y="3428575"/>
            <a:ext cx="1456941" cy="3141372"/>
          </a:xfrm>
          <a:prstGeom prst="rect">
            <a:avLst/>
          </a:prstGeom>
          <a:ln>
            <a:solidFill>
              <a:schemeClr val="tx2"/>
            </a:solidFill>
          </a:ln>
        </p:spPr>
      </p:pic>
      <p:pic>
        <p:nvPicPr>
          <p:cNvPr id="15" name="Picture 14"/>
          <p:cNvPicPr>
            <a:picLocks noChangeAspect="1"/>
          </p:cNvPicPr>
          <p:nvPr/>
        </p:nvPicPr>
        <p:blipFill>
          <a:blip r:embed="rId5" cstate="print"/>
          <a:stretch>
            <a:fillRect/>
          </a:stretch>
        </p:blipFill>
        <p:spPr>
          <a:xfrm>
            <a:off x="2774014" y="158085"/>
            <a:ext cx="1571815" cy="3003800"/>
          </a:xfrm>
          <a:prstGeom prst="rect">
            <a:avLst/>
          </a:prstGeom>
          <a:ln>
            <a:solidFill>
              <a:schemeClr val="tx2"/>
            </a:solidFill>
          </a:ln>
        </p:spPr>
      </p:pic>
      <p:sp>
        <p:nvSpPr>
          <p:cNvPr id="16" name="Striped Right Arrow 15"/>
          <p:cNvSpPr/>
          <p:nvPr/>
        </p:nvSpPr>
        <p:spPr>
          <a:xfrm>
            <a:off x="4412769" y="4448576"/>
            <a:ext cx="457200" cy="685800"/>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pic>
        <p:nvPicPr>
          <p:cNvPr id="18" name="Picture 17"/>
          <p:cNvPicPr>
            <a:picLocks noChangeAspect="1"/>
          </p:cNvPicPr>
          <p:nvPr/>
        </p:nvPicPr>
        <p:blipFill>
          <a:blip r:embed="rId6" cstate="print"/>
          <a:stretch>
            <a:fillRect/>
          </a:stretch>
        </p:blipFill>
        <p:spPr>
          <a:xfrm>
            <a:off x="2779222" y="3437159"/>
            <a:ext cx="1577572" cy="3141372"/>
          </a:xfrm>
          <a:prstGeom prst="rect">
            <a:avLst/>
          </a:prstGeom>
          <a:ln>
            <a:solidFill>
              <a:schemeClr val="tx1"/>
            </a:solidFill>
          </a:ln>
        </p:spPr>
      </p:pic>
      <p:sp>
        <p:nvSpPr>
          <p:cNvPr id="19" name="Striped Right Arrow 18"/>
          <p:cNvSpPr/>
          <p:nvPr/>
        </p:nvSpPr>
        <p:spPr>
          <a:xfrm>
            <a:off x="8525559" y="1737537"/>
            <a:ext cx="457200" cy="685800"/>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sp>
        <p:nvSpPr>
          <p:cNvPr id="17" name="Rounded Rectangle 16"/>
          <p:cNvSpPr/>
          <p:nvPr/>
        </p:nvSpPr>
        <p:spPr>
          <a:xfrm>
            <a:off x="118372" y="43532"/>
            <a:ext cx="2125838"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User </a:t>
            </a:r>
            <a:r>
              <a:rPr lang="en-US" sz="1400" dirty="0">
                <a:solidFill>
                  <a:prstClr val="white"/>
                </a:solidFill>
              </a:rPr>
              <a:t>sees an exciting </a:t>
            </a:r>
            <a:r>
              <a:rPr lang="en-US" sz="1400" dirty="0" smtClean="0">
                <a:solidFill>
                  <a:prstClr val="white"/>
                </a:solidFill>
              </a:rPr>
              <a:t>Merchandise/ Paid </a:t>
            </a:r>
            <a:r>
              <a:rPr lang="en-US" sz="1400" dirty="0">
                <a:solidFill>
                  <a:prstClr val="white"/>
                </a:solidFill>
              </a:rPr>
              <a:t>Content on his phone </a:t>
            </a:r>
            <a:r>
              <a:rPr lang="en-US" sz="1400" dirty="0" smtClean="0">
                <a:solidFill>
                  <a:prstClr val="white"/>
                </a:solidFill>
              </a:rPr>
              <a:t>on </a:t>
            </a:r>
            <a:r>
              <a:rPr lang="en-US" sz="1400" dirty="0" err="1" smtClean="0">
                <a:solidFill>
                  <a:prstClr val="white"/>
                </a:solidFill>
              </a:rPr>
              <a:t>Wifi</a:t>
            </a:r>
            <a:endParaRPr lang="en-IN" sz="1400" dirty="0">
              <a:solidFill>
                <a:prstClr val="white"/>
              </a:solidFill>
            </a:endParaRPr>
          </a:p>
        </p:txBody>
      </p:sp>
      <p:sp>
        <p:nvSpPr>
          <p:cNvPr id="20" name="Rounded Rectangle 19"/>
          <p:cNvSpPr/>
          <p:nvPr/>
        </p:nvSpPr>
        <p:spPr>
          <a:xfrm>
            <a:off x="2794124" y="25377"/>
            <a:ext cx="1571815" cy="385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Selects Content </a:t>
            </a:r>
            <a:endParaRPr lang="en-IN" sz="1400" dirty="0">
              <a:solidFill>
                <a:prstClr val="white"/>
              </a:solidFill>
            </a:endParaRPr>
          </a:p>
        </p:txBody>
      </p:sp>
      <p:sp>
        <p:nvSpPr>
          <p:cNvPr id="21" name="Rounded Rectangle 20"/>
          <p:cNvSpPr/>
          <p:nvPr/>
        </p:nvSpPr>
        <p:spPr>
          <a:xfrm>
            <a:off x="4960579" y="31418"/>
            <a:ext cx="1462760" cy="424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rPr>
              <a:t>Selects Easy Option of </a:t>
            </a:r>
          </a:p>
          <a:p>
            <a:pPr algn="ctr"/>
            <a:r>
              <a:rPr lang="en-US" sz="1400" dirty="0">
                <a:solidFill>
                  <a:prstClr val="white"/>
                </a:solidFill>
              </a:rPr>
              <a:t>‘Pay by SMS’</a:t>
            </a:r>
            <a:endParaRPr lang="en-IN" sz="1400" dirty="0">
              <a:solidFill>
                <a:prstClr val="white"/>
              </a:solidFill>
            </a:endParaRPr>
          </a:p>
        </p:txBody>
      </p:sp>
      <p:sp>
        <p:nvSpPr>
          <p:cNvPr id="22" name="Rounded Rectangle 21"/>
          <p:cNvSpPr/>
          <p:nvPr/>
        </p:nvSpPr>
        <p:spPr>
          <a:xfrm>
            <a:off x="7017979" y="25376"/>
            <a:ext cx="1507580"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Clicks on the SMS button</a:t>
            </a:r>
            <a:endParaRPr lang="en-IN" sz="1400" dirty="0"/>
          </a:p>
        </p:txBody>
      </p:sp>
      <p:sp>
        <p:nvSpPr>
          <p:cNvPr id="23" name="Rounded Rectangle 22"/>
          <p:cNvSpPr/>
          <p:nvPr/>
        </p:nvSpPr>
        <p:spPr>
          <a:xfrm>
            <a:off x="4966398" y="6373410"/>
            <a:ext cx="1456942" cy="39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…life was never this easy!</a:t>
            </a:r>
            <a:endParaRPr lang="en-IN" sz="1400" dirty="0"/>
          </a:p>
        </p:txBody>
      </p:sp>
      <p:sp>
        <p:nvSpPr>
          <p:cNvPr id="24" name="Rounded Rectangle 23"/>
          <p:cNvSpPr/>
          <p:nvPr/>
        </p:nvSpPr>
        <p:spPr>
          <a:xfrm>
            <a:off x="2779221" y="6464926"/>
            <a:ext cx="1577572" cy="39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And makes a quick payment</a:t>
            </a:r>
            <a:endParaRPr lang="en-IN" sz="1400" dirty="0"/>
          </a:p>
        </p:txBody>
      </p:sp>
      <p:sp>
        <p:nvSpPr>
          <p:cNvPr id="27" name="Rounded Rectangle 26"/>
          <p:cNvSpPr/>
          <p:nvPr/>
        </p:nvSpPr>
        <p:spPr>
          <a:xfrm>
            <a:off x="457200" y="6553199"/>
            <a:ext cx="1654846" cy="609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Sends out the automatically formed SMS</a:t>
            </a:r>
            <a:endParaRPr lang="en-IN" sz="1400" dirty="0"/>
          </a:p>
        </p:txBody>
      </p:sp>
      <p:sp>
        <p:nvSpPr>
          <p:cNvPr id="28" name="Striped Right Arrow 27"/>
          <p:cNvSpPr/>
          <p:nvPr/>
        </p:nvSpPr>
        <p:spPr>
          <a:xfrm>
            <a:off x="2244209" y="4448576"/>
            <a:ext cx="457200" cy="685800"/>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pic>
        <p:nvPicPr>
          <p:cNvPr id="1029" name="Picture 5" descr="C:\Users\SUMIT\Desktop\documentation\pix\Screenshot_2014-03-17-20-32-23.png"/>
          <p:cNvPicPr>
            <a:picLocks noChangeAspect="1" noChangeArrowheads="1"/>
          </p:cNvPicPr>
          <p:nvPr/>
        </p:nvPicPr>
        <p:blipFill>
          <a:blip r:embed="rId7" cstate="print"/>
          <a:srcRect/>
          <a:stretch>
            <a:fillRect/>
          </a:stretch>
        </p:blipFill>
        <p:spPr bwMode="auto">
          <a:xfrm>
            <a:off x="7010400" y="533400"/>
            <a:ext cx="1524000" cy="2514600"/>
          </a:xfrm>
          <a:prstGeom prst="rect">
            <a:avLst/>
          </a:prstGeom>
          <a:noFill/>
          <a:ln>
            <a:solidFill>
              <a:schemeClr val="tx1"/>
            </a:solidFill>
          </a:ln>
        </p:spPr>
      </p:pic>
      <p:pic>
        <p:nvPicPr>
          <p:cNvPr id="3" name="Picture 2"/>
          <p:cNvPicPr>
            <a:picLocks noChangeAspect="1" noChangeArrowheads="1"/>
          </p:cNvPicPr>
          <p:nvPr/>
        </p:nvPicPr>
        <p:blipFill>
          <a:blip r:embed="rId8" cstate="print"/>
          <a:srcRect/>
          <a:stretch>
            <a:fillRect/>
          </a:stretch>
        </p:blipFill>
        <p:spPr bwMode="auto">
          <a:xfrm>
            <a:off x="152400" y="3124200"/>
            <a:ext cx="2057400" cy="3429000"/>
          </a:xfrm>
          <a:prstGeom prst="rect">
            <a:avLst/>
          </a:prstGeom>
          <a:noFill/>
          <a:ln w="9525">
            <a:noFill/>
            <a:miter lim="800000"/>
            <a:headEnd/>
            <a:tailEnd/>
          </a:ln>
          <a:effectLst/>
        </p:spPr>
      </p:pic>
    </p:spTree>
    <p:extLst>
      <p:ext uri="{BB962C8B-B14F-4D97-AF65-F5344CB8AC3E}">
        <p14:creationId xmlns:p14="http://schemas.microsoft.com/office/powerpoint/2010/main" val="57755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sz="6000" dirty="0" smtClean="0">
                <a:solidFill>
                  <a:srgbClr val="FF0000"/>
                </a:solidFill>
              </a:rPr>
              <a:t>	</a:t>
            </a:r>
          </a:p>
          <a:p>
            <a:pPr>
              <a:buNone/>
            </a:pPr>
            <a:r>
              <a:rPr lang="en-IN" sz="6000" i="1" dirty="0">
                <a:solidFill>
                  <a:srgbClr val="FF0000"/>
                </a:solidFill>
              </a:rPr>
              <a:t>	</a:t>
            </a:r>
            <a:r>
              <a:rPr lang="en-IN" sz="6000" i="1" dirty="0" smtClean="0">
                <a:solidFill>
                  <a:srgbClr val="FF0000"/>
                </a:solidFill>
              </a:rPr>
              <a:t>	You are good to go!!</a:t>
            </a:r>
            <a:endParaRPr lang="en-IN" sz="6000" i="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Configurations</a:t>
            </a:r>
            <a:endParaRPr lang="en-IN" dirty="0"/>
          </a:p>
        </p:txBody>
      </p:sp>
      <p:sp>
        <p:nvSpPr>
          <p:cNvPr id="3" name="Content Placeholder 2"/>
          <p:cNvSpPr>
            <a:spLocks noGrp="1"/>
          </p:cNvSpPr>
          <p:nvPr>
            <p:ph idx="1"/>
          </p:nvPr>
        </p:nvSpPr>
        <p:spPr/>
        <p:txBody>
          <a:bodyPr/>
          <a:lstStyle/>
          <a:p>
            <a:r>
              <a:rPr lang="en-IN" dirty="0" smtClean="0"/>
              <a:t>Server Side Configuration</a:t>
            </a:r>
          </a:p>
          <a:p>
            <a:pPr>
              <a:buNone/>
            </a:pPr>
            <a:r>
              <a:rPr lang="en-IN" dirty="0" smtClean="0"/>
              <a:t>	(Slide # 4 </a:t>
            </a:r>
            <a:r>
              <a:rPr lang="en-IN" dirty="0" smtClean="0"/>
              <a:t>-14. </a:t>
            </a:r>
            <a:r>
              <a:rPr lang="en-IN" i="1" dirty="0" smtClean="0"/>
              <a:t>Skip if you have done Web Integration</a:t>
            </a:r>
            <a:r>
              <a:rPr lang="en-IN" dirty="0" smtClean="0"/>
              <a:t>)</a:t>
            </a:r>
            <a:endParaRPr lang="en-IN" dirty="0" smtClean="0"/>
          </a:p>
          <a:p>
            <a:r>
              <a:rPr lang="en-IN" dirty="0" smtClean="0"/>
              <a:t>Client Side Configuration</a:t>
            </a:r>
          </a:p>
          <a:p>
            <a:pPr>
              <a:buNone/>
            </a:pPr>
            <a:r>
              <a:rPr lang="en-IN" dirty="0" smtClean="0"/>
              <a:t>	(Slide # </a:t>
            </a:r>
            <a:r>
              <a:rPr lang="en-IN" dirty="0" smtClean="0"/>
              <a:t>15-19)</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525963"/>
          </a:xfrm>
        </p:spPr>
        <p:txBody>
          <a:bodyPr>
            <a:normAutofit/>
          </a:bodyPr>
          <a:lstStyle/>
          <a:p>
            <a:pPr>
              <a:buNone/>
            </a:pPr>
            <a:r>
              <a:rPr lang="en-IN" sz="6000" b="1" i="1" dirty="0" smtClean="0"/>
              <a:t>			   Server Side</a:t>
            </a:r>
            <a:endParaRPr lang="en-IN" sz="6000"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76400" y="762000"/>
            <a:ext cx="6324600" cy="384175"/>
          </a:xfrm>
        </p:spPr>
        <p:txBody>
          <a:bodyPr>
            <a:noAutofit/>
          </a:bodyPr>
          <a:lstStyle/>
          <a:p>
            <a:pPr lvl="0"/>
            <a:endParaRPr lang="en-IN" sz="2800" b="1" dirty="0"/>
          </a:p>
        </p:txBody>
      </p:sp>
      <p:sp>
        <p:nvSpPr>
          <p:cNvPr id="6" name="Subtitle 5"/>
          <p:cNvSpPr>
            <a:spLocks noGrp="1"/>
          </p:cNvSpPr>
          <p:nvPr>
            <p:ph type="subTitle" idx="1"/>
          </p:nvPr>
        </p:nvSpPr>
        <p:spPr>
          <a:xfrm>
            <a:off x="685800" y="1219200"/>
            <a:ext cx="7772400" cy="4953000"/>
          </a:xfrm>
        </p:spPr>
        <p:txBody>
          <a:bodyPr>
            <a:normAutofit fontScale="55000" lnSpcReduction="20000"/>
          </a:bodyPr>
          <a:lstStyle/>
          <a:p>
            <a:pPr algn="l" eaLnBrk="0" fontAlgn="base" hangingPunct="0">
              <a:spcBef>
                <a:spcPct val="0"/>
              </a:spcBef>
              <a:spcAft>
                <a:spcPct val="0"/>
              </a:spcAft>
              <a:tabLst>
                <a:tab pos="1000125" algn="l"/>
              </a:tabLst>
            </a:pPr>
            <a:endParaRPr lang="en-GB" b="1" u="sng" dirty="0" smtClean="0">
              <a:solidFill>
                <a:schemeClr val="tx1"/>
              </a:solidFill>
              <a:latin typeface="Calibri" pitchFamily="34" charset="0"/>
              <a:ea typeface="Calibri" pitchFamily="34" charset="0"/>
              <a:cs typeface="Times New Roman" pitchFamily="18" charset="0"/>
            </a:endParaRPr>
          </a:p>
          <a:p>
            <a:pPr algn="l" eaLnBrk="0" fontAlgn="base" hangingPunct="0">
              <a:spcBef>
                <a:spcPct val="0"/>
              </a:spcBef>
              <a:spcAft>
                <a:spcPct val="0"/>
              </a:spcAft>
              <a:tabLst>
                <a:tab pos="1000125" algn="l"/>
              </a:tabLst>
            </a:pPr>
            <a:r>
              <a:rPr lang="en-GB" b="1" u="sng" dirty="0" smtClean="0">
                <a:solidFill>
                  <a:schemeClr val="tx1"/>
                </a:solidFill>
                <a:latin typeface="Calibri" pitchFamily="34" charset="0"/>
                <a:ea typeface="Calibri" pitchFamily="34" charset="0"/>
                <a:cs typeface="Times New Roman" pitchFamily="18" charset="0"/>
              </a:rPr>
              <a:t>The ‘demo’ application is the model for integration.</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endParaRPr lang="en-GB" u="sng" dirty="0" smtClean="0">
              <a:solidFill>
                <a:schemeClr val="tx1"/>
              </a:solidFill>
              <a:latin typeface="Calibri" pitchFamily="34" charset="0"/>
              <a:ea typeface="Calibri" pitchFamily="34" charset="0"/>
              <a:cs typeface="Times New Roman" pitchFamily="18" charset="0"/>
            </a:endParaRPr>
          </a:p>
          <a:p>
            <a:pPr lvl="0" algn="l" eaLnBrk="0" fontAlgn="base" hangingPunct="0">
              <a:spcBef>
                <a:spcPct val="0"/>
              </a:spcBef>
              <a:spcAft>
                <a:spcPct val="0"/>
              </a:spcAft>
              <a:tabLst>
                <a:tab pos="1000125" algn="l"/>
              </a:tabLst>
            </a:pPr>
            <a:r>
              <a:rPr lang="en-GB" u="sng" dirty="0" smtClean="0">
                <a:solidFill>
                  <a:schemeClr val="tx1"/>
                </a:solidFill>
                <a:latin typeface="Calibri" pitchFamily="34" charset="0"/>
                <a:ea typeface="Calibri" pitchFamily="34" charset="0"/>
                <a:cs typeface="Times New Roman" pitchFamily="18" charset="0"/>
              </a:rPr>
              <a:t>There are 6 PHP files in the demo:</a:t>
            </a:r>
          </a:p>
          <a:p>
            <a:pPr lvl="0" algn="l" eaLnBrk="0" fontAlgn="base" hangingPunct="0">
              <a:spcBef>
                <a:spcPct val="0"/>
              </a:spcBef>
              <a:spcAft>
                <a:spcPct val="0"/>
              </a:spcAft>
              <a:tabLst>
                <a:tab pos="1000125" algn="l"/>
              </a:tabLst>
            </a:pP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1. index.php</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2. ext.php</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3. cancel.php</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4. fail.php</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5. receive.php</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6. error.php</a:t>
            </a:r>
          </a:p>
          <a:p>
            <a:pPr lvl="0" algn="l" eaLnBrk="0" fontAlgn="base" hangingPunct="0">
              <a:spcBef>
                <a:spcPct val="0"/>
              </a:spcBef>
              <a:spcAft>
                <a:spcPct val="0"/>
              </a:spcAft>
              <a:tabLst>
                <a:tab pos="1000125" algn="l"/>
              </a:tabLst>
            </a:pP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u="sng" dirty="0" smtClean="0">
                <a:solidFill>
                  <a:schemeClr val="tx1"/>
                </a:solidFill>
                <a:latin typeface="Calibri" pitchFamily="34" charset="0"/>
                <a:ea typeface="Calibri" pitchFamily="34" charset="0"/>
                <a:cs typeface="Times New Roman" pitchFamily="18" charset="0"/>
              </a:rPr>
              <a:t>Parameter validation:</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Secure hash creation should be exactly how it is in each corresponding file in the demo.</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	</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u="sng" dirty="0" smtClean="0">
                <a:solidFill>
                  <a:schemeClr val="tx1"/>
                </a:solidFill>
                <a:latin typeface="Calibri" pitchFamily="34" charset="0"/>
                <a:ea typeface="Calibri" pitchFamily="34" charset="0"/>
                <a:cs typeface="Times New Roman" pitchFamily="18" charset="0"/>
              </a:rPr>
              <a:t>Steps and corresponding files:</a:t>
            </a:r>
          </a:p>
          <a:p>
            <a:pPr lvl="0" algn="l" eaLnBrk="0" fontAlgn="base" hangingPunct="0">
              <a:spcBef>
                <a:spcPct val="0"/>
              </a:spcBef>
              <a:spcAft>
                <a:spcPct val="0"/>
              </a:spcAft>
              <a:tabLst>
                <a:tab pos="1000125" algn="l"/>
              </a:tabLst>
            </a:pP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A. Transaction initiation or the checkout page: 'index.php'</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B. Gateway connection file: 'ext.php'</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C. Transaction Confirmation files: 'cancel.php', 'fail.php', 'receive.php'</a:t>
            </a:r>
            <a:endParaRPr lang="en-GB" sz="1800" dirty="0" smtClean="0">
              <a:solidFill>
                <a:schemeClr val="tx1"/>
              </a:solidFill>
              <a:latin typeface="Arial" pitchFamily="34" charset="0"/>
              <a:cs typeface="Arial" pitchFamily="34" charset="0"/>
            </a:endParaRPr>
          </a:p>
          <a:p>
            <a:pPr lvl="0" algn="l" eaLnBrk="0" fontAlgn="base" hangingPunct="0">
              <a:spcBef>
                <a:spcPct val="0"/>
              </a:spcBef>
              <a:spcAft>
                <a:spcPct val="0"/>
              </a:spcAft>
              <a:tabLst>
                <a:tab pos="1000125" algn="l"/>
              </a:tabLst>
            </a:pPr>
            <a:r>
              <a:rPr lang="en-GB" dirty="0" smtClean="0">
                <a:solidFill>
                  <a:schemeClr val="tx1"/>
                </a:solidFill>
                <a:latin typeface="Calibri" pitchFamily="34" charset="0"/>
                <a:ea typeface="Calibri" pitchFamily="34" charset="0"/>
                <a:cs typeface="Times New Roman" pitchFamily="18" charset="0"/>
              </a:rPr>
              <a:t>D. Error handling file: 'error.php'</a:t>
            </a:r>
            <a:endParaRPr lang="en-GB" sz="4800" dirty="0" smtClean="0">
              <a:solidFill>
                <a:schemeClr val="tx1"/>
              </a:solidFill>
              <a:latin typeface="Arial" pitchFamily="34" charset="0"/>
              <a:cs typeface="Arial" pitchFamily="34" charset="0"/>
            </a:endParaRP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sz="3200" dirty="0" smtClean="0"/>
              <a:t>Steps</a:t>
            </a:r>
            <a:endParaRPr lang="en-IN" sz="3200" dirty="0"/>
          </a:p>
        </p:txBody>
      </p:sp>
      <p:sp>
        <p:nvSpPr>
          <p:cNvPr id="3" name="Content Placeholder 2"/>
          <p:cNvSpPr>
            <a:spLocks noGrp="1"/>
          </p:cNvSpPr>
          <p:nvPr>
            <p:ph idx="1"/>
          </p:nvPr>
        </p:nvSpPr>
        <p:spPr/>
        <p:txBody>
          <a:bodyPr>
            <a:normAutofit fontScale="55000" lnSpcReduction="20000"/>
          </a:bodyPr>
          <a:lstStyle/>
          <a:p>
            <a:pPr>
              <a:buNone/>
            </a:pPr>
            <a:r>
              <a:rPr lang="en-GB" sz="3400" b="1" dirty="0" smtClean="0"/>
              <a:t>A   </a:t>
            </a:r>
            <a:r>
              <a:rPr lang="en-GB" sz="3400" u="sng" dirty="0" smtClean="0"/>
              <a:t>10 parameters are initiated at the checkout page ‘index.php’ , of which 7 must have values and they are marked as </a:t>
            </a:r>
            <a:r>
              <a:rPr lang="en-GB" sz="3400" b="1" u="sng" dirty="0" smtClean="0"/>
              <a:t>necessary. </a:t>
            </a:r>
            <a:r>
              <a:rPr lang="en-GB" sz="3400" u="sng" dirty="0" smtClean="0"/>
              <a:t>The rest can have blank values.</a:t>
            </a:r>
            <a:endParaRPr lang="en-GB" sz="7300" b="1" dirty="0" smtClean="0"/>
          </a:p>
          <a:p>
            <a:endParaRPr lang="en-GB" u="sng" dirty="0" smtClean="0"/>
          </a:p>
          <a:p>
            <a:r>
              <a:rPr lang="en-GB" sz="3600" dirty="0" smtClean="0"/>
              <a:t>1. Transaction ID </a:t>
            </a:r>
            <a:r>
              <a:rPr lang="en-GB" sz="3600" b="1" dirty="0" smtClean="0"/>
              <a:t>(must be unique for every transaction) </a:t>
            </a:r>
            <a:r>
              <a:rPr lang="en-GB" sz="3600" dirty="0" smtClean="0"/>
              <a:t>- </a:t>
            </a:r>
            <a:r>
              <a:rPr lang="en-GB" sz="3600" b="1" u="sng" dirty="0" smtClean="0"/>
              <a:t>necessary</a:t>
            </a:r>
            <a:endParaRPr lang="en-IN" sz="3600" dirty="0" smtClean="0"/>
          </a:p>
          <a:p>
            <a:r>
              <a:rPr lang="en-GB" sz="3600" dirty="0" smtClean="0"/>
              <a:t>2. Success URL </a:t>
            </a:r>
            <a:r>
              <a:rPr lang="en-GB" sz="3600" b="1" dirty="0" smtClean="0"/>
              <a:t>(in this case, it is the URL of the receive.php file)</a:t>
            </a:r>
            <a:r>
              <a:rPr lang="en-GB" sz="3600" dirty="0" smtClean="0"/>
              <a:t> - </a:t>
            </a:r>
            <a:r>
              <a:rPr lang="en-GB" sz="3600" b="1" u="sng" dirty="0" smtClean="0"/>
              <a:t>necessary</a:t>
            </a:r>
            <a:endParaRPr lang="en-IN" sz="3600" dirty="0" smtClean="0"/>
          </a:p>
          <a:p>
            <a:r>
              <a:rPr lang="en-GB" sz="3600" dirty="0" smtClean="0"/>
              <a:t>3. Fail URL </a:t>
            </a:r>
            <a:r>
              <a:rPr lang="en-GB" sz="3600" b="1" dirty="0" smtClean="0"/>
              <a:t>(in this case, it is the URL of the fail.php file)</a:t>
            </a:r>
            <a:r>
              <a:rPr lang="en-GB" sz="3600" dirty="0" smtClean="0"/>
              <a:t> - </a:t>
            </a:r>
            <a:r>
              <a:rPr lang="en-GB" sz="3600" b="1" u="sng" dirty="0" smtClean="0"/>
              <a:t>necessary</a:t>
            </a:r>
            <a:endParaRPr lang="en-IN" sz="3600" dirty="0" smtClean="0"/>
          </a:p>
          <a:p>
            <a:r>
              <a:rPr lang="en-GB" sz="3600" dirty="0" smtClean="0"/>
              <a:t>4. Cancel URL </a:t>
            </a:r>
            <a:r>
              <a:rPr lang="en-GB" sz="3600" b="1" dirty="0" smtClean="0"/>
              <a:t>(in this case, it is the URL of the cancel.php file)</a:t>
            </a:r>
            <a:r>
              <a:rPr lang="en-GB" sz="3600" dirty="0" smtClean="0"/>
              <a:t> - </a:t>
            </a:r>
            <a:r>
              <a:rPr lang="en-GB" sz="3600" b="1" u="sng" dirty="0" smtClean="0"/>
              <a:t>necessary</a:t>
            </a:r>
            <a:endParaRPr lang="en-IN" sz="3600" dirty="0" smtClean="0"/>
          </a:p>
          <a:p>
            <a:r>
              <a:rPr lang="en-GB" sz="3600" dirty="0" smtClean="0"/>
              <a:t>5. First Name</a:t>
            </a:r>
            <a:endParaRPr lang="en-IN" sz="3600" dirty="0" smtClean="0"/>
          </a:p>
          <a:p>
            <a:r>
              <a:rPr lang="en-GB" sz="3600" dirty="0" smtClean="0"/>
              <a:t>6. Last Name</a:t>
            </a:r>
            <a:endParaRPr lang="en-IN" sz="3600" dirty="0" smtClean="0"/>
          </a:p>
          <a:p>
            <a:r>
              <a:rPr lang="en-GB" sz="3600" dirty="0" smtClean="0"/>
              <a:t>7. Email- </a:t>
            </a:r>
            <a:endParaRPr lang="en-IN" sz="3600" dirty="0" smtClean="0"/>
          </a:p>
          <a:p>
            <a:r>
              <a:rPr lang="en-GB" sz="3600" dirty="0" smtClean="0"/>
              <a:t>8. Phone on record (can be different from the phone used for transaction).</a:t>
            </a:r>
            <a:endParaRPr lang="en-IN" sz="3600" dirty="0" smtClean="0"/>
          </a:p>
          <a:p>
            <a:r>
              <a:rPr lang="en-GB" sz="3600" dirty="0" smtClean="0"/>
              <a:t>9. Product Info- must not contain space character - </a:t>
            </a:r>
            <a:r>
              <a:rPr lang="en-GB" sz="3600" b="1" u="sng" dirty="0" smtClean="0"/>
              <a:t>necessary</a:t>
            </a:r>
            <a:endParaRPr lang="en-IN" sz="3600" dirty="0" smtClean="0"/>
          </a:p>
          <a:p>
            <a:r>
              <a:rPr lang="en-GB" sz="3600" dirty="0" smtClean="0"/>
              <a:t>10. Amount- integer only with no decimal point- </a:t>
            </a:r>
            <a:r>
              <a:rPr lang="en-GB" sz="3600" b="1" u="sng" dirty="0" smtClean="0"/>
              <a:t>necessary</a:t>
            </a:r>
            <a:endParaRPr lang="en-IN"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0000" lnSpcReduction="20000"/>
          </a:bodyPr>
          <a:lstStyle/>
          <a:p>
            <a:pPr>
              <a:buNone/>
            </a:pPr>
            <a:r>
              <a:rPr lang="en-GB" b="1" dirty="0" smtClean="0"/>
              <a:t>B  </a:t>
            </a:r>
            <a:r>
              <a:rPr lang="en-GB" b="1" u="sng" dirty="0" smtClean="0"/>
              <a:t>Gateway Communication:</a:t>
            </a:r>
            <a:endParaRPr lang="en-IN" b="1" dirty="0" smtClean="0"/>
          </a:p>
          <a:p>
            <a:r>
              <a:rPr lang="en-GB" u="sng" dirty="0" smtClean="0"/>
              <a:t>4 additional parameters are initiated from the gateway connection page ‘ext.php’:</a:t>
            </a:r>
            <a:endParaRPr lang="en-IN" dirty="0" smtClean="0"/>
          </a:p>
          <a:p>
            <a:r>
              <a:rPr lang="en-GB" dirty="0" smtClean="0"/>
              <a:t>1. key- randomly generated, session specific salt </a:t>
            </a:r>
            <a:r>
              <a:rPr lang="en-GB" b="1" dirty="0" smtClean="0"/>
              <a:t>– necessary (can be the same as transaction id)</a:t>
            </a:r>
            <a:endParaRPr lang="en-IN" dirty="0" smtClean="0"/>
          </a:p>
          <a:p>
            <a:r>
              <a:rPr lang="en-GB" dirty="0" smtClean="0"/>
              <a:t>2. </a:t>
            </a:r>
            <a:r>
              <a:rPr lang="en-GB" b="1" dirty="0" smtClean="0"/>
              <a:t>Merchant ID</a:t>
            </a:r>
            <a:r>
              <a:rPr lang="en-GB" dirty="0" smtClean="0"/>
              <a:t> </a:t>
            </a:r>
            <a:r>
              <a:rPr lang="en-GB" b="1" dirty="0" smtClean="0"/>
              <a:t>- necessary</a:t>
            </a:r>
            <a:endParaRPr lang="en-IN" dirty="0" smtClean="0"/>
          </a:p>
          <a:p>
            <a:r>
              <a:rPr lang="en-GB" dirty="0" smtClean="0"/>
              <a:t>3. The secret hash, made with various parameters, including the randomly generated salt and the</a:t>
            </a:r>
            <a:r>
              <a:rPr lang="en-GB" b="1" dirty="0" smtClean="0"/>
              <a:t> merchant secret key</a:t>
            </a:r>
            <a:r>
              <a:rPr lang="en-GB" dirty="0" smtClean="0"/>
              <a:t> </a:t>
            </a:r>
            <a:r>
              <a:rPr lang="en-GB" b="1" dirty="0" smtClean="0"/>
              <a:t>- necessary</a:t>
            </a:r>
            <a:endParaRPr lang="en-IN" dirty="0" smtClean="0"/>
          </a:p>
          <a:p>
            <a:r>
              <a:rPr lang="en-GB" dirty="0" smtClean="0"/>
              <a:t>4. </a:t>
            </a:r>
            <a:r>
              <a:rPr lang="en-GB" dirty="0" err="1" smtClean="0"/>
              <a:t>lang</a:t>
            </a:r>
            <a:r>
              <a:rPr lang="en-GB" dirty="0" smtClean="0"/>
              <a:t> – language support which currently only supports Hindi (</a:t>
            </a:r>
            <a:r>
              <a:rPr lang="en-GB" dirty="0" err="1" smtClean="0"/>
              <a:t>lang</a:t>
            </a:r>
            <a:r>
              <a:rPr lang="en-GB" dirty="0" smtClean="0"/>
              <a:t>=hi). The default is English.</a:t>
            </a:r>
            <a:endParaRPr lang="en-IN" dirty="0" smtClean="0"/>
          </a:p>
          <a:p>
            <a:r>
              <a:rPr lang="en-GB" b="1" u="sng" dirty="0" smtClean="0"/>
              <a:t>NOTE: </a:t>
            </a:r>
            <a:endParaRPr lang="en-IN" dirty="0" smtClean="0"/>
          </a:p>
          <a:p>
            <a:pPr lvl="0"/>
            <a:r>
              <a:rPr lang="en-GB" b="1" dirty="0" smtClean="0"/>
              <a:t>Replace the demo </a:t>
            </a:r>
            <a:r>
              <a:rPr lang="en-GB" b="1" dirty="0" err="1" smtClean="0"/>
              <a:t>MerchantID</a:t>
            </a:r>
            <a:r>
              <a:rPr lang="en-GB" b="1" dirty="0" smtClean="0"/>
              <a:t> and key with those provided in the ‘ID AND KEY’ document.</a:t>
            </a:r>
            <a:endParaRPr lang="en-IN" dirty="0" smtClean="0"/>
          </a:p>
          <a:p>
            <a:pPr lvl="0"/>
            <a:r>
              <a:rPr lang="en-GB" b="1" u="sng" dirty="0" smtClean="0"/>
              <a:t>The hash computation scheme and the form parameter names should be exactly as mentioned in the 'ext.php' file.</a:t>
            </a: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1900" dirty="0" smtClean="0"/>
              <a:t>All 14 (10+4) parameters are submitted via POST request from the ‘ext.php’ page to the specified URL of </a:t>
            </a:r>
            <a:r>
              <a:rPr lang="en-GB" sz="1900" dirty="0" err="1" smtClean="0"/>
              <a:t>Yippster</a:t>
            </a:r>
            <a:r>
              <a:rPr lang="en-GB" sz="1900" dirty="0" smtClean="0"/>
              <a:t> domain</a:t>
            </a:r>
            <a:endParaRPr lang="en-IN" sz="1900" dirty="0" smtClean="0"/>
          </a:p>
          <a:p>
            <a:pPr>
              <a:buNone/>
            </a:pPr>
            <a:r>
              <a:rPr lang="en-GB" sz="1900" dirty="0" smtClean="0"/>
              <a:t> </a:t>
            </a:r>
            <a:endParaRPr lang="en-IN" sz="1900" dirty="0" smtClean="0"/>
          </a:p>
          <a:p>
            <a:r>
              <a:rPr lang="en-GB" sz="1900" dirty="0" smtClean="0"/>
              <a:t>key=1eee58f&amp;hash=a24b01d98ad54703b1f7bd048f0524ea&amp;txnid=52250&amp;surl=http%3A%2F%2Flocalhost%2Fdemo%2Freceive.php&amp;furl=http%3A%2F%2Flocalhost%2Fdemo%2Ffail.php&amp;curl=http%3A%2F%2Flocalhost%2Fdemo%2Fcancel.php&amp;firstname=</a:t>
            </a:r>
            <a:r>
              <a:rPr lang="en-GB" sz="1900" dirty="0" err="1" smtClean="0"/>
              <a:t>Anant&amp;lastname</a:t>
            </a:r>
            <a:r>
              <a:rPr lang="en-GB" sz="1900" dirty="0" smtClean="0"/>
              <a:t>=</a:t>
            </a:r>
            <a:r>
              <a:rPr lang="en-GB" sz="1900" dirty="0" err="1" smtClean="0"/>
              <a:t>Kochhar&amp;email</a:t>
            </a:r>
            <a:r>
              <a:rPr lang="en-GB" sz="1900" dirty="0" smtClean="0"/>
              <a:t>=kochhar.anant%40gmail.com&amp;phone=9868759665&amp;productinfo=IndiaToday+RW2&amp;amount=1.5&amp;lang=</a:t>
            </a:r>
            <a:r>
              <a:rPr lang="en-GB" sz="1900" dirty="0" err="1" smtClean="0"/>
              <a:t>hi&amp;merchantID</a:t>
            </a:r>
            <a:r>
              <a:rPr lang="en-GB" sz="1900" dirty="0" smtClean="0"/>
              <a:t>=0000</a:t>
            </a:r>
            <a:endParaRPr lang="en-IN" sz="1900" dirty="0" smtClean="0"/>
          </a:p>
          <a:p>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GB" smtClean="0"/>
              <a:t>C </a:t>
            </a:r>
          </a:p>
          <a:p>
            <a:pPr>
              <a:buNone/>
            </a:pPr>
            <a:r>
              <a:rPr lang="en-GB" sz="2000" b="1" u="sng" smtClean="0"/>
              <a:t>There </a:t>
            </a:r>
            <a:r>
              <a:rPr lang="en-GB" sz="2000" b="1" u="sng" dirty="0" smtClean="0"/>
              <a:t>are 3 transaction states: cancel, fail, success.</a:t>
            </a:r>
            <a:endParaRPr lang="en-IN" sz="2000" b="1" dirty="0" smtClean="0"/>
          </a:p>
          <a:p>
            <a:r>
              <a:rPr lang="en-GB" sz="2100" dirty="0" smtClean="0"/>
              <a:t>1. Cancel can be user initiated or system initiated. Confirmation is received at 'cancel.php'. The GET parameter 'cause' identifies the reason, while the ‘hash’ parameter confirms the authenticity of the call.</a:t>
            </a:r>
            <a:endParaRPr lang="en-IN" sz="2100" dirty="0" smtClean="0"/>
          </a:p>
          <a:p>
            <a:r>
              <a:rPr lang="en-GB" sz="2100" u="sng" dirty="0" smtClean="0">
                <a:hlinkClick r:id="rId2"/>
              </a:rPr>
              <a:t>http://localhost/demo/cancel.php?hash=6a7baf09e7a01b681d88518662e00f66&amp;cause=cancel&amp;txnid=30607</a:t>
            </a:r>
            <a:endParaRPr lang="en-IN" sz="2100" dirty="0" smtClean="0"/>
          </a:p>
          <a:p>
            <a:r>
              <a:rPr lang="en-GB" sz="2100" dirty="0" smtClean="0"/>
              <a:t>System Initiated Cancellation occurs when:</a:t>
            </a:r>
            <a:endParaRPr lang="en-IN" sz="2100" dirty="0" smtClean="0"/>
          </a:p>
          <a:p>
            <a:pPr lvl="0"/>
            <a:r>
              <a:rPr lang="en-GB" sz="2100" dirty="0" smtClean="0"/>
              <a:t>User is attempting to buy the same product with the same mobile number within 15 minutes.</a:t>
            </a:r>
            <a:endParaRPr lang="en-IN" sz="2100" dirty="0" smtClean="0"/>
          </a:p>
          <a:p>
            <a:pPr lvl="0"/>
            <a:r>
              <a:rPr lang="en-GB" sz="2100" dirty="0" smtClean="0"/>
              <a:t>User does not have sufficient balance to purchase the product.</a:t>
            </a:r>
            <a:endParaRPr lang="en-IN" sz="2100" dirty="0" smtClean="0"/>
          </a:p>
          <a:p>
            <a:pPr lvl="0"/>
            <a:r>
              <a:rPr lang="en-GB" sz="2100" dirty="0" smtClean="0"/>
              <a:t>System is experiencing problems.</a:t>
            </a:r>
            <a:endParaRPr lang="en-IN" sz="2100" dirty="0" smtClean="0"/>
          </a:p>
          <a:p>
            <a:pPr>
              <a:buNone/>
            </a:pPr>
            <a:endParaRPr lang="en-IN" sz="21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1797</TotalTime>
  <Words>1093</Words>
  <Application>Microsoft Office PowerPoint</Application>
  <PresentationFormat>On-screen Show (4:3)</PresentationFormat>
  <Paragraphs>147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Dosis</vt:lpstr>
      <vt:lpstr>Times New Roman</vt:lpstr>
      <vt:lpstr>Office Theme</vt:lpstr>
      <vt:lpstr> Yippster Integration In-App Purchasing</vt:lpstr>
      <vt:lpstr>Yippster Solution on mobile app (in-app)</vt:lpstr>
      <vt:lpstr>Configurations</vt:lpstr>
      <vt:lpstr>PowerPoint Presentation</vt:lpstr>
      <vt:lpstr>PowerPoint Presentation</vt:lpstr>
      <vt:lpstr>Steps</vt:lpstr>
      <vt:lpstr>PowerPoint Presentation</vt:lpstr>
      <vt:lpstr>PowerPoint Presentation</vt:lpstr>
      <vt:lpstr>PowerPoint Presentation</vt:lpstr>
      <vt:lpstr>PowerPoint Presentation</vt:lpstr>
      <vt:lpstr>PowerPoint Presentation</vt:lpstr>
      <vt:lpstr>CODES ON RETURN URLs and THEIR DESCRIPTIONS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dc:creator>
  <cp:lastModifiedBy>Anant</cp:lastModifiedBy>
  <cp:revision>209</cp:revision>
  <dcterms:created xsi:type="dcterms:W3CDTF">2006-08-16T00:00:00Z</dcterms:created>
  <dcterms:modified xsi:type="dcterms:W3CDTF">2015-04-26T16:02:54Z</dcterms:modified>
</cp:coreProperties>
</file>