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Clear Sans Regular Bold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-754" y="-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ownloads\Task%203_Final%20Content%20Data%20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Distribution of Sentiments Type</a:t>
            </a:r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Sheet1!$H$2</c:f>
              <c:strCache>
                <c:ptCount val="1"/>
                <c:pt idx="0">
                  <c:v>Total Count</c:v>
                </c:pt>
              </c:strCache>
            </c:strRef>
          </c:tx>
          <c:explosion val="25"/>
          <c:dLbls>
            <c:showPercent val="1"/>
            <c:showLeaderLines val="1"/>
          </c:dLbls>
          <c:cat>
            <c:strRef>
              <c:f>Sheet1!$G$3:$G$5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Sheet1!$H$3:$H$5</c:f>
              <c:numCache>
                <c:formatCode>General</c:formatCode>
                <c:ptCount val="3"/>
                <c:pt idx="0">
                  <c:v>824056</c:v>
                </c:pt>
                <c:pt idx="1">
                  <c:v>84805</c:v>
                </c:pt>
                <c:pt idx="2">
                  <c:v>64784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ayout/>
    </c:legend>
    <c:plotVisOnly val="1"/>
  </c:chart>
  <c:txPr>
    <a:bodyPr/>
    <a:lstStyle/>
    <a:p>
      <a:pPr>
        <a:defRPr sz="2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17.12.2022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jpe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90600" y="800100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62200" y="2095500"/>
            <a:ext cx="5482998" cy="5693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Post Analysis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/>
          <p:nvPr/>
        </p:nvGraphicFramePr>
        <p:xfrm>
          <a:off x="7924800" y="2781300"/>
          <a:ext cx="9372600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3"/>
          <p:cNvSpPr txBox="1"/>
          <p:nvPr/>
        </p:nvSpPr>
        <p:spPr>
          <a:xfrm>
            <a:off x="2971800" y="1562100"/>
            <a:ext cx="7010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 smtClean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24200" y="31623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Majority of Sentiments are Positive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7346966" y="5017734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7346966" y="2045934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7346966" y="7760934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/>
          <a:srcRect l="4069" t="1617" r="4069" b="1617"/>
          <a:stretch>
            <a:fillRect/>
          </a:stretch>
        </p:blipFill>
        <p:spPr>
          <a:xfrm>
            <a:off x="12649200" y="110490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33400" y="10287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38200" y="3009900"/>
            <a:ext cx="883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Animal</a:t>
            </a:r>
            <a:r>
              <a:rPr lang="en-US" sz="2800" dirty="0" smtClean="0"/>
              <a:t> Category is having </a:t>
            </a:r>
            <a:r>
              <a:rPr lang="en-US" sz="2800" b="1" dirty="0" smtClean="0"/>
              <a:t>most Sentiment Score </a:t>
            </a:r>
            <a:r>
              <a:rPr lang="en-US" sz="2800" dirty="0" smtClean="0"/>
              <a:t>where as </a:t>
            </a:r>
            <a:r>
              <a:rPr lang="en-US" sz="2800" b="1" dirty="0" smtClean="0"/>
              <a:t>Public Speaking </a:t>
            </a:r>
            <a:r>
              <a:rPr lang="en-US" sz="2800" dirty="0" smtClean="0"/>
              <a:t>is having the </a:t>
            </a:r>
            <a:r>
              <a:rPr lang="en-US" sz="2800" b="1" dirty="0" smtClean="0"/>
              <a:t>least Score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May-2021</a:t>
            </a:r>
            <a:r>
              <a:rPr lang="en-US" sz="2800" dirty="0" smtClean="0"/>
              <a:t> has the </a:t>
            </a:r>
            <a:r>
              <a:rPr lang="en-US" sz="2800" b="1" dirty="0" smtClean="0"/>
              <a:t>Highest</a:t>
            </a:r>
            <a:r>
              <a:rPr lang="en-US" sz="2800" dirty="0" smtClean="0"/>
              <a:t> Number of Posts while </a:t>
            </a:r>
            <a:r>
              <a:rPr lang="en-US" sz="2800" b="1" dirty="0" smtClean="0"/>
              <a:t>June -2020</a:t>
            </a:r>
            <a:r>
              <a:rPr lang="en-US" sz="2800" dirty="0" smtClean="0"/>
              <a:t> is having </a:t>
            </a:r>
            <a:r>
              <a:rPr lang="en-US" sz="2800" b="1" dirty="0" smtClean="0"/>
              <a:t>Lowest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smtClean="0"/>
              <a:t> 84% </a:t>
            </a:r>
            <a:r>
              <a:rPr lang="en-US" sz="2800" dirty="0" smtClean="0"/>
              <a:t>of the Total Post were </a:t>
            </a:r>
            <a:r>
              <a:rPr lang="en-US" sz="2800" b="1" dirty="0" smtClean="0"/>
              <a:t>positive</a:t>
            </a:r>
            <a:r>
              <a:rPr lang="en-US" sz="2800" dirty="0" smtClean="0"/>
              <a:t> in nature.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5532360"/>
            <a:chOff x="0" y="0"/>
            <a:chExt cx="11564591" cy="737647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78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</a:rPr>
                <a:t>Project </a:t>
              </a:r>
              <a:r>
                <a:rPr lang="en-US" sz="2800" spc="-19" dirty="0" smtClean="0">
                  <a:solidFill>
                    <a:srgbClr val="000000"/>
                  </a:solidFill>
                </a:rPr>
                <a:t>R</a:t>
              </a:r>
              <a:r>
                <a:rPr lang="en-US" sz="2800" spc="-19" dirty="0" smtClean="0">
                  <a:solidFill>
                    <a:srgbClr val="000000"/>
                  </a:solidFill>
                </a:rPr>
                <a:t>ecap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800" spc="-19" dirty="0" smtClean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</a:rPr>
                <a:t>The Analytics </a:t>
              </a:r>
              <a:r>
                <a:rPr lang="en-US" sz="2800" spc="-19" dirty="0" smtClean="0">
                  <a:solidFill>
                    <a:srgbClr val="000000"/>
                  </a:solidFill>
                </a:rPr>
                <a:t>T</a:t>
              </a:r>
              <a:r>
                <a:rPr lang="en-US" sz="2800" spc="-19" dirty="0" smtClean="0">
                  <a:solidFill>
                    <a:srgbClr val="000000"/>
                  </a:solidFill>
                </a:rPr>
                <a:t>eam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800" spc="-19" dirty="0" smtClean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800" spc="-19" dirty="0" smtClean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28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  <a:buFont typeface="Arial" pitchFamily="34" charset="0"/>
                <a:buChar char="•"/>
              </a:pPr>
              <a:r>
                <a:rPr lang="en-US" sz="28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876800" y="1866900"/>
            <a:ext cx="11412379" cy="65532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2800" dirty="0" smtClean="0"/>
              <a:t>			</a:t>
            </a:r>
          </a:p>
          <a:p>
            <a:endParaRPr lang="en-US" sz="2800" dirty="0" smtClean="0"/>
          </a:p>
          <a:p>
            <a:r>
              <a:rPr lang="en-US" sz="2800" dirty="0" smtClean="0"/>
              <a:t>			</a:t>
            </a:r>
            <a:endParaRPr lang="en-US" sz="2800" dirty="0" smtClean="0"/>
          </a:p>
          <a:p>
            <a:r>
              <a:rPr lang="en-US" sz="2800" dirty="0" smtClean="0"/>
              <a:t>				Social Buzz is a fast growing Technology unicorn that 				need to adapt quickly to it’s global scale.</a:t>
            </a:r>
          </a:p>
          <a:p>
            <a:r>
              <a:rPr lang="en-US" sz="2800" dirty="0" smtClean="0"/>
              <a:t>	</a:t>
            </a:r>
            <a:r>
              <a:rPr lang="en-US" sz="2800" dirty="0" smtClean="0"/>
              <a:t>				</a:t>
            </a:r>
          </a:p>
          <a:p>
            <a:r>
              <a:rPr lang="en-US" sz="2800" dirty="0" smtClean="0"/>
              <a:t>	</a:t>
            </a:r>
            <a:r>
              <a:rPr lang="en-US" sz="2800" dirty="0" smtClean="0"/>
              <a:t>			Accenture has begun a 3 month POC focusing on 					the below tasks:</a:t>
            </a:r>
          </a:p>
          <a:p>
            <a:endParaRPr lang="en-US" sz="2800" dirty="0" smtClean="0"/>
          </a:p>
          <a:p>
            <a:r>
              <a:rPr lang="en-US" sz="2800" dirty="0" smtClean="0"/>
              <a:t>					1. An Audit of Social Buzz’s Big data practice.</a:t>
            </a:r>
          </a:p>
          <a:p>
            <a:r>
              <a:rPr lang="en-US" sz="2800" dirty="0" smtClean="0"/>
              <a:t>	</a:t>
            </a:r>
            <a:r>
              <a:rPr lang="en-US" sz="2800" dirty="0" smtClean="0"/>
              <a:t>				2.</a:t>
            </a:r>
            <a:r>
              <a:rPr lang="en-US" sz="2800" dirty="0" smtClean="0"/>
              <a:t> </a:t>
            </a:r>
            <a:r>
              <a:rPr lang="en-US" sz="2800" dirty="0" smtClean="0"/>
              <a:t>Recommendations for a successful IPO.</a:t>
            </a:r>
          </a:p>
          <a:p>
            <a:r>
              <a:rPr lang="en-US" sz="2800" dirty="0" smtClean="0"/>
              <a:t>	</a:t>
            </a:r>
            <a:endParaRPr lang="en-US" sz="2800" dirty="0" smtClean="0"/>
          </a:p>
          <a:p>
            <a:r>
              <a:rPr lang="en-US" sz="2800" dirty="0" smtClean="0"/>
              <a:t>	</a:t>
            </a:r>
            <a:r>
              <a:rPr lang="en-US" sz="2800" dirty="0" smtClean="0"/>
              <a:t>				3. Analysis to find Social Buzz’s Top 5 most						    popular content category.</a:t>
            </a:r>
          </a:p>
          <a:p>
            <a:endParaRPr lang="en-US" sz="2800" dirty="0" smtClean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	</a:t>
            </a:r>
            <a:r>
              <a:rPr lang="en-AU" dirty="0" smtClean="0"/>
              <a:t>		</a:t>
            </a:r>
          </a:p>
          <a:p>
            <a:r>
              <a:rPr lang="en-AU" dirty="0" smtClean="0"/>
              <a:t>	</a:t>
            </a:r>
            <a:r>
              <a:rPr lang="en-AU" dirty="0" smtClean="0"/>
              <a:t>		</a:t>
            </a:r>
            <a:r>
              <a:rPr lang="en-AU" sz="3200" dirty="0" smtClean="0"/>
              <a:t>*</a:t>
            </a:r>
            <a:r>
              <a:rPr lang="en-AU" sz="3200" dirty="0" smtClean="0"/>
              <a:t> OVER 24,000 content and their Reaction 			Type collected over the span of 1 year 				from June 2020 till June 2021</a:t>
            </a:r>
          </a:p>
          <a:p>
            <a:endParaRPr lang="en-AU" sz="3200" dirty="0" smtClean="0"/>
          </a:p>
          <a:p>
            <a:r>
              <a:rPr lang="en-AU" sz="3200" dirty="0" smtClean="0"/>
              <a:t>	</a:t>
            </a:r>
            <a:r>
              <a:rPr lang="en-AU" sz="3200" dirty="0" smtClean="0"/>
              <a:t>		* Analysis to find the Top 5 most Popular 			content  category </a:t>
            </a:r>
          </a:p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 cstate="print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2" name="Picture 31" descr="1657894224874-01.jpe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8600" y="4000500"/>
            <a:ext cx="1884045" cy="2133600"/>
          </a:xfrm>
          <a:prstGeom prst="ellipse">
            <a:avLst/>
          </a:prstGeom>
          <a:ln w="3175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TextBox 32"/>
          <p:cNvSpPr txBox="1"/>
          <p:nvPr/>
        </p:nvSpPr>
        <p:spPr>
          <a:xfrm>
            <a:off x="14097000" y="49149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Raushan</a:t>
            </a:r>
            <a:r>
              <a:rPr lang="en-US" sz="2400" b="1" dirty="0" smtClean="0"/>
              <a:t> Kumar</a:t>
            </a:r>
          </a:p>
          <a:p>
            <a:r>
              <a:rPr lang="en-US" sz="2400" dirty="0" smtClean="0"/>
              <a:t>Data Analyst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14859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  Understanding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30099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  Cleaning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01000" y="45339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  Modeling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134600" y="62103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Data Analysis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58600" y="79629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Uncover Insights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001000" y="2552700"/>
          <a:ext cx="8001000" cy="3596640"/>
        </p:xfrm>
        <a:graphic>
          <a:graphicData uri="http://schemas.openxmlformats.org/drawingml/2006/table">
            <a:tbl>
              <a:tblPr/>
              <a:tblGrid>
                <a:gridCol w="3388659"/>
                <a:gridCol w="4612341"/>
              </a:tblGrid>
              <a:tr h="599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Categories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Aggregated 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animals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74965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science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71168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healthy eating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69339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technology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68738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66676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14400" y="27813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 Top 5 Most Popular Content Category   OUT of 17 Categories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9906000" y="3390900"/>
          <a:ext cx="6565900" cy="3672840"/>
        </p:xfrm>
        <a:graphic>
          <a:graphicData uri="http://schemas.openxmlformats.org/drawingml/2006/table">
            <a:tbl>
              <a:tblPr/>
              <a:tblGrid>
                <a:gridCol w="2780852"/>
                <a:gridCol w="3785048"/>
              </a:tblGrid>
              <a:tr h="612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Categories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Aggregated 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public speaking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49264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veganism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49619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tennis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50339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dogs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52511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studying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54269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971800" y="31623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Bottom 5 Content Category</a:t>
            </a:r>
            <a:endParaRPr lang="en-US" sz="3200" b="1" dirty="0"/>
          </a:p>
        </p:txBody>
      </p:sp>
      <p:sp>
        <p:nvSpPr>
          <p:cNvPr id="29" name="TextBox 3"/>
          <p:cNvSpPr txBox="1"/>
          <p:nvPr/>
        </p:nvSpPr>
        <p:spPr>
          <a:xfrm>
            <a:off x="2971800" y="1562100"/>
            <a:ext cx="7010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 smtClean="0">
                <a:solidFill>
                  <a:srgbClr val="000000"/>
                </a:solidFill>
                <a:latin typeface="Graphik Regular" panose="020B0503030202060203" pitchFamily="34" charset="0"/>
              </a:rPr>
              <a:t>Insights(Cont.)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2971800" y="3162300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b="1" dirty="0" smtClean="0"/>
              <a:t>Count Of Posts Over the Year</a:t>
            </a:r>
          </a:p>
          <a:p>
            <a:endParaRPr lang="en-US" sz="3200" b="1" dirty="0"/>
          </a:p>
        </p:txBody>
      </p:sp>
      <p:sp>
        <p:nvSpPr>
          <p:cNvPr id="29" name="TextBox 3"/>
          <p:cNvSpPr txBox="1"/>
          <p:nvPr/>
        </p:nvSpPr>
        <p:spPr>
          <a:xfrm>
            <a:off x="2971800" y="1562100"/>
            <a:ext cx="7010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 smtClean="0">
                <a:solidFill>
                  <a:srgbClr val="000000"/>
                </a:solidFill>
                <a:latin typeface="Graphik Regular" panose="020B0503030202060203" pitchFamily="34" charset="0"/>
              </a:rPr>
              <a:t>Insights(Cont.)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991600" y="3086100"/>
          <a:ext cx="8077200" cy="6096006"/>
        </p:xfrm>
        <a:graphic>
          <a:graphicData uri="http://schemas.openxmlformats.org/drawingml/2006/table">
            <a:tbl>
              <a:tblPr/>
              <a:tblGrid>
                <a:gridCol w="3239755"/>
                <a:gridCol w="4837445"/>
              </a:tblGrid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Month- Year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Count of Posts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May-21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Jan-21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C47D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Aug-20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97E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Dec-20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27F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Jul-20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C81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Oct-20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2056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Nov-20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Sep-20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983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Mar-21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883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Apr-21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482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Feb-21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D81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Jun-21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Jun-20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214</Words>
  <Application>Microsoft Office PowerPoint</Application>
  <PresentationFormat>Custom</PresentationFormat>
  <Paragraphs>157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asus</cp:lastModifiedBy>
  <cp:revision>18</cp:revision>
  <dcterms:created xsi:type="dcterms:W3CDTF">2006-08-16T00:00:00Z</dcterms:created>
  <dcterms:modified xsi:type="dcterms:W3CDTF">2022-12-17T07:27:50Z</dcterms:modified>
  <dc:identifier>DAEhDyfaYKE</dc:identifier>
</cp:coreProperties>
</file>