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60FC6-3CF9-433B-8A0E-81B153CE4DA1}" type="datetimeFigureOut">
              <a:rPr lang="en-US"/>
              <a:pPr/>
              <a:t>10/18/2016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6E201-1D21-46E6-A64A-351DE122CE04}" type="slidenum">
              <a:rPr lang="en-US"/>
              <a:pPr/>
              <a:t>‹#›</a:t>
            </a:fld>
            <a:endParaRPr lang="en-US" dirty="0"/>
          </a:p>
        </p:txBody>
      </p:sp>
    </p:spTree>
    <p:extLst>
      <p:ext uri="{BB962C8B-B14F-4D97-AF65-F5344CB8AC3E}">
        <p14:creationId xmlns:p14="http://schemas.microsoft.com/office/powerpoint/2010/main" xmlns="" val="17896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2</a:t>
            </a:fld>
            <a:endParaRPr lang="en-US" dirty="0"/>
          </a:p>
        </p:txBody>
      </p:sp>
    </p:spTree>
    <p:extLst>
      <p:ext uri="{BB962C8B-B14F-4D97-AF65-F5344CB8AC3E}">
        <p14:creationId xmlns:p14="http://schemas.microsoft.com/office/powerpoint/2010/main" xmlns="" val="3846920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11</a:t>
            </a:fld>
            <a:endParaRPr lang="en-US" dirty="0"/>
          </a:p>
        </p:txBody>
      </p:sp>
    </p:spTree>
    <p:extLst>
      <p:ext uri="{BB962C8B-B14F-4D97-AF65-F5344CB8AC3E}">
        <p14:creationId xmlns:p14="http://schemas.microsoft.com/office/powerpoint/2010/main" xmlns="" val="41706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12</a:t>
            </a:fld>
            <a:endParaRPr lang="en-US" dirty="0"/>
          </a:p>
        </p:txBody>
      </p:sp>
    </p:spTree>
    <p:extLst>
      <p:ext uri="{BB962C8B-B14F-4D97-AF65-F5344CB8AC3E}">
        <p14:creationId xmlns:p14="http://schemas.microsoft.com/office/powerpoint/2010/main" xmlns="" val="2966911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13</a:t>
            </a:fld>
            <a:endParaRPr lang="en-US" dirty="0"/>
          </a:p>
        </p:txBody>
      </p:sp>
    </p:spTree>
    <p:extLst>
      <p:ext uri="{BB962C8B-B14F-4D97-AF65-F5344CB8AC3E}">
        <p14:creationId xmlns:p14="http://schemas.microsoft.com/office/powerpoint/2010/main" xmlns="" val="158651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14</a:t>
            </a:fld>
            <a:endParaRPr lang="en-US" dirty="0"/>
          </a:p>
        </p:txBody>
      </p:sp>
    </p:spTree>
    <p:extLst>
      <p:ext uri="{BB962C8B-B14F-4D97-AF65-F5344CB8AC3E}">
        <p14:creationId xmlns:p14="http://schemas.microsoft.com/office/powerpoint/2010/main" xmlns="" val="254300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15</a:t>
            </a:fld>
            <a:endParaRPr lang="en-US" dirty="0"/>
          </a:p>
        </p:txBody>
      </p:sp>
    </p:spTree>
    <p:extLst>
      <p:ext uri="{BB962C8B-B14F-4D97-AF65-F5344CB8AC3E}">
        <p14:creationId xmlns:p14="http://schemas.microsoft.com/office/powerpoint/2010/main" xmlns="" val="27559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16</a:t>
            </a:fld>
            <a:endParaRPr lang="en-US" dirty="0"/>
          </a:p>
        </p:txBody>
      </p:sp>
    </p:spTree>
    <p:extLst>
      <p:ext uri="{BB962C8B-B14F-4D97-AF65-F5344CB8AC3E}">
        <p14:creationId xmlns:p14="http://schemas.microsoft.com/office/powerpoint/2010/main" xmlns="" val="216176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17</a:t>
            </a:fld>
            <a:endParaRPr lang="en-US" dirty="0"/>
          </a:p>
        </p:txBody>
      </p:sp>
    </p:spTree>
    <p:extLst>
      <p:ext uri="{BB962C8B-B14F-4D97-AF65-F5344CB8AC3E}">
        <p14:creationId xmlns:p14="http://schemas.microsoft.com/office/powerpoint/2010/main" xmlns="" val="3533268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18</a:t>
            </a:fld>
            <a:endParaRPr lang="en-US" dirty="0"/>
          </a:p>
        </p:txBody>
      </p:sp>
    </p:spTree>
    <p:extLst>
      <p:ext uri="{BB962C8B-B14F-4D97-AF65-F5344CB8AC3E}">
        <p14:creationId xmlns:p14="http://schemas.microsoft.com/office/powerpoint/2010/main" xmlns="" val="710161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19</a:t>
            </a:fld>
            <a:endParaRPr lang="en-US" dirty="0"/>
          </a:p>
        </p:txBody>
      </p:sp>
    </p:spTree>
    <p:extLst>
      <p:ext uri="{BB962C8B-B14F-4D97-AF65-F5344CB8AC3E}">
        <p14:creationId xmlns:p14="http://schemas.microsoft.com/office/powerpoint/2010/main" xmlns="" val="3017312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20</a:t>
            </a:fld>
            <a:endParaRPr lang="en-US" dirty="0"/>
          </a:p>
        </p:txBody>
      </p:sp>
    </p:spTree>
    <p:extLst>
      <p:ext uri="{BB962C8B-B14F-4D97-AF65-F5344CB8AC3E}">
        <p14:creationId xmlns:p14="http://schemas.microsoft.com/office/powerpoint/2010/main" xmlns="" val="89160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3</a:t>
            </a:fld>
            <a:endParaRPr lang="en-US" dirty="0"/>
          </a:p>
        </p:txBody>
      </p:sp>
    </p:spTree>
    <p:extLst>
      <p:ext uri="{BB962C8B-B14F-4D97-AF65-F5344CB8AC3E}">
        <p14:creationId xmlns:p14="http://schemas.microsoft.com/office/powerpoint/2010/main" xmlns="" val="326413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4</a:t>
            </a:fld>
            <a:endParaRPr lang="en-US" dirty="0"/>
          </a:p>
        </p:txBody>
      </p:sp>
    </p:spTree>
    <p:extLst>
      <p:ext uri="{BB962C8B-B14F-4D97-AF65-F5344CB8AC3E}">
        <p14:creationId xmlns:p14="http://schemas.microsoft.com/office/powerpoint/2010/main" xmlns="" val="263170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5</a:t>
            </a:fld>
            <a:endParaRPr lang="en-US" dirty="0"/>
          </a:p>
        </p:txBody>
      </p:sp>
    </p:spTree>
    <p:extLst>
      <p:ext uri="{BB962C8B-B14F-4D97-AF65-F5344CB8AC3E}">
        <p14:creationId xmlns:p14="http://schemas.microsoft.com/office/powerpoint/2010/main" xmlns="" val="30650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6</a:t>
            </a:fld>
            <a:endParaRPr lang="en-US" dirty="0"/>
          </a:p>
        </p:txBody>
      </p:sp>
    </p:spTree>
    <p:extLst>
      <p:ext uri="{BB962C8B-B14F-4D97-AF65-F5344CB8AC3E}">
        <p14:creationId xmlns:p14="http://schemas.microsoft.com/office/powerpoint/2010/main" xmlns="" val="4239731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7</a:t>
            </a:fld>
            <a:endParaRPr lang="en-US" dirty="0"/>
          </a:p>
        </p:txBody>
      </p:sp>
    </p:spTree>
    <p:extLst>
      <p:ext uri="{BB962C8B-B14F-4D97-AF65-F5344CB8AC3E}">
        <p14:creationId xmlns:p14="http://schemas.microsoft.com/office/powerpoint/2010/main" xmlns="" val="4239731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8</a:t>
            </a:fld>
            <a:endParaRPr lang="en-US" dirty="0"/>
          </a:p>
        </p:txBody>
      </p:sp>
    </p:spTree>
    <p:extLst>
      <p:ext uri="{BB962C8B-B14F-4D97-AF65-F5344CB8AC3E}">
        <p14:creationId xmlns:p14="http://schemas.microsoft.com/office/powerpoint/2010/main" xmlns="" val="2134455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9</a:t>
            </a:fld>
            <a:endParaRPr lang="en-US" dirty="0"/>
          </a:p>
        </p:txBody>
      </p:sp>
    </p:spTree>
    <p:extLst>
      <p:ext uri="{BB962C8B-B14F-4D97-AF65-F5344CB8AC3E}">
        <p14:creationId xmlns:p14="http://schemas.microsoft.com/office/powerpoint/2010/main" xmlns="" val="3780349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E201-1D21-46E6-A64A-351DE122CE04}" type="slidenum">
              <a:rPr lang="en-US"/>
              <a:pPr/>
              <a:t>10</a:t>
            </a:fld>
            <a:endParaRPr lang="en-US" dirty="0"/>
          </a:p>
        </p:txBody>
      </p:sp>
    </p:spTree>
    <p:extLst>
      <p:ext uri="{BB962C8B-B14F-4D97-AF65-F5344CB8AC3E}">
        <p14:creationId xmlns:p14="http://schemas.microsoft.com/office/powerpoint/2010/main" xmlns="" val="2004630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707435_546055912210974_6016113862463700133_n.jpg"/>
          <p:cNvPicPr>
            <a:picLocks noChangeAspect="1"/>
          </p:cNvPicPr>
          <p:nvPr/>
        </p:nvPicPr>
        <p:blipFill>
          <a:blip r:embed="rId2">
            <a:lum bright="-20000" contrast="-20000"/>
          </a:blip>
          <a:stretch>
            <a:fillRect/>
          </a:stretch>
        </p:blipFill>
        <p:spPr>
          <a:xfrm>
            <a:off x="1227910" y="856028"/>
            <a:ext cx="7905206" cy="5259158"/>
          </a:xfrm>
          <a:prstGeom prst="rect">
            <a:avLst/>
          </a:prstGeom>
          <a:ln>
            <a:noFill/>
          </a:ln>
          <a:effectLst>
            <a:softEdge rad="112500"/>
          </a:effectLst>
        </p:spPr>
      </p:pic>
      <p:sp>
        <p:nvSpPr>
          <p:cNvPr id="2" name="Title 1"/>
          <p:cNvSpPr>
            <a:spLocks noGrp="1"/>
          </p:cNvSpPr>
          <p:nvPr>
            <p:ph type="ctrTitle"/>
          </p:nvPr>
        </p:nvSpPr>
        <p:spPr>
          <a:xfrm>
            <a:off x="1324185" y="2404534"/>
            <a:ext cx="7766936" cy="1646302"/>
          </a:xfrm>
        </p:spPr>
        <p:txBody>
          <a:bodyPr/>
          <a:lstStyle/>
          <a:p>
            <a:r>
              <a:rPr lang="en-US" sz="6000" b="1" dirty="0"/>
              <a:t>Sarvahitey</a:t>
            </a:r>
            <a:endParaRPr lang="en-US" sz="6000" b="1" dirty="0">
              <a:solidFill>
                <a:schemeClr val="tx1"/>
              </a:solidFill>
            </a:endParaRPr>
          </a:p>
        </p:txBody>
      </p:sp>
      <p:sp>
        <p:nvSpPr>
          <p:cNvPr id="3" name="Subtitle 2"/>
          <p:cNvSpPr>
            <a:spLocks noGrp="1"/>
          </p:cNvSpPr>
          <p:nvPr>
            <p:ph type="subTitle" idx="1"/>
          </p:nvPr>
        </p:nvSpPr>
        <p:spPr>
          <a:xfrm>
            <a:off x="1324185" y="4050833"/>
            <a:ext cx="7766936" cy="1096899"/>
          </a:xfrm>
        </p:spPr>
        <p:txBody>
          <a:bodyPr/>
          <a:lstStyle/>
          <a:p>
            <a:r>
              <a:rPr lang="en-US" b="1" dirty="0" smtClean="0">
                <a:solidFill>
                  <a:schemeClr val="bg1"/>
                </a:solidFill>
              </a:rPr>
              <a:t>Working as One for the Good of All</a:t>
            </a:r>
            <a:endParaRPr lang="en-US" b="1" dirty="0">
              <a:solidFill>
                <a:schemeClr val="bg1"/>
              </a:solidFill>
            </a:endParaRPr>
          </a:p>
        </p:txBody>
      </p:sp>
    </p:spTree>
    <p:extLst>
      <p:ext uri="{BB962C8B-B14F-4D97-AF65-F5344CB8AC3E}">
        <p14:creationId xmlns:p14="http://schemas.microsoft.com/office/powerpoint/2010/main" xmlns="" val="52104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Clothes Donation Drive</a:t>
            </a:r>
          </a:p>
        </p:txBody>
      </p:sp>
      <p:sp>
        <p:nvSpPr>
          <p:cNvPr id="4" name="Text Placeholder 3"/>
          <p:cNvSpPr>
            <a:spLocks noGrp="1"/>
          </p:cNvSpPr>
          <p:nvPr>
            <p:ph type="body" sz="half" idx="2"/>
          </p:nvPr>
        </p:nvSpPr>
        <p:spPr>
          <a:xfrm>
            <a:off x="677334" y="5380401"/>
            <a:ext cx="8596667" cy="674024"/>
          </a:xfrm>
        </p:spPr>
        <p:txBody>
          <a:bodyPr>
            <a:normAutofit/>
          </a:bodyPr>
          <a:lstStyle/>
          <a:p>
            <a:r>
              <a:rPr lang="en-US" dirty="0" smtClean="0"/>
              <a:t>For, a clothed body is a dignified body, and dignified lives breed dignified thoughts</a:t>
            </a:r>
            <a:r>
              <a:rPr lang="en-US" dirty="0" smtClean="0"/>
              <a:t>.</a:t>
            </a:r>
            <a:endParaRPr lang="en-US" dirty="0" smtClean="0"/>
          </a:p>
        </p:txBody>
      </p:sp>
      <p:pic>
        <p:nvPicPr>
          <p:cNvPr id="8" name="Picture Placeholder 7" descr="10408068_424802411002992_110872389203418612_n.jpg"/>
          <p:cNvPicPr>
            <a:picLocks noGrp="1" noChangeAspect="1"/>
          </p:cNvPicPr>
          <p:nvPr>
            <p:ph type="pic" idx="1"/>
          </p:nvPr>
        </p:nvPicPr>
        <p:blipFill>
          <a:blip r:embed="rId3"/>
          <a:srcRect t="33201" b="33201"/>
          <a:stretch>
            <a:fillRect/>
          </a:stretch>
        </p:blipFill>
        <p:spPr/>
      </p:pic>
    </p:spTree>
    <p:extLst>
      <p:ext uri="{BB962C8B-B14F-4D97-AF65-F5344CB8AC3E}">
        <p14:creationId xmlns:p14="http://schemas.microsoft.com/office/powerpoint/2010/main" xmlns="" val="1697486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Vidya Vistar</a:t>
            </a:r>
            <a:endParaRPr lang="en-US" dirty="0">
              <a:solidFill>
                <a:schemeClr val="tx1"/>
              </a:solidFill>
            </a:endParaRPr>
          </a:p>
        </p:txBody>
      </p:sp>
      <p:sp>
        <p:nvSpPr>
          <p:cNvPr id="4" name="Text Placeholder 3"/>
          <p:cNvSpPr>
            <a:spLocks noGrp="1"/>
          </p:cNvSpPr>
          <p:nvPr>
            <p:ph type="body" sz="half" idx="2"/>
          </p:nvPr>
        </p:nvSpPr>
        <p:spPr>
          <a:xfrm>
            <a:off x="677334" y="5380401"/>
            <a:ext cx="8596667" cy="674024"/>
          </a:xfrm>
        </p:spPr>
        <p:txBody>
          <a:bodyPr/>
          <a:lstStyle/>
          <a:p>
            <a:r>
              <a:rPr lang="en-US" dirty="0" smtClean="0"/>
              <a:t>For, </a:t>
            </a:r>
            <a:r>
              <a:rPr lang="en-US" dirty="0" smtClean="0"/>
              <a:t>Education is the prime and paramount prerequisite for a civilized and developed society.</a:t>
            </a:r>
          </a:p>
          <a:p>
            <a:endParaRPr lang="en-US" dirty="0"/>
          </a:p>
        </p:txBody>
      </p:sp>
      <p:pic>
        <p:nvPicPr>
          <p:cNvPr id="15" name="Picture Placeholder 14" descr="12418811_561645897318642_3135607902828536269_o.jpg"/>
          <p:cNvPicPr>
            <a:picLocks noGrp="1" noChangeAspect="1"/>
          </p:cNvPicPr>
          <p:nvPr>
            <p:ph type="pic" idx="1"/>
          </p:nvPr>
        </p:nvPicPr>
        <p:blipFill>
          <a:blip r:embed="rId3"/>
          <a:srcRect t="10242" b="10242"/>
          <a:stretch>
            <a:fillRect/>
          </a:stretch>
        </p:blipFill>
        <p:spPr/>
      </p:pic>
    </p:spTree>
    <p:extLst>
      <p:ext uri="{BB962C8B-B14F-4D97-AF65-F5344CB8AC3E}">
        <p14:creationId xmlns:p14="http://schemas.microsoft.com/office/powerpoint/2010/main" xmlns="" val="3773143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Drive</a:t>
            </a:r>
          </a:p>
        </p:txBody>
      </p:sp>
      <p:pic>
        <p:nvPicPr>
          <p:cNvPr id="6" name="Picture Placeholder 5" descr="11807588_512484718901427_3815972119808297717_o.jpg"/>
          <p:cNvPicPr>
            <a:picLocks noGrp="1" noChangeAspect="1"/>
          </p:cNvPicPr>
          <p:nvPr>
            <p:ph type="pic" idx="1"/>
          </p:nvPr>
        </p:nvPicPr>
        <p:blipFill>
          <a:blip r:embed="rId3"/>
          <a:srcRect t="16471" b="16471"/>
          <a:stretch>
            <a:fillRect/>
          </a:stretch>
        </p:blipFill>
        <p:spPr>
          <a:xfrm>
            <a:off x="677334" y="596537"/>
            <a:ext cx="8596668" cy="3845718"/>
          </a:xfrm>
        </p:spPr>
      </p:pic>
      <p:sp>
        <p:nvSpPr>
          <p:cNvPr id="5" name="Text Placeholder 3"/>
          <p:cNvSpPr>
            <a:spLocks noGrp="1"/>
          </p:cNvSpPr>
          <p:nvPr>
            <p:ph type="body" sz="half" idx="2"/>
          </p:nvPr>
        </p:nvSpPr>
        <p:spPr>
          <a:xfrm>
            <a:off x="677334" y="5367338"/>
            <a:ext cx="8596667" cy="674024"/>
          </a:xfrm>
        </p:spPr>
        <p:txBody>
          <a:bodyPr>
            <a:normAutofit/>
          </a:bodyPr>
          <a:lstStyle/>
          <a:p>
            <a:r>
              <a:rPr lang="en-US" dirty="0" smtClean="0"/>
              <a:t>For, one </a:t>
            </a:r>
            <a:r>
              <a:rPr lang="en-US" dirty="0" smtClean="0"/>
              <a:t>cannot think well, love well, sleep well, if one has not dined well</a:t>
            </a:r>
            <a:r>
              <a:rPr lang="en-US" dirty="0" smtClean="0"/>
              <a:t>.</a:t>
            </a:r>
            <a:endParaRPr lang="en-US" dirty="0" smtClean="0"/>
          </a:p>
        </p:txBody>
      </p:sp>
    </p:spTree>
    <p:extLst>
      <p:ext uri="{BB962C8B-B14F-4D97-AF65-F5344CB8AC3E}">
        <p14:creationId xmlns:p14="http://schemas.microsoft.com/office/powerpoint/2010/main" xmlns="" val="2295593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Village</a:t>
            </a:r>
            <a:endParaRPr lang="en-US" dirty="0">
              <a:solidFill>
                <a:schemeClr val="tx1"/>
              </a:solidFill>
            </a:endParaRPr>
          </a:p>
        </p:txBody>
      </p:sp>
      <p:pic>
        <p:nvPicPr>
          <p:cNvPr id="7" name="Picture Placeholder 6" descr="13246232_622758841207347_6562730969933361287_o.jpg"/>
          <p:cNvPicPr>
            <a:picLocks noGrp="1" noChangeAspect="1"/>
          </p:cNvPicPr>
          <p:nvPr>
            <p:ph type="pic" idx="1"/>
          </p:nvPr>
        </p:nvPicPr>
        <p:blipFill>
          <a:blip r:embed="rId3"/>
          <a:srcRect t="10242" b="10242"/>
          <a:stretch>
            <a:fillRect/>
          </a:stretch>
        </p:blipFill>
        <p:spPr/>
      </p:pic>
      <p:sp>
        <p:nvSpPr>
          <p:cNvPr id="4" name="Text Placeholder 3"/>
          <p:cNvSpPr>
            <a:spLocks noGrp="1"/>
          </p:cNvSpPr>
          <p:nvPr>
            <p:ph type="body" sz="half" idx="2"/>
          </p:nvPr>
        </p:nvSpPr>
        <p:spPr>
          <a:xfrm>
            <a:off x="677334" y="5367338"/>
            <a:ext cx="8596667" cy="674024"/>
          </a:xfrm>
        </p:spPr>
        <p:txBody>
          <a:bodyPr/>
          <a:lstStyle/>
          <a:p>
            <a:r>
              <a:rPr lang="en-US" dirty="0" smtClean="0"/>
              <a:t>For, the stronger the roots, the tastier the fruits. And India’s roots are in its rural population.</a:t>
            </a:r>
            <a:endParaRPr lang="en-US" dirty="0"/>
          </a:p>
        </p:txBody>
      </p:sp>
    </p:spTree>
    <p:extLst>
      <p:ext uri="{BB962C8B-B14F-4D97-AF65-F5344CB8AC3E}">
        <p14:creationId xmlns:p14="http://schemas.microsoft.com/office/powerpoint/2010/main" xmlns="" val="1923652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Vocational Training</a:t>
            </a:r>
            <a:endParaRPr lang="en-US" dirty="0">
              <a:solidFill>
                <a:schemeClr val="tx1"/>
              </a:solidFill>
            </a:endParaRPr>
          </a:p>
        </p:txBody>
      </p:sp>
      <p:pic>
        <p:nvPicPr>
          <p:cNvPr id="5" name="Picture Placeholder 4" descr="14409488_682776208538943_1281096529197561078_o.jpg"/>
          <p:cNvPicPr>
            <a:picLocks noGrp="1" noChangeAspect="1"/>
          </p:cNvPicPr>
          <p:nvPr>
            <p:ph type="pic" idx="1"/>
          </p:nvPr>
        </p:nvPicPr>
        <p:blipFill>
          <a:blip r:embed="rId3"/>
          <a:srcRect t="16446" b="16446"/>
          <a:stretch>
            <a:fillRect/>
          </a:stretch>
        </p:blipFill>
        <p:spPr/>
      </p:pic>
      <p:sp>
        <p:nvSpPr>
          <p:cNvPr id="4" name="Text Placeholder 3"/>
          <p:cNvSpPr>
            <a:spLocks noGrp="1"/>
          </p:cNvSpPr>
          <p:nvPr>
            <p:ph type="body" sz="half" idx="2"/>
          </p:nvPr>
        </p:nvSpPr>
        <p:spPr>
          <a:xfrm>
            <a:off x="677334" y="5367338"/>
            <a:ext cx="8596667" cy="674024"/>
          </a:xfrm>
        </p:spPr>
        <p:txBody>
          <a:bodyPr/>
          <a:lstStyle/>
          <a:p>
            <a:r>
              <a:rPr lang="en-US" dirty="0" smtClean="0"/>
              <a:t>For, a skilled individual is a valued asset.</a:t>
            </a:r>
            <a:endParaRPr lang="en-US" dirty="0"/>
          </a:p>
        </p:txBody>
      </p:sp>
    </p:spTree>
    <p:extLst>
      <p:ext uri="{BB962C8B-B14F-4D97-AF65-F5344CB8AC3E}">
        <p14:creationId xmlns:p14="http://schemas.microsoft.com/office/powerpoint/2010/main" xmlns="" val="2566539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Nepal Earthquake Relief Program</a:t>
            </a:r>
            <a:endParaRPr lang="en-US" dirty="0">
              <a:solidFill>
                <a:schemeClr val="tx1"/>
              </a:solidFill>
            </a:endParaRPr>
          </a:p>
        </p:txBody>
      </p:sp>
      <p:pic>
        <p:nvPicPr>
          <p:cNvPr id="5" name="Picture Placeholder 4" descr="11041895_477625685720664_638318326345596330_o.jpg"/>
          <p:cNvPicPr>
            <a:picLocks noGrp="1" noChangeAspect="1"/>
          </p:cNvPicPr>
          <p:nvPr>
            <p:ph type="pic" idx="1"/>
          </p:nvPr>
        </p:nvPicPr>
        <p:blipFill>
          <a:blip r:embed="rId3"/>
          <a:srcRect t="10816" b="10816"/>
          <a:stretch>
            <a:fillRect/>
          </a:stretch>
        </p:blipFill>
        <p:spPr/>
      </p:pic>
      <p:sp>
        <p:nvSpPr>
          <p:cNvPr id="4" name="Text Placeholder 3"/>
          <p:cNvSpPr>
            <a:spLocks noGrp="1"/>
          </p:cNvSpPr>
          <p:nvPr>
            <p:ph type="body" sz="half" idx="2"/>
          </p:nvPr>
        </p:nvSpPr>
        <p:spPr>
          <a:xfrm>
            <a:off x="677334" y="5367338"/>
            <a:ext cx="8596667" cy="674024"/>
          </a:xfrm>
        </p:spPr>
        <p:txBody>
          <a:bodyPr>
            <a:normAutofit/>
          </a:bodyPr>
          <a:lstStyle/>
          <a:p>
            <a:r>
              <a:rPr lang="en-US" dirty="0" smtClean="0"/>
              <a:t>For, when opportunity for service arises, Sarvahitey mobilizes, plans and acts to resolve issues requiring urgent </a:t>
            </a:r>
            <a:r>
              <a:rPr lang="en-US" dirty="0" err="1" smtClean="0"/>
              <a:t>redressal</a:t>
            </a:r>
            <a:r>
              <a:rPr lang="en-US" dirty="0" smtClean="0"/>
              <a:t>.</a:t>
            </a:r>
            <a:endParaRPr lang="en-US" dirty="0" smtClean="0"/>
          </a:p>
        </p:txBody>
      </p:sp>
    </p:spTree>
    <p:extLst>
      <p:ext uri="{BB962C8B-B14F-4D97-AF65-F5344CB8AC3E}">
        <p14:creationId xmlns:p14="http://schemas.microsoft.com/office/powerpoint/2010/main" xmlns="" val="1891408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vote</a:t>
            </a:r>
            <a:endParaRPr lang="en-US" dirty="0">
              <a:solidFill>
                <a:schemeClr val="tx1"/>
              </a:solidFill>
            </a:endParaRPr>
          </a:p>
        </p:txBody>
      </p:sp>
      <p:pic>
        <p:nvPicPr>
          <p:cNvPr id="5" name="Picture Placeholder 4" descr="10981082_434062296743670_6367186109255404300_o.jpg"/>
          <p:cNvPicPr>
            <a:picLocks noGrp="1" noChangeAspect="1"/>
          </p:cNvPicPr>
          <p:nvPr>
            <p:ph type="pic" idx="1"/>
          </p:nvPr>
        </p:nvPicPr>
        <p:blipFill>
          <a:blip r:embed="rId3"/>
          <a:srcRect t="10242" b="10242"/>
          <a:stretch>
            <a:fillRect/>
          </a:stretch>
        </p:blipFill>
        <p:spPr/>
      </p:pic>
      <p:sp>
        <p:nvSpPr>
          <p:cNvPr id="4" name="Text Placeholder 3"/>
          <p:cNvSpPr>
            <a:spLocks noGrp="1"/>
          </p:cNvSpPr>
          <p:nvPr>
            <p:ph type="body" sz="half" idx="2"/>
          </p:nvPr>
        </p:nvSpPr>
        <p:spPr>
          <a:xfrm>
            <a:off x="677334" y="5367338"/>
            <a:ext cx="8596667" cy="674024"/>
          </a:xfrm>
        </p:spPr>
        <p:txBody>
          <a:bodyPr>
            <a:normAutofit/>
          </a:bodyPr>
          <a:lstStyle/>
          <a:p>
            <a:r>
              <a:rPr lang="en-US" dirty="0" smtClean="0"/>
              <a:t>For</a:t>
            </a:r>
            <a:r>
              <a:rPr lang="en-US" dirty="0" smtClean="0"/>
              <a:t>, a nation that votes, </a:t>
            </a:r>
            <a:r>
              <a:rPr lang="en-US" smtClean="0"/>
              <a:t>lets itself </a:t>
            </a:r>
            <a:r>
              <a:rPr lang="en-US" dirty="0" smtClean="0"/>
              <a:t>be heard.</a:t>
            </a:r>
            <a:endParaRPr lang="en-US" dirty="0" smtClean="0"/>
          </a:p>
        </p:txBody>
      </p:sp>
    </p:spTree>
    <p:extLst>
      <p:ext uri="{BB962C8B-B14F-4D97-AF65-F5344CB8AC3E}">
        <p14:creationId xmlns:p14="http://schemas.microsoft.com/office/powerpoint/2010/main" xmlns="" val="1496399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Assam Flood Relief Program</a:t>
            </a:r>
            <a:endParaRPr lang="en-US" dirty="0">
              <a:solidFill>
                <a:schemeClr val="tx1"/>
              </a:solidFill>
            </a:endParaRPr>
          </a:p>
        </p:txBody>
      </p:sp>
      <p:pic>
        <p:nvPicPr>
          <p:cNvPr id="5" name="Picture Placeholder 4" descr="13963021_664607143689183_1379196251123426952_o.jpg"/>
          <p:cNvPicPr>
            <a:picLocks noGrp="1" noChangeAspect="1"/>
          </p:cNvPicPr>
          <p:nvPr>
            <p:ph type="pic" idx="1"/>
          </p:nvPr>
        </p:nvPicPr>
        <p:blipFill>
          <a:blip r:embed="rId3"/>
          <a:srcRect t="20182" b="20182"/>
          <a:stretch>
            <a:fillRect/>
          </a:stretch>
        </p:blipFill>
        <p:spPr/>
      </p:pic>
      <p:sp>
        <p:nvSpPr>
          <p:cNvPr id="4" name="Text Placeholder 3"/>
          <p:cNvSpPr>
            <a:spLocks noGrp="1"/>
          </p:cNvSpPr>
          <p:nvPr>
            <p:ph type="body" sz="half" idx="2"/>
          </p:nvPr>
        </p:nvSpPr>
        <p:spPr>
          <a:xfrm>
            <a:off x="677334" y="5367338"/>
            <a:ext cx="8596667" cy="674024"/>
          </a:xfrm>
        </p:spPr>
        <p:txBody>
          <a:bodyPr>
            <a:normAutofit/>
          </a:bodyPr>
          <a:lstStyle/>
          <a:p>
            <a:r>
              <a:rPr lang="en-US" dirty="0" smtClean="0"/>
              <a:t>For, when opportunity for service arises, Sarvahitey mobilizes, plans and acts to resolve issues requiring urgent </a:t>
            </a:r>
            <a:r>
              <a:rPr lang="en-US" dirty="0" err="1" smtClean="0"/>
              <a:t>redressal</a:t>
            </a:r>
            <a:r>
              <a:rPr lang="en-US" dirty="0" smtClean="0"/>
              <a:t>. </a:t>
            </a:r>
          </a:p>
        </p:txBody>
      </p:sp>
    </p:spTree>
    <p:extLst>
      <p:ext uri="{BB962C8B-B14F-4D97-AF65-F5344CB8AC3E}">
        <p14:creationId xmlns:p14="http://schemas.microsoft.com/office/powerpoint/2010/main" xmlns="" val="1137032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Dengue Prevention Drive</a:t>
            </a:r>
            <a:endParaRPr lang="en-US" dirty="0">
              <a:solidFill>
                <a:schemeClr val="tx1"/>
              </a:solidFill>
            </a:endParaRPr>
          </a:p>
        </p:txBody>
      </p:sp>
      <p:pic>
        <p:nvPicPr>
          <p:cNvPr id="5" name="Picture Placeholder 4" descr="12027738_530290053787560_868459245944947078_n.jpg"/>
          <p:cNvPicPr>
            <a:picLocks noGrp="1" noChangeAspect="1"/>
          </p:cNvPicPr>
          <p:nvPr>
            <p:ph type="pic" idx="1"/>
          </p:nvPr>
        </p:nvPicPr>
        <p:blipFill>
          <a:blip r:embed="rId3"/>
          <a:srcRect t="10242" b="10242"/>
          <a:stretch>
            <a:fillRect/>
          </a:stretch>
        </p:blipFill>
        <p:spPr/>
      </p:pic>
      <p:sp>
        <p:nvSpPr>
          <p:cNvPr id="4" name="Text Placeholder 3"/>
          <p:cNvSpPr>
            <a:spLocks noGrp="1"/>
          </p:cNvSpPr>
          <p:nvPr>
            <p:ph type="body" sz="half" idx="2"/>
          </p:nvPr>
        </p:nvSpPr>
        <p:spPr>
          <a:xfrm>
            <a:off x="677334" y="5367338"/>
            <a:ext cx="8596667" cy="674024"/>
          </a:xfrm>
        </p:spPr>
        <p:txBody>
          <a:bodyPr>
            <a:normAutofit/>
          </a:bodyPr>
          <a:lstStyle/>
          <a:p>
            <a:r>
              <a:rPr lang="en-US" dirty="0" smtClean="0"/>
              <a:t>For, when opportunity for service arises, Sarvahitey mobilizes, plans and acts to resolve issues requiring urgent </a:t>
            </a:r>
            <a:r>
              <a:rPr lang="en-US" dirty="0" err="1" smtClean="0"/>
              <a:t>redressal</a:t>
            </a:r>
            <a:r>
              <a:rPr lang="en-US" dirty="0" smtClean="0"/>
              <a:t>. </a:t>
            </a:r>
          </a:p>
        </p:txBody>
      </p:sp>
    </p:spTree>
    <p:extLst>
      <p:ext uri="{BB962C8B-B14F-4D97-AF65-F5344CB8AC3E}">
        <p14:creationId xmlns:p14="http://schemas.microsoft.com/office/powerpoint/2010/main" xmlns="" val="3557416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Spreading awareness through Street Plays</a:t>
            </a:r>
          </a:p>
        </p:txBody>
      </p:sp>
      <p:sp>
        <p:nvSpPr>
          <p:cNvPr id="3" name="Content Placeholder 2"/>
          <p:cNvSpPr>
            <a:spLocks noGrp="1"/>
          </p:cNvSpPr>
          <p:nvPr>
            <p:ph idx="1"/>
          </p:nvPr>
        </p:nvSpPr>
        <p:spPr>
          <a:xfrm>
            <a:off x="677334" y="1854927"/>
            <a:ext cx="4012232" cy="4186436"/>
          </a:xfrm>
        </p:spPr>
        <p:txBody>
          <a:bodyPr vert="horz" lIns="91440" tIns="45720" rIns="91440" bIns="45720" rtlCol="0" anchor="t">
            <a:normAutofit lnSpcReduction="10000"/>
          </a:bodyPr>
          <a:lstStyle/>
          <a:p>
            <a:r>
              <a:rPr lang="en-US" dirty="0"/>
              <a:t>Sarvahitey boasts of a </a:t>
            </a:r>
            <a:r>
              <a:rPr lang="en-US" b="1" dirty="0"/>
              <a:t>vibrant drama wing named 'Rangrasiya</a:t>
            </a:r>
            <a:r>
              <a:rPr lang="en-US" dirty="0"/>
              <a:t>' which </a:t>
            </a:r>
            <a:r>
              <a:rPr lang="en-US" dirty="0" smtClean="0"/>
              <a:t>performs </a:t>
            </a:r>
            <a:r>
              <a:rPr lang="en-US" i="1" dirty="0" err="1" smtClean="0"/>
              <a:t>nukkad</a:t>
            </a:r>
            <a:r>
              <a:rPr lang="en-US" i="1" dirty="0" smtClean="0"/>
              <a:t> </a:t>
            </a:r>
            <a:r>
              <a:rPr lang="en-US" i="1" dirty="0" err="1" smtClean="0"/>
              <a:t>naataks</a:t>
            </a:r>
            <a:r>
              <a:rPr lang="en-US" dirty="0" smtClean="0"/>
              <a:t> on </a:t>
            </a:r>
            <a:r>
              <a:rPr lang="en-US" dirty="0"/>
              <a:t>various </a:t>
            </a:r>
            <a:r>
              <a:rPr lang="en-US" b="1" dirty="0"/>
              <a:t>socio-legal issues.</a:t>
            </a:r>
          </a:p>
          <a:p>
            <a:r>
              <a:rPr lang="en-US" dirty="0"/>
              <a:t>Some of the key issues that Rangrasiya has taken up are </a:t>
            </a:r>
            <a:r>
              <a:rPr lang="en-US" b="1" dirty="0"/>
              <a:t>domestic violence, gender equality, women empowerment, legal rights of citizens, importance of </a:t>
            </a:r>
            <a:r>
              <a:rPr lang="en-US" b="1" dirty="0" smtClean="0"/>
              <a:t>cleanliness,</a:t>
            </a:r>
            <a:r>
              <a:rPr lang="en-US" dirty="0" smtClean="0"/>
              <a:t> </a:t>
            </a:r>
            <a:r>
              <a:rPr lang="en-US" dirty="0"/>
              <a:t>among others.</a:t>
            </a:r>
          </a:p>
          <a:p>
            <a:r>
              <a:rPr lang="en-US" dirty="0">
                <a:solidFill>
                  <a:srgbClr val="404040"/>
                </a:solidFill>
              </a:rPr>
              <a:t>Rangrasiya has performed at many public places in Delhi NCR like market places, colleges and slums.</a:t>
            </a:r>
          </a:p>
        </p:txBody>
      </p:sp>
      <p:pic>
        <p:nvPicPr>
          <p:cNvPr id="4" name="Picture 3" descr="10634002_425691414247425_1070960489064367720_o.jpg"/>
          <p:cNvPicPr>
            <a:picLocks noChangeAspect="1"/>
          </p:cNvPicPr>
          <p:nvPr/>
        </p:nvPicPr>
        <p:blipFill>
          <a:blip r:embed="rId3"/>
          <a:stretch>
            <a:fillRect/>
          </a:stretch>
        </p:blipFill>
        <p:spPr>
          <a:xfrm>
            <a:off x="4794722" y="1379882"/>
            <a:ext cx="6583027" cy="4390827"/>
          </a:xfrm>
          <a:prstGeom prst="rect">
            <a:avLst/>
          </a:prstGeom>
        </p:spPr>
      </p:pic>
    </p:spTree>
    <p:extLst>
      <p:ext uri="{BB962C8B-B14F-4D97-AF65-F5344CB8AC3E}">
        <p14:creationId xmlns:p14="http://schemas.microsoft.com/office/powerpoint/2010/main" xmlns="" val="115000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Sarvahitey</a:t>
            </a:r>
          </a:p>
        </p:txBody>
      </p:sp>
      <p:sp>
        <p:nvSpPr>
          <p:cNvPr id="3" name="Content Placeholder 2"/>
          <p:cNvSpPr>
            <a:spLocks noGrp="1"/>
          </p:cNvSpPr>
          <p:nvPr>
            <p:ph idx="1"/>
          </p:nvPr>
        </p:nvSpPr>
        <p:spPr/>
        <p:txBody>
          <a:bodyPr vert="horz" lIns="91440" tIns="45720" rIns="91440" bIns="45720" rtlCol="0" anchor="t">
            <a:normAutofit/>
          </a:bodyPr>
          <a:lstStyle/>
          <a:p>
            <a:pPr fontAlgn="base"/>
            <a:r>
              <a:rPr lang="en-US" sz="2200" dirty="0" smtClean="0"/>
              <a:t>Sarvahitey </a:t>
            </a:r>
            <a:r>
              <a:rPr lang="en-US" sz="2200" dirty="0" smtClean="0"/>
              <a:t>is a cause based Non-Profit Organization striving to Preserve, Sustain and Refine the Society</a:t>
            </a:r>
            <a:r>
              <a:rPr lang="en-US" sz="2200" dirty="0" smtClean="0"/>
              <a:t>.</a:t>
            </a:r>
          </a:p>
          <a:p>
            <a:pPr fontAlgn="base"/>
            <a:r>
              <a:rPr lang="en-US" sz="2200" dirty="0" smtClean="0"/>
              <a:t>Established in 2015, Sarvahitey operates on charitable contributions, and works solely for social welfare, i.e.,  anything done for the betterment of the society, be it in the field of education, literature, health, environment, law or culture.</a:t>
            </a:r>
          </a:p>
          <a:p>
            <a:pPr fontAlgn="base"/>
            <a:r>
              <a:rPr lang="en-US" sz="2200" dirty="0" smtClean="0"/>
              <a:t>We are a movement of young people realizing the onus of empowering the marginalized of our community</a:t>
            </a:r>
            <a:r>
              <a:rPr lang="en-US" sz="2200" dirty="0" smtClean="0"/>
              <a:t>.</a:t>
            </a:r>
            <a:endParaRPr lang="en-US" sz="2200" dirty="0" smtClean="0"/>
          </a:p>
        </p:txBody>
      </p:sp>
    </p:spTree>
    <p:extLst>
      <p:ext uri="{BB962C8B-B14F-4D97-AF65-F5344CB8AC3E}">
        <p14:creationId xmlns:p14="http://schemas.microsoft.com/office/powerpoint/2010/main" xmlns="" val="992464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pic>
        <p:nvPicPr>
          <p:cNvPr id="3" name="Picture 2" descr="10924654_425333697616530_8897347599499078447_o.jpg"/>
          <p:cNvPicPr>
            <a:picLocks noChangeAspect="1"/>
          </p:cNvPicPr>
          <p:nvPr/>
        </p:nvPicPr>
        <p:blipFill>
          <a:blip r:embed="rId3"/>
          <a:stretch>
            <a:fillRect/>
          </a:stretch>
        </p:blipFill>
        <p:spPr>
          <a:xfrm>
            <a:off x="747168" y="0"/>
            <a:ext cx="5289642" cy="6858000"/>
          </a:xfrm>
          <a:prstGeom prst="rect">
            <a:avLst/>
          </a:prstGeom>
        </p:spPr>
      </p:pic>
    </p:spTree>
    <p:extLst>
      <p:ext uri="{BB962C8B-B14F-4D97-AF65-F5344CB8AC3E}">
        <p14:creationId xmlns:p14="http://schemas.microsoft.com/office/powerpoint/2010/main" xmlns="" val="2976726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Philosophies of Sarvahitey</a:t>
            </a:r>
          </a:p>
        </p:txBody>
      </p:sp>
      <p:sp>
        <p:nvSpPr>
          <p:cNvPr id="3" name="Content Placeholder 2"/>
          <p:cNvSpPr>
            <a:spLocks noGrp="1"/>
          </p:cNvSpPr>
          <p:nvPr>
            <p:ph idx="1"/>
          </p:nvPr>
        </p:nvSpPr>
        <p:spPr>
          <a:xfrm>
            <a:off x="676275" y="1580607"/>
            <a:ext cx="8596668" cy="4481392"/>
          </a:xfrm>
        </p:spPr>
        <p:txBody>
          <a:bodyPr vert="horz" lIns="91440" tIns="45720" rIns="91440" bIns="45720" rtlCol="0" anchor="t">
            <a:noAutofit/>
          </a:bodyPr>
          <a:lstStyle/>
          <a:p>
            <a:r>
              <a:rPr lang="en-US" sz="1600" b="1" dirty="0"/>
              <a:t>Parity</a:t>
            </a:r>
            <a:r>
              <a:rPr lang="en-US" sz="1600" dirty="0"/>
              <a:t>: Sarvahitey believes in parity of everyone, be it a trustee or a volunteer, or even a recipient. The hierarchy of individuals in this </a:t>
            </a:r>
            <a:r>
              <a:rPr lang="en-US" sz="1600" dirty="0" smtClean="0"/>
              <a:t>organization </a:t>
            </a:r>
            <a:r>
              <a:rPr lang="en-US" sz="1600" dirty="0"/>
              <a:t>is not defined by the post or position that he/she holds, but their level of participation. Even the decision making process is not insulated from anyone.</a:t>
            </a:r>
          </a:p>
          <a:p>
            <a:r>
              <a:rPr lang="en-US" sz="1600" b="1" dirty="0"/>
              <a:t>Transparency</a:t>
            </a:r>
            <a:r>
              <a:rPr lang="en-US" sz="1600" dirty="0"/>
              <a:t>: Sarvahitey keeps total transparency regarding its activities and affairs. Anyone can make any queries and seek any clarifications regarding any action of its members, or the </a:t>
            </a:r>
            <a:r>
              <a:rPr lang="en-US" sz="1600" dirty="0" smtClean="0"/>
              <a:t>organization </a:t>
            </a:r>
            <a:r>
              <a:rPr lang="en-US" sz="1600" dirty="0"/>
              <a:t>as such.</a:t>
            </a:r>
          </a:p>
          <a:p>
            <a:r>
              <a:rPr lang="en-US" sz="1600" b="1" dirty="0"/>
              <a:t>No Interest Groups</a:t>
            </a:r>
            <a:r>
              <a:rPr lang="en-US" sz="1600" dirty="0"/>
              <a:t>: This </a:t>
            </a:r>
            <a:r>
              <a:rPr lang="en-US" sz="1600" dirty="0" smtClean="0"/>
              <a:t>organization </a:t>
            </a:r>
            <a:r>
              <a:rPr lang="en-US" sz="1600" dirty="0"/>
              <a:t>is not run by any foundation, company, firm, institution or governmental agency. Sarvahitey doesn't promote interests of any particular entity, and has no bias or prejudice against anyone.</a:t>
            </a:r>
          </a:p>
          <a:p>
            <a:r>
              <a:rPr lang="en-US" sz="1600" b="1" dirty="0"/>
              <a:t>Real Ground Work</a:t>
            </a:r>
            <a:r>
              <a:rPr lang="en-US" sz="1600" dirty="0"/>
              <a:t>: Sarvahitey believes in actual ground work, and not just cosmetic changes. Its various events and projects are </a:t>
            </a:r>
            <a:r>
              <a:rPr lang="en-US" sz="1600" dirty="0" smtClean="0"/>
              <a:t>organized </a:t>
            </a:r>
            <a:r>
              <a:rPr lang="en-US" sz="1600" dirty="0"/>
              <a:t>in slums and villages, and no exclusive publicity is sought from it.</a:t>
            </a:r>
          </a:p>
          <a:p>
            <a:r>
              <a:rPr lang="en-US" sz="1600" b="1" dirty="0"/>
              <a:t>Money is Secondary</a:t>
            </a:r>
            <a:r>
              <a:rPr lang="en-US" sz="1600" dirty="0"/>
              <a:t>: Perhaps this is the most distinctive aspect of Sarvahitey. It is one of the very few </a:t>
            </a:r>
            <a:r>
              <a:rPr lang="en-US" sz="1600" dirty="0" smtClean="0"/>
              <a:t>organizations </a:t>
            </a:r>
            <a:r>
              <a:rPr lang="en-US" sz="1600" dirty="0"/>
              <a:t>wherein money is given secondary importance; the primary concern is towards participation. Whenever any help, or contribution is sought from anyone, firstly their participation is sought. It is only when a special need arises, that a monetary call for help is broadcasted</a:t>
            </a:r>
          </a:p>
        </p:txBody>
      </p:sp>
    </p:spTree>
    <p:extLst>
      <p:ext uri="{BB962C8B-B14F-4D97-AF65-F5344CB8AC3E}">
        <p14:creationId xmlns:p14="http://schemas.microsoft.com/office/powerpoint/2010/main" xmlns="" val="1032184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0C226"/>
                </a:solidFill>
              </a:rPr>
              <a:t>Where we are based?</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000000"/>
                </a:solidFill>
              </a:rPr>
              <a:t>Sarvahitey has two offices: one in Noida and one in Delhi.</a:t>
            </a:r>
          </a:p>
          <a:p>
            <a:pPr lvl="1"/>
            <a:r>
              <a:rPr lang="en-US" dirty="0">
                <a:solidFill>
                  <a:srgbClr val="000000"/>
                </a:solidFill>
              </a:rPr>
              <a:t>Noida office: F-56, sector 51, Noida</a:t>
            </a:r>
          </a:p>
          <a:p>
            <a:pPr lvl="1"/>
            <a:r>
              <a:rPr lang="en-US" dirty="0">
                <a:solidFill>
                  <a:srgbClr val="000000"/>
                </a:solidFill>
              </a:rPr>
              <a:t>Delhi office</a:t>
            </a:r>
            <a:r>
              <a:rPr lang="en-US" dirty="0" smtClean="0">
                <a:solidFill>
                  <a:srgbClr val="000000"/>
                </a:solidFill>
              </a:rPr>
              <a:t>: D-7/7487, </a:t>
            </a:r>
            <a:r>
              <a:rPr lang="en-US" dirty="0" err="1">
                <a:solidFill>
                  <a:srgbClr val="000000"/>
                </a:solidFill>
              </a:rPr>
              <a:t>Vasant</a:t>
            </a:r>
            <a:r>
              <a:rPr lang="en-US" dirty="0">
                <a:solidFill>
                  <a:srgbClr val="000000"/>
                </a:solidFill>
              </a:rPr>
              <a:t> </a:t>
            </a:r>
            <a:r>
              <a:rPr lang="en-US" dirty="0" err="1" smtClean="0">
                <a:solidFill>
                  <a:srgbClr val="000000"/>
                </a:solidFill>
              </a:rPr>
              <a:t>Kunj</a:t>
            </a:r>
            <a:r>
              <a:rPr lang="en-US" dirty="0" smtClean="0">
                <a:solidFill>
                  <a:srgbClr val="000000"/>
                </a:solidFill>
              </a:rPr>
              <a:t>, New Delhi</a:t>
            </a:r>
            <a:endParaRPr lang="en-US" dirty="0">
              <a:solidFill>
                <a:schemeClr val="tx1"/>
              </a:solidFill>
            </a:endParaRPr>
          </a:p>
          <a:p>
            <a:r>
              <a:rPr lang="en-US" dirty="0">
                <a:solidFill>
                  <a:schemeClr val="tx1"/>
                </a:solidFill>
              </a:rPr>
              <a:t>However, the area of operation of an </a:t>
            </a:r>
            <a:r>
              <a:rPr lang="en-US" dirty="0" smtClean="0">
                <a:solidFill>
                  <a:schemeClr val="tx1"/>
                </a:solidFill>
              </a:rPr>
              <a:t>organization </a:t>
            </a:r>
            <a:r>
              <a:rPr lang="en-US" dirty="0">
                <a:solidFill>
                  <a:schemeClr val="tx1"/>
                </a:solidFill>
              </a:rPr>
              <a:t>is not defined by its offices, but by its projects. Sarvahitey's projects are mostly based in the National Capital Region, i.e. Delhi, Noida, Greater Noida, Gurgaon, and Ghaziabad; though Sarvahitey has run projects in Assam, Bihar, Haryana and  Himachal Pradesh as well.</a:t>
            </a:r>
          </a:p>
        </p:txBody>
      </p:sp>
    </p:spTree>
    <p:extLst>
      <p:ext uri="{BB962C8B-B14F-4D97-AF65-F5344CB8AC3E}">
        <p14:creationId xmlns:p14="http://schemas.microsoft.com/office/powerpoint/2010/main" xmlns="" val="1765956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dirty="0" smtClean="0">
                <a:solidFill>
                  <a:srgbClr val="000000"/>
                </a:solidFill>
              </a:rPr>
              <a:t>There </a:t>
            </a:r>
            <a:r>
              <a:rPr lang="en-US" dirty="0">
                <a:solidFill>
                  <a:srgbClr val="000000"/>
                </a:solidFill>
              </a:rPr>
              <a:t>are 6 Trustees, who are entrusted with the decision making process </a:t>
            </a:r>
            <a:r>
              <a:rPr lang="en-US" dirty="0" smtClean="0">
                <a:solidFill>
                  <a:srgbClr val="000000"/>
                </a:solidFill>
              </a:rPr>
              <a:t>of the </a:t>
            </a:r>
            <a:r>
              <a:rPr lang="en-US" dirty="0">
                <a:solidFill>
                  <a:srgbClr val="000000"/>
                </a:solidFill>
              </a:rPr>
              <a:t>Trust, i.e. Sarvahitey: </a:t>
            </a:r>
            <a:r>
              <a:rPr lang="en-US" b="1" dirty="0">
                <a:solidFill>
                  <a:srgbClr val="000000"/>
                </a:solidFill>
              </a:rPr>
              <a:t>Prem Prakash</a:t>
            </a:r>
            <a:r>
              <a:rPr lang="en-US" dirty="0">
                <a:solidFill>
                  <a:srgbClr val="000000"/>
                </a:solidFill>
              </a:rPr>
              <a:t>, Managing Trustee,</a:t>
            </a:r>
            <a:r>
              <a:rPr lang="en-US" b="1" dirty="0">
                <a:solidFill>
                  <a:srgbClr val="000000"/>
                </a:solidFill>
              </a:rPr>
              <a:t> </a:t>
            </a:r>
            <a:r>
              <a:rPr lang="en-US" b="1" dirty="0" err="1">
                <a:solidFill>
                  <a:srgbClr val="000000"/>
                </a:solidFill>
              </a:rPr>
              <a:t>Sanskriti</a:t>
            </a:r>
            <a:r>
              <a:rPr lang="en-US" b="1" dirty="0">
                <a:solidFill>
                  <a:srgbClr val="000000"/>
                </a:solidFill>
              </a:rPr>
              <a:t> </a:t>
            </a:r>
            <a:r>
              <a:rPr lang="en-US" b="1" dirty="0" err="1" smtClean="0">
                <a:solidFill>
                  <a:srgbClr val="000000"/>
                </a:solidFill>
              </a:rPr>
              <a:t>Srivastava</a:t>
            </a:r>
            <a:r>
              <a:rPr lang="en-US" b="1" dirty="0">
                <a:solidFill>
                  <a:srgbClr val="000000"/>
                </a:solidFill>
              </a:rPr>
              <a:t>, Ankit Malhotra, Bharat Datta and Smriti Mehrotra</a:t>
            </a:r>
            <a:r>
              <a:rPr lang="en-US" dirty="0">
                <a:solidFill>
                  <a:srgbClr val="000000"/>
                </a:solidFill>
              </a:rPr>
              <a:t>. Settlor of </a:t>
            </a:r>
            <a:r>
              <a:rPr lang="en-US" dirty="0" smtClean="0">
                <a:solidFill>
                  <a:srgbClr val="000000"/>
                </a:solidFill>
              </a:rPr>
              <a:t>the </a:t>
            </a:r>
            <a:r>
              <a:rPr lang="en-US" dirty="0">
                <a:solidFill>
                  <a:srgbClr val="000000"/>
                </a:solidFill>
              </a:rPr>
              <a:t>Trust is </a:t>
            </a:r>
            <a:r>
              <a:rPr lang="en-US" b="1" dirty="0">
                <a:solidFill>
                  <a:schemeClr val="tx1"/>
                </a:solidFill>
              </a:rPr>
              <a:t>Keshav </a:t>
            </a:r>
            <a:r>
              <a:rPr lang="en-US" b="1" dirty="0" err="1">
                <a:solidFill>
                  <a:schemeClr val="tx1"/>
                </a:solidFill>
              </a:rPr>
              <a:t>Datta</a:t>
            </a:r>
            <a:r>
              <a:rPr lang="en-US" dirty="0" smtClean="0">
                <a:solidFill>
                  <a:srgbClr val="000000"/>
                </a:solidFill>
              </a:rPr>
              <a:t>.</a:t>
            </a:r>
          </a:p>
          <a:p>
            <a:pPr marL="0" indent="0">
              <a:buNone/>
            </a:pPr>
            <a:r>
              <a:rPr lang="en-US" dirty="0" smtClean="0">
                <a:solidFill>
                  <a:srgbClr val="000000"/>
                </a:solidFill>
              </a:rPr>
              <a:t>Apart </a:t>
            </a:r>
            <a:r>
              <a:rPr lang="en-US" dirty="0">
                <a:solidFill>
                  <a:srgbClr val="000000"/>
                </a:solidFill>
              </a:rPr>
              <a:t>from them, there are numerous other members, which we may refer to as ‘volunteers’. </a:t>
            </a:r>
            <a:r>
              <a:rPr lang="en-US" b="1" dirty="0">
                <a:solidFill>
                  <a:srgbClr val="000000"/>
                </a:solidFill>
              </a:rPr>
              <a:t>Volunteers are the life-blood of Sarvahitey</a:t>
            </a:r>
            <a:r>
              <a:rPr lang="en-US" dirty="0">
                <a:solidFill>
                  <a:srgbClr val="000000"/>
                </a:solidFill>
              </a:rPr>
              <a:t>; their enthusiasm and commitment forever keeps this NGO a vibrant one.</a:t>
            </a:r>
          </a:p>
          <a:p>
            <a:pPr marL="0" indent="0">
              <a:buNone/>
            </a:pPr>
            <a:r>
              <a:rPr lang="en-US" dirty="0" smtClean="0">
                <a:solidFill>
                  <a:schemeClr val="tx1"/>
                </a:solidFill>
              </a:rPr>
              <a:t>Mostly</a:t>
            </a:r>
            <a:r>
              <a:rPr lang="en-US" dirty="0">
                <a:solidFill>
                  <a:schemeClr val="tx1"/>
                </a:solidFill>
              </a:rPr>
              <a:t>, the Trustees are responsible for planning, researching for, and managing the execution of all the events. Everyone's views and suggestions are taken into consideration; even the decision making process is not insulated from any person exhibiting interest in the functioning of this Trust. Sarvahitey </a:t>
            </a:r>
            <a:r>
              <a:rPr lang="en-US" dirty="0" smtClean="0">
                <a:solidFill>
                  <a:schemeClr val="tx1"/>
                </a:solidFill>
              </a:rPr>
              <a:t>organizes </a:t>
            </a:r>
            <a:r>
              <a:rPr lang="en-US" dirty="0">
                <a:solidFill>
                  <a:schemeClr val="tx1"/>
                </a:solidFill>
              </a:rPr>
              <a:t>public meetings and discussions on regular basis, inviting any advices/suggestions/constructive criticisms that one may have to offer. </a:t>
            </a:r>
          </a:p>
        </p:txBody>
      </p:sp>
      <p:sp>
        <p:nvSpPr>
          <p:cNvPr id="5" name="Title 4"/>
          <p:cNvSpPr>
            <a:spLocks noGrp="1"/>
          </p:cNvSpPr>
          <p:nvPr>
            <p:ph type="title"/>
          </p:nvPr>
        </p:nvSpPr>
        <p:spPr/>
        <p:txBody>
          <a:bodyPr/>
          <a:lstStyle/>
          <a:p>
            <a:r>
              <a:rPr lang="en-US" dirty="0"/>
              <a:t>Who are the members of Sarvahitey?</a:t>
            </a:r>
          </a:p>
        </p:txBody>
      </p:sp>
    </p:spTree>
    <p:extLst>
      <p:ext uri="{BB962C8B-B14F-4D97-AF65-F5344CB8AC3E}">
        <p14:creationId xmlns:p14="http://schemas.microsoft.com/office/powerpoint/2010/main" xmlns="" val="3567600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model of Sarvahitey</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b="1" dirty="0">
                <a:solidFill>
                  <a:srgbClr val="000000"/>
                </a:solidFill>
              </a:rPr>
              <a:t>Sarvahitey has a very simple working model, which is conducive to the busiest of persons.</a:t>
            </a:r>
            <a:r>
              <a:rPr lang="en-US" dirty="0">
                <a:solidFill>
                  <a:srgbClr val="000000"/>
                </a:solidFill>
              </a:rPr>
              <a:t> Throughout the weekdays, the Core Members of Sarvahitey plan a particular event, and on a weekend, they execute it. The Core Members invite suggestions in the planning process, from any person interested in doing so. On the appointed date of execution, which is made public with comfortable prior notice, everyone is invited to spare a few hours, and take part in the festival of social work. Any person may come on the appointed date and time, and participate actively in the particular event. </a:t>
            </a:r>
          </a:p>
          <a:p>
            <a:r>
              <a:rPr lang="en-US" dirty="0">
                <a:solidFill>
                  <a:srgbClr val="000000"/>
                </a:solidFill>
              </a:rPr>
              <a:t>The Core Members of Sarvahitey take on the responsibility of the entire planning process, engaging with the governmental authorities if need be, and so forth. On the actual occasion, everyone is invited to drink from the nectar of 'sharing and caring'. </a:t>
            </a:r>
            <a:r>
              <a:rPr lang="en-US" b="1" dirty="0">
                <a:solidFill>
                  <a:srgbClr val="000000"/>
                </a:solidFill>
              </a:rPr>
              <a:t>Since the event takes place on weekends, any student or working professional has the opportunity to take part in various drives.</a:t>
            </a:r>
            <a:endParaRPr lang="en-US" b="1" dirty="0">
              <a:solidFill>
                <a:schemeClr val="tx1"/>
              </a:solidFill>
            </a:endParaRPr>
          </a:p>
        </p:txBody>
      </p:sp>
    </p:spTree>
    <p:extLst>
      <p:ext uri="{BB962C8B-B14F-4D97-AF65-F5344CB8AC3E}">
        <p14:creationId xmlns:p14="http://schemas.microsoft.com/office/powerpoint/2010/main" xmlns="" val="466532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0841825_425333570949876_4564456506856559450_o.jpg"/>
          <p:cNvPicPr>
            <a:picLocks noGrp="1" noChangeAspect="1"/>
          </p:cNvPicPr>
          <p:nvPr>
            <p:ph idx="1"/>
          </p:nvPr>
        </p:nvPicPr>
        <p:blipFill>
          <a:blip r:embed="rId3"/>
          <a:stretch>
            <a:fillRect/>
          </a:stretch>
        </p:blipFill>
        <p:spPr>
          <a:xfrm>
            <a:off x="831660" y="2069148"/>
            <a:ext cx="7348191" cy="3881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p:txBody>
          <a:bodyPr/>
          <a:lstStyle/>
          <a:p>
            <a:r>
              <a:rPr lang="en-US" dirty="0" smtClean="0"/>
              <a:t>Projects run by Sarvahitey</a:t>
            </a:r>
            <a:endParaRPr lang="en-US" dirty="0"/>
          </a:p>
        </p:txBody>
      </p:sp>
      <p:sp>
        <p:nvSpPr>
          <p:cNvPr id="9" name="Text Placeholder 3"/>
          <p:cNvSpPr txBox="1">
            <a:spLocks/>
          </p:cNvSpPr>
          <p:nvPr/>
        </p:nvSpPr>
        <p:spPr>
          <a:xfrm>
            <a:off x="651209" y="1304790"/>
            <a:ext cx="8596667" cy="674024"/>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Sarvahitey runs two types of Projects: Regular and Ad-Hoc (need based).</a:t>
            </a:r>
          </a:p>
        </p:txBody>
      </p:sp>
    </p:spTree>
    <p:extLst>
      <p:ext uri="{BB962C8B-B14F-4D97-AF65-F5344CB8AC3E}">
        <p14:creationId xmlns:p14="http://schemas.microsoft.com/office/powerpoint/2010/main" xmlns="" val="466532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92331"/>
            <a:ext cx="8596668" cy="5349032"/>
          </a:xfrm>
        </p:spPr>
        <p:txBody>
          <a:bodyPr vert="horz" lIns="91440" tIns="45720" rIns="91440" bIns="45720" rtlCol="0" anchor="t">
            <a:noAutofit/>
          </a:bodyPr>
          <a:lstStyle/>
          <a:p>
            <a:pPr marL="0" indent="0">
              <a:buNone/>
            </a:pPr>
            <a:r>
              <a:rPr lang="en-US" dirty="0" smtClean="0">
                <a:solidFill>
                  <a:srgbClr val="000000"/>
                </a:solidFill>
              </a:rPr>
              <a:t>Our</a:t>
            </a:r>
            <a:r>
              <a:rPr lang="en-US" dirty="0" smtClean="0">
                <a:solidFill>
                  <a:srgbClr val="000000"/>
                </a:solidFill>
              </a:rPr>
              <a:t> </a:t>
            </a:r>
            <a:r>
              <a:rPr lang="en-US" dirty="0">
                <a:solidFill>
                  <a:srgbClr val="000000"/>
                </a:solidFill>
              </a:rPr>
              <a:t>regular projects are:</a:t>
            </a:r>
            <a:endParaRPr lang="en-US" dirty="0">
              <a:solidFill>
                <a:schemeClr val="tx1"/>
              </a:solidFill>
            </a:endParaRPr>
          </a:p>
          <a:p>
            <a:r>
              <a:rPr lang="en-US" dirty="0">
                <a:solidFill>
                  <a:schemeClr val="tx1"/>
                </a:solidFill>
              </a:rPr>
              <a:t>Cleanliness Drives, i.e., 'Safai Abhiyaan'</a:t>
            </a:r>
          </a:p>
          <a:p>
            <a:r>
              <a:rPr lang="en-US" dirty="0">
                <a:solidFill>
                  <a:schemeClr val="tx1"/>
                </a:solidFill>
              </a:rPr>
              <a:t>Clothes Donation Drives</a:t>
            </a:r>
          </a:p>
          <a:p>
            <a:r>
              <a:rPr lang="en-US" dirty="0">
                <a:solidFill>
                  <a:schemeClr val="tx1"/>
                </a:solidFill>
              </a:rPr>
              <a:t>Project 'Vidya Vistar', i.e., teaching underprivileged children</a:t>
            </a:r>
          </a:p>
          <a:p>
            <a:r>
              <a:rPr lang="en-US" dirty="0">
                <a:solidFill>
                  <a:schemeClr val="tx1"/>
                </a:solidFill>
              </a:rPr>
              <a:t>Food Drive</a:t>
            </a:r>
          </a:p>
          <a:p>
            <a:r>
              <a:rPr lang="en-US" dirty="0">
                <a:solidFill>
                  <a:schemeClr val="tx1"/>
                </a:solidFill>
              </a:rPr>
              <a:t>Model Village</a:t>
            </a:r>
          </a:p>
          <a:p>
            <a:r>
              <a:rPr lang="en-US" dirty="0">
                <a:solidFill>
                  <a:schemeClr val="tx1"/>
                </a:solidFill>
              </a:rPr>
              <a:t>Vocational </a:t>
            </a:r>
            <a:r>
              <a:rPr lang="en-US" dirty="0" smtClean="0">
                <a:solidFill>
                  <a:schemeClr val="tx1"/>
                </a:solidFill>
              </a:rPr>
              <a:t>Training</a:t>
            </a:r>
          </a:p>
          <a:p>
            <a:endParaRPr lang="en-US" dirty="0">
              <a:solidFill>
                <a:schemeClr val="tx1"/>
              </a:solidFill>
            </a:endParaRPr>
          </a:p>
          <a:p>
            <a:pPr marL="0" indent="0">
              <a:buNone/>
            </a:pPr>
            <a:r>
              <a:rPr lang="en-US" dirty="0">
                <a:solidFill>
                  <a:schemeClr val="tx1"/>
                </a:solidFill>
              </a:rPr>
              <a:t>Ad-Hoc (need based) projects of Sarvahitey:</a:t>
            </a:r>
          </a:p>
          <a:p>
            <a:r>
              <a:rPr lang="en-US" dirty="0">
                <a:solidFill>
                  <a:schemeClr val="tx1"/>
                </a:solidFill>
              </a:rPr>
              <a:t>Nepal Earthquake Relief Program</a:t>
            </a:r>
          </a:p>
          <a:p>
            <a:r>
              <a:rPr lang="en-US" dirty="0">
                <a:solidFill>
                  <a:schemeClr val="tx1"/>
                </a:solidFill>
              </a:rPr>
              <a:t>Go-Vote campaign</a:t>
            </a:r>
          </a:p>
          <a:p>
            <a:r>
              <a:rPr lang="en-US" dirty="0">
                <a:solidFill>
                  <a:schemeClr val="tx1"/>
                </a:solidFill>
              </a:rPr>
              <a:t>Assam Flood Relief Program</a:t>
            </a:r>
          </a:p>
          <a:p>
            <a:r>
              <a:rPr lang="en-US" dirty="0">
                <a:solidFill>
                  <a:schemeClr val="tx1"/>
                </a:solidFill>
              </a:rPr>
              <a:t>Dengue Prevention Drives</a:t>
            </a:r>
          </a:p>
        </p:txBody>
      </p:sp>
    </p:spTree>
    <p:extLst>
      <p:ext uri="{BB962C8B-B14F-4D97-AF65-F5344CB8AC3E}">
        <p14:creationId xmlns:p14="http://schemas.microsoft.com/office/powerpoint/2010/main" xmlns="" val="1985561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Cleanliness Drive</a:t>
            </a:r>
          </a:p>
        </p:txBody>
      </p:sp>
      <p:sp>
        <p:nvSpPr>
          <p:cNvPr id="4" name="Text Placeholder 3"/>
          <p:cNvSpPr>
            <a:spLocks noGrp="1"/>
          </p:cNvSpPr>
          <p:nvPr>
            <p:ph type="body" sz="half" idx="2"/>
          </p:nvPr>
        </p:nvSpPr>
        <p:spPr>
          <a:xfrm>
            <a:off x="677334" y="5367338"/>
            <a:ext cx="8596667" cy="674024"/>
          </a:xfrm>
        </p:spPr>
        <p:txBody>
          <a:bodyPr>
            <a:normAutofit fontScale="92500" lnSpcReduction="10000"/>
          </a:bodyPr>
          <a:lstStyle/>
          <a:p>
            <a:r>
              <a:rPr lang="en-US" dirty="0" smtClean="0"/>
              <a:t>For, a clean mind, a clean body and a clean environment are the habitats of enlightened progress.</a:t>
            </a:r>
          </a:p>
          <a:p>
            <a:r>
              <a:rPr lang="en-US" dirty="0" smtClean="0"/>
              <a:t/>
            </a:r>
            <a:br>
              <a:rPr lang="en-US" dirty="0" smtClean="0"/>
            </a:br>
            <a:endParaRPr lang="en-US" dirty="0"/>
          </a:p>
        </p:txBody>
      </p:sp>
      <p:pic>
        <p:nvPicPr>
          <p:cNvPr id="7" name="Picture Placeholder 6" descr="10869473_425672254249341_534676972274341727_o.jpg"/>
          <p:cNvPicPr>
            <a:picLocks noGrp="1" noChangeAspect="1"/>
          </p:cNvPicPr>
          <p:nvPr>
            <p:ph type="pic" idx="1"/>
          </p:nvPr>
        </p:nvPicPr>
        <p:blipFill>
          <a:blip r:embed="rId3"/>
          <a:srcRect t="16471" b="16471"/>
          <a:stretch>
            <a:fillRect/>
          </a:stretch>
        </p:blipFill>
        <p:spPr/>
      </p:pic>
    </p:spTree>
    <p:extLst>
      <p:ext uri="{BB962C8B-B14F-4D97-AF65-F5344CB8AC3E}">
        <p14:creationId xmlns:p14="http://schemas.microsoft.com/office/powerpoint/2010/main" xmlns="" val="440630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TotalTime>
  <Words>685</Words>
  <Application>Microsoft Office PowerPoint</Application>
  <PresentationFormat>Custom</PresentationFormat>
  <Paragraphs>84</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Sarvahitey</vt:lpstr>
      <vt:lpstr>About Sarvahitey</vt:lpstr>
      <vt:lpstr>Philosophies of Sarvahitey</vt:lpstr>
      <vt:lpstr>Where we are based?</vt:lpstr>
      <vt:lpstr>Who are the members of Sarvahitey?</vt:lpstr>
      <vt:lpstr>Working model of Sarvahitey</vt:lpstr>
      <vt:lpstr>Projects run by Sarvahitey</vt:lpstr>
      <vt:lpstr>Slide 8</vt:lpstr>
      <vt:lpstr>Cleanliness Drive</vt:lpstr>
      <vt:lpstr>Clothes Donation Drive</vt:lpstr>
      <vt:lpstr>Project Vidya Vistar</vt:lpstr>
      <vt:lpstr>Food Drive</vt:lpstr>
      <vt:lpstr>Model Village</vt:lpstr>
      <vt:lpstr>Vocational Training</vt:lpstr>
      <vt:lpstr>Nepal Earthquake Relief Program</vt:lpstr>
      <vt:lpstr>Go vote</vt:lpstr>
      <vt:lpstr>Assam Flood Relief Program</vt:lpstr>
      <vt:lpstr>Dengue Prevention Drive</vt:lpstr>
      <vt:lpstr>Spreading awareness through Street Plays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Sanskriti Srivastava</cp:lastModifiedBy>
  <cp:revision>39</cp:revision>
  <dcterms:created xsi:type="dcterms:W3CDTF">2014-09-12T02:18:09Z</dcterms:created>
  <dcterms:modified xsi:type="dcterms:W3CDTF">2016-10-17T22:13:51Z</dcterms:modified>
</cp:coreProperties>
</file>