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9" r:id="rId9"/>
    <p:sldId id="261" r:id="rId10"/>
    <p:sldId id="262" r:id="rId11"/>
    <p:sldId id="273" r:id="rId12"/>
    <p:sldId id="263" r:id="rId13"/>
    <p:sldId id="265" r:id="rId14"/>
    <p:sldId id="264" r:id="rId15"/>
    <p:sldId id="266" r:id="rId16"/>
    <p:sldId id="267" r:id="rId17"/>
    <p:sldId id="272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>
        <p:scale>
          <a:sx n="69" d="100"/>
          <a:sy n="69" d="100"/>
        </p:scale>
        <p:origin x="5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2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49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DE0BA3-644B-4602-A480-2B04FF4DA0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D37BF3-1539-4F2F-A10E-C14BC9A1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6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871FE67-16CB-4CA9-A5EB-90F9D0F1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76238"/>
            <a:ext cx="1085850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52B669-5B09-47B0-8F32-12B5F7FEC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SCIENCE PROGRAMMING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F294B-A30B-4F38-BEA0-BF30FFF3C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COMPILED BY:</a:t>
            </a:r>
          </a:p>
          <a:p>
            <a:r>
              <a:rPr lang="en-US" sz="9600" dirty="0">
                <a:solidFill>
                  <a:schemeClr val="bg1"/>
                </a:solidFill>
              </a:rPr>
              <a:t>SANIYA ISLAM</a:t>
            </a:r>
          </a:p>
          <a:p>
            <a:r>
              <a:rPr lang="en-US" sz="9600" dirty="0">
                <a:solidFill>
                  <a:schemeClr val="bg1"/>
                </a:solidFill>
              </a:rPr>
              <a:t>RAUSHAN kumar</a:t>
            </a:r>
          </a:p>
          <a:p>
            <a:r>
              <a:rPr lang="en-US" sz="9600" dirty="0">
                <a:solidFill>
                  <a:schemeClr val="bg1"/>
                </a:solidFill>
              </a:rPr>
              <a:t>ANOOP BHARADWAJ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EB29-23A3-4367-8E5F-7DD5328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20C0-BB08-4A81-80F5-0A10EB7F8B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0894" y="2345635"/>
            <a:ext cx="10363826" cy="3293166"/>
          </a:xfrm>
        </p:spPr>
        <p:txBody>
          <a:bodyPr/>
          <a:lstStyle/>
          <a:p>
            <a:r>
              <a:rPr lang="en-US" sz="3200" dirty="0"/>
              <a:t>Shuffling of data .</a:t>
            </a:r>
          </a:p>
          <a:p>
            <a:r>
              <a:rPr lang="en-US" sz="3200" dirty="0"/>
              <a:t>Split the dataset into a separate train and test set.</a:t>
            </a:r>
            <a:r>
              <a:rPr lang="en-US" dirty="0"/>
              <a:t> </a:t>
            </a:r>
            <a:endParaRPr lang="en-US" sz="3200" dirty="0"/>
          </a:p>
          <a:p>
            <a:r>
              <a:rPr lang="en-US" sz="3200" dirty="0"/>
              <a:t>Train data ratio is 80 and test data ratio is 20.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Image result for training">
            <a:extLst>
              <a:ext uri="{FF2B5EF4-FFF2-40B4-BE49-F238E27FC236}">
                <a16:creationId xmlns:a16="http://schemas.microsoft.com/office/drawing/2014/main" id="{02C2D874-758D-42DC-B28F-E106DECE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930" y="618517"/>
            <a:ext cx="4592795" cy="217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5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73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255D4937-56FA-4DB3-8C3B-BFD6EC30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5" y="1300157"/>
            <a:ext cx="6909479" cy="4266603"/>
          </a:xfrm>
          <a:prstGeom prst="roundRect">
            <a:avLst>
              <a:gd name="adj" fmla="val 298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75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E40A-07B8-4E11-9BD2-909F48FA37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1300156"/>
            <a:ext cx="3352128" cy="4266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863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2E75-88C1-404E-A725-7F2AE47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USF AND NON-USF LOGOS (RATIO 200/100)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68CD-39D3-4C98-8A78-43AB3A6969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1078"/>
            <a:ext cx="10363826" cy="379012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Collected 200 images of usf logos</a:t>
            </a:r>
          </a:p>
          <a:p>
            <a:pPr marL="457200" indent="-457200">
              <a:buAutoNum type="arabicPeriod"/>
            </a:pPr>
            <a:r>
              <a:rPr lang="en-US" dirty="0"/>
              <a:t>Collected 100 images of non-</a:t>
            </a:r>
            <a:r>
              <a:rPr lang="en-US" dirty="0" err="1"/>
              <a:t>usf</a:t>
            </a:r>
            <a:r>
              <a:rPr lang="en-US" dirty="0"/>
              <a:t> logos</a:t>
            </a:r>
          </a:p>
          <a:p>
            <a:pPr marL="457200" indent="-457200">
              <a:buAutoNum type="arabicPeriod"/>
            </a:pPr>
            <a:r>
              <a:rPr lang="en-US" dirty="0"/>
              <a:t>Merged both of them and renamed them</a:t>
            </a:r>
          </a:p>
          <a:p>
            <a:pPr marL="457200" indent="-457200">
              <a:buAutoNum type="arabicPeriod"/>
            </a:pPr>
            <a:r>
              <a:rPr lang="en-US" dirty="0"/>
              <a:t>Cleaned the data by converting all the files in .jpg</a:t>
            </a:r>
          </a:p>
          <a:p>
            <a:pPr marL="457200" indent="-457200">
              <a:buAutoNum type="arabicPeriod"/>
            </a:pPr>
            <a:r>
              <a:rPr lang="en-US" dirty="0"/>
              <a:t>Reshaped the data into 28 * 28</a:t>
            </a:r>
          </a:p>
          <a:p>
            <a:pPr marL="457200" indent="-457200">
              <a:buAutoNum type="arabicPeriod"/>
            </a:pPr>
            <a:r>
              <a:rPr lang="en-US" dirty="0"/>
              <a:t>Split the data in ratio of 80/20(train /test)</a:t>
            </a:r>
          </a:p>
          <a:p>
            <a:pPr marL="457200" indent="-457200">
              <a:buAutoNum type="arabicPeriod" startAt="7"/>
            </a:pPr>
            <a:r>
              <a:rPr lang="en-US" dirty="0"/>
              <a:t>Used cross-validation (cv=3())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0EE97-162F-4FCC-8A24-51126126E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538" y="1654156"/>
            <a:ext cx="1872615" cy="194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85D07-7B3E-4C22-9FB2-1183489BC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33" y="4057813"/>
            <a:ext cx="2352675" cy="1943100"/>
          </a:xfrm>
          <a:prstGeom prst="rect">
            <a:avLst/>
          </a:prstGeom>
        </p:spPr>
      </p:pic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6E233B2C-3C84-47ED-8234-CC3989528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846" y="4019933"/>
            <a:ext cx="22479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29C9-0B71-41CD-90FD-93BB74EE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USF AND NON-USF LOGOS(RATIO 200/150)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FC0B-F130-4BB7-AAE5-A55F84A736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9857"/>
            <a:ext cx="10363826" cy="4758143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sz="4400" dirty="0"/>
              <a:t>Collected 200 images of usf logos</a:t>
            </a:r>
          </a:p>
          <a:p>
            <a:pPr marL="457200" indent="-457200">
              <a:buAutoNum type="arabicPeriod"/>
            </a:pPr>
            <a:r>
              <a:rPr lang="en-US" sz="4400" dirty="0"/>
              <a:t>Collected 150 images of non-usf logos</a:t>
            </a:r>
          </a:p>
          <a:p>
            <a:pPr marL="457200" indent="-457200">
              <a:buAutoNum type="arabicPeriod"/>
            </a:pPr>
            <a:r>
              <a:rPr lang="en-US" sz="4400" dirty="0"/>
              <a:t>Merged both of them and renamed them</a:t>
            </a:r>
          </a:p>
          <a:p>
            <a:pPr marL="457200" indent="-457200">
              <a:buAutoNum type="arabicPeriod"/>
            </a:pPr>
            <a:r>
              <a:rPr lang="en-US" sz="4400" dirty="0"/>
              <a:t>Cleaned the data by converting all the files in .jpg</a:t>
            </a:r>
          </a:p>
          <a:p>
            <a:pPr marL="457200" indent="-457200">
              <a:buAutoNum type="arabicPeriod"/>
            </a:pPr>
            <a:r>
              <a:rPr lang="en-US" sz="4400" dirty="0"/>
              <a:t>Reshaped the data into 28 * 28</a:t>
            </a:r>
          </a:p>
          <a:p>
            <a:pPr marL="457200" indent="-457200">
              <a:buAutoNum type="arabicPeriod"/>
            </a:pPr>
            <a:r>
              <a:rPr lang="en-US" sz="4400" dirty="0"/>
              <a:t>Split the data in ratio of 80/20(train /test)</a:t>
            </a:r>
          </a:p>
          <a:p>
            <a:pPr marL="457200" indent="-457200">
              <a:buAutoNum type="arabicPeriod" startAt="7"/>
            </a:pPr>
            <a:r>
              <a:rPr lang="en-US" sz="4400" dirty="0"/>
              <a:t>Used cross-validation (cv=3())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D0EEA-3817-4F24-B70B-CB0E7C592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10" y="2264390"/>
            <a:ext cx="1819274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B1B067-3EAD-4F60-85ED-8B41A582B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10" y="4758143"/>
            <a:ext cx="1819274" cy="164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E8E5DC-277F-45E4-B997-594EE7D9C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3A9BAA5-B0B5-49B4-9F3A-30FE0943B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C9365C9C-8B33-4A82-8785-902F356BC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8579" y="618517"/>
            <a:ext cx="3427091" cy="5596019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E4B60BA-DF0A-4C1C-889F-4835B38E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66" y="783107"/>
            <a:ext cx="2932247" cy="1653079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5" name="Picture 4" descr="A person with collar shirt&#10;&#10;Description generated with high confidence">
            <a:extLst>
              <a:ext uri="{FF2B5EF4-FFF2-40B4-BE49-F238E27FC236}">
                <a16:creationId xmlns:a16="http://schemas.microsoft.com/office/drawing/2014/main" id="{F9F409D3-0662-4277-87A0-9BDC5D2E1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943" y="2591848"/>
            <a:ext cx="1663493" cy="166349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C824AB9-91C3-4C07-86FA-B251D8E7F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689" y="4411003"/>
            <a:ext cx="2096001" cy="166349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846EBF-5B46-42A8-A4F6-88FEA00D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A2EDF-8B47-4F6C-8FB1-751F319A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 dirty="0"/>
              <a:t>usF AS TINY PART OF IMAGE AND RANDOM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D73B-C0E9-4A47-B417-6CE2A41F5D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1078"/>
            <a:ext cx="6564207" cy="4247323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dirty="0"/>
              <a:t>Collected 200 images of usf logos as a tiny part of image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dirty="0"/>
              <a:t>Collected 175 random images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dirty="0"/>
              <a:t>Merged both of them and renamed them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dirty="0"/>
              <a:t>Cleaned the data by converting all the files in .jpg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dirty="0"/>
              <a:t>Reshaped the data into 28 * 28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2400" dirty="0"/>
              <a:t>Split the data in ratio of 80/20(train /test)</a:t>
            </a:r>
          </a:p>
          <a:p>
            <a:pPr marL="457200" indent="-457200">
              <a:lnSpc>
                <a:spcPct val="110000"/>
              </a:lnSpc>
              <a:buAutoNum type="arabicPeriod" startAt="7"/>
            </a:pPr>
            <a:r>
              <a:rPr lang="en-US" sz="2400" dirty="0"/>
              <a:t>Used cross-validation (cv=3()) </a:t>
            </a:r>
          </a:p>
        </p:txBody>
      </p:sp>
    </p:spTree>
    <p:extLst>
      <p:ext uri="{BB962C8B-B14F-4D97-AF65-F5344CB8AC3E}">
        <p14:creationId xmlns:p14="http://schemas.microsoft.com/office/powerpoint/2010/main" val="12640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F49B-4BAD-4BE6-B150-13E4D866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04801"/>
            <a:ext cx="10364451" cy="1351721"/>
          </a:xfrm>
        </p:spPr>
        <p:txBody>
          <a:bodyPr>
            <a:normAutofit/>
          </a:bodyPr>
          <a:lstStyle/>
          <a:p>
            <a:r>
              <a:rPr lang="en-US" dirty="0"/>
              <a:t>USF LOGO AND RANDOM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0090-E4CD-4817-964A-30A543BFD8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656522"/>
            <a:ext cx="5018501" cy="5102087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Collected 200 images of usf logos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Collected 100 random images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Merged both of them and renamed them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Cleaned the data by converting all the files in .jpg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Reshaped the data into 28 * 28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Split the data in ratio of 80/20(train /test)</a:t>
            </a:r>
          </a:p>
          <a:p>
            <a:pPr marL="457200" indent="-457200">
              <a:lnSpc>
                <a:spcPct val="110000"/>
              </a:lnSpc>
              <a:buAutoNum type="arabicPeriod" startAt="7"/>
            </a:pPr>
            <a:r>
              <a:rPr lang="en-US" dirty="0"/>
              <a:t>Used cross-validation (cv=3())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5" name="Picture 4" descr="A red rose on a flower&#10;&#10;Description generated with very high confidence">
            <a:extLst>
              <a:ext uri="{FF2B5EF4-FFF2-40B4-BE49-F238E27FC236}">
                <a16:creationId xmlns:a16="http://schemas.microsoft.com/office/drawing/2014/main" id="{687598E3-BE20-4211-B7C8-541FE0D47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5" r="-2" b="-2"/>
          <a:stretch/>
        </p:blipFill>
        <p:spPr>
          <a:xfrm>
            <a:off x="6096000" y="2505456"/>
            <a:ext cx="2509245" cy="315652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38B86AFD-1C81-4AE4-A599-15F95434AA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9" r="2" b="8728"/>
          <a:stretch/>
        </p:blipFill>
        <p:spPr>
          <a:xfrm>
            <a:off x="8768970" y="2505456"/>
            <a:ext cx="2373951" cy="149782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424B5-9AD5-4567-9ED0-D708371FDC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1" r="4" b="15960"/>
          <a:stretch/>
        </p:blipFill>
        <p:spPr>
          <a:xfrm>
            <a:off x="8768970" y="4180226"/>
            <a:ext cx="2373951" cy="148175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8280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9E99-F792-44B7-B105-CFAAB4B7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1792"/>
            <a:ext cx="10364451" cy="1338470"/>
          </a:xfrm>
        </p:spPr>
        <p:txBody>
          <a:bodyPr>
            <a:normAutofit/>
          </a:bodyPr>
          <a:lstStyle/>
          <a:p>
            <a:r>
              <a:rPr lang="en-US" b="1" dirty="0"/>
              <a:t>robustness</a:t>
            </a:r>
            <a:br>
              <a:rPr lang="en-US" dirty="0"/>
            </a:br>
            <a:r>
              <a:rPr lang="en-US" dirty="0"/>
              <a:t>USF LOGO WITH NOISE AND RANDOM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C567-FDCC-4448-A3EF-B75F808611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590262"/>
            <a:ext cx="6043617" cy="4200937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Collected 200 images of usf logos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Added noise in the images by painting the edges or filling color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Collected 100 random images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Merged both of them and renamed them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Cleaned the data by converting all the files in .jpg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Reshaped the data into 28 * 28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dirty="0"/>
              <a:t>Split the data in ratio of 80/20(train /test)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8. Used cross-validation (cv=3()) </a:t>
            </a:r>
            <a:endParaRPr lang="en-US" sz="3200" b="1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A3C6C-C260-410D-B99E-12A3FDB4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2" r="-3" b="9002"/>
          <a:stretch/>
        </p:blipFill>
        <p:spPr>
          <a:xfrm>
            <a:off x="6904385" y="2505456"/>
            <a:ext cx="2509245" cy="315652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close up of a flower&#10;&#10;Description generated with high confidence">
            <a:extLst>
              <a:ext uri="{FF2B5EF4-FFF2-40B4-BE49-F238E27FC236}">
                <a16:creationId xmlns:a16="http://schemas.microsoft.com/office/drawing/2014/main" id="{9DF4B426-F74F-4F7B-BA08-AF42843E58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" r="-2" b="-2"/>
          <a:stretch/>
        </p:blipFill>
        <p:spPr>
          <a:xfrm>
            <a:off x="9458084" y="2505456"/>
            <a:ext cx="2373951" cy="149782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FBC32-1F73-4E98-AECA-32D61D1811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9" r="2" b="13210"/>
          <a:stretch/>
        </p:blipFill>
        <p:spPr>
          <a:xfrm>
            <a:off x="9378569" y="4180226"/>
            <a:ext cx="2373951" cy="148175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114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1210F8D-F7F2-47FC-91CB-247E361A5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1509D60-00A2-43CB-85EE-55A4E714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A5D3-01BC-4E05-AA3E-2B615D66CB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3521" y="1122804"/>
            <a:ext cx="3548236" cy="4818518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Deep learning</a:t>
            </a:r>
          </a:p>
        </p:txBody>
      </p:sp>
      <p:pic>
        <p:nvPicPr>
          <p:cNvPr id="2050" name="Picture 2" descr="Image result for deeplearning network images">
            <a:extLst>
              <a:ext uri="{FF2B5EF4-FFF2-40B4-BE49-F238E27FC236}">
                <a16:creationId xmlns:a16="http://schemas.microsoft.com/office/drawing/2014/main" id="{DAB9C5CF-F2E9-41D8-A0DC-C3E733BD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57" y="1122804"/>
            <a:ext cx="6246226" cy="4818518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30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47ED5-A813-4379-85CA-5A07932D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37931"/>
            <a:ext cx="10615616" cy="1398103"/>
          </a:xfrm>
        </p:spPr>
        <p:txBody>
          <a:bodyPr>
            <a:normAutofit/>
          </a:bodyPr>
          <a:lstStyle/>
          <a:p>
            <a:r>
              <a:rPr lang="en-US" sz="5400" dirty="0" err="1"/>
              <a:t>cnn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1E64-73AE-474E-9C78-A1A584222F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6034"/>
            <a:ext cx="5646052" cy="512196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Package used </a:t>
            </a:r>
            <a:r>
              <a:rPr lang="en-US" sz="2400"/>
              <a:t>– </a:t>
            </a:r>
            <a:endParaRPr lang="en-US" sz="2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keras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Layers –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             convolution layers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             max pooling layer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Model -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             activation function (</a:t>
            </a:r>
            <a:r>
              <a:rPr lang="en-US" sz="2400" dirty="0" err="1"/>
              <a:t>Relu</a:t>
            </a:r>
            <a:r>
              <a:rPr lang="en-US" sz="24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             flatten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             dropout = 0.25</a:t>
            </a:r>
          </a:p>
        </p:txBody>
      </p:sp>
    </p:spTree>
    <p:extLst>
      <p:ext uri="{BB962C8B-B14F-4D97-AF65-F5344CB8AC3E}">
        <p14:creationId xmlns:p14="http://schemas.microsoft.com/office/powerpoint/2010/main" val="24114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future images">
            <a:extLst>
              <a:ext uri="{FF2B5EF4-FFF2-40B4-BE49-F238E27FC236}">
                <a16:creationId xmlns:a16="http://schemas.microsoft.com/office/drawing/2014/main" id="{8E395F8C-1F19-4D52-84A0-32F7BB53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216578-35D7-44DD-8944-C84CD299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highlight>
                  <a:srgbClr val="C0C0C0"/>
                </a:highlight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D112C-33A0-4A6C-89F5-561E87C42D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C0C0C0"/>
                </a:highlight>
              </a:rPr>
              <a:t>Add more images to the dataset</a:t>
            </a:r>
          </a:p>
          <a:p>
            <a:r>
              <a:rPr lang="en-US" sz="3600" dirty="0">
                <a:solidFill>
                  <a:schemeClr val="bg1"/>
                </a:solidFill>
                <a:highlight>
                  <a:srgbClr val="C0C0C0"/>
                </a:highlight>
              </a:rPr>
              <a:t>Add more noise to make the model robust</a:t>
            </a:r>
          </a:p>
          <a:p>
            <a:r>
              <a:rPr lang="en-US" sz="3600" dirty="0">
                <a:solidFill>
                  <a:schemeClr val="bg1"/>
                </a:solidFill>
                <a:highlight>
                  <a:srgbClr val="C0C0C0"/>
                </a:highlight>
              </a:rPr>
              <a:t>Increasing the no of layers</a:t>
            </a:r>
          </a:p>
          <a:p>
            <a:r>
              <a:rPr lang="en-US" sz="3600" dirty="0">
                <a:solidFill>
                  <a:schemeClr val="bg1"/>
                </a:solidFill>
                <a:highlight>
                  <a:srgbClr val="C0C0C0"/>
                </a:highlight>
              </a:rPr>
              <a:t>Fit the model</a:t>
            </a:r>
          </a:p>
        </p:txBody>
      </p:sp>
    </p:spTree>
    <p:extLst>
      <p:ext uri="{BB962C8B-B14F-4D97-AF65-F5344CB8AC3E}">
        <p14:creationId xmlns:p14="http://schemas.microsoft.com/office/powerpoint/2010/main" val="119432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 science images">
            <a:extLst>
              <a:ext uri="{FF2B5EF4-FFF2-40B4-BE49-F238E27FC236}">
                <a16:creationId xmlns:a16="http://schemas.microsoft.com/office/drawing/2014/main" id="{9CE694C0-6316-40D5-95FD-B4E1D6B2C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66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70">
            <a:extLst>
              <a:ext uri="{FF2B5EF4-FFF2-40B4-BE49-F238E27FC236}">
                <a16:creationId xmlns:a16="http://schemas.microsoft.com/office/drawing/2014/main" id="{21CB8282-44AF-40D0-A7E2-03734788D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9" name="Rounded Rectangle 8">
            <a:extLst>
              <a:ext uri="{FF2B5EF4-FFF2-40B4-BE49-F238E27FC236}">
                <a16:creationId xmlns:a16="http://schemas.microsoft.com/office/drawing/2014/main" id="{D77CF7D5-36A3-4ED3-AE46-77E42D2AA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3008-F80A-4169-BF83-468A48AB86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3682" y="2367093"/>
            <a:ext cx="9346692" cy="3090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USF Logo recognition</a:t>
            </a:r>
          </a:p>
        </p:txBody>
      </p:sp>
    </p:spTree>
    <p:extLst>
      <p:ext uri="{BB962C8B-B14F-4D97-AF65-F5344CB8AC3E}">
        <p14:creationId xmlns:p14="http://schemas.microsoft.com/office/powerpoint/2010/main" val="503209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3274B0C-1CB3-4AA4-A183-20B7FE5DB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E640319-3BB6-49BF-BAF4-D63FEC73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BECDBB2-914C-44DE-B171-6F7946196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1D5C6008-3DE6-42B7-AED2-68544F325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thank you">
            <a:extLst>
              <a:ext uri="{FF2B5EF4-FFF2-40B4-BE49-F238E27FC236}">
                <a16:creationId xmlns:a16="http://schemas.microsoft.com/office/drawing/2014/main" id="{BED419EF-192D-4AFF-93B9-ED09FBFCD54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9" b="13837"/>
          <a:stretch/>
        </p:blipFill>
        <p:spPr bwMode="auto">
          <a:xfrm>
            <a:off x="-197581" y="10"/>
            <a:ext cx="12389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D09915C-7FC3-45EF-BDD0-6393ACE4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584" y="-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7196F-BBC7-4B7F-AE29-DA1DCA75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1434905"/>
            <a:ext cx="2222695" cy="2377440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047A-9DFA-45DE-9B7B-3F58852C3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9078" y="960814"/>
            <a:ext cx="6565808" cy="48303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Logo recognition in images has been gaining considerable attention in the last decade, with such applications as copyright infringement detection, intelligent traffic-control systems, and automated computation of brand-related statistics.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012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3DAA-B8E1-421C-A43E-A2D399DD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2" y="0"/>
            <a:ext cx="11517378" cy="1338470"/>
          </a:xfrm>
        </p:spPr>
        <p:txBody>
          <a:bodyPr>
            <a:normAutofit/>
          </a:bodyPr>
          <a:lstStyle/>
          <a:p>
            <a:r>
              <a:rPr lang="en-US" sz="6000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9AC4-615D-4FA3-94F6-0227140C48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1147" y="1454576"/>
            <a:ext cx="10550769" cy="2578367"/>
          </a:xfrm>
        </p:spPr>
        <p:txBody>
          <a:bodyPr>
            <a:normAutofit/>
          </a:bodyPr>
          <a:lstStyle/>
          <a:p>
            <a:r>
              <a:rPr lang="en-US" sz="4000" dirty="0"/>
              <a:t>Given a set of USF AND NON-USF images and prior knowledge about the content of the images IDENTIFY the correct image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DAB5455D-F3E7-4F31-90ED-2D333427E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7" y="4139982"/>
            <a:ext cx="10550769" cy="25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5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5983-64BD-4942-9DFA-7A242833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22B9-02B3-4B3D-849B-A98E79C20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 GATHERING DATA</a:t>
            </a:r>
          </a:p>
          <a:p>
            <a:r>
              <a:rPr lang="en-US" dirty="0"/>
              <a:t>2. DATA PREPARATION</a:t>
            </a:r>
          </a:p>
          <a:p>
            <a:r>
              <a:rPr lang="en-US" dirty="0"/>
              <a:t>3. CHOOSING A MODEL</a:t>
            </a:r>
          </a:p>
          <a:p>
            <a:r>
              <a:rPr lang="en-US" dirty="0"/>
              <a:t>4. TRAINING</a:t>
            </a:r>
          </a:p>
          <a:p>
            <a:r>
              <a:rPr lang="en-US" dirty="0"/>
              <a:t>5. EVALUATION</a:t>
            </a:r>
          </a:p>
          <a:p>
            <a:r>
              <a:rPr lang="en-US" dirty="0"/>
              <a:t>6. PREDICTION</a:t>
            </a:r>
          </a:p>
        </p:txBody>
      </p:sp>
      <p:pic>
        <p:nvPicPr>
          <p:cNvPr id="4098" name="Picture 2" descr="Image result for approach">
            <a:extLst>
              <a:ext uri="{FF2B5EF4-FFF2-40B4-BE49-F238E27FC236}">
                <a16:creationId xmlns:a16="http://schemas.microsoft.com/office/drawing/2014/main" id="{0A30C6EE-B08F-4430-A076-6EF0D7FA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178" y="1964055"/>
            <a:ext cx="3640823" cy="427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6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72B1-EE4C-4187-9690-AA991E9B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23D4-C63C-41A0-9894-1671DD34E1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1. gathered IMAGES FOR USF LOGOS</a:t>
            </a:r>
          </a:p>
          <a:p>
            <a:r>
              <a:rPr lang="en-US" sz="2800" dirty="0"/>
              <a:t>2. gathered IMAGES FOR OTHER COLLEGE LOGOS</a:t>
            </a:r>
          </a:p>
          <a:p>
            <a:r>
              <a:rPr lang="en-US" sz="2800" dirty="0"/>
              <a:t>3. gathered IMAGES FOR USF AS A TINY PART OF FULL IMAGE</a:t>
            </a:r>
          </a:p>
          <a:p>
            <a:r>
              <a:rPr lang="en-US" sz="2800" dirty="0"/>
              <a:t>4. gathered RANDOM IMAGES</a:t>
            </a:r>
          </a:p>
          <a:p>
            <a:r>
              <a:rPr lang="en-US" sz="2800" dirty="0"/>
              <a:t>5. Added noise in usf logos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9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9B09-4F7C-4E53-B066-22551AF9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97101"/>
            <a:ext cx="10364451" cy="1596177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34BE-B9F5-47D7-BD08-5F57DC47A1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7585" y="1111347"/>
            <a:ext cx="8811215" cy="5050301"/>
          </a:xfrm>
        </p:spPr>
        <p:txBody>
          <a:bodyPr>
            <a:normAutofit fontScale="32500" lnSpcReduction="20000"/>
          </a:bodyPr>
          <a:lstStyle/>
          <a:p>
            <a:r>
              <a:rPr lang="en-US" sz="9600" dirty="0"/>
              <a:t>5 DATASETS CREATED (MERGING OF DATA)</a:t>
            </a:r>
          </a:p>
          <a:p>
            <a:r>
              <a:rPr lang="en-US" sz="9600" dirty="0"/>
              <a:t>     1. USF AND NON-USF LOGOS (RATIO 200/100)</a:t>
            </a:r>
          </a:p>
          <a:p>
            <a:r>
              <a:rPr lang="en-US" sz="9600" dirty="0"/>
              <a:t>     2. USF AND NON-USF LOGOS(RATIO 200/150)</a:t>
            </a:r>
          </a:p>
          <a:p>
            <a:r>
              <a:rPr lang="en-US" sz="9600" dirty="0"/>
              <a:t>     3. usF AS TINY PART OF IMAGE AND RANDOM IMAGES</a:t>
            </a:r>
          </a:p>
          <a:p>
            <a:r>
              <a:rPr lang="en-US" sz="9600" dirty="0"/>
              <a:t>     4. USF LOGO AND RANDOM IMAGES</a:t>
            </a:r>
          </a:p>
          <a:p>
            <a:r>
              <a:rPr lang="en-US" sz="9600" dirty="0"/>
              <a:t>     5. USF LOGO WITH NOISE AND RANDOM IMAGES</a:t>
            </a:r>
          </a:p>
          <a:p>
            <a:endParaRPr lang="en-US" dirty="0"/>
          </a:p>
        </p:txBody>
      </p:sp>
      <p:pic>
        <p:nvPicPr>
          <p:cNvPr id="5122" name="Picture 2" descr="Image result for preparation">
            <a:extLst>
              <a:ext uri="{FF2B5EF4-FFF2-40B4-BE49-F238E27FC236}">
                <a16:creationId xmlns:a16="http://schemas.microsoft.com/office/drawing/2014/main" id="{33CDE120-6F5A-4BC8-B04F-1580E6BA1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15544">
            <a:off x="7251745" y="2700785"/>
            <a:ext cx="5790647" cy="187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9395-374A-4AD0-AEEB-53E0952114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22784"/>
            <a:ext cx="10363826" cy="4068416"/>
          </a:xfrm>
        </p:spPr>
        <p:txBody>
          <a:bodyPr/>
          <a:lstStyle/>
          <a:p>
            <a:r>
              <a:rPr lang="en-US" sz="2400" dirty="0"/>
              <a:t>transformation OF IMAGES (.JPG EXTENSION ONLY)</a:t>
            </a:r>
          </a:p>
          <a:p>
            <a:r>
              <a:rPr lang="en-US" sz="2400" dirty="0"/>
              <a:t>RENAMING OF IMAGES ACCORDING TO LABEL FILE</a:t>
            </a:r>
          </a:p>
          <a:p>
            <a:r>
              <a:rPr lang="en-US" sz="2400" dirty="0"/>
              <a:t>LABEL FILES CREATED FOR EACH DATASET</a:t>
            </a:r>
          </a:p>
          <a:p>
            <a:r>
              <a:rPr lang="en-US" sz="2400" dirty="0"/>
              <a:t>RESHAPING OF IMAGES from 3 DIMENSIONAL IMAGE TO 2 DIMENSIONAL IMAGE</a:t>
            </a:r>
          </a:p>
        </p:txBody>
      </p:sp>
    </p:spTree>
    <p:extLst>
      <p:ext uri="{BB962C8B-B14F-4D97-AF65-F5344CB8AC3E}">
        <p14:creationId xmlns:p14="http://schemas.microsoft.com/office/powerpoint/2010/main" val="27618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2C70-5839-43E1-ABDA-0735DE0C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02002"/>
            <a:ext cx="10364451" cy="1512329"/>
          </a:xfrm>
        </p:spPr>
        <p:txBody>
          <a:bodyPr>
            <a:normAutofit/>
          </a:bodyPr>
          <a:lstStyle/>
          <a:p>
            <a:r>
              <a:rPr lang="en-US" sz="6000" dirty="0"/>
              <a:t>CHOOSING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D094-3F31-49DE-946F-CE858B1562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7286" y="2027583"/>
            <a:ext cx="4940818" cy="4439478"/>
          </a:xfrm>
        </p:spPr>
        <p:txBody>
          <a:bodyPr>
            <a:normAutofit/>
          </a:bodyPr>
          <a:lstStyle/>
          <a:p>
            <a:r>
              <a:rPr lang="en-US" sz="4000" b="1" dirty="0"/>
              <a:t>MACHINE LEARNING –</a:t>
            </a:r>
          </a:p>
          <a:p>
            <a:pPr marL="0" indent="0">
              <a:buNone/>
            </a:pPr>
            <a:r>
              <a:rPr lang="en-US" sz="4000" b="1" dirty="0"/>
              <a:t> </a:t>
            </a:r>
            <a:r>
              <a:rPr lang="en-US" sz="4000" dirty="0"/>
              <a:t>SGD CLASSIFIER                   </a:t>
            </a:r>
          </a:p>
          <a:p>
            <a:r>
              <a:rPr lang="en-US" sz="4000" b="1" dirty="0"/>
              <a:t>DEEP LEARNING –</a:t>
            </a:r>
          </a:p>
          <a:p>
            <a:pPr marL="0" indent="0">
              <a:buNone/>
            </a:pPr>
            <a:r>
              <a:rPr lang="en-US" sz="4000" b="1" dirty="0"/>
              <a:t> </a:t>
            </a:r>
            <a:r>
              <a:rPr lang="en-US" sz="4000" dirty="0"/>
              <a:t>CNN WITH   Keras</a:t>
            </a:r>
          </a:p>
        </p:txBody>
      </p:sp>
      <p:pic>
        <p:nvPicPr>
          <p:cNvPr id="2050" name="Picture 2" descr="Image result for classification in machine learning images">
            <a:extLst>
              <a:ext uri="{FF2B5EF4-FFF2-40B4-BE49-F238E27FC236}">
                <a16:creationId xmlns:a16="http://schemas.microsoft.com/office/drawing/2014/main" id="{7DFEDB7E-80AB-49A3-A186-28D5A2401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122" y="2254450"/>
            <a:ext cx="6610592" cy="39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1572</TotalTime>
  <Words>646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Tw Cen MT</vt:lpstr>
      <vt:lpstr>Wingdings</vt:lpstr>
      <vt:lpstr>Droplet</vt:lpstr>
      <vt:lpstr>DATA SCIENCE PROGRAMMING PROJECT</vt:lpstr>
      <vt:lpstr>PowerPoint Presentation</vt:lpstr>
      <vt:lpstr>agenda</vt:lpstr>
      <vt:lpstr>PROBLEM DEFINITION</vt:lpstr>
      <vt:lpstr>APPROACH</vt:lpstr>
      <vt:lpstr>GATHERING DATA</vt:lpstr>
      <vt:lpstr>DATA PREPARATION</vt:lpstr>
      <vt:lpstr>PowerPoint Presentation</vt:lpstr>
      <vt:lpstr>CHOOSING A MODEL</vt:lpstr>
      <vt:lpstr>TRAINING</vt:lpstr>
      <vt:lpstr>PowerPoint Presentation</vt:lpstr>
      <vt:lpstr>USF AND NON-USF LOGOS (RATIO 200/100) </vt:lpstr>
      <vt:lpstr>USF AND NON-USF LOGOS(RATIO 200/150) </vt:lpstr>
      <vt:lpstr>usF AS TINY PART OF IMAGE AND RANDOM IMAGES</vt:lpstr>
      <vt:lpstr>USF LOGO AND RANDOM IMAGES</vt:lpstr>
      <vt:lpstr>robustness USF LOGO WITH NOISE AND RANDOM IMAGES</vt:lpstr>
      <vt:lpstr>PowerPoint Presentation</vt:lpstr>
      <vt:lpstr>cnn</vt:lpstr>
      <vt:lpstr>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PROGRAMMING PROJECT</dc:title>
  <dc:creator>Islam, Saniya</dc:creator>
  <cp:lastModifiedBy>asus</cp:lastModifiedBy>
  <cp:revision>47</cp:revision>
  <dcterms:created xsi:type="dcterms:W3CDTF">2018-11-02T13:25:47Z</dcterms:created>
  <dcterms:modified xsi:type="dcterms:W3CDTF">2018-11-06T16:53:21Z</dcterms:modified>
</cp:coreProperties>
</file>