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557daf98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557daf98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55c1cf58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55c1cf58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55c1cf58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55c1cf58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55c1cf58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55c1cf58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55c1cf58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55c1cf58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55c1cf58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55c1cf58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55c1cf58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55c1cf58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55c1cf58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55c1cf58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691200" y="5519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FFFFFF"/>
                </a:solidFill>
                <a:latin typeface="Roboto"/>
                <a:ea typeface="Roboto"/>
                <a:cs typeface="Roboto"/>
                <a:sym typeface="Roboto"/>
              </a:rPr>
              <a:t>Group No. 23</a:t>
            </a:r>
            <a:endParaRPr sz="3000">
              <a:solidFill>
                <a:srgbClr val="FFFFFF"/>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4739225" y="125255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300">
              <a:latin typeface="Roboto"/>
              <a:ea typeface="Roboto"/>
              <a:cs typeface="Roboto"/>
              <a:sym typeface="Roboto"/>
            </a:endParaRPr>
          </a:p>
          <a:p>
            <a:pPr indent="0" lvl="0" marL="0" rtl="0" algn="l">
              <a:spcBef>
                <a:spcPts val="0"/>
              </a:spcBef>
              <a:spcAft>
                <a:spcPts val="0"/>
              </a:spcAft>
              <a:buNone/>
            </a:pPr>
            <a:r>
              <a:t/>
            </a:r>
            <a:endParaRPr sz="2300">
              <a:latin typeface="Roboto"/>
              <a:ea typeface="Roboto"/>
              <a:cs typeface="Roboto"/>
              <a:sym typeface="Roboto"/>
            </a:endParaRPr>
          </a:p>
          <a:p>
            <a:pPr indent="0" lvl="0" marL="0" rtl="0" algn="l">
              <a:spcBef>
                <a:spcPts val="0"/>
              </a:spcBef>
              <a:spcAft>
                <a:spcPts val="0"/>
              </a:spcAft>
              <a:buNone/>
            </a:pPr>
            <a:r>
              <a:rPr lang="en" sz="2300">
                <a:latin typeface="Roboto"/>
                <a:ea typeface="Roboto"/>
                <a:cs typeface="Roboto"/>
                <a:sym typeface="Roboto"/>
              </a:rPr>
              <a:t>IIT2018001                                                   </a:t>
            </a:r>
            <a:r>
              <a:rPr lang="en" sz="2300">
                <a:solidFill>
                  <a:srgbClr val="FFFFFF"/>
                </a:solidFill>
                <a:latin typeface="Roboto"/>
                <a:ea typeface="Roboto"/>
                <a:cs typeface="Roboto"/>
                <a:sym typeface="Roboto"/>
              </a:rPr>
              <a:t>                                            IIT2018007                                          IIT2018008                                     IIT2018031                                 IIT2018069</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sz="2300">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1218175" y="856500"/>
            <a:ext cx="80019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50">
                <a:latin typeface="Times New Roman"/>
                <a:ea typeface="Times New Roman"/>
                <a:cs typeface="Times New Roman"/>
                <a:sym typeface="Times New Roman"/>
              </a:rPr>
              <a:t>              </a:t>
            </a:r>
            <a:r>
              <a:rPr lang="en" sz="2950">
                <a:latin typeface="Times New Roman"/>
                <a:ea typeface="Times New Roman"/>
                <a:cs typeface="Times New Roman"/>
                <a:sym typeface="Times New Roman"/>
              </a:rPr>
              <a:t> </a:t>
            </a:r>
            <a:r>
              <a:rPr b="0" lang="en" sz="2950">
                <a:latin typeface="Times New Roman"/>
                <a:ea typeface="Times New Roman"/>
                <a:cs typeface="Times New Roman"/>
                <a:sym typeface="Times New Roman"/>
              </a:rPr>
              <a:t>Key Management in PGP and S/MIME</a:t>
            </a:r>
            <a:endParaRPr sz="4100"/>
          </a:p>
        </p:txBody>
      </p:sp>
      <p:sp>
        <p:nvSpPr>
          <p:cNvPr id="141" name="Google Shape;141;p14"/>
          <p:cNvSpPr txBox="1"/>
          <p:nvPr/>
        </p:nvSpPr>
        <p:spPr>
          <a:xfrm>
            <a:off x="2594300" y="518850"/>
            <a:ext cx="2402700" cy="6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50">
                <a:solidFill>
                  <a:srgbClr val="FFFFFF"/>
                </a:solidFill>
                <a:latin typeface="Times New Roman"/>
                <a:ea typeface="Times New Roman"/>
                <a:cs typeface="Times New Roman"/>
                <a:sym typeface="Times New Roman"/>
              </a:rPr>
              <a:t>What is PGP encryption ?</a:t>
            </a:r>
            <a:endParaRPr sz="4100">
              <a:solidFill>
                <a:srgbClr val="FFFFFF"/>
              </a:solidFill>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9725" lvl="0" marL="457200" rtl="0" algn="l">
              <a:spcBef>
                <a:spcPts val="0"/>
              </a:spcBef>
              <a:spcAft>
                <a:spcPts val="0"/>
              </a:spcAft>
              <a:buClr>
                <a:schemeClr val="dk2"/>
              </a:buClr>
              <a:buSzPts val="1750"/>
              <a:buChar char="❖"/>
            </a:pPr>
            <a:r>
              <a:rPr lang="en" sz="1750">
                <a:solidFill>
                  <a:schemeClr val="dk2"/>
                </a:solidFill>
                <a:latin typeface="Times New Roman"/>
                <a:ea typeface="Times New Roman"/>
                <a:cs typeface="Times New Roman"/>
                <a:sym typeface="Times New Roman"/>
              </a:rPr>
              <a:t>PGP stands for </a:t>
            </a:r>
            <a:r>
              <a:rPr lang="en" sz="1750">
                <a:solidFill>
                  <a:schemeClr val="dk2"/>
                </a:solidFill>
                <a:latin typeface="Courier New"/>
                <a:ea typeface="Courier New"/>
                <a:cs typeface="Courier New"/>
                <a:sym typeface="Courier New"/>
              </a:rPr>
              <a:t>​</a:t>
            </a:r>
            <a:r>
              <a:rPr lang="en" sz="1750">
                <a:solidFill>
                  <a:schemeClr val="dk2"/>
                </a:solidFill>
                <a:latin typeface="Times New Roman"/>
                <a:ea typeface="Times New Roman"/>
                <a:cs typeface="Times New Roman"/>
                <a:sym typeface="Times New Roman"/>
              </a:rPr>
              <a:t>Pretty</a:t>
            </a:r>
            <a:r>
              <a:rPr lang="en" sz="1750">
                <a:solidFill>
                  <a:schemeClr val="dk2"/>
                </a:solidFill>
                <a:latin typeface="Times New Roman"/>
                <a:ea typeface="Times New Roman"/>
                <a:cs typeface="Times New Roman"/>
                <a:sym typeface="Times New Roman"/>
              </a:rPr>
              <a:t> </a:t>
            </a:r>
            <a:r>
              <a:rPr lang="en" sz="1750">
                <a:solidFill>
                  <a:schemeClr val="dk2"/>
                </a:solidFill>
                <a:latin typeface="Courier New"/>
                <a:ea typeface="Courier New"/>
                <a:cs typeface="Courier New"/>
                <a:sym typeface="Courier New"/>
              </a:rPr>
              <a:t>​</a:t>
            </a:r>
            <a:r>
              <a:rPr lang="en" sz="1750">
                <a:solidFill>
                  <a:schemeClr val="dk2"/>
                </a:solidFill>
                <a:latin typeface="Times New Roman"/>
                <a:ea typeface="Times New Roman"/>
                <a:cs typeface="Times New Roman"/>
                <a:sym typeface="Times New Roman"/>
              </a:rPr>
              <a:t>Good</a:t>
            </a:r>
            <a:r>
              <a:rPr lang="en" sz="1750">
                <a:solidFill>
                  <a:schemeClr val="dk2"/>
                </a:solidFill>
                <a:latin typeface="Times New Roman"/>
                <a:ea typeface="Times New Roman"/>
                <a:cs typeface="Times New Roman"/>
                <a:sym typeface="Times New Roman"/>
              </a:rPr>
              <a:t> </a:t>
            </a:r>
            <a:r>
              <a:rPr lang="en" sz="1750">
                <a:solidFill>
                  <a:schemeClr val="dk2"/>
                </a:solidFill>
                <a:latin typeface="Courier New"/>
                <a:ea typeface="Courier New"/>
                <a:cs typeface="Courier New"/>
                <a:sym typeface="Courier New"/>
              </a:rPr>
              <a:t>​</a:t>
            </a:r>
            <a:r>
              <a:rPr lang="en" sz="1750">
                <a:solidFill>
                  <a:schemeClr val="dk2"/>
                </a:solidFill>
                <a:latin typeface="Times New Roman"/>
                <a:ea typeface="Times New Roman"/>
                <a:cs typeface="Times New Roman"/>
                <a:sym typeface="Times New Roman"/>
              </a:rPr>
              <a:t>Privacy</a:t>
            </a:r>
            <a:r>
              <a:rPr lang="en" sz="1750">
                <a:solidFill>
                  <a:schemeClr val="dk2"/>
                </a:solidFill>
                <a:latin typeface="Times New Roman"/>
                <a:ea typeface="Times New Roman"/>
                <a:cs typeface="Times New Roman"/>
                <a:sym typeface="Times New Roman"/>
              </a:rPr>
              <a:t>.</a:t>
            </a:r>
            <a:endParaRPr sz="1750">
              <a:solidFill>
                <a:schemeClr val="dk2"/>
              </a:solidFill>
              <a:latin typeface="Times New Roman"/>
              <a:ea typeface="Times New Roman"/>
              <a:cs typeface="Times New Roman"/>
              <a:sym typeface="Times New Roman"/>
            </a:endParaRPr>
          </a:p>
          <a:p>
            <a:pPr indent="-339725" lvl="0" marL="457200" rtl="0" algn="l">
              <a:spcBef>
                <a:spcPts val="0"/>
              </a:spcBef>
              <a:spcAft>
                <a:spcPts val="0"/>
              </a:spcAft>
              <a:buClr>
                <a:schemeClr val="dk2"/>
              </a:buClr>
              <a:buSzPts val="1750"/>
              <a:buFont typeface="Times New Roman"/>
              <a:buChar char="❖"/>
            </a:pPr>
            <a:r>
              <a:rPr lang="en" sz="1750">
                <a:solidFill>
                  <a:schemeClr val="dk2"/>
                </a:solidFill>
                <a:latin typeface="Times New Roman"/>
                <a:ea typeface="Times New Roman"/>
                <a:cs typeface="Times New Roman"/>
                <a:sym typeface="Times New Roman"/>
              </a:rPr>
              <a:t>It allows people to communicate privately online.</a:t>
            </a:r>
            <a:endParaRPr sz="1750">
              <a:solidFill>
                <a:schemeClr val="dk2"/>
              </a:solidFill>
              <a:latin typeface="Times New Roman"/>
              <a:ea typeface="Times New Roman"/>
              <a:cs typeface="Times New Roman"/>
              <a:sym typeface="Times New Roman"/>
            </a:endParaRPr>
          </a:p>
          <a:p>
            <a:pPr indent="-339725" lvl="0" marL="457200" rtl="0" algn="l">
              <a:spcBef>
                <a:spcPts val="0"/>
              </a:spcBef>
              <a:spcAft>
                <a:spcPts val="0"/>
              </a:spcAft>
              <a:buClr>
                <a:schemeClr val="dk2"/>
              </a:buClr>
              <a:buSzPts val="1750"/>
              <a:buFont typeface="Times New Roman"/>
              <a:buChar char="❖"/>
            </a:pPr>
            <a:r>
              <a:rPr lang="en" sz="1750">
                <a:solidFill>
                  <a:schemeClr val="dk2"/>
                </a:solidFill>
                <a:latin typeface="Times New Roman"/>
                <a:ea typeface="Times New Roman"/>
                <a:cs typeface="Times New Roman"/>
                <a:sym typeface="Times New Roman"/>
              </a:rPr>
              <a:t>Example:</a:t>
            </a:r>
            <a:endParaRPr sz="1750">
              <a:solidFill>
                <a:schemeClr val="dk2"/>
              </a:solidFill>
              <a:latin typeface="Times New Roman"/>
              <a:ea typeface="Times New Roman"/>
              <a:cs typeface="Times New Roman"/>
              <a:sym typeface="Times New Roman"/>
            </a:endParaRPr>
          </a:p>
          <a:p>
            <a:pPr indent="-339725" lvl="1" marL="914400" rtl="0" algn="l">
              <a:spcBef>
                <a:spcPts val="0"/>
              </a:spcBef>
              <a:spcAft>
                <a:spcPts val="0"/>
              </a:spcAft>
              <a:buClr>
                <a:schemeClr val="dk2"/>
              </a:buClr>
              <a:buSzPts val="1750"/>
              <a:buChar char="➢"/>
            </a:pPr>
            <a:r>
              <a:rPr lang="en" sz="1750">
                <a:solidFill>
                  <a:schemeClr val="dk2"/>
                </a:solidFill>
                <a:latin typeface="Times New Roman"/>
                <a:ea typeface="Times New Roman"/>
                <a:cs typeface="Times New Roman"/>
                <a:sym typeface="Times New Roman"/>
              </a:rPr>
              <a:t>When A sends a message to B using PGP, the text is first converted to a ciphertext which can only be accessed using a key. </a:t>
            </a:r>
            <a:endParaRPr sz="1750">
              <a:solidFill>
                <a:schemeClr val="dk2"/>
              </a:solidFill>
              <a:latin typeface="Times New Roman"/>
              <a:ea typeface="Times New Roman"/>
              <a:cs typeface="Times New Roman"/>
              <a:sym typeface="Times New Roman"/>
            </a:endParaRPr>
          </a:p>
          <a:p>
            <a:pPr indent="-339725" lvl="1" marL="914400" rtl="0" algn="l">
              <a:spcBef>
                <a:spcPts val="0"/>
              </a:spcBef>
              <a:spcAft>
                <a:spcPts val="0"/>
              </a:spcAft>
              <a:buClr>
                <a:schemeClr val="dk2"/>
              </a:buClr>
              <a:buSzPts val="1750"/>
              <a:buChar char="➢"/>
            </a:pPr>
            <a:r>
              <a:rPr lang="en" sz="1750">
                <a:solidFill>
                  <a:schemeClr val="dk2"/>
                </a:solidFill>
                <a:latin typeface="Times New Roman"/>
                <a:ea typeface="Times New Roman"/>
                <a:cs typeface="Times New Roman"/>
                <a:sym typeface="Times New Roman"/>
              </a:rPr>
              <a:t>This key is present with the receiver who is able to convert the ciphertext back to the intended text. PGP uses a combination of </a:t>
            </a:r>
            <a:r>
              <a:rPr lang="en" sz="1750">
                <a:solidFill>
                  <a:schemeClr val="dk2"/>
                </a:solidFill>
                <a:latin typeface="Courier New"/>
                <a:ea typeface="Courier New"/>
                <a:cs typeface="Courier New"/>
                <a:sym typeface="Courier New"/>
              </a:rPr>
              <a:t>​</a:t>
            </a:r>
            <a:r>
              <a:rPr lang="en" sz="1750">
                <a:solidFill>
                  <a:schemeClr val="dk2"/>
                </a:solidFill>
                <a:latin typeface="Times New Roman"/>
                <a:ea typeface="Times New Roman"/>
                <a:cs typeface="Times New Roman"/>
                <a:sym typeface="Times New Roman"/>
              </a:rPr>
              <a:t>symmetric key encryption</a:t>
            </a:r>
            <a:endParaRPr sz="175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16"/>
          <p:cNvPicPr preferRelativeResize="0"/>
          <p:nvPr/>
        </p:nvPicPr>
        <p:blipFill>
          <a:blip r:embed="rId3">
            <a:alphaModFix/>
          </a:blip>
          <a:stretch>
            <a:fillRect/>
          </a:stretch>
        </p:blipFill>
        <p:spPr>
          <a:xfrm>
            <a:off x="299175" y="1152475"/>
            <a:ext cx="8520601"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052550" y="371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Steps involved in PGP:</a:t>
            </a:r>
            <a:endParaRPr sz="3000"/>
          </a:p>
        </p:txBody>
      </p:sp>
      <p:sp>
        <p:nvSpPr>
          <p:cNvPr id="159" name="Google Shape;159;p17"/>
          <p:cNvSpPr txBox="1"/>
          <p:nvPr>
            <p:ph idx="1" type="body"/>
          </p:nvPr>
        </p:nvSpPr>
        <p:spPr>
          <a:xfrm>
            <a:off x="1128300" y="11950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a:solidFill>
                  <a:schemeClr val="dk2"/>
                </a:solidFill>
                <a:latin typeface="Times New Roman"/>
                <a:ea typeface="Times New Roman"/>
                <a:cs typeface="Times New Roman"/>
                <a:sym typeface="Times New Roman"/>
              </a:rPr>
              <a:t>1.The first thing PGP does is generate a random session key.</a:t>
            </a:r>
            <a:endParaRPr sz="1750">
              <a:solidFill>
                <a:schemeClr val="dk2"/>
              </a:solidFill>
              <a:latin typeface="Times New Roman"/>
              <a:ea typeface="Times New Roman"/>
              <a:cs typeface="Times New Roman"/>
              <a:sym typeface="Times New Roman"/>
            </a:endParaRPr>
          </a:p>
          <a:p>
            <a:pPr indent="0" lvl="0" marL="0" rtl="0" algn="l">
              <a:spcBef>
                <a:spcPts val="1600"/>
              </a:spcBef>
              <a:spcAft>
                <a:spcPts val="0"/>
              </a:spcAft>
              <a:buNone/>
            </a:pPr>
            <a:r>
              <a:rPr lang="en" sz="1750">
                <a:solidFill>
                  <a:schemeClr val="dk2"/>
                </a:solidFill>
                <a:latin typeface="Times New Roman"/>
                <a:ea typeface="Times New Roman"/>
                <a:cs typeface="Times New Roman"/>
                <a:sym typeface="Times New Roman"/>
              </a:rPr>
              <a:t>2.Next, the session key is encrypted using the recipient’s public key.</a:t>
            </a:r>
            <a:endParaRPr sz="1750">
              <a:solidFill>
                <a:schemeClr val="dk2"/>
              </a:solidFill>
              <a:latin typeface="Times New Roman"/>
              <a:ea typeface="Times New Roman"/>
              <a:cs typeface="Times New Roman"/>
              <a:sym typeface="Times New Roman"/>
            </a:endParaRPr>
          </a:p>
          <a:p>
            <a:pPr indent="0" lvl="0" marL="0" rtl="0" algn="l">
              <a:spcBef>
                <a:spcPts val="1600"/>
              </a:spcBef>
              <a:spcAft>
                <a:spcPts val="0"/>
              </a:spcAft>
              <a:buNone/>
            </a:pPr>
            <a:r>
              <a:rPr lang="en" sz="1750">
                <a:solidFill>
                  <a:schemeClr val="dk2"/>
                </a:solidFill>
                <a:latin typeface="Times New Roman"/>
                <a:ea typeface="Times New Roman"/>
                <a:cs typeface="Times New Roman"/>
                <a:sym typeface="Times New Roman"/>
              </a:rPr>
              <a:t>3.When the recipient receives an encrypted message, they decrypt the session key using their private key.The plain text session key then decrypts the message.</a:t>
            </a:r>
            <a:endParaRPr sz="1750">
              <a:solidFill>
                <a:schemeClr val="dk2"/>
              </a:solidFill>
              <a:latin typeface="Times New Roman"/>
              <a:ea typeface="Times New Roman"/>
              <a:cs typeface="Times New Roman"/>
              <a:sym typeface="Times New Roman"/>
            </a:endParaRPr>
          </a:p>
          <a:p>
            <a:pPr indent="0" lvl="0" marL="0" rtl="0" algn="l">
              <a:spcBef>
                <a:spcPts val="1600"/>
              </a:spcBef>
              <a:spcAft>
                <a:spcPts val="0"/>
              </a:spcAft>
              <a:buNone/>
            </a:pPr>
            <a:r>
              <a:rPr lang="en" sz="1750">
                <a:solidFill>
                  <a:schemeClr val="dk2"/>
                </a:solidFill>
                <a:latin typeface="Times New Roman"/>
                <a:ea typeface="Times New Roman"/>
                <a:cs typeface="Times New Roman"/>
                <a:sym typeface="Times New Roman"/>
              </a:rPr>
              <a:t>4.PGP combines the efficiency of symmetric encryption and the convenience of public key encryption.</a:t>
            </a:r>
            <a:endParaRPr sz="1750">
              <a:solidFill>
                <a:schemeClr val="dk2"/>
              </a:solidFill>
              <a:latin typeface="Times New Roman"/>
              <a:ea typeface="Times New Roman"/>
              <a:cs typeface="Times New Roman"/>
              <a:sym typeface="Times New Roman"/>
            </a:endParaRPr>
          </a:p>
          <a:p>
            <a:pPr indent="0" lvl="0" marL="0" rtl="0" algn="l">
              <a:spcBef>
                <a:spcPts val="1600"/>
              </a:spcBef>
              <a:spcAft>
                <a:spcPts val="1600"/>
              </a:spcAft>
              <a:buNone/>
            </a:pPr>
            <a:r>
              <a:rPr lang="en" sz="1750">
                <a:solidFill>
                  <a:schemeClr val="dk2"/>
                </a:solidFill>
                <a:latin typeface="Times New Roman"/>
                <a:ea typeface="Times New Roman"/>
                <a:cs typeface="Times New Roman"/>
                <a:sym typeface="Times New Roman"/>
              </a:rPr>
              <a:t>5.A digital signature proves to the recipient that an attacker has not manipulated the message or the sender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350">
                <a:latin typeface="Times New Roman"/>
                <a:ea typeface="Times New Roman"/>
                <a:cs typeface="Times New Roman"/>
                <a:sym typeface="Times New Roman"/>
              </a:rPr>
              <a:t>What is S/MIME encryption ?</a:t>
            </a:r>
            <a:endParaRPr sz="4000"/>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Char char="●"/>
            </a:pPr>
            <a:r>
              <a:rPr lang="en" sz="1750">
                <a:solidFill>
                  <a:srgbClr val="FFFFFF"/>
                </a:solidFill>
                <a:latin typeface="Times New Roman"/>
                <a:ea typeface="Times New Roman"/>
                <a:cs typeface="Times New Roman"/>
                <a:sym typeface="Times New Roman"/>
              </a:rPr>
              <a:t>It is based on asymmetric cryptography.</a:t>
            </a:r>
            <a:endParaRPr sz="1750">
              <a:solidFill>
                <a:srgbClr val="FFFFFF"/>
              </a:solidFill>
              <a:latin typeface="Times New Roman"/>
              <a:ea typeface="Times New Roman"/>
              <a:cs typeface="Times New Roman"/>
              <a:sym typeface="Times New Roman"/>
            </a:endParaRPr>
          </a:p>
          <a:p>
            <a:pPr indent="-339725" lvl="0" marL="457200" rtl="0" algn="l">
              <a:spcBef>
                <a:spcPts val="0"/>
              </a:spcBef>
              <a:spcAft>
                <a:spcPts val="0"/>
              </a:spcAft>
              <a:buClr>
                <a:schemeClr val="dk2"/>
              </a:buClr>
              <a:buSzPts val="1750"/>
              <a:buFont typeface="Times New Roman"/>
              <a:buChar char="●"/>
            </a:pPr>
            <a:r>
              <a:rPr lang="en" sz="1750">
                <a:solidFill>
                  <a:schemeClr val="dk2"/>
                </a:solidFill>
                <a:latin typeface="Times New Roman"/>
                <a:ea typeface="Times New Roman"/>
                <a:cs typeface="Times New Roman"/>
                <a:sym typeface="Times New Roman"/>
              </a:rPr>
              <a:t>It is not possible to figure out the private key based on the public key.</a:t>
            </a:r>
            <a:endParaRPr sz="1750">
              <a:solidFill>
                <a:schemeClr val="dk2"/>
              </a:solidFill>
              <a:latin typeface="Times New Roman"/>
              <a:ea typeface="Times New Roman"/>
              <a:cs typeface="Times New Roman"/>
              <a:sym typeface="Times New Roman"/>
            </a:endParaRPr>
          </a:p>
          <a:p>
            <a:pPr indent="-339725" lvl="0" marL="457200" rtl="0" algn="l">
              <a:spcBef>
                <a:spcPts val="0"/>
              </a:spcBef>
              <a:spcAft>
                <a:spcPts val="0"/>
              </a:spcAft>
              <a:buClr>
                <a:schemeClr val="dk2"/>
              </a:buClr>
              <a:buSzPts val="1750"/>
              <a:buFont typeface="Times New Roman"/>
              <a:buChar char="●"/>
            </a:pPr>
            <a:r>
              <a:rPr lang="en" sz="1750">
                <a:solidFill>
                  <a:schemeClr val="dk2"/>
                </a:solidFill>
                <a:latin typeface="Times New Roman"/>
                <a:ea typeface="Times New Roman"/>
                <a:cs typeface="Times New Roman"/>
                <a:sym typeface="Times New Roman"/>
              </a:rPr>
              <a:t>It allows you to leave your digital signature on your mail so that when the recipient uses your public key for decrypting it, they are able to verify that the email really came from you.</a:t>
            </a:r>
            <a:endParaRPr sz="1750">
              <a:solidFill>
                <a:schemeClr val="dk2"/>
              </a:solidFill>
              <a:latin typeface="Times New Roman"/>
              <a:ea typeface="Times New Roman"/>
              <a:cs typeface="Times New Roman"/>
              <a:sym typeface="Times New Roman"/>
            </a:endParaRPr>
          </a:p>
          <a:p>
            <a:pPr indent="-339725" lvl="0" marL="457200" rtl="0" algn="l">
              <a:spcBef>
                <a:spcPts val="0"/>
              </a:spcBef>
              <a:spcAft>
                <a:spcPts val="0"/>
              </a:spcAft>
              <a:buClr>
                <a:schemeClr val="dk2"/>
              </a:buClr>
              <a:buSzPts val="1750"/>
              <a:buFont typeface="Times New Roman"/>
              <a:buChar char="●"/>
            </a:pPr>
            <a:r>
              <a:rPr lang="en" sz="1750">
                <a:solidFill>
                  <a:schemeClr val="dk2"/>
                </a:solidFill>
                <a:latin typeface="Times New Roman"/>
                <a:ea typeface="Times New Roman"/>
                <a:cs typeface="Times New Roman"/>
                <a:sym typeface="Times New Roman"/>
              </a:rPr>
              <a:t>It provides the authentication, message integrity and non-repudiation of origin and data security services for electronic data transmission applications.</a:t>
            </a:r>
            <a:endParaRPr sz="175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1" name="Google Shape;171;p19"/>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Differences:</a:t>
            </a:r>
            <a:endParaRPr sz="3500"/>
          </a:p>
        </p:txBody>
      </p:sp>
      <p:sp>
        <p:nvSpPr>
          <p:cNvPr id="177" name="Google Shape;177;p20"/>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a:solidFill>
                  <a:schemeClr val="dk2"/>
                </a:solidFill>
                <a:latin typeface="Times New Roman"/>
                <a:ea typeface="Times New Roman"/>
                <a:cs typeface="Times New Roman"/>
                <a:sym typeface="Times New Roman"/>
              </a:rPr>
              <a:t>1.PGP allows one user to directly give a public key to another user or vice versa. In PGP each user is allowed to decide the length of trust in the received keys. InS/MIME, the sender or receiver does not reply on exchanging the keys in advance and share a common certifier on which they rely.</a:t>
            </a:r>
            <a:endParaRPr sz="1750">
              <a:solidFill>
                <a:schemeClr val="dk2"/>
              </a:solidFill>
              <a:latin typeface="Times New Roman"/>
              <a:ea typeface="Times New Roman"/>
              <a:cs typeface="Times New Roman"/>
              <a:sym typeface="Times New Roman"/>
            </a:endParaRPr>
          </a:p>
          <a:p>
            <a:pPr indent="0" lvl="0" marL="0" rtl="0" algn="l">
              <a:spcBef>
                <a:spcPts val="1600"/>
              </a:spcBef>
              <a:spcAft>
                <a:spcPts val="0"/>
              </a:spcAft>
              <a:buNone/>
            </a:pPr>
            <a:r>
              <a:rPr lang="en" sz="1750">
                <a:solidFill>
                  <a:schemeClr val="dk2"/>
                </a:solidFill>
                <a:latin typeface="Times New Roman"/>
                <a:ea typeface="Times New Roman"/>
                <a:cs typeface="Times New Roman"/>
                <a:sym typeface="Times New Roman"/>
              </a:rPr>
              <a:t>2.Since PGP protocol was developed to handle plain email or text messages and depends on each user’s key exchange. S/MIME uses hierarchically validated certifier for key exchange.</a:t>
            </a:r>
            <a:endParaRPr sz="1750">
              <a:solidFill>
                <a:schemeClr val="dk2"/>
              </a:solidFill>
              <a:latin typeface="Times New Roman"/>
              <a:ea typeface="Times New Roman"/>
              <a:cs typeface="Times New Roman"/>
              <a:sym typeface="Times New Roman"/>
            </a:endParaRPr>
          </a:p>
          <a:p>
            <a:pPr indent="0" lvl="0" marL="0" rtl="0" algn="l">
              <a:spcBef>
                <a:spcPts val="1600"/>
              </a:spcBef>
              <a:spcAft>
                <a:spcPts val="1600"/>
              </a:spcAft>
              <a:buNone/>
            </a:pPr>
            <a:r>
              <a:rPr lang="en" sz="1750">
                <a:solidFill>
                  <a:schemeClr val="dk2"/>
                </a:solidFill>
                <a:latin typeface="Times New Roman"/>
                <a:ea typeface="Times New Roman"/>
                <a:cs typeface="Times New Roman"/>
                <a:sym typeface="Times New Roman"/>
              </a:rPr>
              <a:t>3.PGP contains 4096 public keys whereas S/MIME has 1024 public keys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idx="1" type="body"/>
          </p:nvPr>
        </p:nvSpPr>
        <p:spPr>
          <a:xfrm>
            <a:off x="2441650" y="1744300"/>
            <a:ext cx="4686000" cy="202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6700">
                <a:solidFill>
                  <a:srgbClr val="FFFFFF"/>
                </a:solidFill>
              </a:rPr>
              <a:t>Thank you !</a:t>
            </a:r>
            <a:endParaRPr sz="67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