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60edfd48b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60edfd48b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609109e3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609109e3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609109e3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609109e3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609109e3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609109e3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609109e3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609109e3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60edfd4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60edfd4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60edfd48b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60edfd48b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609109e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609109e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609109e3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609109e3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609109e3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609109e3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609109e3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609109e3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609109e3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609109e3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609109e3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609109e3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609109e3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609109e3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t>Group No. 23</a:t>
            </a:r>
            <a:endParaRPr/>
          </a:p>
        </p:txBody>
      </p:sp>
      <p:sp>
        <p:nvSpPr>
          <p:cNvPr id="86" name="Google Shape;86;p1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300">
                <a:solidFill>
                  <a:schemeClr val="lt1"/>
                </a:solidFill>
              </a:rPr>
              <a:t>                                                </a:t>
            </a:r>
            <a:r>
              <a:rPr lang="en" sz="2300">
                <a:solidFill>
                  <a:srgbClr val="0000FF"/>
                </a:solidFill>
              </a:rPr>
              <a:t>IIT2018001</a:t>
            </a:r>
            <a:endParaRPr sz="2300">
              <a:solidFill>
                <a:srgbClr val="0000FF"/>
              </a:solidFill>
            </a:endParaRPr>
          </a:p>
          <a:p>
            <a:pPr indent="0" lvl="0" marL="0" rtl="0" algn="l">
              <a:lnSpc>
                <a:spcPct val="100000"/>
              </a:lnSpc>
              <a:spcBef>
                <a:spcPts val="0"/>
              </a:spcBef>
              <a:spcAft>
                <a:spcPts val="0"/>
              </a:spcAft>
              <a:buNone/>
            </a:pPr>
            <a:r>
              <a:rPr lang="en" sz="2300">
                <a:solidFill>
                  <a:srgbClr val="0000FF"/>
                </a:solidFill>
              </a:rPr>
              <a:t>                                                IIT2018007</a:t>
            </a:r>
            <a:endParaRPr sz="2300">
              <a:solidFill>
                <a:srgbClr val="0000FF"/>
              </a:solidFill>
            </a:endParaRPr>
          </a:p>
          <a:p>
            <a:pPr indent="0" lvl="0" marL="0" rtl="0" algn="l">
              <a:lnSpc>
                <a:spcPct val="100000"/>
              </a:lnSpc>
              <a:spcBef>
                <a:spcPts val="0"/>
              </a:spcBef>
              <a:spcAft>
                <a:spcPts val="0"/>
              </a:spcAft>
              <a:buNone/>
            </a:pPr>
            <a:r>
              <a:rPr lang="en" sz="2300">
                <a:solidFill>
                  <a:srgbClr val="0000FF"/>
                </a:solidFill>
              </a:rPr>
              <a:t>                                                IIT2018008</a:t>
            </a:r>
            <a:endParaRPr sz="2300">
              <a:solidFill>
                <a:srgbClr val="0000FF"/>
              </a:solidFill>
            </a:endParaRPr>
          </a:p>
          <a:p>
            <a:pPr indent="0" lvl="0" marL="0" rtl="0" algn="l">
              <a:lnSpc>
                <a:spcPct val="100000"/>
              </a:lnSpc>
              <a:spcBef>
                <a:spcPts val="0"/>
              </a:spcBef>
              <a:spcAft>
                <a:spcPts val="0"/>
              </a:spcAft>
              <a:buNone/>
            </a:pPr>
            <a:r>
              <a:rPr lang="en" sz="2300">
                <a:solidFill>
                  <a:srgbClr val="0000FF"/>
                </a:solidFill>
              </a:rPr>
              <a:t>                                                IIT2018031</a:t>
            </a:r>
            <a:endParaRPr sz="2300">
              <a:solidFill>
                <a:srgbClr val="0000FF"/>
              </a:solidFill>
            </a:endParaRPr>
          </a:p>
          <a:p>
            <a:pPr indent="0" lvl="0" marL="0" rtl="0" algn="l">
              <a:lnSpc>
                <a:spcPct val="100000"/>
              </a:lnSpc>
              <a:spcBef>
                <a:spcPts val="0"/>
              </a:spcBef>
              <a:spcAft>
                <a:spcPts val="0"/>
              </a:spcAft>
              <a:buNone/>
            </a:pPr>
            <a:r>
              <a:rPr lang="en" sz="2300">
                <a:solidFill>
                  <a:srgbClr val="0000FF"/>
                </a:solidFill>
              </a:rPr>
              <a:t>                                                IIT2018069</a:t>
            </a:r>
            <a:endParaRPr>
              <a:solidFill>
                <a:srgbClr val="0000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800"/>
              <a:t>PGP Key Management</a:t>
            </a:r>
            <a:endParaRPr/>
          </a:p>
        </p:txBody>
      </p:sp>
      <p:sp>
        <p:nvSpPr>
          <p:cNvPr id="142" name="Google Shape;142;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solidFill>
                  <a:schemeClr val="dk1"/>
                </a:solidFill>
              </a:rPr>
              <a:t>Keys are protected and organized into Key Vaults for security access controls. Access the Key Management System through the Encryption menu.</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Protecting a File with PGP Encryption</a:t>
            </a:r>
            <a:endParaRPr/>
          </a:p>
        </p:txBody>
      </p:sp>
      <p:sp>
        <p:nvSpPr>
          <p:cNvPr id="148" name="Google Shape;148;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solidFill>
                  <a:schemeClr val="dk1"/>
                </a:solidFill>
              </a:rPr>
              <a:t>To get started, we first encrypt a file that we can send to our trading partner. We will need our trading partner's public key to encrypt the file. Our trading partner will use their private key to decrypt the file once it is received.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Signing a File:</a:t>
            </a:r>
            <a:endParaRPr/>
          </a:p>
        </p:txBody>
      </p:sp>
      <p:sp>
        <p:nvSpPr>
          <p:cNvPr id="154" name="Google Shape;154;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1.To add a signature, expand the Secret Key panel and select the Add a Secret Key option.</a:t>
            </a:r>
            <a:endParaRPr sz="1500">
              <a:solidFill>
                <a:schemeClr val="dk1"/>
              </a:solidFill>
            </a:endParaRPr>
          </a:p>
          <a:p>
            <a:pPr indent="0" lvl="0" marL="0" rtl="0" algn="l">
              <a:spcBef>
                <a:spcPts val="1600"/>
              </a:spcBef>
              <a:spcAft>
                <a:spcPts val="1600"/>
              </a:spcAft>
              <a:buNone/>
            </a:pPr>
            <a:r>
              <a:rPr lang="en" sz="1500">
                <a:solidFill>
                  <a:schemeClr val="dk1"/>
                </a:solidFill>
              </a:rPr>
              <a:t>2.On the Key Name field, select your private key and enter the Password of the key. If you do not have a private key, you can create one in the Key Vault.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Precautions while encryption:</a:t>
            </a:r>
            <a:endParaRPr/>
          </a:p>
        </p:txBody>
      </p:sp>
      <p:sp>
        <p:nvSpPr>
          <p:cNvPr id="160" name="Google Shape;160;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500">
                <a:solidFill>
                  <a:schemeClr val="dk1"/>
                </a:solidFill>
              </a:rPr>
              <a:t>You should always verify the hash of the file with the recipient or sign it with your private key, so the other person knows it actually came from you.</a:t>
            </a:r>
            <a:endParaRPr sz="1500">
              <a:solidFill>
                <a:schemeClr val="dk1"/>
              </a:solidFill>
            </a:endParaRPr>
          </a:p>
          <a:p>
            <a:pPr indent="-342900" lvl="0" marL="457200" rtl="0" algn="l">
              <a:spcBef>
                <a:spcPts val="1600"/>
              </a:spcBef>
              <a:spcAft>
                <a:spcPts val="1600"/>
              </a:spcAft>
              <a:buClr>
                <a:srgbClr val="000000"/>
              </a:buClr>
              <a:buSzPts val="1800"/>
              <a:buChar char="●"/>
            </a:pPr>
            <a:r>
              <a:rPr lang="en" sz="1500">
                <a:solidFill>
                  <a:schemeClr val="dk1"/>
                </a:solidFill>
              </a:rPr>
              <a:t>If there is a man-in-the-middle, then he/she could substitute the other person's public key for his/her own and then you're screwed. Always verify the other person's public key (take a hash and read it to each other over the phone).</a:t>
            </a:r>
            <a:endParaRPr sz="15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idx="1" type="body"/>
          </p:nvPr>
        </p:nvSpPr>
        <p:spPr>
          <a:xfrm>
            <a:off x="502550" y="803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rgbClr val="000000"/>
                </a:solidFill>
              </a:rPr>
              <a:t>         </a:t>
            </a:r>
            <a:endParaRPr sz="6000">
              <a:solidFill>
                <a:srgbClr val="000000"/>
              </a:solidFill>
            </a:endParaRPr>
          </a:p>
          <a:p>
            <a:pPr indent="0" lvl="0" marL="0" rtl="0" algn="l">
              <a:spcBef>
                <a:spcPts val="1600"/>
              </a:spcBef>
              <a:spcAft>
                <a:spcPts val="1600"/>
              </a:spcAft>
              <a:buNone/>
            </a:pPr>
            <a:r>
              <a:rPr lang="en" sz="6000">
                <a:solidFill>
                  <a:srgbClr val="000000"/>
                </a:solidFill>
              </a:rPr>
              <a:t>        </a:t>
            </a:r>
            <a:r>
              <a:rPr lang="en" sz="7200">
                <a:solidFill>
                  <a:srgbClr val="000000"/>
                </a:solidFill>
              </a:rPr>
              <a:t>Thank you !</a:t>
            </a:r>
            <a:endParaRPr sz="72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92" name="Google Shape;92;p14"/>
          <p:cNvSpPr txBox="1"/>
          <p:nvPr>
            <p:ph idx="1" type="body"/>
          </p:nvPr>
        </p:nvSpPr>
        <p:spPr>
          <a:xfrm>
            <a:off x="471900" y="2433300"/>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solidFill>
                  <a:srgbClr val="000000"/>
                </a:solidFill>
              </a:rPr>
              <a:t>Encrypting a text file with a PGP Public Key</a:t>
            </a:r>
            <a:endParaRPr sz="30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to use PGP public key ?</a:t>
            </a:r>
            <a:endParaRPr/>
          </a:p>
        </p:txBody>
      </p:sp>
      <p:sp>
        <p:nvSpPr>
          <p:cNvPr id="98" name="Google Shape;98;p15"/>
          <p:cNvSpPr txBox="1"/>
          <p:nvPr>
            <p:ph idx="1" type="body"/>
          </p:nvPr>
        </p:nvSpPr>
        <p:spPr>
          <a:xfrm>
            <a:off x="311700" y="1683325"/>
            <a:ext cx="8520600" cy="2885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lang="en" sz="1500">
                <a:solidFill>
                  <a:schemeClr val="dk1"/>
                </a:solidFill>
              </a:rPr>
              <a:t>It makes sure that sensitive data like our bank accounts, passwords and/or confidential files will be available only to the designated people.</a:t>
            </a:r>
            <a:endParaRPr sz="1500">
              <a:solidFill>
                <a:schemeClr val="dk1"/>
              </a:solidFill>
            </a:endParaRPr>
          </a:p>
          <a:p>
            <a:pPr indent="0" lvl="0" marL="457200" rtl="0" algn="l">
              <a:spcBef>
                <a:spcPts val="1600"/>
              </a:spcBef>
              <a:spcAft>
                <a:spcPts val="0"/>
              </a:spcAft>
              <a:buNone/>
            </a:pPr>
            <a:r>
              <a:t/>
            </a:r>
            <a:endParaRPr sz="1500">
              <a:solidFill>
                <a:schemeClr val="dk1"/>
              </a:solidFill>
            </a:endParaRPr>
          </a:p>
          <a:p>
            <a:pPr indent="-323850" lvl="0" marL="457200" rtl="0" algn="l">
              <a:spcBef>
                <a:spcPts val="1600"/>
              </a:spcBef>
              <a:spcAft>
                <a:spcPts val="0"/>
              </a:spcAft>
              <a:buClr>
                <a:schemeClr val="dk1"/>
              </a:buClr>
              <a:buSzPts val="1500"/>
              <a:buChar char="●"/>
            </a:pPr>
            <a:r>
              <a:rPr lang="en" sz="1500">
                <a:solidFill>
                  <a:schemeClr val="dk1"/>
                </a:solidFill>
              </a:rPr>
              <a:t>We encrypt the information and then we can safely store it locally, in the cloud or send via email.</a:t>
            </a:r>
            <a:endParaRPr sz="15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Of Encryption:</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lang="en" sz="1500">
                <a:solidFill>
                  <a:schemeClr val="dk1"/>
                </a:solidFill>
              </a:rPr>
              <a:t>First of all we need to create PGP key-pair</a:t>
            </a:r>
            <a:endParaRPr sz="1500">
              <a:solidFill>
                <a:schemeClr val="dk1"/>
              </a:solidFill>
            </a:endParaRPr>
          </a:p>
          <a:p>
            <a:pPr indent="-323850" lvl="0" marL="457200" rtl="0" algn="l">
              <a:spcBef>
                <a:spcPts val="1600"/>
              </a:spcBef>
              <a:spcAft>
                <a:spcPts val="0"/>
              </a:spcAft>
              <a:buClr>
                <a:schemeClr val="dk1"/>
              </a:buClr>
              <a:buSzPts val="1500"/>
              <a:buChar char="●"/>
            </a:pPr>
            <a:r>
              <a:rPr lang="en" sz="1500">
                <a:solidFill>
                  <a:schemeClr val="dk1"/>
                </a:solidFill>
              </a:rPr>
              <a:t>It’s called a key-pair because there is a pair of keys - private and public</a:t>
            </a:r>
            <a:endParaRPr sz="1500">
              <a:solidFill>
                <a:schemeClr val="dk1"/>
              </a:solidFill>
            </a:endParaRPr>
          </a:p>
          <a:p>
            <a:pPr indent="-323850" lvl="0" marL="457200" rtl="0" algn="l">
              <a:spcBef>
                <a:spcPts val="1600"/>
              </a:spcBef>
              <a:spcAft>
                <a:spcPts val="0"/>
              </a:spcAft>
              <a:buClr>
                <a:schemeClr val="dk1"/>
              </a:buClr>
              <a:buSzPts val="1500"/>
              <a:buChar char="●"/>
            </a:pPr>
            <a:r>
              <a:rPr lang="en" sz="1500">
                <a:solidFill>
                  <a:schemeClr val="dk1"/>
                </a:solidFill>
              </a:rPr>
              <a:t>When a file is encrypted (locked) with a Public key it’s considered safe(unauthorized people will not be able to unlock it and read the contents). File can be encrypted with multiple public keys (presuming multiple people areallowed to access the file)</a:t>
            </a:r>
            <a:endParaRPr sz="1500">
              <a:solidFill>
                <a:schemeClr val="dk1"/>
              </a:solidFill>
            </a:endParaRPr>
          </a:p>
          <a:p>
            <a:pPr indent="0" lvl="0" marL="457200" rtl="0" algn="l">
              <a:spcBef>
                <a:spcPts val="1600"/>
              </a:spcBef>
              <a:spcAft>
                <a:spcPts val="0"/>
              </a:spcAft>
              <a:buNone/>
            </a:pPr>
            <a:r>
              <a:t/>
            </a:r>
            <a:endParaRPr sz="1500">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4641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of Encryption (continue)</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500">
                <a:solidFill>
                  <a:schemeClr val="dk1"/>
                </a:solidFill>
              </a:rPr>
              <a:t>If Alice wants to encrypt file so that only Bob can decrypt it she needs to askBob to send his public key and select only this key when encrypting file</a:t>
            </a:r>
            <a:endParaRPr sz="1500">
              <a:solidFill>
                <a:schemeClr val="dk1"/>
              </a:solidFill>
            </a:endParaRPr>
          </a:p>
          <a:p>
            <a:pPr indent="-342900" lvl="0" marL="457200" rtl="0" algn="l">
              <a:spcBef>
                <a:spcPts val="1600"/>
              </a:spcBef>
              <a:spcAft>
                <a:spcPts val="0"/>
              </a:spcAft>
              <a:buClr>
                <a:srgbClr val="000000"/>
              </a:buClr>
              <a:buSzPts val="1800"/>
              <a:buChar char="●"/>
            </a:pPr>
            <a:r>
              <a:rPr lang="en" sz="1500">
                <a:solidFill>
                  <a:schemeClr val="dk1"/>
                </a:solidFill>
              </a:rPr>
              <a:t>One of the matching Private keys is required to decrypt (unlock) the file.Passphrase is required to use private key</a:t>
            </a:r>
            <a:endParaRPr sz="1500">
              <a:solidFill>
                <a:schemeClr val="dk1"/>
              </a:solidFill>
            </a:endParaRPr>
          </a:p>
          <a:p>
            <a:pPr indent="-342900" lvl="0" marL="457200" rtl="0" algn="l">
              <a:spcBef>
                <a:spcPts val="1600"/>
              </a:spcBef>
              <a:spcAft>
                <a:spcPts val="0"/>
              </a:spcAft>
              <a:buClr>
                <a:srgbClr val="000000"/>
              </a:buClr>
              <a:buSzPts val="1800"/>
              <a:buChar char="●"/>
            </a:pPr>
            <a:r>
              <a:rPr lang="en" sz="1500">
                <a:solidFill>
                  <a:schemeClr val="dk1"/>
                </a:solidFill>
              </a:rPr>
              <a:t>To avoid jeopardizing the whole security idea NEVER share your private keywith other people and DO NOT send private key over the internet</a:t>
            </a:r>
            <a:endParaRPr/>
          </a:p>
          <a:p>
            <a:pPr indent="0" lvl="0" marL="457200" rtl="0" algn="l">
              <a:spcBef>
                <a:spcPts val="1600"/>
              </a:spcBef>
              <a:spcAft>
                <a:spcPts val="1600"/>
              </a:spcAft>
              <a:buNone/>
            </a:pPr>
            <a:r>
              <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7" name="Google Shape;117;p18"/>
          <p:cNvPicPr preferRelativeResize="0"/>
          <p:nvPr/>
        </p:nvPicPr>
        <p:blipFill>
          <a:blip r:embed="rId3">
            <a:alphaModFix/>
          </a:blip>
          <a:stretch>
            <a:fillRect/>
          </a:stretch>
        </p:blipFill>
        <p:spPr>
          <a:xfrm>
            <a:off x="311700" y="445025"/>
            <a:ext cx="8520601" cy="41238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What is OpenPGP ?</a:t>
            </a:r>
            <a:endParaRPr/>
          </a:p>
        </p:txBody>
      </p:sp>
      <p:sp>
        <p:nvSpPr>
          <p:cNvPr id="123" name="Google Shape;123;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lang="en" sz="1500">
                <a:solidFill>
                  <a:schemeClr val="dk1"/>
                </a:solidFill>
              </a:rPr>
              <a:t>PGP stands for Pretty Good Privacy. </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Prefix "Open" means that it’s an open standard, many applications support it.</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OpenPGP software uses a combination of strong public-key and symmetric cryptography to provide security services for electronic communications and data storage. </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These services include confidentiality, key management, authentication, and digital signatures.</a:t>
            </a:r>
            <a:endParaRPr sz="15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How to Encrypt Files with Open PGP ?</a:t>
            </a:r>
            <a:endParaRPr/>
          </a:p>
        </p:txBody>
      </p:sp>
      <p:sp>
        <p:nvSpPr>
          <p:cNvPr id="129" name="Google Shape;129;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1. </a:t>
            </a:r>
            <a:r>
              <a:rPr lang="en" sz="1500">
                <a:solidFill>
                  <a:schemeClr val="dk1"/>
                </a:solidFill>
              </a:rPr>
              <a:t>Get your trading partner’s public key to encrypt the file.</a:t>
            </a:r>
            <a:endParaRPr sz="1500">
              <a:solidFill>
                <a:schemeClr val="dk1"/>
              </a:solidFill>
            </a:endParaRPr>
          </a:p>
          <a:p>
            <a:pPr indent="0" lvl="0" marL="0" rtl="0" algn="l">
              <a:spcBef>
                <a:spcPts val="1600"/>
              </a:spcBef>
              <a:spcAft>
                <a:spcPts val="0"/>
              </a:spcAft>
              <a:buNone/>
            </a:pPr>
            <a:r>
              <a:rPr lang="en" sz="1500">
                <a:solidFill>
                  <a:schemeClr val="dk1"/>
                </a:solidFill>
              </a:rPr>
              <a:t>2.</a:t>
            </a:r>
            <a:r>
              <a:rPr lang="en" sz="1500">
                <a:solidFill>
                  <a:schemeClr val="dk1"/>
                </a:solidFill>
              </a:rPr>
              <a:t>Import your trading partner’s public key into a Key Vault.</a:t>
            </a:r>
            <a:endParaRPr sz="1500">
              <a:solidFill>
                <a:schemeClr val="dk1"/>
              </a:solidFill>
            </a:endParaRPr>
          </a:p>
          <a:p>
            <a:pPr indent="0" lvl="0" marL="0" rtl="0" algn="l">
              <a:spcBef>
                <a:spcPts val="1600"/>
              </a:spcBef>
              <a:spcAft>
                <a:spcPts val="0"/>
              </a:spcAft>
              <a:buNone/>
            </a:pPr>
            <a:r>
              <a:rPr lang="en" sz="1500">
                <a:solidFill>
                  <a:schemeClr val="dk1"/>
                </a:solidFill>
              </a:rPr>
              <a:t>3.</a:t>
            </a:r>
            <a:r>
              <a:rPr lang="en" sz="1500">
                <a:solidFill>
                  <a:schemeClr val="dk1"/>
                </a:solidFill>
              </a:rPr>
              <a:t>Use your file transfer tool to create a Project to encrypt the file. Sign the file with your private key if required.</a:t>
            </a:r>
            <a:endParaRPr sz="1500">
              <a:solidFill>
                <a:schemeClr val="dk1"/>
              </a:solidFill>
            </a:endParaRPr>
          </a:p>
          <a:p>
            <a:pPr indent="0" lvl="0" marL="0" rtl="0" algn="l">
              <a:spcBef>
                <a:spcPts val="1600"/>
              </a:spcBef>
              <a:spcAft>
                <a:spcPts val="1600"/>
              </a:spcAft>
              <a:buNone/>
            </a:pPr>
            <a:r>
              <a:rPr lang="en" sz="1500">
                <a:solidFill>
                  <a:schemeClr val="dk1"/>
                </a:solidFill>
              </a:rPr>
              <a:t>4.</a:t>
            </a:r>
            <a:r>
              <a:rPr lang="en" sz="1500">
                <a:solidFill>
                  <a:schemeClr val="dk1"/>
                </a:solidFill>
              </a:rPr>
              <a:t>Confirm that the project was set up correctly before executing.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6" name="Google Shape;136;p21"/>
          <p:cNvPicPr preferRelativeResize="0"/>
          <p:nvPr/>
        </p:nvPicPr>
        <p:blipFill>
          <a:blip r:embed="rId3">
            <a:alphaModFix/>
          </a:blip>
          <a:stretch>
            <a:fillRect/>
          </a:stretch>
        </p:blipFill>
        <p:spPr>
          <a:xfrm>
            <a:off x="324225" y="445025"/>
            <a:ext cx="8495549" cy="4176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