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d4f88d650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d4f88d650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4f88d65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4f88d65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4f88d65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4f88d65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4f88d65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4f88d65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4f88d65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4f88d65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4f88d650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4f88d650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d4f88d65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d4f88d65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4f88d65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4f88d65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4f88d65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d4f88d65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4f88d65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d4f88d65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4f88d65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4f88d65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4f88d65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4f88d65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4f88d65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4f88d65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4f88d650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d4f88d650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d4f88d65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d4f88d65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d4f88d65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d4f88d65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4f88d65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4f88d65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4f88d65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d4f88d65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4f88d65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4f88d65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4f88d65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4f88d65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4f88d65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4f88d65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d4f88d65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d4f88d65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4f88d65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4f88d65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4f88d65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d4f88d65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d4f88d65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d4f88d65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47350" y="1959775"/>
            <a:ext cx="4625700" cy="21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Group Members (GROUP NO. 23)--</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Soumyadeep Basu - IIT2018001</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Kumar Utkarsh     - IIT2018007</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Rohit Haolader      - IIT2018008</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Raushan Raj          - IIT2018031</a:t>
            </a:r>
            <a:endParaRPr b="1"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Suryasen Singh      - IIT2018069</a:t>
            </a:r>
            <a:endParaRPr b="1" sz="19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a:solidFill>
                <a:srgbClr val="073763"/>
              </a:solidFill>
              <a:latin typeface="Times New Roman"/>
              <a:ea typeface="Times New Roman"/>
              <a:cs typeface="Times New Roman"/>
              <a:sym typeface="Times New Roman"/>
            </a:endParaRPr>
          </a:p>
        </p:txBody>
      </p:sp>
      <p:sp>
        <p:nvSpPr>
          <p:cNvPr id="129" name="Google Shape;129;p13"/>
          <p:cNvSpPr txBox="1"/>
          <p:nvPr>
            <p:ph idx="1" type="subTitle"/>
          </p:nvPr>
        </p:nvSpPr>
        <p:spPr>
          <a:xfrm>
            <a:off x="650250" y="1143500"/>
            <a:ext cx="8019900" cy="10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solidFill>
                  <a:srgbClr val="073763"/>
                </a:solidFill>
                <a:latin typeface="Times New Roman"/>
                <a:ea typeface="Times New Roman"/>
                <a:cs typeface="Times New Roman"/>
                <a:sym typeface="Times New Roman"/>
              </a:rPr>
              <a:t>SECURITY ISSUES IN COGNITIVE RADIO NETWORKS</a:t>
            </a:r>
            <a:endParaRPr b="1" sz="3000">
              <a:solidFill>
                <a:srgbClr val="1C4587"/>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0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Spectrum Mobility</a:t>
            </a:r>
            <a:endParaRPr/>
          </a:p>
        </p:txBody>
      </p:sp>
      <p:sp>
        <p:nvSpPr>
          <p:cNvPr id="185" name="Google Shape;185;p22"/>
          <p:cNvSpPr txBox="1"/>
          <p:nvPr>
            <p:ph idx="1" type="body"/>
          </p:nvPr>
        </p:nvSpPr>
        <p:spPr>
          <a:xfrm>
            <a:off x="453400" y="-28183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2"/>
          <p:cNvPicPr preferRelativeResize="0"/>
          <p:nvPr/>
        </p:nvPicPr>
        <p:blipFill>
          <a:blip r:embed="rId3">
            <a:alphaModFix/>
          </a:blip>
          <a:stretch>
            <a:fillRect/>
          </a:stretch>
        </p:blipFill>
        <p:spPr>
          <a:xfrm>
            <a:off x="796425" y="1529250"/>
            <a:ext cx="6451050" cy="3029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698600" y="584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u="sng">
                <a:solidFill>
                  <a:srgbClr val="073763"/>
                </a:solidFill>
                <a:latin typeface="Times New Roman"/>
                <a:ea typeface="Times New Roman"/>
                <a:cs typeface="Times New Roman"/>
                <a:sym typeface="Times New Roman"/>
              </a:rPr>
              <a:t>Threats and Attacks  in Cognitive Radio Network</a:t>
            </a:r>
            <a:endParaRPr b="1" sz="2400" u="sng">
              <a:solidFill>
                <a:srgbClr val="073763"/>
              </a:solidFill>
              <a:latin typeface="Times New Roman"/>
              <a:ea typeface="Times New Roman"/>
              <a:cs typeface="Times New Roman"/>
              <a:sym typeface="Times New Roman"/>
            </a:endParaRPr>
          </a:p>
        </p:txBody>
      </p:sp>
      <p:sp>
        <p:nvSpPr>
          <p:cNvPr id="192" name="Google Shape;192;p23"/>
          <p:cNvSpPr txBox="1"/>
          <p:nvPr>
            <p:ph idx="1" type="body"/>
          </p:nvPr>
        </p:nvSpPr>
        <p:spPr>
          <a:xfrm>
            <a:off x="819150" y="1639125"/>
            <a:ext cx="7505700" cy="268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Threat is a constant danger through persons, objects, or any resources where as an attack is an act of or event that exploits the vulnerability.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The policies, learning mechanisms, and self-propagation in cognitive radio architecture prevents the threats (cannot escape the threats).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In CR, a threat can happen while sensing of information (due to involvement of a malicious user).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This information will then feed for learning and decision making.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The results produced will lead to inappropriate decisions (unacceptable decisions) due to a malicious user injected the faults.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718700" y="413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u="sng">
                <a:solidFill>
                  <a:srgbClr val="073763"/>
                </a:solidFill>
                <a:latin typeface="Times New Roman"/>
                <a:ea typeface="Times New Roman"/>
                <a:cs typeface="Times New Roman"/>
                <a:sym typeface="Times New Roman"/>
              </a:rPr>
              <a:t>Attacks in Cognitive Radio Network</a:t>
            </a:r>
            <a:endParaRPr b="1" sz="3200" u="sng">
              <a:solidFill>
                <a:srgbClr val="073763"/>
              </a:solidFill>
              <a:latin typeface="Times New Roman"/>
              <a:ea typeface="Times New Roman"/>
              <a:cs typeface="Times New Roman"/>
              <a:sym typeface="Times New Roman"/>
            </a:endParaRPr>
          </a:p>
        </p:txBody>
      </p:sp>
      <p:pic>
        <p:nvPicPr>
          <p:cNvPr id="198" name="Google Shape;198;p24"/>
          <p:cNvPicPr preferRelativeResize="0"/>
          <p:nvPr/>
        </p:nvPicPr>
        <p:blipFill>
          <a:blip r:embed="rId3">
            <a:alphaModFix/>
          </a:blip>
          <a:stretch>
            <a:fillRect/>
          </a:stretch>
        </p:blipFill>
        <p:spPr>
          <a:xfrm>
            <a:off x="2286562" y="1553275"/>
            <a:ext cx="4369976" cy="323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Physical Layer Attacks</a:t>
            </a:r>
            <a:endParaRPr b="1" u="sng">
              <a:solidFill>
                <a:srgbClr val="073763"/>
              </a:solidFill>
              <a:latin typeface="Times New Roman"/>
              <a:ea typeface="Times New Roman"/>
              <a:cs typeface="Times New Roman"/>
              <a:sym typeface="Times New Roman"/>
            </a:endParaRPr>
          </a:p>
        </p:txBody>
      </p:sp>
      <p:sp>
        <p:nvSpPr>
          <p:cNvPr id="204" name="Google Shape;204;p25"/>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In MISO, a multi-antenna SU transmitter sends confidential information to a legitimate SU receiver in the presence of an eavesdropper and on the licensed band of a primary user (PU).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The approach defines the Secrecy Capacity as the maximum achievable rate at which the data can be reliably sent from the SU transmitter to the legitimate SU receiver but is kept perfectly secret from Eavesdropper. </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The secrecy capacity of a secure MISO CR channel has been characterized.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Primary User Emulation (PUE)</a:t>
            </a:r>
            <a:endParaRPr b="1" u="sng">
              <a:solidFill>
                <a:srgbClr val="073763"/>
              </a:solidFill>
              <a:latin typeface="Times New Roman"/>
              <a:ea typeface="Times New Roman"/>
              <a:cs typeface="Times New Roman"/>
              <a:sym typeface="Times New Roman"/>
            </a:endParaRPr>
          </a:p>
        </p:txBody>
      </p:sp>
      <p:sp>
        <p:nvSpPr>
          <p:cNvPr id="210" name="Google Shape;210;p26"/>
          <p:cNvSpPr txBox="1"/>
          <p:nvPr>
            <p:ph idx="1" type="body"/>
          </p:nvPr>
        </p:nvSpPr>
        <p:spPr>
          <a:xfrm>
            <a:off x="819150" y="1612050"/>
            <a:ext cx="7505700" cy="28266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One of the Cognitive Radio principles is that a secondary user is allowed to use a specific band as long as it’s not occupied by a primary user.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If the secondary user detects another secondary user using the same band, certain mechanisms should be used to share the spectrum fairly.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Primary User Emulation (PUE) attack is carried out by a malicious secondary user emulating a primary user or masquerading as a primary user to obtain the resources of a given channel without having to share them with other secondary users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 As a result, the attacker is able to obtain full bands of a spectrum. The motivation behind the attack is divided into two categories: Selfish PUE attack and Malicious PUE attack.</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411475"/>
            <a:ext cx="6575400" cy="2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solidFill>
                  <a:srgbClr val="073763"/>
                </a:solidFill>
                <a:latin typeface="Times New Roman"/>
                <a:ea typeface="Times New Roman"/>
                <a:cs typeface="Times New Roman"/>
                <a:sym typeface="Times New Roman"/>
              </a:rPr>
              <a:t>Primary User Emulation Attack</a:t>
            </a:r>
            <a:endParaRPr sz="2800"/>
          </a:p>
        </p:txBody>
      </p:sp>
      <p:pic>
        <p:nvPicPr>
          <p:cNvPr id="216" name="Google Shape;216;p27"/>
          <p:cNvPicPr preferRelativeResize="0"/>
          <p:nvPr/>
        </p:nvPicPr>
        <p:blipFill>
          <a:blip r:embed="rId3">
            <a:alphaModFix/>
          </a:blip>
          <a:stretch>
            <a:fillRect/>
          </a:stretch>
        </p:blipFill>
        <p:spPr>
          <a:xfrm>
            <a:off x="1699650" y="1164450"/>
            <a:ext cx="5970700" cy="359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solidFill>
                  <a:srgbClr val="073763"/>
                </a:solidFill>
                <a:latin typeface="Times New Roman"/>
                <a:ea typeface="Times New Roman"/>
                <a:cs typeface="Times New Roman"/>
                <a:sym typeface="Times New Roman"/>
              </a:rPr>
              <a:t>Defending Against Primary User Emulation Attack</a:t>
            </a:r>
            <a:endParaRPr b="1" sz="2800" u="sng">
              <a:solidFill>
                <a:srgbClr val="073763"/>
              </a:solidFill>
              <a:latin typeface="Times New Roman"/>
              <a:ea typeface="Times New Roman"/>
              <a:cs typeface="Times New Roman"/>
              <a:sym typeface="Times New Roman"/>
            </a:endParaRPr>
          </a:p>
        </p:txBody>
      </p:sp>
      <p:sp>
        <p:nvSpPr>
          <p:cNvPr id="222" name="Google Shape;222;p28"/>
          <p:cNvSpPr txBox="1"/>
          <p:nvPr>
            <p:ph idx="1" type="body"/>
          </p:nvPr>
        </p:nvSpPr>
        <p:spPr>
          <a:xfrm>
            <a:off x="819150" y="2004900"/>
            <a:ext cx="7505700" cy="27771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Clr>
                <a:srgbClr val="000000"/>
              </a:buClr>
              <a:buSzPts val="1400"/>
              <a:buFont typeface="Nunito"/>
              <a:buChar char="●"/>
            </a:pPr>
            <a:r>
              <a:rPr b="1" lang="en" sz="1400">
                <a:solidFill>
                  <a:srgbClr val="000000"/>
                </a:solidFill>
                <a:latin typeface="Nunito"/>
                <a:ea typeface="Nunito"/>
                <a:cs typeface="Nunito"/>
                <a:sym typeface="Nunito"/>
              </a:rPr>
              <a:t>To defend against PUE attacks, the identity of the transmitting source needs to be identified, i.e., is the transmitting source a primary user or a malicious user.</a:t>
            </a:r>
            <a:endParaRPr b="1" sz="1400">
              <a:solidFill>
                <a:srgbClr val="000000"/>
              </a:solidFill>
              <a:latin typeface="Nunito"/>
              <a:ea typeface="Nunito"/>
              <a:cs typeface="Nunito"/>
              <a:sym typeface="Nunito"/>
            </a:endParaRPr>
          </a:p>
          <a:p>
            <a:pPr indent="-317500" lvl="0" marL="457200" rtl="0" algn="l">
              <a:lnSpc>
                <a:spcPct val="125000"/>
              </a:lnSpc>
              <a:spcBef>
                <a:spcPts val="0"/>
              </a:spcBef>
              <a:spcAft>
                <a:spcPts val="0"/>
              </a:spcAft>
              <a:buClr>
                <a:srgbClr val="000000"/>
              </a:buClr>
              <a:buSzPts val="1400"/>
              <a:buFont typeface="Nunito"/>
              <a:buChar char="●"/>
            </a:pPr>
            <a:r>
              <a:rPr b="1" lang="en" sz="1400">
                <a:solidFill>
                  <a:srgbClr val="000000"/>
                </a:solidFill>
                <a:latin typeface="Nunito"/>
                <a:ea typeface="Nunito"/>
                <a:cs typeface="Nunito"/>
                <a:sym typeface="Nunito"/>
              </a:rPr>
              <a:t>The usual and best approach of knowing the user identity is to apply cryptographic authentication mechanisms, such as digital signatures.</a:t>
            </a:r>
            <a:endParaRPr b="1" sz="1400">
              <a:solidFill>
                <a:srgbClr val="000000"/>
              </a:solidFill>
              <a:latin typeface="Nunito"/>
              <a:ea typeface="Nunito"/>
              <a:cs typeface="Nunito"/>
              <a:sym typeface="Nunito"/>
            </a:endParaRPr>
          </a:p>
          <a:p>
            <a:pPr indent="-317500" lvl="0" marL="457200" rtl="0" algn="l">
              <a:lnSpc>
                <a:spcPct val="125000"/>
              </a:lnSpc>
              <a:spcBef>
                <a:spcPts val="0"/>
              </a:spcBef>
              <a:spcAft>
                <a:spcPts val="0"/>
              </a:spcAft>
              <a:buClr>
                <a:srgbClr val="000000"/>
              </a:buClr>
              <a:buSzPts val="1400"/>
              <a:buFont typeface="Nunito"/>
              <a:buChar char="●"/>
            </a:pPr>
            <a:r>
              <a:rPr b="1" lang="en" sz="1400">
                <a:solidFill>
                  <a:srgbClr val="000000"/>
                </a:solidFill>
                <a:latin typeface="Nunito"/>
                <a:ea typeface="Nunito"/>
                <a:cs typeface="Nunito"/>
                <a:sym typeface="Nunito"/>
              </a:rPr>
              <a:t>Given this restriction and knowing that primary users’ locations are known ahead of time, researchers resorted to finding efficient ways of </a:t>
            </a:r>
            <a:r>
              <a:rPr b="1" lang="en" sz="1400">
                <a:solidFill>
                  <a:srgbClr val="000000"/>
                </a:solidFill>
                <a:latin typeface="Nunito"/>
                <a:ea typeface="Nunito"/>
                <a:cs typeface="Nunito"/>
                <a:sym typeface="Nunito"/>
              </a:rPr>
              <a:t>pinpointing</a:t>
            </a:r>
            <a:r>
              <a:rPr b="1" lang="en" sz="1400">
                <a:solidFill>
                  <a:srgbClr val="000000"/>
                </a:solidFill>
                <a:latin typeface="Nunito"/>
                <a:ea typeface="Nunito"/>
                <a:cs typeface="Nunito"/>
                <a:sym typeface="Nunito"/>
              </a:rPr>
              <a:t> the location of the transmitting source. </a:t>
            </a:r>
            <a:endParaRPr b="1" sz="1400">
              <a:solidFill>
                <a:srgbClr val="000000"/>
              </a:solidFill>
              <a:latin typeface="Nunito"/>
              <a:ea typeface="Nunito"/>
              <a:cs typeface="Nunito"/>
              <a:sym typeface="Nunito"/>
            </a:endParaRPr>
          </a:p>
          <a:p>
            <a:pPr indent="-317500" lvl="0" marL="457200" rtl="0" algn="l">
              <a:lnSpc>
                <a:spcPct val="125000"/>
              </a:lnSpc>
              <a:spcBef>
                <a:spcPts val="0"/>
              </a:spcBef>
              <a:spcAft>
                <a:spcPts val="0"/>
              </a:spcAft>
              <a:buClr>
                <a:srgbClr val="000000"/>
              </a:buClr>
              <a:buSzPts val="1400"/>
              <a:buFont typeface="Nunito"/>
              <a:buChar char="●"/>
            </a:pPr>
            <a:r>
              <a:rPr b="1" lang="en" sz="1400">
                <a:solidFill>
                  <a:srgbClr val="000000"/>
                </a:solidFill>
                <a:latin typeface="Nunito"/>
                <a:ea typeface="Nunito"/>
                <a:cs typeface="Nunito"/>
                <a:sym typeface="Nunito"/>
              </a:rPr>
              <a:t>If the location of the source matches the location of a primary user, the source is considered to be a primary user. </a:t>
            </a:r>
            <a:endParaRPr b="1"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Objective Function Attack</a:t>
            </a:r>
            <a:endParaRPr b="1" u="sng">
              <a:solidFill>
                <a:srgbClr val="073763"/>
              </a:solidFill>
              <a:latin typeface="Times New Roman"/>
              <a:ea typeface="Times New Roman"/>
              <a:cs typeface="Times New Roman"/>
              <a:sym typeface="Times New Roman"/>
            </a:endParaRPr>
          </a:p>
        </p:txBody>
      </p:sp>
      <p:sp>
        <p:nvSpPr>
          <p:cNvPr id="228" name="Google Shape;228;p29"/>
          <p:cNvSpPr txBox="1"/>
          <p:nvPr>
            <p:ph idx="1" type="body"/>
          </p:nvPr>
        </p:nvSpPr>
        <p:spPr>
          <a:xfrm>
            <a:off x="819150" y="1666250"/>
            <a:ext cx="7505700" cy="2772600"/>
          </a:xfrm>
          <a:prstGeom prst="rect">
            <a:avLst/>
          </a:prstGeom>
        </p:spPr>
        <p:txBody>
          <a:bodyPr anchorCtr="0" anchor="t" bIns="91425" lIns="91425" spcFirstLastPara="1" rIns="91425" wrap="square" tIns="91425">
            <a:noAutofit/>
          </a:bodyPr>
          <a:lstStyle/>
          <a:p>
            <a:pPr indent="-311150" lvl="0" marL="457200" rtl="0" algn="l">
              <a:lnSpc>
                <a:spcPct val="135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The cognitive engine in the adaptive radio is the one responsible for adjusting the radio parameters in order to meet specific requirements such as low energy consumption, high data rate, and high security.</a:t>
            </a:r>
            <a:endParaRPr b="1">
              <a:solidFill>
                <a:srgbClr val="000000"/>
              </a:solidFill>
              <a:latin typeface="Times New Roman"/>
              <a:ea typeface="Times New Roman"/>
              <a:cs typeface="Times New Roman"/>
              <a:sym typeface="Times New Roman"/>
            </a:endParaRPr>
          </a:p>
          <a:p>
            <a:pPr indent="-311150" lvl="0" marL="457200" rtl="0" algn="l">
              <a:lnSpc>
                <a:spcPct val="135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Radio parameters include center frequency, bandwidth, power, modulation type, coding rate, channel access protocol, encryption type, and frame size.</a:t>
            </a:r>
            <a:endParaRPr b="1">
              <a:solidFill>
                <a:srgbClr val="000000"/>
              </a:solidFill>
              <a:latin typeface="Times New Roman"/>
              <a:ea typeface="Times New Roman"/>
              <a:cs typeface="Times New Roman"/>
              <a:sym typeface="Times New Roman"/>
            </a:endParaRPr>
          </a:p>
          <a:p>
            <a:pPr indent="-311150" lvl="0" marL="457200" rtl="0" algn="l">
              <a:lnSpc>
                <a:spcPct val="135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The cognitive engine calculates these parameters by solving one or more objective functions, for instance find the radio parameters that maximize data rate and minimize power.</a:t>
            </a:r>
            <a:endParaRPr b="1">
              <a:solidFill>
                <a:srgbClr val="000000"/>
              </a:solidFill>
              <a:latin typeface="Times New Roman"/>
              <a:ea typeface="Times New Roman"/>
              <a:cs typeface="Times New Roman"/>
              <a:sym typeface="Times New Roman"/>
            </a:endParaRPr>
          </a:p>
          <a:p>
            <a:pPr indent="-311150" lvl="0" marL="457200" rtl="0" algn="l">
              <a:lnSpc>
                <a:spcPct val="135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When the cognitive engine is running to find the radio parameters appropriate to the current environment, the attacker can launch his attack by manipulating the parameters he has control on (transmission rate) in order to make the results biased and tailored to his interest.</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Jamming</a:t>
            </a:r>
            <a:endParaRPr b="1" u="sng">
              <a:solidFill>
                <a:srgbClr val="1C4587"/>
              </a:solidFill>
              <a:latin typeface="Times New Roman"/>
              <a:ea typeface="Times New Roman"/>
              <a:cs typeface="Times New Roman"/>
              <a:sym typeface="Times New Roman"/>
            </a:endParaRPr>
          </a:p>
        </p:txBody>
      </p:sp>
      <p:sp>
        <p:nvSpPr>
          <p:cNvPr id="234" name="Google Shape;234;p30"/>
          <p:cNvSpPr txBox="1"/>
          <p:nvPr>
            <p:ph idx="1" type="body"/>
          </p:nvPr>
        </p:nvSpPr>
        <p:spPr>
          <a:xfrm>
            <a:off x="748850" y="1530775"/>
            <a:ext cx="7505700" cy="308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In jamming, the attacker (jammer) maliciously sends out packets to hinder legitimate participants in a communication session from sending or receiving data; consequently, creating a denial of service situation.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The jammer may send continuous packets of data making a legitimate user to never sense a channel as idle, or he can send these packets to the legitimate users and force them to receive junk packets.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The jammer can also disrupt communication by blasting a radio transmission resulting in the corruption of packets received by legitimate users.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A more dangerous attack a jammer can do is to jam the dedicated channel that is used to exchange sensing information between CRs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 An attacker can still do damage if he just eavesdropped on the control data and knew the new channel the CRN is switching to. He can then jam it. </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1C4587"/>
                </a:solidFill>
                <a:latin typeface="Times New Roman"/>
                <a:ea typeface="Times New Roman"/>
                <a:cs typeface="Times New Roman"/>
                <a:sym typeface="Times New Roman"/>
              </a:rPr>
              <a:t>Jamming</a:t>
            </a:r>
            <a:endParaRPr b="1" u="sng">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40" name="Google Shape;240;p31"/>
          <p:cNvSpPr txBox="1"/>
          <p:nvPr>
            <p:ph idx="1" type="body"/>
          </p:nvPr>
        </p:nvSpPr>
        <p:spPr>
          <a:xfrm>
            <a:off x="819150" y="-27370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1"/>
          <p:cNvPicPr preferRelativeResize="0"/>
          <p:nvPr/>
        </p:nvPicPr>
        <p:blipFill>
          <a:blip r:embed="rId3">
            <a:alphaModFix/>
          </a:blip>
          <a:stretch>
            <a:fillRect/>
          </a:stretch>
        </p:blipFill>
        <p:spPr>
          <a:xfrm>
            <a:off x="1720425" y="1629750"/>
            <a:ext cx="5784426" cy="3169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073763"/>
                </a:solidFill>
                <a:latin typeface="Times New Roman"/>
                <a:ea typeface="Times New Roman"/>
                <a:cs typeface="Times New Roman"/>
                <a:sym typeface="Times New Roman"/>
              </a:rPr>
              <a:t>SECURITY ISSUES IN COGNITIVE RADIO NETWORKS</a:t>
            </a:r>
            <a:endParaRPr b="1" sz="2200" u="sng">
              <a:solidFill>
                <a:srgbClr val="073763"/>
              </a:solidFill>
              <a:latin typeface="Times New Roman"/>
              <a:ea typeface="Times New Roman"/>
              <a:cs typeface="Times New Roman"/>
              <a:sym typeface="Times New Roman"/>
            </a:endParaRPr>
          </a:p>
        </p:txBody>
      </p:sp>
      <p:sp>
        <p:nvSpPr>
          <p:cNvPr id="135" name="Google Shape;135;p14"/>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Cognitive Radio (CR) is a novel technology that promises to solve the spectrum shortage problem by allowing secondary users to coexist with primary users without causing interference to their communication. </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The operational aspects of CR are being explored vigorously, its security aspects have gained little attention. </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 We categorize the attacks with respect to the layer they target starting from the physical layer and moving up to the transport layer. </a:t>
            </a:r>
            <a:endParaRPr b="1"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Defending against Jamming</a:t>
            </a:r>
            <a:endParaRPr b="1" u="sng">
              <a:solidFill>
                <a:srgbClr val="073763"/>
              </a:solidFill>
              <a:latin typeface="Times New Roman"/>
              <a:ea typeface="Times New Roman"/>
              <a:cs typeface="Times New Roman"/>
              <a:sym typeface="Times New Roman"/>
            </a:endParaRPr>
          </a:p>
        </p:txBody>
      </p:sp>
      <p:sp>
        <p:nvSpPr>
          <p:cNvPr id="247" name="Google Shape;247;p32"/>
          <p:cNvSpPr txBox="1"/>
          <p:nvPr>
            <p:ph idx="1" type="body"/>
          </p:nvPr>
        </p:nvSpPr>
        <p:spPr>
          <a:xfrm>
            <a:off x="819150" y="1639150"/>
            <a:ext cx="7505700" cy="308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Since DoS can be performed at the Link and Physical layers, the detection should be addressed at both layers.</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 In the MAC-layer detection, devices can detect a denial of service attack by sensing the channel they want to transmit their packets on.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A popular class for medium access control protocols is the one based on carrier-sensing </a:t>
            </a:r>
            <a:r>
              <a:rPr b="1" lang="en">
                <a:solidFill>
                  <a:srgbClr val="000000"/>
                </a:solidFill>
                <a:latin typeface="Times New Roman"/>
                <a:ea typeface="Times New Roman"/>
                <a:cs typeface="Times New Roman"/>
                <a:sym typeface="Times New Roman"/>
              </a:rPr>
              <a:t>multiple access</a:t>
            </a:r>
            <a:r>
              <a:rPr b="1" lang="en">
                <a:solidFill>
                  <a:srgbClr val="000000"/>
                </a:solidFill>
                <a:latin typeface="Times New Roman"/>
                <a:ea typeface="Times New Roman"/>
                <a:cs typeface="Times New Roman"/>
                <a:sym typeface="Times New Roman"/>
              </a:rPr>
              <a:t> (CSMA). In CSMA, a device will continually sense a channel until it detects that it’s idle.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Even then, it will wait for some time before starting transmitting (propagation delay) in order to make sure that the channel is clear.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Suppose an attacker is sending packets on the same channel that the legitimate device wants to use for transmission, the legitimate device will never pass the carrier-sensing and will be forced to back off.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Sinkhole Attacks</a:t>
            </a:r>
            <a:endParaRPr b="1" u="sng">
              <a:solidFill>
                <a:srgbClr val="073763"/>
              </a:solidFill>
              <a:latin typeface="Times New Roman"/>
              <a:ea typeface="Times New Roman"/>
              <a:cs typeface="Times New Roman"/>
              <a:sym typeface="Times New Roman"/>
            </a:endParaRPr>
          </a:p>
        </p:txBody>
      </p:sp>
      <p:sp>
        <p:nvSpPr>
          <p:cNvPr id="253" name="Google Shape;253;p33"/>
          <p:cNvSpPr txBox="1"/>
          <p:nvPr>
            <p:ph idx="1" type="body"/>
          </p:nvPr>
        </p:nvSpPr>
        <p:spPr>
          <a:xfrm>
            <a:off x="819150" y="1693325"/>
            <a:ext cx="7505700" cy="2745300"/>
          </a:xfrm>
          <a:prstGeom prst="rect">
            <a:avLst/>
          </a:prstGeom>
        </p:spPr>
        <p:txBody>
          <a:bodyPr anchorCtr="0" anchor="t" bIns="91425" lIns="91425" spcFirstLastPara="1" rIns="91425" wrap="square" tIns="91425">
            <a:noAutofit/>
          </a:bodyPr>
          <a:lstStyle/>
          <a:p>
            <a:pPr indent="-311150" lvl="0" marL="457200" rtl="0" algn="l">
              <a:lnSpc>
                <a:spcPct val="14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Sinkhole Attacks In a sinkhole attack, an attacker advertises itself as the best route to a specific destination, luring neighboring nodes to use it to forward their packets.</a:t>
            </a:r>
            <a:endParaRPr b="1">
              <a:solidFill>
                <a:srgbClr val="000000"/>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 An attacker may use this way to perform another attack called selective forwarding where an attacker is able to modify or discard packets from any node in the network. </a:t>
            </a:r>
            <a:endParaRPr b="1">
              <a:solidFill>
                <a:srgbClr val="000000"/>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The attack is particularly effective in the infrastructure and mesh architectures as all traffic goes through a base station allowing the attacker to falsely claim that it is the best route for packet forwarding.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819150" y="594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Times New Roman"/>
                <a:ea typeface="Times New Roman"/>
                <a:cs typeface="Times New Roman"/>
                <a:sym typeface="Times New Roman"/>
              </a:rPr>
              <a:t>Sinkhole Attacks</a:t>
            </a:r>
            <a:endParaRPr b="1">
              <a:solidFill>
                <a:srgbClr val="073763"/>
              </a:solidFill>
              <a:latin typeface="Times New Roman"/>
              <a:ea typeface="Times New Roman"/>
              <a:cs typeface="Times New Roman"/>
              <a:sym typeface="Times New Roman"/>
            </a:endParaRPr>
          </a:p>
        </p:txBody>
      </p:sp>
      <p:pic>
        <p:nvPicPr>
          <p:cNvPr id="259" name="Google Shape;259;p34"/>
          <p:cNvPicPr preferRelativeResize="0"/>
          <p:nvPr/>
        </p:nvPicPr>
        <p:blipFill>
          <a:blip r:embed="rId3">
            <a:alphaModFix/>
          </a:blip>
          <a:stretch>
            <a:fillRect/>
          </a:stretch>
        </p:blipFill>
        <p:spPr>
          <a:xfrm>
            <a:off x="1599025" y="1456650"/>
            <a:ext cx="6591300" cy="3157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Defending against Sinkhole Attacks</a:t>
            </a:r>
            <a:endParaRPr b="1" u="sng">
              <a:solidFill>
                <a:srgbClr val="073763"/>
              </a:solidFill>
              <a:latin typeface="Times New Roman"/>
              <a:ea typeface="Times New Roman"/>
              <a:cs typeface="Times New Roman"/>
              <a:sym typeface="Times New Roman"/>
            </a:endParaRPr>
          </a:p>
        </p:txBody>
      </p:sp>
      <p:sp>
        <p:nvSpPr>
          <p:cNvPr id="265" name="Google Shape;265;p35"/>
          <p:cNvSpPr txBox="1"/>
          <p:nvPr>
            <p:ph idx="1" type="body"/>
          </p:nvPr>
        </p:nvSpPr>
        <p:spPr>
          <a:xfrm>
            <a:off x="819150" y="1652700"/>
            <a:ext cx="7505700" cy="2786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A sinkhole attack is hard to detect because it exploits the very design of the routing protocol and network architecture.</a:t>
            </a:r>
            <a:endParaRPr b="1">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However, there are protocols that are fortified against the attack which are geographic routing protocols. </a:t>
            </a:r>
            <a:endParaRPr b="1">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Geographic routing protocols construct a topology on demand using only local communications and information without initiation from the base station. </a:t>
            </a:r>
            <a:endParaRPr b="1">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Thus, traffic will be routed to the physical location of the base station and will be difficult to lure it to go elsewhere to create a sinkhole.</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819150" y="827775"/>
            <a:ext cx="7505700" cy="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Challenges and defending malicious attacks</a:t>
            </a:r>
            <a:endParaRPr b="1" u="sng">
              <a:solidFill>
                <a:srgbClr val="073763"/>
              </a:solidFill>
              <a:latin typeface="Times New Roman"/>
              <a:ea typeface="Times New Roman"/>
              <a:cs typeface="Times New Roman"/>
              <a:sym typeface="Times New Roman"/>
            </a:endParaRPr>
          </a:p>
        </p:txBody>
      </p:sp>
      <p:sp>
        <p:nvSpPr>
          <p:cNvPr id="271" name="Google Shape;271;p36"/>
          <p:cNvSpPr txBox="1"/>
          <p:nvPr>
            <p:ph idx="1" type="body"/>
          </p:nvPr>
        </p:nvSpPr>
        <p:spPr>
          <a:xfrm>
            <a:off x="819150" y="1300475"/>
            <a:ext cx="7505700" cy="31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11150" lvl="0" marL="457200" rtl="0" algn="l">
              <a:lnSpc>
                <a:spcPct val="130000"/>
              </a:lnSpc>
              <a:spcBef>
                <a:spcPts val="160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 Ensuring </a:t>
            </a:r>
            <a:r>
              <a:rPr b="1" lang="en">
                <a:solidFill>
                  <a:srgbClr val="000000"/>
                </a:solidFill>
                <a:latin typeface="Times New Roman"/>
                <a:ea typeface="Times New Roman"/>
                <a:cs typeface="Times New Roman"/>
                <a:sym typeface="Times New Roman"/>
              </a:rPr>
              <a:t>trustworthy</a:t>
            </a:r>
            <a:r>
              <a:rPr b="1" lang="en">
                <a:solidFill>
                  <a:srgbClr val="000000"/>
                </a:solidFill>
                <a:latin typeface="Times New Roman"/>
                <a:ea typeface="Times New Roman"/>
                <a:cs typeface="Times New Roman"/>
                <a:sym typeface="Times New Roman"/>
              </a:rPr>
              <a:t> spectrum sensing is one of the essential mechanisms in CRs.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The primary signal analysis is suggested in the current survey. Trust on spectrum sensing happens if the primary signal is emulated and recognized correctly.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For example, a malicious user or hacker can interpret the primary user signal and occupy the spectrum for selfish use.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The attack can be detected through transmitter verification procedures and location verification procedures. Further, a cognitive user simulates the primary user for personal gains. That means, a cognitive user crosses its user access limits.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These activities can be controlled using the various privacy procedures and access limits. This problem can be fixed using a honey pot database to mislead the malicious user.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778950" y="323225"/>
            <a:ext cx="75057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Conclusion</a:t>
            </a:r>
            <a:endParaRPr b="1" u="sng">
              <a:solidFill>
                <a:srgbClr val="073763"/>
              </a:solidFill>
              <a:latin typeface="Times New Roman"/>
              <a:ea typeface="Times New Roman"/>
              <a:cs typeface="Times New Roman"/>
              <a:sym typeface="Times New Roman"/>
            </a:endParaRPr>
          </a:p>
        </p:txBody>
      </p:sp>
      <p:sp>
        <p:nvSpPr>
          <p:cNvPr id="277" name="Google Shape;277;p37"/>
          <p:cNvSpPr txBox="1"/>
          <p:nvPr>
            <p:ph idx="1" type="body"/>
          </p:nvPr>
        </p:nvSpPr>
        <p:spPr>
          <a:xfrm>
            <a:off x="698600" y="1157575"/>
            <a:ext cx="7505700" cy="22884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The main motivation behind cognitive radios is to increase spectrum utilization by allowing the unlicensed users to opportunistically access the frequency band actually owned by the licensed user.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a:t>
            </a:r>
            <a:r>
              <a:rPr b="1" lang="en">
                <a:solidFill>
                  <a:srgbClr val="000000"/>
                </a:solidFill>
                <a:latin typeface="Times New Roman"/>
                <a:ea typeface="Times New Roman"/>
                <a:cs typeface="Times New Roman"/>
                <a:sym typeface="Times New Roman"/>
              </a:rPr>
              <a:t>he </a:t>
            </a:r>
            <a:r>
              <a:rPr b="1" lang="en">
                <a:solidFill>
                  <a:srgbClr val="000000"/>
                </a:solidFill>
                <a:latin typeface="Times New Roman"/>
                <a:ea typeface="Times New Roman"/>
                <a:cs typeface="Times New Roman"/>
                <a:sym typeface="Times New Roman"/>
              </a:rPr>
              <a:t>categorization gives rise to several security issues that are unique to cognitive radio communications.</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Security aspects such as authentication and authorization of users, confidentiality and integrity of communication as well as identification and nonrepudiation of cognitive user devices have also been discussed. </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Several novel security attacks on different layers of the protocol stack in cognitive networks that make use of one or more of the inherent vulnerabilities.</a:t>
            </a:r>
            <a:endParaRPr b="1">
              <a:solidFill>
                <a:srgbClr val="000000"/>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rgbClr val="000000"/>
              </a:buClr>
              <a:buSzPts val="1300"/>
              <a:buFont typeface="Times New Roman"/>
              <a:buAutoNum type="arabicPeriod"/>
            </a:pPr>
            <a:r>
              <a:rPr b="1" lang="en">
                <a:solidFill>
                  <a:srgbClr val="000000"/>
                </a:solidFill>
                <a:latin typeface="Times New Roman"/>
                <a:ea typeface="Times New Roman"/>
                <a:cs typeface="Times New Roman"/>
                <a:sym typeface="Times New Roman"/>
              </a:rPr>
              <a:t>Through these attacks we showed that the fundamental idea behind cognitive networks is not yet fulfilled.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1703200" y="1799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073763"/>
                </a:solidFill>
                <a:latin typeface="Times New Roman"/>
                <a:ea typeface="Times New Roman"/>
                <a:cs typeface="Times New Roman"/>
                <a:sym typeface="Times New Roman"/>
              </a:rPr>
              <a:t>        THANK YOU!!</a:t>
            </a:r>
            <a:endParaRPr b="1" sz="4000">
              <a:solidFill>
                <a:srgbClr val="07376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INTRODUCTION</a:t>
            </a:r>
            <a:endParaRPr b="1" u="sng">
              <a:solidFill>
                <a:srgbClr val="073763"/>
              </a:solidFill>
              <a:latin typeface="Times New Roman"/>
              <a:ea typeface="Times New Roman"/>
              <a:cs typeface="Times New Roman"/>
              <a:sym typeface="Times New Roman"/>
            </a:endParaRPr>
          </a:p>
        </p:txBody>
      </p:sp>
      <p:sp>
        <p:nvSpPr>
          <p:cNvPr id="141" name="Google Shape;141;p15"/>
          <p:cNvSpPr txBox="1"/>
          <p:nvPr>
            <p:ph idx="1" type="body"/>
          </p:nvPr>
        </p:nvSpPr>
        <p:spPr>
          <a:xfrm>
            <a:off x="819150" y="1300475"/>
            <a:ext cx="7505700" cy="3138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400"/>
          </a:p>
          <a:p>
            <a:pPr indent="-323850" lvl="0" marL="457200" rtl="0" algn="l">
              <a:spcBef>
                <a:spcPts val="160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The technology developed to take advantage of the unused spectrum is Cognitive Radio Networks (CRNs) which are intelligent networks that adapt to changes in their environments to make a better use of the radio spectrum. </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CRNs help solve the problem of spectrum shortage by allowing unlicensed users to use primary systems without interference. </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This technology allows the coexistence and sharing of licensed spectrum resources between two types of users, licensed and unlicensed. </a:t>
            </a:r>
            <a:endParaRPr b="1"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Cognitive Radio (CR) nodes have unique capabilities which allow them to take advantage of available white spaces in a spectrum. </a:t>
            </a:r>
            <a:endParaRPr b="1"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u="sng">
                <a:solidFill>
                  <a:srgbClr val="073763"/>
                </a:solidFill>
                <a:latin typeface="Times New Roman"/>
                <a:ea typeface="Times New Roman"/>
                <a:cs typeface="Times New Roman"/>
                <a:sym typeface="Times New Roman"/>
              </a:rPr>
              <a:t>Brief Overview of Cognitive Radio Technology</a:t>
            </a:r>
            <a:endParaRPr b="1" sz="2900" u="sng">
              <a:solidFill>
                <a:srgbClr val="073763"/>
              </a:solidFill>
              <a:latin typeface="Times New Roman"/>
              <a:ea typeface="Times New Roman"/>
              <a:cs typeface="Times New Roman"/>
              <a:sym typeface="Times New Roman"/>
            </a:endParaRPr>
          </a:p>
        </p:txBody>
      </p:sp>
      <p:sp>
        <p:nvSpPr>
          <p:cNvPr id="147" name="Google Shape;147;p16"/>
          <p:cNvSpPr txBox="1"/>
          <p:nvPr>
            <p:ph idx="1" type="body"/>
          </p:nvPr>
        </p:nvSpPr>
        <p:spPr>
          <a:xfrm>
            <a:off x="819150" y="1905000"/>
            <a:ext cx="7505700" cy="2917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The device can then decide to make calls and communicate with other CR devices using these holes. There are two types of CRs : Policy Radios and Learning Radios. </a:t>
            </a:r>
            <a:endParaRPr b="1"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Policy radios have some predefined policies that determine the behavior of a radio. </a:t>
            </a:r>
            <a:endParaRPr b="1"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When a radio gathers information from the surrounding environment, the information is then turned into statistics that determines the radio’s state. </a:t>
            </a:r>
            <a:endParaRPr b="1"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Learning radios have an extra component which is a learning engine, this engine allows them to configure and </a:t>
            </a:r>
            <a:r>
              <a:rPr b="1" lang="en" sz="1400">
                <a:solidFill>
                  <a:srgbClr val="000000"/>
                </a:solidFill>
                <a:latin typeface="Times New Roman"/>
                <a:ea typeface="Times New Roman"/>
                <a:cs typeface="Times New Roman"/>
                <a:sym typeface="Times New Roman"/>
              </a:rPr>
              <a:t>reconfigure</a:t>
            </a:r>
            <a:r>
              <a:rPr b="1" lang="en" sz="1400">
                <a:solidFill>
                  <a:srgbClr val="000000"/>
                </a:solidFill>
                <a:latin typeface="Times New Roman"/>
                <a:ea typeface="Times New Roman"/>
                <a:cs typeface="Times New Roman"/>
                <a:sym typeface="Times New Roman"/>
              </a:rPr>
              <a:t> their states.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u="sng">
                <a:solidFill>
                  <a:srgbClr val="073763"/>
                </a:solidFill>
                <a:latin typeface="Times New Roman"/>
                <a:ea typeface="Times New Roman"/>
                <a:cs typeface="Times New Roman"/>
                <a:sym typeface="Times New Roman"/>
              </a:rPr>
              <a:t>Cognitive Radio Technology</a:t>
            </a:r>
            <a:endParaRPr b="1" sz="2900" u="sng">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t/>
            </a:r>
            <a:endParaRPr b="1" sz="2900" u="sng">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t/>
            </a:r>
            <a:endParaRPr b="1" sz="2900" u="sng">
              <a:solidFill>
                <a:srgbClr val="073763"/>
              </a:solidFill>
              <a:latin typeface="Times New Roman"/>
              <a:ea typeface="Times New Roman"/>
              <a:cs typeface="Times New Roman"/>
              <a:sym typeface="Times New Roman"/>
            </a:endParaRPr>
          </a:p>
        </p:txBody>
      </p:sp>
      <p:sp>
        <p:nvSpPr>
          <p:cNvPr id="153" name="Google Shape;153;p17"/>
          <p:cNvSpPr txBox="1"/>
          <p:nvPr>
            <p:ph idx="1" type="body"/>
          </p:nvPr>
        </p:nvSpPr>
        <p:spPr>
          <a:xfrm>
            <a:off x="927525" y="5539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1435950" y="1654575"/>
            <a:ext cx="5364476"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18675" y="544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Spectrum Sensing</a:t>
            </a:r>
            <a:endParaRPr b="1" u="sng">
              <a:solidFill>
                <a:srgbClr val="073763"/>
              </a:solidFill>
              <a:latin typeface="Times New Roman"/>
              <a:ea typeface="Times New Roman"/>
              <a:cs typeface="Times New Roman"/>
              <a:sym typeface="Times New Roman"/>
            </a:endParaRPr>
          </a:p>
        </p:txBody>
      </p:sp>
      <p:sp>
        <p:nvSpPr>
          <p:cNvPr id="160" name="Google Shape;160;p18"/>
          <p:cNvSpPr txBox="1"/>
          <p:nvPr>
            <p:ph idx="1" type="body"/>
          </p:nvPr>
        </p:nvSpPr>
        <p:spPr>
          <a:xfrm>
            <a:off x="819150" y="1584950"/>
            <a:ext cx="7505700" cy="31971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One of the primary requirements of cognitive networks is their ability to scan the spectral band and identify vacant channels available for opportunistic transmission. </a:t>
            </a:r>
            <a:endParaRPr b="1" sz="1400">
              <a:solidFill>
                <a:srgbClr val="000000"/>
              </a:solidFill>
              <a:latin typeface="Times New Roman"/>
              <a:ea typeface="Times New Roman"/>
              <a:cs typeface="Times New Roman"/>
              <a:sym typeface="Times New Roman"/>
            </a:endParaRPr>
          </a:p>
          <a:p>
            <a:pPr indent="-317500" lvl="0" marL="457200" rtl="0" algn="l">
              <a:lnSpc>
                <a:spcPct val="12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As the primary user network is physically separate from the secondary user network, the secondary users do not get any direct feedback from primary users regarding their transmission. </a:t>
            </a:r>
            <a:endParaRPr b="1" sz="1400">
              <a:solidFill>
                <a:srgbClr val="000000"/>
              </a:solidFill>
              <a:latin typeface="Times New Roman"/>
              <a:ea typeface="Times New Roman"/>
              <a:cs typeface="Times New Roman"/>
              <a:sym typeface="Times New Roman"/>
            </a:endParaRPr>
          </a:p>
          <a:p>
            <a:pPr indent="-317500" lvl="0" marL="457200" rtl="0" algn="l">
              <a:lnSpc>
                <a:spcPct val="12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The secondary users have to depend on their own individual or cooperative sensing ability to detect primary user transmissions. </a:t>
            </a:r>
            <a:endParaRPr b="1" sz="1400">
              <a:solidFill>
                <a:srgbClr val="000000"/>
              </a:solidFill>
              <a:latin typeface="Times New Roman"/>
              <a:ea typeface="Times New Roman"/>
              <a:cs typeface="Times New Roman"/>
              <a:sym typeface="Times New Roman"/>
            </a:endParaRPr>
          </a:p>
          <a:p>
            <a:pPr indent="-317500" lvl="0" marL="457200" rtl="0" algn="l">
              <a:lnSpc>
                <a:spcPct val="12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The secondary users have to rely on weak primary transmission signals to estimate their presence. Most of the research on spectrum-sensing techniques falls into three categories: transmitter detection, cooperative detection and interference-based detection.</a:t>
            </a:r>
            <a:endParaRPr b="1" sz="1400">
              <a:solidFill>
                <a:srgbClr val="000000"/>
              </a:solidFill>
              <a:latin typeface="Times New Roman"/>
              <a:ea typeface="Times New Roman"/>
              <a:cs typeface="Times New Roman"/>
              <a:sym typeface="Times New Roman"/>
            </a:endParaRPr>
          </a:p>
          <a:p>
            <a:pPr indent="-317500" lvl="0" marL="457200" rtl="0" algn="l">
              <a:lnSpc>
                <a:spcPct val="120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The main aim of all these techniques is to avoid interference to primary transmissions.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68900" y="574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Spectrum Sensing</a:t>
            </a:r>
            <a:endParaRPr b="1" u="sng">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6" name="Google Shape;166;p19"/>
          <p:cNvSpPr txBox="1"/>
          <p:nvPr>
            <p:ph idx="1" type="body"/>
          </p:nvPr>
        </p:nvSpPr>
        <p:spPr>
          <a:xfrm>
            <a:off x="2553125" y="-2696425"/>
            <a:ext cx="4464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9"/>
          <p:cNvPicPr preferRelativeResize="0"/>
          <p:nvPr/>
        </p:nvPicPr>
        <p:blipFill>
          <a:blip r:embed="rId3">
            <a:alphaModFix/>
          </a:blip>
          <a:stretch>
            <a:fillRect/>
          </a:stretch>
        </p:blipFill>
        <p:spPr>
          <a:xfrm>
            <a:off x="1137925" y="1584950"/>
            <a:ext cx="6285649" cy="315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Spectrum Analysis and Decision</a:t>
            </a:r>
            <a:endParaRPr b="1" u="sng">
              <a:solidFill>
                <a:srgbClr val="073763"/>
              </a:solidFill>
              <a:latin typeface="Times New Roman"/>
              <a:ea typeface="Times New Roman"/>
              <a:cs typeface="Times New Roman"/>
              <a:sym typeface="Times New Roman"/>
            </a:endParaRPr>
          </a:p>
          <a:p>
            <a:pPr indent="0" lvl="0" marL="0" rtl="0" algn="l">
              <a:spcBef>
                <a:spcPts val="0"/>
              </a:spcBef>
              <a:spcAft>
                <a:spcPts val="0"/>
              </a:spcAft>
              <a:buNone/>
            </a:pPr>
            <a:r>
              <a:t/>
            </a:r>
            <a:endParaRPr b="1" u="sng">
              <a:solidFill>
                <a:srgbClr val="073763"/>
              </a:solidFill>
              <a:latin typeface="Times New Roman"/>
              <a:ea typeface="Times New Roman"/>
              <a:cs typeface="Times New Roman"/>
              <a:sym typeface="Times New Roman"/>
            </a:endParaRPr>
          </a:p>
        </p:txBody>
      </p:sp>
      <p:sp>
        <p:nvSpPr>
          <p:cNvPr id="173" name="Google Shape;173;p20"/>
          <p:cNvSpPr txBox="1"/>
          <p:nvPr>
            <p:ph idx="1" type="body"/>
          </p:nvPr>
        </p:nvSpPr>
        <p:spPr>
          <a:xfrm>
            <a:off x="819150" y="1733975"/>
            <a:ext cx="7505700" cy="2993700"/>
          </a:xfrm>
          <a:prstGeom prst="rect">
            <a:avLst/>
          </a:prstGeom>
        </p:spPr>
        <p:txBody>
          <a:bodyPr anchorCtr="0" anchor="t" bIns="91425" lIns="91425" spcFirstLastPara="1" rIns="91425" wrap="square" tIns="91425">
            <a:noAutofit/>
          </a:bodyPr>
          <a:lstStyle/>
          <a:p>
            <a:pPr indent="-330200" lvl="0" marL="457200" rtl="0" algn="l">
              <a:lnSpc>
                <a:spcPct val="120000"/>
              </a:lnSpc>
              <a:spcBef>
                <a:spcPts val="0"/>
              </a:spcBef>
              <a:spcAft>
                <a:spcPts val="0"/>
              </a:spcAft>
              <a:buClr>
                <a:srgbClr val="000000"/>
              </a:buClr>
              <a:buSzPts val="1600"/>
              <a:buFont typeface="Times New Roman"/>
              <a:buAutoNum type="arabicPeriod"/>
            </a:pPr>
            <a:r>
              <a:rPr b="1" lang="en" sz="1600">
                <a:solidFill>
                  <a:srgbClr val="000000"/>
                </a:solidFill>
                <a:latin typeface="Times New Roman"/>
                <a:ea typeface="Times New Roman"/>
                <a:cs typeface="Times New Roman"/>
                <a:sym typeface="Times New Roman"/>
              </a:rPr>
              <a:t>Each spectrum band has some unique features owing to its frequency range and the number of users (both primary and secondary) using the band. </a:t>
            </a:r>
            <a:endParaRPr b="1" sz="1600">
              <a:solidFill>
                <a:srgbClr val="000000"/>
              </a:solidFill>
              <a:latin typeface="Times New Roman"/>
              <a:ea typeface="Times New Roman"/>
              <a:cs typeface="Times New Roman"/>
              <a:sym typeface="Times New Roman"/>
            </a:endParaRPr>
          </a:p>
          <a:p>
            <a:pPr indent="-330200" lvl="0" marL="457200" rtl="0" algn="l">
              <a:lnSpc>
                <a:spcPct val="120000"/>
              </a:lnSpc>
              <a:spcBef>
                <a:spcPts val="0"/>
              </a:spcBef>
              <a:spcAft>
                <a:spcPts val="0"/>
              </a:spcAft>
              <a:buClr>
                <a:srgbClr val="000000"/>
              </a:buClr>
              <a:buSzPts val="1600"/>
              <a:buFont typeface="Times New Roman"/>
              <a:buAutoNum type="arabicPeriod"/>
            </a:pPr>
            <a:r>
              <a:rPr b="1" lang="en" sz="1600">
                <a:solidFill>
                  <a:srgbClr val="000000"/>
                </a:solidFill>
                <a:latin typeface="Times New Roman"/>
                <a:ea typeface="Times New Roman"/>
                <a:cs typeface="Times New Roman"/>
                <a:sym typeface="Times New Roman"/>
              </a:rPr>
              <a:t>Spectrum sensing determines a list of spectrum bands that are available; however, the secondary users decide on the most appropriate band from the list of available bands. </a:t>
            </a:r>
            <a:endParaRPr b="1" sz="1600">
              <a:solidFill>
                <a:srgbClr val="000000"/>
              </a:solidFill>
              <a:latin typeface="Times New Roman"/>
              <a:ea typeface="Times New Roman"/>
              <a:cs typeface="Times New Roman"/>
              <a:sym typeface="Times New Roman"/>
            </a:endParaRPr>
          </a:p>
          <a:p>
            <a:pPr indent="-330200" lvl="0" marL="457200" rtl="0" algn="l">
              <a:lnSpc>
                <a:spcPct val="120000"/>
              </a:lnSpc>
              <a:spcBef>
                <a:spcPts val="0"/>
              </a:spcBef>
              <a:spcAft>
                <a:spcPts val="0"/>
              </a:spcAft>
              <a:buClr>
                <a:srgbClr val="000000"/>
              </a:buClr>
              <a:buSzPts val="1600"/>
              <a:buFont typeface="Times New Roman"/>
              <a:buAutoNum type="arabicPeriod"/>
            </a:pPr>
            <a:r>
              <a:rPr b="1" lang="en" sz="1600">
                <a:solidFill>
                  <a:srgbClr val="000000"/>
                </a:solidFill>
                <a:latin typeface="Times New Roman"/>
                <a:ea typeface="Times New Roman"/>
                <a:cs typeface="Times New Roman"/>
                <a:sym typeface="Times New Roman"/>
              </a:rPr>
              <a:t>In addition to the commonly used SNR parameter, some of the characteristics of spectrum bands that can be used to evaluate their effectiveness are interference, path loss, wireless link errors, link layer delay and holding time</a:t>
            </a:r>
            <a:endParaRPr b="1" sz="16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73763"/>
                </a:solidFill>
                <a:latin typeface="Times New Roman"/>
                <a:ea typeface="Times New Roman"/>
                <a:cs typeface="Times New Roman"/>
                <a:sym typeface="Times New Roman"/>
              </a:rPr>
              <a:t>Spectrum Mobility</a:t>
            </a:r>
            <a:endParaRPr b="1" u="sng">
              <a:solidFill>
                <a:srgbClr val="073763"/>
              </a:solidFill>
              <a:latin typeface="Times New Roman"/>
              <a:ea typeface="Times New Roman"/>
              <a:cs typeface="Times New Roman"/>
              <a:sym typeface="Times New Roman"/>
            </a:endParaRPr>
          </a:p>
        </p:txBody>
      </p:sp>
      <p:sp>
        <p:nvSpPr>
          <p:cNvPr id="179" name="Google Shape;179;p21"/>
          <p:cNvSpPr txBox="1"/>
          <p:nvPr>
            <p:ph idx="1" type="body"/>
          </p:nvPr>
        </p:nvSpPr>
        <p:spPr>
          <a:xfrm>
            <a:off x="819150" y="1706875"/>
            <a:ext cx="7505700" cy="3183600"/>
          </a:xfrm>
          <a:prstGeom prst="rect">
            <a:avLst/>
          </a:prstGeom>
        </p:spPr>
        <p:txBody>
          <a:bodyPr anchorCtr="0" anchor="t" bIns="91425" lIns="91425" spcFirstLastPara="1" rIns="91425" wrap="square" tIns="91425">
            <a:noAutofit/>
          </a:bodyPr>
          <a:lstStyle/>
          <a:p>
            <a:pPr indent="-311150" lvl="0" marL="457200" rtl="0" algn="l">
              <a:lnSpc>
                <a:spcPct val="12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Spectrum mobility refers to the agility of cognitive radio networks to dynamically switch between spectrum access. </a:t>
            </a:r>
            <a:endParaRPr b="1">
              <a:solidFill>
                <a:srgbClr val="000000"/>
              </a:solidFill>
              <a:latin typeface="Times New Roman"/>
              <a:ea typeface="Times New Roman"/>
              <a:cs typeface="Times New Roman"/>
              <a:sym typeface="Times New Roman"/>
            </a:endParaRPr>
          </a:p>
          <a:p>
            <a:pPr indent="-311150" lvl="0" marL="457200" rtl="0" algn="l">
              <a:lnSpc>
                <a:spcPct val="12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As secondary users are not guaranteed continuous spectrum access in any of the licensed bands and the availability of vacant spectrum bands frequently changes over time, spectrum mobility becomes an important factor when designing cognitive protocols. </a:t>
            </a:r>
            <a:endParaRPr b="1">
              <a:solidFill>
                <a:srgbClr val="000000"/>
              </a:solidFill>
              <a:latin typeface="Times New Roman"/>
              <a:ea typeface="Times New Roman"/>
              <a:cs typeface="Times New Roman"/>
              <a:sym typeface="Times New Roman"/>
            </a:endParaRPr>
          </a:p>
          <a:p>
            <a:pPr indent="-311150" lvl="0" marL="457200" rtl="0" algn="l">
              <a:lnSpc>
                <a:spcPct val="12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One of the primary factors affecting spectrum mobility is the delay incurred during spectrum handoff.</a:t>
            </a:r>
            <a:endParaRPr b="1">
              <a:solidFill>
                <a:srgbClr val="000000"/>
              </a:solidFill>
              <a:latin typeface="Times New Roman"/>
              <a:ea typeface="Times New Roman"/>
              <a:cs typeface="Times New Roman"/>
              <a:sym typeface="Times New Roman"/>
            </a:endParaRPr>
          </a:p>
          <a:p>
            <a:pPr indent="-311150" lvl="0" marL="457200" rtl="0" algn="l">
              <a:lnSpc>
                <a:spcPct val="12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 This delay adversely affects protocols employed at various layers of the communication protocol stack. </a:t>
            </a:r>
            <a:endParaRPr b="1">
              <a:solidFill>
                <a:srgbClr val="000000"/>
              </a:solidFill>
              <a:latin typeface="Times New Roman"/>
              <a:ea typeface="Times New Roman"/>
              <a:cs typeface="Times New Roman"/>
              <a:sym typeface="Times New Roman"/>
            </a:endParaRPr>
          </a:p>
          <a:p>
            <a:pPr indent="-311150" lvl="0" marL="457200" rtl="0" algn="l">
              <a:lnSpc>
                <a:spcPct val="120000"/>
              </a:lnSpc>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Another important factor to be considered in spectrum mobility is the time difference between the secondary network detecting a primary transmission and the secondary users vacating the spectral band.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