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83" r:id="rId6"/>
    <p:sldId id="260" r:id="rId7"/>
    <p:sldId id="261" r:id="rId8"/>
    <p:sldId id="278" r:id="rId9"/>
    <p:sldId id="262" r:id="rId10"/>
    <p:sldId id="279" r:id="rId11"/>
    <p:sldId id="263" r:id="rId12"/>
    <p:sldId id="280" r:id="rId13"/>
    <p:sldId id="264" r:id="rId14"/>
    <p:sldId id="277" r:id="rId15"/>
    <p:sldId id="265" r:id="rId16"/>
    <p:sldId id="267" r:id="rId17"/>
    <p:sldId id="282" r:id="rId18"/>
    <p:sldId id="281" r:id="rId19"/>
    <p:sldId id="268" r:id="rId20"/>
    <p:sldId id="270" r:id="rId21"/>
    <p:sldId id="26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4C93-0B2F-4884-AD59-D362D2955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179EA8-6FB7-4AC3-9055-A09624AA2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B8EF13-CBDB-4505-8E7D-8657D20FF9EF}"/>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5" name="Footer Placeholder 4">
            <a:extLst>
              <a:ext uri="{FF2B5EF4-FFF2-40B4-BE49-F238E27FC236}">
                <a16:creationId xmlns:a16="http://schemas.microsoft.com/office/drawing/2014/main" id="{D5898F90-D300-4B06-AFD7-CE442F84B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1D743-12D1-4F9E-9B27-BA32B39624AE}"/>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268849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8CE9-DFA2-43AA-A8DF-869044AEDD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113A08-AD9A-4FD4-9CFC-370C6574A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500EE-5A93-4777-AAD4-7B303C871385}"/>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5" name="Footer Placeholder 4">
            <a:extLst>
              <a:ext uri="{FF2B5EF4-FFF2-40B4-BE49-F238E27FC236}">
                <a16:creationId xmlns:a16="http://schemas.microsoft.com/office/drawing/2014/main" id="{D68D7418-85A1-4F0B-B83D-454144999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6F1A8-C122-47B6-8957-B8C766FBF94F}"/>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88284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F4248-3843-49BB-B426-B4936815F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EFAEE8-9C05-4E93-ADA7-4CAE519C8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0CC8F-AE47-456E-A8A6-F52A380F34A0}"/>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5" name="Footer Placeholder 4">
            <a:extLst>
              <a:ext uri="{FF2B5EF4-FFF2-40B4-BE49-F238E27FC236}">
                <a16:creationId xmlns:a16="http://schemas.microsoft.com/office/drawing/2014/main" id="{CFE6D465-0D98-4F39-9BDA-C4BC2FB6B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71F2A-484C-4F30-BE3B-F593569A22E1}"/>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365354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EA4-AEAA-4E0B-BCA6-7979AC534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BFD98A-B5DB-445D-BE20-CA1B95845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B7D4A-8DA0-430A-A234-BE79AC98EF32}"/>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5" name="Footer Placeholder 4">
            <a:extLst>
              <a:ext uri="{FF2B5EF4-FFF2-40B4-BE49-F238E27FC236}">
                <a16:creationId xmlns:a16="http://schemas.microsoft.com/office/drawing/2014/main" id="{32DEEC62-7202-4CE2-A956-C984F0743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38047-FF56-4D03-A6F2-DAD4B82CEA78}"/>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376473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5E4E-2C59-4680-9982-F15261EE9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AE8D23-CC44-43C5-BCF6-98D37939D7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37E01-E75C-4887-BDCA-2FA7C2C57186}"/>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5" name="Footer Placeholder 4">
            <a:extLst>
              <a:ext uri="{FF2B5EF4-FFF2-40B4-BE49-F238E27FC236}">
                <a16:creationId xmlns:a16="http://schemas.microsoft.com/office/drawing/2014/main" id="{1A629D39-EA2B-4860-9165-04E420B6A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47843-790F-47F6-89EB-D53941173854}"/>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247807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D52B-A55D-4A43-BDA5-A0D5441193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0A52D0-ACAF-4F85-8C50-9250E9D1B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C7B2E7-7C9D-47B4-A8AC-116D2A565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8DAD4-7503-4D66-9ABA-BB896163FF7F}"/>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6" name="Footer Placeholder 5">
            <a:extLst>
              <a:ext uri="{FF2B5EF4-FFF2-40B4-BE49-F238E27FC236}">
                <a16:creationId xmlns:a16="http://schemas.microsoft.com/office/drawing/2014/main" id="{144AA2E7-3F1E-473A-8362-C66F6EE93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71545-B735-45C9-AFE0-EDBF6BCBA2C8}"/>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404807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831B-4576-461C-9C52-DE9BF1967B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27BB9-B7C3-4CB5-9024-0E861576B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45C30-85BF-4738-99B0-285DBECD1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73DC9E-8EB5-47C2-A590-652A6339F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4083A-5E7A-41F0-8648-FE86CA68D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B57A49-E8DF-4051-A884-19C1C179AD7B}"/>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8" name="Footer Placeholder 7">
            <a:extLst>
              <a:ext uri="{FF2B5EF4-FFF2-40B4-BE49-F238E27FC236}">
                <a16:creationId xmlns:a16="http://schemas.microsoft.com/office/drawing/2014/main" id="{F471D4CE-C822-4E91-9F44-C65A36DBC1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E6B50F-0DE3-45C7-9988-465B9CE15897}"/>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283504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42D3-2D6B-4671-89FE-861427484C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91042E-02C1-4389-999A-BAAAECBDBF77}"/>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4" name="Footer Placeholder 3">
            <a:extLst>
              <a:ext uri="{FF2B5EF4-FFF2-40B4-BE49-F238E27FC236}">
                <a16:creationId xmlns:a16="http://schemas.microsoft.com/office/drawing/2014/main" id="{2E63EFA5-FCE0-4C0E-8339-7863747006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9F6D8B-F5C2-4652-B21D-982F0924908F}"/>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287143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BE57C-F6BA-4717-86DA-92BF85E5CFBD}"/>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3" name="Footer Placeholder 2">
            <a:extLst>
              <a:ext uri="{FF2B5EF4-FFF2-40B4-BE49-F238E27FC236}">
                <a16:creationId xmlns:a16="http://schemas.microsoft.com/office/drawing/2014/main" id="{1538E52F-CC85-4AD1-829D-E11D1715A9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E6783A-107C-4833-BFF5-4AF88D42CA6B}"/>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398400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3DC4-BC08-45FE-B790-D4B65013C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76A9AA-20E5-4588-B493-5D50FA048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B0EDB4-C4F0-4025-89E0-B5F92EB09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65A00-843C-4D56-8C84-EBBCEFC5AFF2}"/>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6" name="Footer Placeholder 5">
            <a:extLst>
              <a:ext uri="{FF2B5EF4-FFF2-40B4-BE49-F238E27FC236}">
                <a16:creationId xmlns:a16="http://schemas.microsoft.com/office/drawing/2014/main" id="{9C42CC9B-8A4A-4E79-BC5A-EFF9D9D2D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F1906F-9C23-4110-A2F3-B1467A62C87F}"/>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311314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6CFB-F003-4B4A-A847-C3A5E6F82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EE3580-C4B9-417D-A429-316648D7B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FB148-C626-4295-A448-5AAD8261F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031BD-F852-4AB2-9F54-405A39829A21}"/>
              </a:ext>
            </a:extLst>
          </p:cNvPr>
          <p:cNvSpPr>
            <a:spLocks noGrp="1"/>
          </p:cNvSpPr>
          <p:nvPr>
            <p:ph type="dt" sz="half" idx="10"/>
          </p:nvPr>
        </p:nvSpPr>
        <p:spPr/>
        <p:txBody>
          <a:bodyPr/>
          <a:lstStyle/>
          <a:p>
            <a:fld id="{63AA6737-4670-4CA4-A8E1-6F2DA7FFF1AF}" type="datetimeFigureOut">
              <a:rPr lang="en-IN" smtClean="0"/>
              <a:t>02-11-2019</a:t>
            </a:fld>
            <a:endParaRPr lang="en-IN"/>
          </a:p>
        </p:txBody>
      </p:sp>
      <p:sp>
        <p:nvSpPr>
          <p:cNvPr id="6" name="Footer Placeholder 5">
            <a:extLst>
              <a:ext uri="{FF2B5EF4-FFF2-40B4-BE49-F238E27FC236}">
                <a16:creationId xmlns:a16="http://schemas.microsoft.com/office/drawing/2014/main" id="{BF7D8B04-C91F-4890-B9A3-678F88540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5D817-F5EF-457F-8C47-7D72FBFB1FFD}"/>
              </a:ext>
            </a:extLst>
          </p:cNvPr>
          <p:cNvSpPr>
            <a:spLocks noGrp="1"/>
          </p:cNvSpPr>
          <p:nvPr>
            <p:ph type="sldNum" sz="quarter" idx="12"/>
          </p:nvPr>
        </p:nvSpPr>
        <p:spPr/>
        <p:txBody>
          <a:bodyPr/>
          <a:lstStyle/>
          <a:p>
            <a:fld id="{41D1DB69-1769-4786-A0CD-D92DBA750DC3}" type="slidenum">
              <a:rPr lang="en-IN" smtClean="0"/>
              <a:t>‹#›</a:t>
            </a:fld>
            <a:endParaRPr lang="en-IN"/>
          </a:p>
        </p:txBody>
      </p:sp>
    </p:spTree>
    <p:extLst>
      <p:ext uri="{BB962C8B-B14F-4D97-AF65-F5344CB8AC3E}">
        <p14:creationId xmlns:p14="http://schemas.microsoft.com/office/powerpoint/2010/main" val="207962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C3015-16B9-4D9E-B09F-CBF5F1A7A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EF53E-ACA4-4917-9DB8-7EAC895DD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ADB9C-E293-45A3-914B-C0C3B9086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A6737-4670-4CA4-A8E1-6F2DA7FFF1AF}" type="datetimeFigureOut">
              <a:rPr lang="en-IN" smtClean="0"/>
              <a:t>02-11-2019</a:t>
            </a:fld>
            <a:endParaRPr lang="en-IN"/>
          </a:p>
        </p:txBody>
      </p:sp>
      <p:sp>
        <p:nvSpPr>
          <p:cNvPr id="5" name="Footer Placeholder 4">
            <a:extLst>
              <a:ext uri="{FF2B5EF4-FFF2-40B4-BE49-F238E27FC236}">
                <a16:creationId xmlns:a16="http://schemas.microsoft.com/office/drawing/2014/main" id="{89A8075B-D43C-4B20-B477-53C093857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116BC2-0C2D-4B45-993C-DBBE8F0CB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1DB69-1769-4786-A0CD-D92DBA750DC3}" type="slidenum">
              <a:rPr lang="en-IN" smtClean="0"/>
              <a:t>‹#›</a:t>
            </a:fld>
            <a:endParaRPr lang="en-IN"/>
          </a:p>
        </p:txBody>
      </p:sp>
    </p:spTree>
    <p:extLst>
      <p:ext uri="{BB962C8B-B14F-4D97-AF65-F5344CB8AC3E}">
        <p14:creationId xmlns:p14="http://schemas.microsoft.com/office/powerpoint/2010/main" val="179297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976E-597F-4F54-A1B2-0573D96EA67E}"/>
              </a:ext>
            </a:extLst>
          </p:cNvPr>
          <p:cNvSpPr>
            <a:spLocks noGrp="1"/>
          </p:cNvSpPr>
          <p:nvPr>
            <p:ph type="ctrTitle"/>
          </p:nvPr>
        </p:nvSpPr>
        <p:spPr/>
        <p:txBody>
          <a:bodyPr/>
          <a:lstStyle/>
          <a:p>
            <a:r>
              <a:rPr lang="en-IN" dirty="0"/>
              <a:t>Cloud Computing</a:t>
            </a:r>
          </a:p>
        </p:txBody>
      </p:sp>
      <p:sp>
        <p:nvSpPr>
          <p:cNvPr id="3" name="Subtitle 2">
            <a:extLst>
              <a:ext uri="{FF2B5EF4-FFF2-40B4-BE49-F238E27FC236}">
                <a16:creationId xmlns:a16="http://schemas.microsoft.com/office/drawing/2014/main" id="{F787F57B-4377-4AE6-A6DD-E22EFDDAD189}"/>
              </a:ext>
            </a:extLst>
          </p:cNvPr>
          <p:cNvSpPr>
            <a:spLocks noGrp="1"/>
          </p:cNvSpPr>
          <p:nvPr>
            <p:ph type="subTitle" idx="1"/>
          </p:nvPr>
        </p:nvSpPr>
        <p:spPr/>
        <p:txBody>
          <a:bodyPr/>
          <a:lstStyle/>
          <a:p>
            <a:r>
              <a:rPr lang="en-IN" dirty="0"/>
              <a:t>UNIT V</a:t>
            </a:r>
          </a:p>
        </p:txBody>
      </p:sp>
    </p:spTree>
    <p:extLst>
      <p:ext uri="{BB962C8B-B14F-4D97-AF65-F5344CB8AC3E}">
        <p14:creationId xmlns:p14="http://schemas.microsoft.com/office/powerpoint/2010/main" val="384384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8904-8A84-434B-9EA7-D502E00BA39F}"/>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517A61F5-30B4-4EFF-9871-2924BDC4B856}"/>
              </a:ext>
            </a:extLst>
          </p:cNvPr>
          <p:cNvSpPr>
            <a:spLocks noGrp="1"/>
          </p:cNvSpPr>
          <p:nvPr>
            <p:ph idx="1"/>
          </p:nvPr>
        </p:nvSpPr>
        <p:spPr>
          <a:xfrm>
            <a:off x="838200" y="1825625"/>
            <a:ext cx="3019425" cy="4351338"/>
          </a:xfrm>
        </p:spPr>
        <p:txBody>
          <a:bodyPr/>
          <a:lstStyle/>
          <a:p>
            <a:r>
              <a:rPr lang="en-US" dirty="0"/>
              <a:t> An authorized cloud service consumer carries out a virtualization attack by abusing its administrative access to a virtual server to exploit the underlying hardware. </a:t>
            </a:r>
            <a:endParaRPr lang="en-IN" dirty="0"/>
          </a:p>
        </p:txBody>
      </p:sp>
      <p:pic>
        <p:nvPicPr>
          <p:cNvPr id="5" name="Picture 4">
            <a:extLst>
              <a:ext uri="{FF2B5EF4-FFF2-40B4-BE49-F238E27FC236}">
                <a16:creationId xmlns:a16="http://schemas.microsoft.com/office/drawing/2014/main" id="{5B989768-CE65-4523-B28E-486041061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724" y="1825624"/>
            <a:ext cx="6505575" cy="3698876"/>
          </a:xfrm>
          <a:prstGeom prst="rect">
            <a:avLst/>
          </a:prstGeom>
        </p:spPr>
      </p:pic>
    </p:spTree>
    <p:extLst>
      <p:ext uri="{BB962C8B-B14F-4D97-AF65-F5344CB8AC3E}">
        <p14:creationId xmlns:p14="http://schemas.microsoft.com/office/powerpoint/2010/main" val="47519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EE1D-EC30-4A70-B4C5-44215FB68D8E}"/>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5F974C58-AFC3-4F07-B04C-BA21834A7E92}"/>
              </a:ext>
            </a:extLst>
          </p:cNvPr>
          <p:cNvSpPr>
            <a:spLocks noGrp="1"/>
          </p:cNvSpPr>
          <p:nvPr>
            <p:ph idx="1"/>
          </p:nvPr>
        </p:nvSpPr>
        <p:spPr/>
        <p:txBody>
          <a:bodyPr>
            <a:normAutofit fontScale="85000" lnSpcReduction="20000"/>
          </a:bodyPr>
          <a:lstStyle/>
          <a:p>
            <a:pPr marL="0" indent="0">
              <a:buNone/>
            </a:pPr>
            <a:r>
              <a:rPr lang="en-IN" b="1" dirty="0"/>
              <a:t>3. Data Corruption or Loss</a:t>
            </a:r>
          </a:p>
          <a:p>
            <a:pPr marL="0" indent="0">
              <a:buNone/>
            </a:pPr>
            <a:endParaRPr lang="en-IN" dirty="0"/>
          </a:p>
          <a:p>
            <a:r>
              <a:rPr lang="en-IN" dirty="0"/>
              <a:t>Data corruption or loss is amplified since the cloud provider is the source for all companies data, not the company itself.</a:t>
            </a:r>
          </a:p>
          <a:p>
            <a:r>
              <a:rPr lang="en-IN" dirty="0"/>
              <a:t>These operational characteristics of the cloud environment  at the PaaS and SaaS layers amplify the threat of data loss.</a:t>
            </a:r>
          </a:p>
          <a:p>
            <a:r>
              <a:rPr lang="en-IN" dirty="0"/>
              <a:t>To reduce these risks, consider:</a:t>
            </a:r>
          </a:p>
          <a:p>
            <a:pPr lvl="1"/>
            <a:r>
              <a:rPr lang="en-US" dirty="0"/>
              <a:t>Implement application systems security best practices such as authentication, authorization and auditing.</a:t>
            </a:r>
            <a:endParaRPr lang="en-IN" dirty="0"/>
          </a:p>
          <a:p>
            <a:pPr lvl="1"/>
            <a:r>
              <a:rPr lang="en-US" dirty="0"/>
              <a:t>Implement strong encryption, SSL, digital signatures and certificate practices.</a:t>
            </a:r>
          </a:p>
          <a:p>
            <a:pPr lvl="1"/>
            <a:r>
              <a:rPr lang="en-US" dirty="0"/>
              <a:t>Ensure that strong disaster recovery processes exist and are tested on a periodic basis.</a:t>
            </a:r>
          </a:p>
          <a:p>
            <a:pPr lvl="1"/>
            <a:r>
              <a:rPr lang="en-US" dirty="0"/>
              <a:t>Require that the persistent medium used to store the data is erased prior to releasing it back into the pool.</a:t>
            </a:r>
            <a:endParaRPr lang="en-IN" dirty="0"/>
          </a:p>
        </p:txBody>
      </p:sp>
    </p:spTree>
    <p:extLst>
      <p:ext uri="{BB962C8B-B14F-4D97-AF65-F5344CB8AC3E}">
        <p14:creationId xmlns:p14="http://schemas.microsoft.com/office/powerpoint/2010/main" val="353858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226-0D5B-47FC-A307-2E7EAE3A9814}"/>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1DC582C6-425A-4F6B-9407-C8B72F974F0A}"/>
              </a:ext>
            </a:extLst>
          </p:cNvPr>
          <p:cNvSpPr>
            <a:spLocks noGrp="1"/>
          </p:cNvSpPr>
          <p:nvPr>
            <p:ph idx="1"/>
          </p:nvPr>
        </p:nvSpPr>
        <p:spPr>
          <a:xfrm>
            <a:off x="838200" y="2247899"/>
            <a:ext cx="3543300" cy="3929063"/>
          </a:xfrm>
        </p:spPr>
        <p:txBody>
          <a:bodyPr>
            <a:normAutofit fontScale="92500" lnSpcReduction="10000"/>
          </a:bodyPr>
          <a:lstStyle/>
          <a:p>
            <a:r>
              <a:rPr lang="en-US" dirty="0"/>
              <a:t>Cloud Service Consumer A gains access to a database that was implemented under the assumption that it would only be accessed through a Web service with a published service contract (as per Cloud Service Consumer B).</a:t>
            </a:r>
          </a:p>
          <a:p>
            <a:endParaRPr lang="en-IN" dirty="0"/>
          </a:p>
        </p:txBody>
      </p:sp>
      <p:pic>
        <p:nvPicPr>
          <p:cNvPr id="5" name="Picture 4">
            <a:extLst>
              <a:ext uri="{FF2B5EF4-FFF2-40B4-BE49-F238E27FC236}">
                <a16:creationId xmlns:a16="http://schemas.microsoft.com/office/drawing/2014/main" id="{A984EBB5-44B3-4E47-B41E-85D7A3658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475" y="2470403"/>
            <a:ext cx="6430899" cy="3597021"/>
          </a:xfrm>
          <a:prstGeom prst="rect">
            <a:avLst/>
          </a:prstGeom>
        </p:spPr>
      </p:pic>
    </p:spTree>
    <p:extLst>
      <p:ext uri="{BB962C8B-B14F-4D97-AF65-F5344CB8AC3E}">
        <p14:creationId xmlns:p14="http://schemas.microsoft.com/office/powerpoint/2010/main" val="190119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01DB-ED38-4E1A-96D8-BF793A5DC09D}"/>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A7B5DC82-0C45-468D-A57F-1F97E7F02647}"/>
              </a:ext>
            </a:extLst>
          </p:cNvPr>
          <p:cNvSpPr>
            <a:spLocks noGrp="1"/>
          </p:cNvSpPr>
          <p:nvPr>
            <p:ph idx="1"/>
          </p:nvPr>
        </p:nvSpPr>
        <p:spPr/>
        <p:txBody>
          <a:bodyPr>
            <a:normAutofit fontScale="85000" lnSpcReduction="20000"/>
          </a:bodyPr>
          <a:lstStyle/>
          <a:p>
            <a:pPr marL="0" indent="0">
              <a:buNone/>
            </a:pPr>
            <a:r>
              <a:rPr lang="en-IN" b="1" dirty="0"/>
              <a:t>4. User Account and Service Hijacking</a:t>
            </a:r>
          </a:p>
          <a:p>
            <a:pPr marL="0" indent="0">
              <a:buNone/>
            </a:pPr>
            <a:endParaRPr lang="en-IN" dirty="0"/>
          </a:p>
          <a:p>
            <a:r>
              <a:rPr lang="en-IN" dirty="0"/>
              <a:t>User account and service hijacking occurs when a attacker obtains the cloud services information and uses it to take over cloud access.</a:t>
            </a:r>
          </a:p>
          <a:p>
            <a:r>
              <a:rPr lang="en-IN" dirty="0"/>
              <a:t>If attackers gain access to a cloud user’s credentials, they can eavesdrop on activities and transactions, manipulate or steal data, return falsified data and redirect clients to illegitimate sites.</a:t>
            </a:r>
          </a:p>
          <a:p>
            <a:r>
              <a:rPr lang="en-IN" dirty="0"/>
              <a:t>To reduce these risks, consider:</a:t>
            </a:r>
          </a:p>
          <a:p>
            <a:pPr lvl="1"/>
            <a:r>
              <a:rPr lang="en-US" dirty="0"/>
              <a:t>Implement security best practices, including human processes, such as strong passwords, two-factor authentication, and prohibiting the sharing of user’s credentials.</a:t>
            </a:r>
          </a:p>
          <a:p>
            <a:pPr lvl="1"/>
            <a:r>
              <a:rPr lang="en-US" dirty="0"/>
              <a:t>Implement application systems security best practices such as authentication, authorization and auditing.</a:t>
            </a:r>
            <a:endParaRPr lang="en-IN" dirty="0"/>
          </a:p>
          <a:p>
            <a:pPr lvl="1"/>
            <a:r>
              <a:rPr lang="en-US" dirty="0"/>
              <a:t>Implement strong encryption, SSL, digital signatures and certificate practices.</a:t>
            </a:r>
          </a:p>
          <a:p>
            <a:pPr lvl="1"/>
            <a:r>
              <a:rPr lang="en-US" dirty="0"/>
              <a:t>Ensure that auditing and logging is being used to monitor activities.</a:t>
            </a:r>
            <a:endParaRPr lang="en-IN" dirty="0"/>
          </a:p>
        </p:txBody>
      </p:sp>
    </p:spTree>
    <p:extLst>
      <p:ext uri="{BB962C8B-B14F-4D97-AF65-F5344CB8AC3E}">
        <p14:creationId xmlns:p14="http://schemas.microsoft.com/office/powerpoint/2010/main" val="226527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4E80-F0F4-43B3-B83E-2969142BAA46}"/>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B238B905-D24D-405D-AC73-301BB7FB8C3C}"/>
              </a:ext>
            </a:extLst>
          </p:cNvPr>
          <p:cNvSpPr>
            <a:spLocks noGrp="1"/>
          </p:cNvSpPr>
          <p:nvPr>
            <p:ph idx="1"/>
          </p:nvPr>
        </p:nvSpPr>
        <p:spPr>
          <a:xfrm>
            <a:off x="838200" y="1825625"/>
            <a:ext cx="3219450" cy="4351338"/>
          </a:xfrm>
        </p:spPr>
        <p:txBody>
          <a:bodyPr>
            <a:normAutofit fontScale="85000" lnSpcReduction="10000"/>
          </a:bodyPr>
          <a:lstStyle/>
          <a:p>
            <a:r>
              <a:rPr lang="en-US" dirty="0"/>
              <a:t> An attacker carries out a traffic eavesdropping attack by intercepting a message sent by the cloud service consumer to the cloud service. The service agent makes an unauthorized copy of the message before it is sent along its original path to the cloud service. </a:t>
            </a:r>
            <a:endParaRPr lang="en-IN" dirty="0"/>
          </a:p>
        </p:txBody>
      </p:sp>
      <p:pic>
        <p:nvPicPr>
          <p:cNvPr id="5" name="Picture 4">
            <a:extLst>
              <a:ext uri="{FF2B5EF4-FFF2-40B4-BE49-F238E27FC236}">
                <a16:creationId xmlns:a16="http://schemas.microsoft.com/office/drawing/2014/main" id="{8BFBC9B4-27A3-43F9-A2E1-110B1533C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987550"/>
            <a:ext cx="7200900" cy="4351338"/>
          </a:xfrm>
          <a:prstGeom prst="rect">
            <a:avLst/>
          </a:prstGeom>
        </p:spPr>
      </p:pic>
    </p:spTree>
    <p:extLst>
      <p:ext uri="{BB962C8B-B14F-4D97-AF65-F5344CB8AC3E}">
        <p14:creationId xmlns:p14="http://schemas.microsoft.com/office/powerpoint/2010/main" val="203536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88F8-561E-4F12-BACE-B3134297AFE2}"/>
              </a:ext>
            </a:extLst>
          </p:cNvPr>
          <p:cNvSpPr>
            <a:spLocks noGrp="1"/>
          </p:cNvSpPr>
          <p:nvPr>
            <p:ph type="title"/>
          </p:nvPr>
        </p:nvSpPr>
        <p:spPr/>
        <p:txBody>
          <a:bodyPr/>
          <a:lstStyle/>
          <a:p>
            <a:r>
              <a:rPr lang="en-IN" dirty="0"/>
              <a:t>Steps to Reduce Cloud Security Breaches</a:t>
            </a:r>
          </a:p>
        </p:txBody>
      </p:sp>
      <p:sp>
        <p:nvSpPr>
          <p:cNvPr id="3" name="Content Placeholder 2">
            <a:extLst>
              <a:ext uri="{FF2B5EF4-FFF2-40B4-BE49-F238E27FC236}">
                <a16:creationId xmlns:a16="http://schemas.microsoft.com/office/drawing/2014/main" id="{84C585F1-3283-462D-B82E-ACD7BEC6F87A}"/>
              </a:ext>
            </a:extLst>
          </p:cNvPr>
          <p:cNvSpPr>
            <a:spLocks noGrp="1"/>
          </p:cNvSpPr>
          <p:nvPr>
            <p:ph idx="1"/>
          </p:nvPr>
        </p:nvSpPr>
        <p:spPr/>
        <p:txBody>
          <a:bodyPr>
            <a:normAutofit fontScale="70000" lnSpcReduction="20000"/>
          </a:bodyPr>
          <a:lstStyle/>
          <a:p>
            <a:pPr marL="514350" indent="-514350">
              <a:buAutoNum type="arabicPeriod"/>
            </a:pPr>
            <a:r>
              <a:rPr lang="en-IN" dirty="0"/>
              <a:t>Implement security best practices including human processes.</a:t>
            </a:r>
          </a:p>
          <a:p>
            <a:pPr marL="514350" indent="-514350">
              <a:buAutoNum type="arabicPeriod"/>
            </a:pPr>
            <a:r>
              <a:rPr lang="en-IN" dirty="0"/>
              <a:t>Implement operating system security best practices.</a:t>
            </a:r>
          </a:p>
          <a:p>
            <a:pPr marL="514350" indent="-514350">
              <a:buAutoNum type="arabicPeriod"/>
            </a:pPr>
            <a:r>
              <a:rPr lang="en-IN" dirty="0"/>
              <a:t>Implement application and API system security best practices.</a:t>
            </a:r>
          </a:p>
          <a:p>
            <a:pPr marL="514350" indent="-514350">
              <a:buAutoNum type="arabicPeriod"/>
            </a:pPr>
            <a:r>
              <a:rPr lang="en-IN" dirty="0"/>
              <a:t>Implement strong encryption, SSL, digital signatures and certificate practices.</a:t>
            </a:r>
          </a:p>
          <a:p>
            <a:pPr marL="514350" indent="-514350">
              <a:buAutoNum type="arabicPeriod"/>
            </a:pPr>
            <a:r>
              <a:rPr lang="en-IN" dirty="0"/>
              <a:t>Ensure that auditing and logging are being used to monitor activities.</a:t>
            </a:r>
          </a:p>
          <a:p>
            <a:pPr marL="514350" indent="-514350">
              <a:buAutoNum type="arabicPeriod"/>
            </a:pPr>
            <a:r>
              <a:rPr lang="en-IN" dirty="0"/>
              <a:t>Ensure that strong disaster recovery process exist.</a:t>
            </a:r>
          </a:p>
          <a:p>
            <a:pPr marL="514350" indent="-514350">
              <a:buAutoNum type="arabicPeriod"/>
            </a:pPr>
            <a:r>
              <a:rPr lang="en-IN" dirty="0"/>
              <a:t>Transparency in information and internal management practice.</a:t>
            </a:r>
          </a:p>
          <a:p>
            <a:pPr marL="514350" indent="-514350">
              <a:buAutoNum type="arabicPeriod"/>
            </a:pPr>
            <a:r>
              <a:rPr lang="en-IN" dirty="0"/>
              <a:t>Understand the human resources requirements.</a:t>
            </a:r>
          </a:p>
          <a:p>
            <a:pPr marL="514350" indent="-514350">
              <a:buAutoNum type="arabicPeriod"/>
            </a:pPr>
            <a:r>
              <a:rPr lang="en-IN" dirty="0"/>
              <a:t>Have a clear level of escalation and notification of a breach, ensuring that you are in the loop if an internal breach occurs with the cloud provider (with your data or another customer’s)</a:t>
            </a:r>
          </a:p>
          <a:p>
            <a:pPr marL="514350" indent="-514350">
              <a:buAutoNum type="arabicPeriod"/>
            </a:pPr>
            <a:r>
              <a:rPr lang="en-IN" dirty="0"/>
              <a:t>Use of products that can significantly contribute to security like</a:t>
            </a:r>
          </a:p>
          <a:p>
            <a:pPr lvl="1"/>
            <a:r>
              <a:rPr lang="en-US" dirty="0"/>
              <a:t>Identity management</a:t>
            </a:r>
          </a:p>
          <a:p>
            <a:pPr lvl="1"/>
            <a:r>
              <a:rPr lang="en-US" dirty="0"/>
              <a:t>Detection and forensics</a:t>
            </a:r>
          </a:p>
          <a:p>
            <a:pPr lvl="1"/>
            <a:r>
              <a:rPr lang="en-US" dirty="0"/>
              <a:t>Data encryption</a:t>
            </a:r>
            <a:endParaRPr lang="en-IN" dirty="0"/>
          </a:p>
        </p:txBody>
      </p:sp>
    </p:spTree>
    <p:extLst>
      <p:ext uri="{BB962C8B-B14F-4D97-AF65-F5344CB8AC3E}">
        <p14:creationId xmlns:p14="http://schemas.microsoft.com/office/powerpoint/2010/main" val="128381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5385-D549-4D4C-9B7C-2BADAA059303}"/>
              </a:ext>
            </a:extLst>
          </p:cNvPr>
          <p:cNvSpPr>
            <a:spLocks noGrp="1"/>
          </p:cNvSpPr>
          <p:nvPr>
            <p:ph type="title"/>
          </p:nvPr>
        </p:nvSpPr>
        <p:spPr/>
        <p:txBody>
          <a:bodyPr/>
          <a:lstStyle/>
          <a:p>
            <a:r>
              <a:rPr lang="en-IN" dirty="0"/>
              <a:t>Identity Management</a:t>
            </a:r>
          </a:p>
        </p:txBody>
      </p:sp>
      <p:sp>
        <p:nvSpPr>
          <p:cNvPr id="3" name="Content Placeholder 2">
            <a:extLst>
              <a:ext uri="{FF2B5EF4-FFF2-40B4-BE49-F238E27FC236}">
                <a16:creationId xmlns:a16="http://schemas.microsoft.com/office/drawing/2014/main" id="{F056B65A-E1F5-4B43-96F7-66B00D7EF12F}"/>
              </a:ext>
            </a:extLst>
          </p:cNvPr>
          <p:cNvSpPr>
            <a:spLocks noGrp="1"/>
          </p:cNvSpPr>
          <p:nvPr>
            <p:ph idx="1"/>
          </p:nvPr>
        </p:nvSpPr>
        <p:spPr/>
        <p:txBody>
          <a:bodyPr/>
          <a:lstStyle/>
          <a:p>
            <a:pPr marL="0" indent="0">
              <a:buNone/>
            </a:pPr>
            <a:r>
              <a:rPr lang="en-IN" dirty="0"/>
              <a:t>Identity Management</a:t>
            </a:r>
          </a:p>
          <a:p>
            <a:r>
              <a:rPr lang="en-IN" dirty="0"/>
              <a:t>Identity management is an area that deals with identifying individuals in a system and controlling access to the resources in that system by placing restrictions on the established identities of the individuals.</a:t>
            </a:r>
          </a:p>
          <a:p>
            <a:r>
              <a:rPr lang="en-IN" dirty="0"/>
              <a:t>Identity management is important in cloud since the cloud is sharing and virtualizing physical resource across many internal users.</a:t>
            </a:r>
          </a:p>
          <a:p>
            <a:r>
              <a:rPr lang="en-IN" dirty="0"/>
              <a:t>Identity management helps prevent security breaches and assists companies in meeting IT security regulations.</a:t>
            </a:r>
          </a:p>
        </p:txBody>
      </p:sp>
    </p:spTree>
    <p:extLst>
      <p:ext uri="{BB962C8B-B14F-4D97-AF65-F5344CB8AC3E}">
        <p14:creationId xmlns:p14="http://schemas.microsoft.com/office/powerpoint/2010/main" val="385464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B152-D9A5-4592-81A6-B629E0C79D36}"/>
              </a:ext>
            </a:extLst>
          </p:cNvPr>
          <p:cNvSpPr>
            <a:spLocks noGrp="1"/>
          </p:cNvSpPr>
          <p:nvPr>
            <p:ph type="title"/>
          </p:nvPr>
        </p:nvSpPr>
        <p:spPr/>
        <p:txBody>
          <a:bodyPr/>
          <a:lstStyle/>
          <a:p>
            <a:r>
              <a:rPr lang="en-IN" dirty="0"/>
              <a:t>Identity Management</a:t>
            </a:r>
          </a:p>
        </p:txBody>
      </p:sp>
      <p:sp>
        <p:nvSpPr>
          <p:cNvPr id="3" name="Content Placeholder 2">
            <a:extLst>
              <a:ext uri="{FF2B5EF4-FFF2-40B4-BE49-F238E27FC236}">
                <a16:creationId xmlns:a16="http://schemas.microsoft.com/office/drawing/2014/main" id="{4ECA3031-BF24-47ED-848A-0B1C9C030950}"/>
              </a:ext>
            </a:extLst>
          </p:cNvPr>
          <p:cNvSpPr>
            <a:spLocks noGrp="1"/>
          </p:cNvSpPr>
          <p:nvPr>
            <p:ph idx="1"/>
          </p:nvPr>
        </p:nvSpPr>
        <p:spPr>
          <a:xfrm>
            <a:off x="838200" y="1825625"/>
            <a:ext cx="3790950" cy="4351338"/>
          </a:xfrm>
        </p:spPr>
        <p:txBody>
          <a:bodyPr>
            <a:normAutofit fontScale="85000" lnSpcReduction="20000"/>
          </a:bodyPr>
          <a:lstStyle/>
          <a:p>
            <a:r>
              <a:rPr lang="en-US" dirty="0"/>
              <a:t>Malicious insiders are human threat agents acting on behalf of or in relation to the cloud provider. They are typically current or former employees or third parties with access to the cloud provider’s premises. This type of threat agent carries tremendous damage potential, as the malicious insider may have administrative privileges for accessing cloud consumer IT resources.</a:t>
            </a:r>
          </a:p>
          <a:p>
            <a:endParaRPr lang="en-IN" dirty="0"/>
          </a:p>
        </p:txBody>
      </p:sp>
      <p:pic>
        <p:nvPicPr>
          <p:cNvPr id="7" name="Picture 6">
            <a:extLst>
              <a:ext uri="{FF2B5EF4-FFF2-40B4-BE49-F238E27FC236}">
                <a16:creationId xmlns:a16="http://schemas.microsoft.com/office/drawing/2014/main" id="{279ED05D-2115-4113-B80D-03C987871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483" y="2106167"/>
            <a:ext cx="3076004" cy="2494407"/>
          </a:xfrm>
          <a:prstGeom prst="rect">
            <a:avLst/>
          </a:prstGeom>
        </p:spPr>
      </p:pic>
    </p:spTree>
    <p:extLst>
      <p:ext uri="{BB962C8B-B14F-4D97-AF65-F5344CB8AC3E}">
        <p14:creationId xmlns:p14="http://schemas.microsoft.com/office/powerpoint/2010/main" val="381462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FAF94-7C50-458B-AAED-AEC62E835F1A}"/>
              </a:ext>
            </a:extLst>
          </p:cNvPr>
          <p:cNvSpPr>
            <a:spLocks noGrp="1"/>
          </p:cNvSpPr>
          <p:nvPr>
            <p:ph idx="1"/>
          </p:nvPr>
        </p:nvSpPr>
        <p:spPr>
          <a:xfrm>
            <a:off x="838200" y="1076325"/>
            <a:ext cx="2743200" cy="5119688"/>
          </a:xfrm>
        </p:spPr>
        <p:txBody>
          <a:bodyPr>
            <a:normAutofit fontScale="92500" lnSpcReduction="20000"/>
          </a:bodyPr>
          <a:lstStyle/>
          <a:p>
            <a:r>
              <a:rPr lang="en-US" dirty="0"/>
              <a:t>An attacker has cracked a weak password used by Cloud Service Consumer A. As a result, a malicious cloud service consumer (owned by the attacker) is designed to pose as Cloud Service Consumer A in order to gain access to the cloud-based virtual server. </a:t>
            </a:r>
            <a:endParaRPr lang="en-IN" dirty="0"/>
          </a:p>
        </p:txBody>
      </p:sp>
      <p:pic>
        <p:nvPicPr>
          <p:cNvPr id="5" name="Picture 4">
            <a:extLst>
              <a:ext uri="{FF2B5EF4-FFF2-40B4-BE49-F238E27FC236}">
                <a16:creationId xmlns:a16="http://schemas.microsoft.com/office/drawing/2014/main" id="{1CB07221-AE87-402A-AE2E-6B74A6342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0" y="390525"/>
            <a:ext cx="7029450" cy="6045200"/>
          </a:xfrm>
          <a:prstGeom prst="rect">
            <a:avLst/>
          </a:prstGeom>
        </p:spPr>
      </p:pic>
    </p:spTree>
    <p:extLst>
      <p:ext uri="{BB962C8B-B14F-4D97-AF65-F5344CB8AC3E}">
        <p14:creationId xmlns:p14="http://schemas.microsoft.com/office/powerpoint/2010/main" val="221555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77BE-4DBC-41F9-BEBF-A0E42C35B363}"/>
              </a:ext>
            </a:extLst>
          </p:cNvPr>
          <p:cNvSpPr>
            <a:spLocks noGrp="1"/>
          </p:cNvSpPr>
          <p:nvPr>
            <p:ph type="title"/>
          </p:nvPr>
        </p:nvSpPr>
        <p:spPr/>
        <p:txBody>
          <a:bodyPr/>
          <a:lstStyle/>
          <a:p>
            <a:r>
              <a:rPr lang="en-IN" dirty="0"/>
              <a:t>Benefits of Identity Management</a:t>
            </a:r>
          </a:p>
        </p:txBody>
      </p:sp>
      <p:sp>
        <p:nvSpPr>
          <p:cNvPr id="3" name="Content Placeholder 2">
            <a:extLst>
              <a:ext uri="{FF2B5EF4-FFF2-40B4-BE49-F238E27FC236}">
                <a16:creationId xmlns:a16="http://schemas.microsoft.com/office/drawing/2014/main" id="{42F5006F-3115-45DC-83EB-F81324E09EF0}"/>
              </a:ext>
            </a:extLst>
          </p:cNvPr>
          <p:cNvSpPr>
            <a:spLocks noGrp="1"/>
          </p:cNvSpPr>
          <p:nvPr>
            <p:ph idx="1"/>
          </p:nvPr>
        </p:nvSpPr>
        <p:spPr/>
        <p:txBody>
          <a:bodyPr/>
          <a:lstStyle/>
          <a:p>
            <a:r>
              <a:rPr lang="en-IN" dirty="0"/>
              <a:t>Improved user productivity – productivity improvement comes from simplifying the interface.</a:t>
            </a:r>
          </a:p>
          <a:p>
            <a:r>
              <a:rPr lang="en-IN" dirty="0"/>
              <a:t>Improved customer and partner services – customers and partners benefit from a more secure process when accessing application data.</a:t>
            </a:r>
          </a:p>
          <a:p>
            <a:r>
              <a:rPr lang="en-IN" dirty="0"/>
              <a:t>Reduced help desk costs – helps desks normally receive few password reset calls when an identity manage process is implemented.</a:t>
            </a:r>
          </a:p>
          <a:p>
            <a:r>
              <a:rPr lang="en-IN" dirty="0"/>
              <a:t>Reduced IT costs – identity management enables automatic provisioning (providing and revoking user rights).</a:t>
            </a:r>
          </a:p>
        </p:txBody>
      </p:sp>
    </p:spTree>
    <p:extLst>
      <p:ext uri="{BB962C8B-B14F-4D97-AF65-F5344CB8AC3E}">
        <p14:creationId xmlns:p14="http://schemas.microsoft.com/office/powerpoint/2010/main" val="410701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7E44-257E-4538-B537-724E81D00C43}"/>
              </a:ext>
            </a:extLst>
          </p:cNvPr>
          <p:cNvSpPr>
            <a:spLocks noGrp="1"/>
          </p:cNvSpPr>
          <p:nvPr>
            <p:ph type="title"/>
          </p:nvPr>
        </p:nvSpPr>
        <p:spPr>
          <a:xfrm>
            <a:off x="838200" y="365125"/>
            <a:ext cx="5686425" cy="1325563"/>
          </a:xfrm>
        </p:spPr>
        <p:txBody>
          <a:bodyPr/>
          <a:lstStyle/>
          <a:p>
            <a:r>
              <a:rPr lang="en-IN" dirty="0"/>
              <a:t>Cloud Security Reference Model</a:t>
            </a:r>
          </a:p>
        </p:txBody>
      </p:sp>
      <p:pic>
        <p:nvPicPr>
          <p:cNvPr id="4" name="Content Placeholder 3">
            <a:extLst>
              <a:ext uri="{FF2B5EF4-FFF2-40B4-BE49-F238E27FC236}">
                <a16:creationId xmlns:a16="http://schemas.microsoft.com/office/drawing/2014/main" id="{329E2272-B1CB-40CA-8E9A-54799E71D379}"/>
              </a:ext>
            </a:extLst>
          </p:cNvPr>
          <p:cNvPicPr>
            <a:picLocks noGrp="1" noChangeAspect="1"/>
          </p:cNvPicPr>
          <p:nvPr>
            <p:ph idx="1"/>
          </p:nvPr>
        </p:nvPicPr>
        <p:blipFill>
          <a:blip r:embed="rId2"/>
          <a:stretch>
            <a:fillRect/>
          </a:stretch>
        </p:blipFill>
        <p:spPr>
          <a:xfrm>
            <a:off x="6819900" y="628651"/>
            <a:ext cx="5210174" cy="6038850"/>
          </a:xfrm>
          <a:prstGeom prst="rect">
            <a:avLst/>
          </a:prstGeom>
        </p:spPr>
      </p:pic>
      <p:sp>
        <p:nvSpPr>
          <p:cNvPr id="5" name="Content Placeholder 2">
            <a:extLst>
              <a:ext uri="{FF2B5EF4-FFF2-40B4-BE49-F238E27FC236}">
                <a16:creationId xmlns:a16="http://schemas.microsoft.com/office/drawing/2014/main" id="{CBDF3A8F-9827-4911-9ABA-6A59139B8FB4}"/>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r>
              <a:rPr lang="en-IN" dirty="0"/>
              <a:t>Security is top concern for the adoption of cloud services.</a:t>
            </a:r>
          </a:p>
          <a:p>
            <a:r>
              <a:rPr lang="en-IN" dirty="0"/>
              <a:t>80% of enterprises consider security the #1 inhibitor to cloud adoptions.</a:t>
            </a:r>
          </a:p>
        </p:txBody>
      </p:sp>
    </p:spTree>
    <p:extLst>
      <p:ext uri="{BB962C8B-B14F-4D97-AF65-F5344CB8AC3E}">
        <p14:creationId xmlns:p14="http://schemas.microsoft.com/office/powerpoint/2010/main" val="1815990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8510-8989-48CF-A0F0-1320BA17CADB}"/>
              </a:ext>
            </a:extLst>
          </p:cNvPr>
          <p:cNvSpPr>
            <a:spLocks noGrp="1"/>
          </p:cNvSpPr>
          <p:nvPr>
            <p:ph type="title"/>
          </p:nvPr>
        </p:nvSpPr>
        <p:spPr/>
        <p:txBody>
          <a:bodyPr/>
          <a:lstStyle/>
          <a:p>
            <a:r>
              <a:rPr lang="en-IN" dirty="0"/>
              <a:t>Detection and Forensics</a:t>
            </a:r>
          </a:p>
        </p:txBody>
      </p:sp>
      <p:sp>
        <p:nvSpPr>
          <p:cNvPr id="3" name="Content Placeholder 2">
            <a:extLst>
              <a:ext uri="{FF2B5EF4-FFF2-40B4-BE49-F238E27FC236}">
                <a16:creationId xmlns:a16="http://schemas.microsoft.com/office/drawing/2014/main" id="{6BCE1F34-F470-4715-A671-E8A20DBDE60B}"/>
              </a:ext>
            </a:extLst>
          </p:cNvPr>
          <p:cNvSpPr>
            <a:spLocks noGrp="1"/>
          </p:cNvSpPr>
          <p:nvPr>
            <p:ph idx="1"/>
          </p:nvPr>
        </p:nvSpPr>
        <p:spPr/>
        <p:txBody>
          <a:bodyPr>
            <a:normAutofit/>
          </a:bodyPr>
          <a:lstStyle/>
          <a:p>
            <a:r>
              <a:rPr lang="en-IN" dirty="0"/>
              <a:t>Maintaining Activity logs</a:t>
            </a:r>
          </a:p>
          <a:p>
            <a:pPr lvl="1"/>
            <a:r>
              <a:rPr lang="en-IN" dirty="0"/>
              <a:t>log files provide information but are costly in space.</a:t>
            </a:r>
          </a:p>
          <a:p>
            <a:r>
              <a:rPr lang="en-IN" dirty="0"/>
              <a:t>Fooling attackers by spoofing</a:t>
            </a:r>
          </a:p>
          <a:p>
            <a:pPr lvl="1"/>
            <a:r>
              <a:rPr lang="en-IN" dirty="0"/>
              <a:t>Spoofing is pretending to be something else, such as IP address, email accounts</a:t>
            </a:r>
          </a:p>
          <a:p>
            <a:pPr lvl="1"/>
            <a:r>
              <a:rPr lang="en-IN" dirty="0"/>
              <a:t>Systems that pretend to be something else that tricks attackers into revealing details about where they are attacking from.</a:t>
            </a:r>
          </a:p>
        </p:txBody>
      </p:sp>
    </p:spTree>
    <p:extLst>
      <p:ext uri="{BB962C8B-B14F-4D97-AF65-F5344CB8AC3E}">
        <p14:creationId xmlns:p14="http://schemas.microsoft.com/office/powerpoint/2010/main" val="311186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3F13-A62B-499E-98F7-45F341ED89E4}"/>
              </a:ext>
            </a:extLst>
          </p:cNvPr>
          <p:cNvSpPr>
            <a:spLocks noGrp="1"/>
          </p:cNvSpPr>
          <p:nvPr>
            <p:ph type="title"/>
          </p:nvPr>
        </p:nvSpPr>
        <p:spPr/>
        <p:txBody>
          <a:bodyPr/>
          <a:lstStyle/>
          <a:p>
            <a:r>
              <a:rPr lang="en-IN" dirty="0"/>
              <a:t>Encrypting Data</a:t>
            </a:r>
          </a:p>
        </p:txBody>
      </p:sp>
      <p:sp>
        <p:nvSpPr>
          <p:cNvPr id="3" name="Content Placeholder 2">
            <a:extLst>
              <a:ext uri="{FF2B5EF4-FFF2-40B4-BE49-F238E27FC236}">
                <a16:creationId xmlns:a16="http://schemas.microsoft.com/office/drawing/2014/main" id="{3FF8E76C-F7FD-4209-BC91-A4DA47523126}"/>
              </a:ext>
            </a:extLst>
          </p:cNvPr>
          <p:cNvSpPr>
            <a:spLocks noGrp="1"/>
          </p:cNvSpPr>
          <p:nvPr>
            <p:ph idx="1"/>
          </p:nvPr>
        </p:nvSpPr>
        <p:spPr/>
        <p:txBody>
          <a:bodyPr>
            <a:normAutofit fontScale="92500" lnSpcReduction="10000"/>
          </a:bodyPr>
          <a:lstStyle/>
          <a:p>
            <a:r>
              <a:rPr lang="en-IN" dirty="0"/>
              <a:t>Encryption is a critical component of cloud computing which is used to ensure that data moving from point A to point B with being altered or intercepted.</a:t>
            </a:r>
          </a:p>
          <a:p>
            <a:r>
              <a:rPr lang="en-IN" dirty="0"/>
              <a:t>Encryption methods:</a:t>
            </a:r>
          </a:p>
          <a:p>
            <a:pPr lvl="1"/>
            <a:r>
              <a:rPr lang="en-IN" dirty="0"/>
              <a:t>Symmetric keys – A technique in which two parties share the same key for both encryption and decryption. </a:t>
            </a:r>
          </a:p>
          <a:p>
            <a:pPr lvl="1"/>
            <a:r>
              <a:rPr lang="en-IN" dirty="0"/>
              <a:t>Asymmetric keys – A technique in which parties share two keys: a public key and a private key, so that the given message is encrypted with one key and decrypted with another.</a:t>
            </a:r>
          </a:p>
          <a:p>
            <a:pPr lvl="1"/>
            <a:r>
              <a:rPr lang="en-IN" dirty="0"/>
              <a:t>Digital Signatures - The cloud user creates a message, and it is encrypted into cipher text. The cipher text is then hashed to create the message digest. The message digest is then encrypted using the cloud user’s private key; this creates the digital signature. </a:t>
            </a:r>
          </a:p>
          <a:p>
            <a:r>
              <a:rPr lang="en-IN" dirty="0"/>
              <a:t>Secure Sockets Layer (SSL).</a:t>
            </a:r>
          </a:p>
        </p:txBody>
      </p:sp>
    </p:spTree>
    <p:extLst>
      <p:ext uri="{BB962C8B-B14F-4D97-AF65-F5344CB8AC3E}">
        <p14:creationId xmlns:p14="http://schemas.microsoft.com/office/powerpoint/2010/main" val="151722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CC5-4E92-4C35-8FA5-18C0D34DCAD1}"/>
              </a:ext>
            </a:extLst>
          </p:cNvPr>
          <p:cNvSpPr>
            <a:spLocks noGrp="1"/>
          </p:cNvSpPr>
          <p:nvPr>
            <p:ph type="title"/>
          </p:nvPr>
        </p:nvSpPr>
        <p:spPr/>
        <p:txBody>
          <a:bodyPr/>
          <a:lstStyle/>
          <a:p>
            <a:r>
              <a:rPr lang="en-IN" dirty="0"/>
              <a:t>Encrypting Data</a:t>
            </a:r>
          </a:p>
        </p:txBody>
      </p:sp>
      <p:sp>
        <p:nvSpPr>
          <p:cNvPr id="3" name="Content Placeholder 2">
            <a:extLst>
              <a:ext uri="{FF2B5EF4-FFF2-40B4-BE49-F238E27FC236}">
                <a16:creationId xmlns:a16="http://schemas.microsoft.com/office/drawing/2014/main" id="{83ED3262-4204-44EA-9D6C-02DFC19A7275}"/>
              </a:ext>
            </a:extLst>
          </p:cNvPr>
          <p:cNvSpPr>
            <a:spLocks noGrp="1"/>
          </p:cNvSpPr>
          <p:nvPr>
            <p:ph idx="1"/>
          </p:nvPr>
        </p:nvSpPr>
        <p:spPr/>
        <p:txBody>
          <a:bodyPr>
            <a:normAutofit/>
          </a:bodyPr>
          <a:lstStyle/>
          <a:p>
            <a:r>
              <a:rPr lang="en-IN" dirty="0"/>
              <a:t>Secure Sockets Layer (SSL) is the standard security technology for establishing an encrypted link between a web server and a browser. This link ensures that all data passes between the web server and browsers remains private. SSL is an industry standard and is used by millions of website in the protection of their online transactions with their customers.</a:t>
            </a:r>
          </a:p>
          <a:p>
            <a:pPr marL="0" indent="0">
              <a:buNone/>
            </a:pPr>
            <a:endParaRPr lang="en-IN" dirty="0"/>
          </a:p>
        </p:txBody>
      </p:sp>
      <p:pic>
        <p:nvPicPr>
          <p:cNvPr id="4" name="Picture 3">
            <a:extLst>
              <a:ext uri="{FF2B5EF4-FFF2-40B4-BE49-F238E27FC236}">
                <a16:creationId xmlns:a16="http://schemas.microsoft.com/office/drawing/2014/main" id="{AC290125-ED99-4527-8666-FDA0C7081B93}"/>
              </a:ext>
            </a:extLst>
          </p:cNvPr>
          <p:cNvPicPr>
            <a:picLocks noChangeAspect="1"/>
          </p:cNvPicPr>
          <p:nvPr/>
        </p:nvPicPr>
        <p:blipFill>
          <a:blip r:embed="rId2"/>
          <a:stretch>
            <a:fillRect/>
          </a:stretch>
        </p:blipFill>
        <p:spPr>
          <a:xfrm>
            <a:off x="3406710" y="4698973"/>
            <a:ext cx="4460939" cy="1041454"/>
          </a:xfrm>
          <a:prstGeom prst="rect">
            <a:avLst/>
          </a:prstGeom>
        </p:spPr>
      </p:pic>
    </p:spTree>
    <p:extLst>
      <p:ext uri="{BB962C8B-B14F-4D97-AF65-F5344CB8AC3E}">
        <p14:creationId xmlns:p14="http://schemas.microsoft.com/office/powerpoint/2010/main" val="168057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C7AA-BAD9-47D6-B563-AAAEE0E4D87F}"/>
              </a:ext>
            </a:extLst>
          </p:cNvPr>
          <p:cNvSpPr>
            <a:spLocks noGrp="1"/>
          </p:cNvSpPr>
          <p:nvPr>
            <p:ph type="title"/>
          </p:nvPr>
        </p:nvSpPr>
        <p:spPr/>
        <p:txBody>
          <a:bodyPr/>
          <a:lstStyle/>
          <a:p>
            <a:r>
              <a:rPr lang="en-IN" dirty="0"/>
              <a:t>How security gets integrated</a:t>
            </a:r>
          </a:p>
        </p:txBody>
      </p:sp>
      <p:sp>
        <p:nvSpPr>
          <p:cNvPr id="3" name="Content Placeholder 2">
            <a:extLst>
              <a:ext uri="{FF2B5EF4-FFF2-40B4-BE49-F238E27FC236}">
                <a16:creationId xmlns:a16="http://schemas.microsoft.com/office/drawing/2014/main" id="{A710CD39-2BCE-41F0-99EA-B64DE8B404BD}"/>
              </a:ext>
            </a:extLst>
          </p:cNvPr>
          <p:cNvSpPr>
            <a:spLocks noGrp="1"/>
          </p:cNvSpPr>
          <p:nvPr>
            <p:ph idx="1"/>
          </p:nvPr>
        </p:nvSpPr>
        <p:spPr/>
        <p:txBody>
          <a:bodyPr>
            <a:normAutofit fontScale="92500" lnSpcReduction="10000"/>
          </a:bodyPr>
          <a:lstStyle/>
          <a:p>
            <a:r>
              <a:rPr lang="en-IN" dirty="0"/>
              <a:t>Cloud providers offer more services for customers at the top of the stack. Going from SaaS to IaaS, more security the consumer is responsible for providing and managing.</a:t>
            </a:r>
          </a:p>
          <a:p>
            <a:r>
              <a:rPr lang="en-IN" dirty="0"/>
              <a:t>SaaS security from the customer’s perspective is contractual. SaaS provides the highest level of consumer functionality with the least amount of flexibility, requiring strong security already built in.</a:t>
            </a:r>
          </a:p>
          <a:p>
            <a:r>
              <a:rPr lang="en-IN" dirty="0"/>
              <a:t>PaaS provides a layer in which developers work, providing them the freedom to create functionality. This increased flexibility removes additional security layering that was provided in SaaS.</a:t>
            </a:r>
          </a:p>
          <a:p>
            <a:r>
              <a:rPr lang="en-IN" dirty="0"/>
              <a:t>As customers move down the stack, such as an IaaS customer, they are responsible for building the security in their application and middleware layers.</a:t>
            </a:r>
          </a:p>
        </p:txBody>
      </p:sp>
    </p:spTree>
    <p:extLst>
      <p:ext uri="{BB962C8B-B14F-4D97-AF65-F5344CB8AC3E}">
        <p14:creationId xmlns:p14="http://schemas.microsoft.com/office/powerpoint/2010/main" val="63055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D87A-4ECC-4B0F-9687-1A782EA77EC0}"/>
              </a:ext>
            </a:extLst>
          </p:cNvPr>
          <p:cNvSpPr>
            <a:spLocks noGrp="1"/>
          </p:cNvSpPr>
          <p:nvPr>
            <p:ph type="title"/>
          </p:nvPr>
        </p:nvSpPr>
        <p:spPr/>
        <p:txBody>
          <a:bodyPr/>
          <a:lstStyle/>
          <a:p>
            <a:r>
              <a:rPr lang="en-IN" dirty="0"/>
              <a:t>Security Risks</a:t>
            </a:r>
          </a:p>
        </p:txBody>
      </p:sp>
      <p:sp>
        <p:nvSpPr>
          <p:cNvPr id="3" name="Content Placeholder 2">
            <a:extLst>
              <a:ext uri="{FF2B5EF4-FFF2-40B4-BE49-F238E27FC236}">
                <a16:creationId xmlns:a16="http://schemas.microsoft.com/office/drawing/2014/main" id="{B81563CB-1AC9-48BE-96AC-47651F33AADC}"/>
              </a:ext>
            </a:extLst>
          </p:cNvPr>
          <p:cNvSpPr>
            <a:spLocks noGrp="1"/>
          </p:cNvSpPr>
          <p:nvPr>
            <p:ph idx="1"/>
          </p:nvPr>
        </p:nvSpPr>
        <p:spPr/>
        <p:txBody>
          <a:bodyPr>
            <a:normAutofit fontScale="92500" lnSpcReduction="10000"/>
          </a:bodyPr>
          <a:lstStyle/>
          <a:p>
            <a:r>
              <a:rPr lang="en-IN" dirty="0"/>
              <a:t>IT security is a very complicated area of cloud computing for three reasons:</a:t>
            </a:r>
          </a:p>
          <a:p>
            <a:pPr lvl="1"/>
            <a:r>
              <a:rPr lang="en-US" dirty="0"/>
              <a:t>Security is trusted to the cloud provider, therefore if the provider has not done a good job, there may be problems.</a:t>
            </a:r>
          </a:p>
          <a:p>
            <a:pPr lvl="1"/>
            <a:r>
              <a:rPr lang="en-US" dirty="0"/>
              <a:t>Security is difficult to monitor, so problems may not be apparent until there is a problem.</a:t>
            </a:r>
          </a:p>
          <a:p>
            <a:pPr lvl="1"/>
            <a:r>
              <a:rPr lang="en-US" dirty="0"/>
              <a:t>Measuring the quality of the cloud provider’s security approach may be difficult because many cloud providers do not expose their infrastructure to customers.</a:t>
            </a:r>
          </a:p>
          <a:p>
            <a:r>
              <a:rPr lang="en-IN" dirty="0"/>
              <a:t>Approximately 70% of security breaches are caused by insiders.</a:t>
            </a:r>
          </a:p>
          <a:p>
            <a:pPr lvl="1"/>
            <a:r>
              <a:rPr lang="en-US" dirty="0"/>
              <a:t>The security approach must deal with internal and external threats.</a:t>
            </a:r>
          </a:p>
          <a:p>
            <a:r>
              <a:rPr lang="en-IN" dirty="0"/>
              <a:t>Often times with a cloud service agreement, the agreement is designed to protect the service provider, not the cloud customer</a:t>
            </a:r>
          </a:p>
          <a:p>
            <a:pPr lvl="1"/>
            <a:r>
              <a:rPr lang="en-IN" dirty="0"/>
              <a:t>Cloud customers must have a deep level of understanding of the agreement.</a:t>
            </a:r>
          </a:p>
          <a:p>
            <a:pPr marL="0" indent="0">
              <a:buNone/>
            </a:pPr>
            <a:endParaRPr lang="en-IN" dirty="0"/>
          </a:p>
        </p:txBody>
      </p:sp>
    </p:spTree>
    <p:extLst>
      <p:ext uri="{BB962C8B-B14F-4D97-AF65-F5344CB8AC3E}">
        <p14:creationId xmlns:p14="http://schemas.microsoft.com/office/powerpoint/2010/main" val="405043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3B186-42C6-4044-8606-496F457D659D}"/>
              </a:ext>
            </a:extLst>
          </p:cNvPr>
          <p:cNvSpPr>
            <a:spLocks noGrp="1"/>
          </p:cNvSpPr>
          <p:nvPr>
            <p:ph idx="1"/>
          </p:nvPr>
        </p:nvSpPr>
        <p:spPr>
          <a:xfrm>
            <a:off x="476250" y="809625"/>
            <a:ext cx="2419350" cy="5715000"/>
          </a:xfrm>
        </p:spPr>
        <p:txBody>
          <a:bodyPr>
            <a:normAutofit lnSpcReduction="10000"/>
          </a:bodyPr>
          <a:lstStyle/>
          <a:p>
            <a:pPr marL="0" indent="0">
              <a:buNone/>
            </a:pPr>
            <a:r>
              <a:rPr lang="en-US" dirty="0"/>
              <a:t>Risk is the possibility of loss or harm arising from performing an activity. Risk is typically measured according to its threat level and the number of possible or known vulnerabilities.</a:t>
            </a:r>
          </a:p>
        </p:txBody>
      </p:sp>
      <p:pic>
        <p:nvPicPr>
          <p:cNvPr id="7" name="Picture 6">
            <a:extLst>
              <a:ext uri="{FF2B5EF4-FFF2-40B4-BE49-F238E27FC236}">
                <a16:creationId xmlns:a16="http://schemas.microsoft.com/office/drawing/2014/main" id="{B1B7EFB1-6FEC-4B70-8450-59F92369E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414" y="695324"/>
            <a:ext cx="8060391" cy="2733676"/>
          </a:xfrm>
          <a:prstGeom prst="rect">
            <a:avLst/>
          </a:prstGeom>
        </p:spPr>
      </p:pic>
      <p:pic>
        <p:nvPicPr>
          <p:cNvPr id="9" name="Picture 8">
            <a:extLst>
              <a:ext uri="{FF2B5EF4-FFF2-40B4-BE49-F238E27FC236}">
                <a16:creationId xmlns:a16="http://schemas.microsoft.com/office/drawing/2014/main" id="{DCA30DAE-010B-4795-AB4E-CA5F96D6F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419" y="3614737"/>
            <a:ext cx="8348382" cy="2733676"/>
          </a:xfrm>
          <a:prstGeom prst="rect">
            <a:avLst/>
          </a:prstGeom>
        </p:spPr>
      </p:pic>
    </p:spTree>
    <p:extLst>
      <p:ext uri="{BB962C8B-B14F-4D97-AF65-F5344CB8AC3E}">
        <p14:creationId xmlns:p14="http://schemas.microsoft.com/office/powerpoint/2010/main" val="404661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7DFA-D893-4EC2-8975-249688F72EC8}"/>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7A7A6CA0-FF62-4EF9-8340-30A1A9E339AB}"/>
              </a:ext>
            </a:extLst>
          </p:cNvPr>
          <p:cNvSpPr>
            <a:spLocks noGrp="1"/>
          </p:cNvSpPr>
          <p:nvPr>
            <p:ph idx="1"/>
          </p:nvPr>
        </p:nvSpPr>
        <p:spPr/>
        <p:txBody>
          <a:bodyPr/>
          <a:lstStyle/>
          <a:p>
            <a:r>
              <a:rPr lang="en-IN" dirty="0"/>
              <a:t>Virtualization and Multitenancy</a:t>
            </a:r>
          </a:p>
          <a:p>
            <a:r>
              <a:rPr lang="en-IN" dirty="0"/>
              <a:t>Internal security breaches</a:t>
            </a:r>
          </a:p>
          <a:p>
            <a:r>
              <a:rPr lang="en-IN" dirty="0"/>
              <a:t>Data corruption or loss</a:t>
            </a:r>
          </a:p>
          <a:p>
            <a:r>
              <a:rPr lang="en-IN" dirty="0"/>
              <a:t>User account and service hijacking</a:t>
            </a:r>
          </a:p>
        </p:txBody>
      </p:sp>
    </p:spTree>
    <p:extLst>
      <p:ext uri="{BB962C8B-B14F-4D97-AF65-F5344CB8AC3E}">
        <p14:creationId xmlns:p14="http://schemas.microsoft.com/office/powerpoint/2010/main" val="253442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F809-C2C8-4A73-AAC4-3E7393751CAC}"/>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5A18062F-9D06-4AD8-ABAC-9722C487A3CB}"/>
              </a:ext>
            </a:extLst>
          </p:cNvPr>
          <p:cNvSpPr>
            <a:spLocks noGrp="1"/>
          </p:cNvSpPr>
          <p:nvPr>
            <p:ph idx="1"/>
          </p:nvPr>
        </p:nvSpPr>
        <p:spPr/>
        <p:txBody>
          <a:bodyPr>
            <a:normAutofit fontScale="92500" lnSpcReduction="10000"/>
          </a:bodyPr>
          <a:lstStyle/>
          <a:p>
            <a:pPr marL="0" indent="0">
              <a:buNone/>
            </a:pPr>
            <a:r>
              <a:rPr lang="en-IN" b="1" dirty="0"/>
              <a:t>1. Virtualization and Multitenancy</a:t>
            </a:r>
          </a:p>
          <a:p>
            <a:pPr marL="0" indent="0">
              <a:buNone/>
            </a:pPr>
            <a:endParaRPr lang="en-IN" dirty="0"/>
          </a:p>
          <a:p>
            <a:r>
              <a:rPr lang="en-IN" dirty="0"/>
              <a:t>Virtualization and multitenancy make sharing of infrastructure possible. But these technologies were not designed with strong isolation in place.</a:t>
            </a:r>
          </a:p>
          <a:p>
            <a:r>
              <a:rPr lang="en-IN" dirty="0"/>
              <a:t>Hypervisors have extended these risks, potentially exposing the operating system. Creating an environment where attackers can gain access at the operating system level (hypervisors).</a:t>
            </a:r>
          </a:p>
          <a:p>
            <a:r>
              <a:rPr lang="en-IN" dirty="0"/>
              <a:t>To reduce these risks, consider:</a:t>
            </a:r>
          </a:p>
          <a:p>
            <a:pPr lvl="1"/>
            <a:r>
              <a:rPr lang="en-US" dirty="0"/>
              <a:t>Implement operating system security best practices.</a:t>
            </a:r>
          </a:p>
          <a:p>
            <a:pPr lvl="1"/>
            <a:r>
              <a:rPr lang="en-US" dirty="0"/>
              <a:t>Implement application systems security best practices such as authentication, authorization and auditing.</a:t>
            </a:r>
            <a:endParaRPr lang="en-IN" dirty="0"/>
          </a:p>
          <a:p>
            <a:endParaRPr lang="en-IN" dirty="0"/>
          </a:p>
        </p:txBody>
      </p:sp>
    </p:spTree>
    <p:extLst>
      <p:ext uri="{BB962C8B-B14F-4D97-AF65-F5344CB8AC3E}">
        <p14:creationId xmlns:p14="http://schemas.microsoft.com/office/powerpoint/2010/main" val="241673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38C1-3138-4A4A-9648-04390CAE35FA}"/>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1B59D0F7-8929-47E8-876E-9BEEE735CB89}"/>
              </a:ext>
            </a:extLst>
          </p:cNvPr>
          <p:cNvSpPr>
            <a:spLocks noGrp="1"/>
          </p:cNvSpPr>
          <p:nvPr>
            <p:ph idx="1"/>
          </p:nvPr>
        </p:nvSpPr>
        <p:spPr>
          <a:xfrm>
            <a:off x="838200" y="2132267"/>
            <a:ext cx="2209800" cy="4044696"/>
          </a:xfrm>
        </p:spPr>
        <p:txBody>
          <a:bodyPr>
            <a:normAutofit fontScale="85000" lnSpcReduction="20000"/>
          </a:bodyPr>
          <a:lstStyle/>
          <a:p>
            <a:r>
              <a:rPr lang="en-US" dirty="0"/>
              <a:t>Cloud Service Consumer A’s message triggers a configuration flaw in Cloud Service A, which in turn causes the virtual server that is also hosting Cloud Services B and C to crash. </a:t>
            </a:r>
            <a:endParaRPr lang="en-IN" dirty="0"/>
          </a:p>
        </p:txBody>
      </p:sp>
      <p:pic>
        <p:nvPicPr>
          <p:cNvPr id="5" name="Picture 4">
            <a:extLst>
              <a:ext uri="{FF2B5EF4-FFF2-40B4-BE49-F238E27FC236}">
                <a16:creationId xmlns:a16="http://schemas.microsoft.com/office/drawing/2014/main" id="{203F7153-41C1-4F91-9DF1-49177422F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501" y="2132267"/>
            <a:ext cx="7194423" cy="4044696"/>
          </a:xfrm>
          <a:prstGeom prst="rect">
            <a:avLst/>
          </a:prstGeom>
        </p:spPr>
      </p:pic>
    </p:spTree>
    <p:extLst>
      <p:ext uri="{BB962C8B-B14F-4D97-AF65-F5344CB8AC3E}">
        <p14:creationId xmlns:p14="http://schemas.microsoft.com/office/powerpoint/2010/main" val="201411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2936-EFD6-4961-BD5F-FFD65496676C}"/>
              </a:ext>
            </a:extLst>
          </p:cNvPr>
          <p:cNvSpPr>
            <a:spLocks noGrp="1"/>
          </p:cNvSpPr>
          <p:nvPr>
            <p:ph type="title"/>
          </p:nvPr>
        </p:nvSpPr>
        <p:spPr/>
        <p:txBody>
          <a:bodyPr/>
          <a:lstStyle/>
          <a:p>
            <a:r>
              <a:rPr lang="en-IN" dirty="0"/>
              <a:t>Principal Security Dangers to Cloud Computing</a:t>
            </a:r>
          </a:p>
        </p:txBody>
      </p:sp>
      <p:sp>
        <p:nvSpPr>
          <p:cNvPr id="3" name="Content Placeholder 2">
            <a:extLst>
              <a:ext uri="{FF2B5EF4-FFF2-40B4-BE49-F238E27FC236}">
                <a16:creationId xmlns:a16="http://schemas.microsoft.com/office/drawing/2014/main" id="{20024D8D-3DE5-4A08-AFCC-4B858086B30D}"/>
              </a:ext>
            </a:extLst>
          </p:cNvPr>
          <p:cNvSpPr>
            <a:spLocks noGrp="1"/>
          </p:cNvSpPr>
          <p:nvPr>
            <p:ph idx="1"/>
          </p:nvPr>
        </p:nvSpPr>
        <p:spPr/>
        <p:txBody>
          <a:bodyPr>
            <a:normAutofit fontScale="92500" lnSpcReduction="10000"/>
          </a:bodyPr>
          <a:lstStyle/>
          <a:p>
            <a:pPr marL="0" indent="0">
              <a:buNone/>
            </a:pPr>
            <a:r>
              <a:rPr lang="en-IN" b="1" dirty="0"/>
              <a:t>2. Internal Security Breaches</a:t>
            </a:r>
          </a:p>
          <a:p>
            <a:pPr marL="0" indent="0">
              <a:buNone/>
            </a:pPr>
            <a:endParaRPr lang="en-IN" dirty="0"/>
          </a:p>
          <a:p>
            <a:r>
              <a:rPr lang="en-IN" dirty="0"/>
              <a:t>The IT industry has well documented that over 70% of security violations are internal. This threat is increased in cloud computing as both IT providers and consumers are under a single management domain.</a:t>
            </a:r>
          </a:p>
          <a:p>
            <a:r>
              <a:rPr lang="en-IN" dirty="0"/>
              <a:t>To reduce these risks, consider the key components of the agreement between cloud provider and consumer:</a:t>
            </a:r>
          </a:p>
          <a:p>
            <a:pPr lvl="1"/>
            <a:r>
              <a:rPr lang="en-US" dirty="0"/>
              <a:t>Transparency in information and internal management practices.</a:t>
            </a:r>
          </a:p>
          <a:p>
            <a:pPr lvl="1"/>
            <a:r>
              <a:rPr lang="en-US" dirty="0"/>
              <a:t>Understand the human resources requirements.</a:t>
            </a:r>
          </a:p>
          <a:p>
            <a:pPr lvl="1"/>
            <a:r>
              <a:rPr lang="en-US" dirty="0"/>
              <a:t>Have a clear level of escalation and notification of a breach.</a:t>
            </a:r>
          </a:p>
          <a:p>
            <a:pPr lvl="1"/>
            <a:r>
              <a:rPr lang="en-US" dirty="0"/>
              <a:t>Ensure that contractually you are in the loop if an internal breach occurs with the cloud provider (with your data or another customer’s).</a:t>
            </a:r>
            <a:endParaRPr lang="en-IN" dirty="0"/>
          </a:p>
          <a:p>
            <a:endParaRPr lang="en-IN" dirty="0"/>
          </a:p>
        </p:txBody>
      </p:sp>
    </p:spTree>
    <p:extLst>
      <p:ext uri="{BB962C8B-B14F-4D97-AF65-F5344CB8AC3E}">
        <p14:creationId xmlns:p14="http://schemas.microsoft.com/office/powerpoint/2010/main" val="2762646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1631</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Cloud Computing</vt:lpstr>
      <vt:lpstr>Cloud Security Reference Model</vt:lpstr>
      <vt:lpstr>How security gets integrated</vt:lpstr>
      <vt:lpstr>Security Risks</vt:lpstr>
      <vt:lpstr>PowerPoint Presentation</vt:lpstr>
      <vt:lpstr>Principal Security Dangers to Cloud Computing</vt:lpstr>
      <vt:lpstr>Principal Security Dangers to Cloud Computing</vt:lpstr>
      <vt:lpstr>Principal Security Dangers to Cloud Computing</vt:lpstr>
      <vt:lpstr>Principal Security Dangers to Cloud Computing</vt:lpstr>
      <vt:lpstr>Principal Security Dangers to Cloud Computing</vt:lpstr>
      <vt:lpstr>Principal Security Dangers to Cloud Computing</vt:lpstr>
      <vt:lpstr>Principal Security Dangers to Cloud Computing</vt:lpstr>
      <vt:lpstr>Principal Security Dangers to Cloud Computing</vt:lpstr>
      <vt:lpstr>Principal Security Dangers to Cloud Computing</vt:lpstr>
      <vt:lpstr>Steps to Reduce Cloud Security Breaches</vt:lpstr>
      <vt:lpstr>Identity Management</vt:lpstr>
      <vt:lpstr>Identity Management</vt:lpstr>
      <vt:lpstr>PowerPoint Presentation</vt:lpstr>
      <vt:lpstr>Benefits of Identity Management</vt:lpstr>
      <vt:lpstr>Detection and Forensics</vt:lpstr>
      <vt:lpstr>Encrypting Data</vt:lpstr>
      <vt:lpstr>Encrypting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Nishtha Rawat</dc:creator>
  <cp:lastModifiedBy>Windows User</cp:lastModifiedBy>
  <cp:revision>50</cp:revision>
  <dcterms:created xsi:type="dcterms:W3CDTF">2019-10-22T07:05:50Z</dcterms:created>
  <dcterms:modified xsi:type="dcterms:W3CDTF">2019-11-02T06:40:19Z</dcterms:modified>
</cp:coreProperties>
</file>