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1"/>
  </p:sldMasterIdLst>
  <p:notesMasterIdLst>
    <p:notesMasterId r:id="rId16"/>
  </p:notesMasterIdLst>
  <p:sldIdLst>
    <p:sldId id="256" r:id="rId2"/>
    <p:sldId id="257" r:id="rId3"/>
    <p:sldId id="258" r:id="rId4"/>
    <p:sldId id="260" r:id="rId5"/>
    <p:sldId id="261" r:id="rId6"/>
    <p:sldId id="272" r:id="rId7"/>
    <p:sldId id="262" r:id="rId8"/>
    <p:sldId id="263" r:id="rId9"/>
    <p:sldId id="264" r:id="rId10"/>
    <p:sldId id="265" r:id="rId11"/>
    <p:sldId id="266" r:id="rId12"/>
    <p:sldId id="267" r:id="rId13"/>
    <p:sldId id="268" r:id="rId14"/>
    <p:sldId id="273"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025489-51DF-4F41-BDFA-437363E8AA23}" type="datetimeFigureOut">
              <a:rPr lang="en-US" smtClean="0"/>
              <a:pPr/>
              <a:t>2/11/2019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81D841-DCF6-4BF1-80B5-C4ECA372B768}" type="slidenum">
              <a:rPr lang="en-US" smtClean="0"/>
              <a:pPr/>
              <a:t>‹#›</a:t>
            </a:fld>
            <a:endParaRPr lang="en-US"/>
          </a:p>
        </p:txBody>
      </p:sp>
    </p:spTree>
    <p:extLst>
      <p:ext uri="{BB962C8B-B14F-4D97-AF65-F5344CB8AC3E}">
        <p14:creationId xmlns:p14="http://schemas.microsoft.com/office/powerpoint/2010/main" val="327504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p:spPr>
        <p:txBody>
          <a:bodyPr/>
          <a:lstStyle/>
          <a:p>
            <a:pPr>
              <a:spcBef>
                <a:spcPct val="0"/>
              </a:spcBef>
            </a:pPr>
            <a:endParaRPr lang="en-US" altLang="en-US" smtClean="0">
              <a:latin typeface="Arial" pitchFamily="34" charset="0"/>
              <a:cs typeface="Arial" pitchFamily="34" charset="0"/>
            </a:endParaRPr>
          </a:p>
        </p:txBody>
      </p:sp>
      <p:sp>
        <p:nvSpPr>
          <p:cNvPr id="30724" name="Slide Number Placeholder 3"/>
          <p:cNvSpPr>
            <a:spLocks noGrp="1"/>
          </p:cNvSpPr>
          <p:nvPr>
            <p:ph type="sldNum" sz="quarter" idx="5"/>
          </p:nvPr>
        </p:nvSpPr>
        <p:spPr>
          <a:noFill/>
          <a:ln>
            <a:miter lim="800000"/>
            <a:headEnd/>
            <a:tailEnd/>
          </a:ln>
        </p:spPr>
        <p:txBody>
          <a:bodyPr/>
          <a:lstStyle/>
          <a:p>
            <a:fld id="{CD052A30-002A-4655-B4A5-B0B39724CFF8}" type="slidenum">
              <a:rPr lang="en-US" altLang="en-US" smtClean="0">
                <a:solidFill>
                  <a:srgbClr val="000000"/>
                </a:solidFill>
                <a:latin typeface="Calibri" pitchFamily="34" charset="0"/>
                <a:cs typeface="Arial" pitchFamily="34" charset="0"/>
              </a:rPr>
              <a:pPr/>
              <a:t>7</a:t>
            </a:fld>
            <a:endParaRPr lang="en-US" altLang="en-US" smtClean="0">
              <a:solidFill>
                <a:srgbClr val="000000"/>
              </a:solidFill>
              <a:latin typeface="Calibri"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p:spPr>
        <p:txBody>
          <a:bodyPr/>
          <a:lstStyle/>
          <a:p>
            <a:r>
              <a:rPr lang="en-US" altLang="en-US" smtClean="0">
                <a:latin typeface="Arial" pitchFamily="34" charset="0"/>
                <a:cs typeface="Arial" pitchFamily="34" charset="0"/>
              </a:rPr>
              <a:t>Some guest operating systems hosted in full virtualization mode, can be configured to run the Novell* Virtual Machine Drivers instead of drivers originating from the operating system. Running virtual machine drivers improves performance dramatically on guest operating systems, such as Windows XP and Windows Server 2003.</a:t>
            </a:r>
          </a:p>
        </p:txBody>
      </p:sp>
      <p:sp>
        <p:nvSpPr>
          <p:cNvPr id="31748" name="Slide Number Placeholder 3"/>
          <p:cNvSpPr>
            <a:spLocks noGrp="1"/>
          </p:cNvSpPr>
          <p:nvPr>
            <p:ph type="sldNum" sz="quarter" idx="5"/>
          </p:nvPr>
        </p:nvSpPr>
        <p:spPr>
          <a:noFill/>
          <a:ln>
            <a:miter lim="800000"/>
            <a:headEnd/>
            <a:tailEnd/>
          </a:ln>
        </p:spPr>
        <p:txBody>
          <a:bodyPr/>
          <a:lstStyle/>
          <a:p>
            <a:fld id="{ABA32806-45B6-403B-B2A3-EC7A2B27A28C}" type="slidenum">
              <a:rPr lang="en-US" altLang="en-US" smtClean="0">
                <a:latin typeface="Arial" pitchFamily="34" charset="0"/>
                <a:cs typeface="Arial" pitchFamily="34" charset="0"/>
              </a:rPr>
              <a:pPr/>
              <a:t>10</a:t>
            </a:fld>
            <a:endParaRPr lang="en-US" altLang="en-US" smtClean="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p:spPr>
        <p:txBody>
          <a:bodyPr/>
          <a:lstStyle/>
          <a:p>
            <a:r>
              <a:rPr lang="en-US" altLang="en-US" smtClean="0">
                <a:latin typeface="Arial" pitchFamily="34" charset="0"/>
                <a:cs typeface="Arial" pitchFamily="34" charset="0"/>
              </a:rPr>
              <a:t>Paravirtual mode does not require the host computer to support hardware-assisted virtualization technology, but does require the guest operating system to be modified for the virtualization environment. Typically, operating systems running in paravirtual mode enjoy better performance than those requiring full virtualization mode. </a:t>
            </a:r>
          </a:p>
          <a:p>
            <a:r>
              <a:rPr lang="en-US" altLang="en-US" smtClean="0">
                <a:latin typeface="Arial" pitchFamily="34" charset="0"/>
                <a:cs typeface="Arial" pitchFamily="34" charset="0"/>
              </a:rPr>
              <a:t>Operating systems currently modified to run in paravirtual mode are referred to as </a:t>
            </a:r>
            <a:r>
              <a:rPr lang="en-US" altLang="en-US" i="1" smtClean="0">
                <a:latin typeface="Arial" pitchFamily="34" charset="0"/>
                <a:cs typeface="Arial" pitchFamily="34" charset="0"/>
              </a:rPr>
              <a:t>paravirtualized operating systems</a:t>
            </a:r>
            <a:r>
              <a:rPr lang="en-US" altLang="en-US" smtClean="0">
                <a:latin typeface="Arial" pitchFamily="34" charset="0"/>
                <a:cs typeface="Arial" pitchFamily="34" charset="0"/>
              </a:rPr>
              <a:t> and include SUSE Linux Enterprise Server 11 and NetWare® 6.5 SP8. </a:t>
            </a:r>
          </a:p>
          <a:p>
            <a:endParaRPr lang="en-US" altLang="en-US" smtClean="0">
              <a:latin typeface="Arial" pitchFamily="34" charset="0"/>
              <a:cs typeface="Arial" pitchFamily="34" charset="0"/>
            </a:endParaRPr>
          </a:p>
        </p:txBody>
      </p:sp>
      <p:sp>
        <p:nvSpPr>
          <p:cNvPr id="32772" name="Slide Number Placeholder 3"/>
          <p:cNvSpPr>
            <a:spLocks noGrp="1"/>
          </p:cNvSpPr>
          <p:nvPr>
            <p:ph type="sldNum" sz="quarter" idx="5"/>
          </p:nvPr>
        </p:nvSpPr>
        <p:spPr>
          <a:noFill/>
          <a:ln>
            <a:miter lim="800000"/>
            <a:headEnd/>
            <a:tailEnd/>
          </a:ln>
        </p:spPr>
        <p:txBody>
          <a:bodyPr/>
          <a:lstStyle/>
          <a:p>
            <a:fld id="{D2CCCE08-E138-4C29-B0B7-0C7A23CE712D}" type="slidenum">
              <a:rPr lang="en-US" altLang="en-US" smtClean="0">
                <a:latin typeface="Arial" pitchFamily="34" charset="0"/>
                <a:cs typeface="Arial" pitchFamily="34" charset="0"/>
              </a:rPr>
              <a:pPr/>
              <a:t>11</a:t>
            </a:fld>
            <a:endParaRPr lang="en-US" altLang="en-US" smtClean="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p:spPr>
        <p:txBody>
          <a:bodyPr/>
          <a:lstStyle/>
          <a:p>
            <a:endParaRPr lang="en-US" altLang="en-US" smtClean="0">
              <a:latin typeface="Arial" pitchFamily="34" charset="0"/>
              <a:cs typeface="Arial" pitchFamily="34" charset="0"/>
            </a:endParaRPr>
          </a:p>
        </p:txBody>
      </p:sp>
      <p:sp>
        <p:nvSpPr>
          <p:cNvPr id="33796" name="Slide Number Placeholder 3"/>
          <p:cNvSpPr>
            <a:spLocks noGrp="1"/>
          </p:cNvSpPr>
          <p:nvPr>
            <p:ph type="sldNum" sz="quarter" idx="5"/>
          </p:nvPr>
        </p:nvSpPr>
        <p:spPr>
          <a:noFill/>
          <a:ln>
            <a:miter lim="800000"/>
            <a:headEnd/>
            <a:tailEnd/>
          </a:ln>
        </p:spPr>
        <p:txBody>
          <a:bodyPr/>
          <a:lstStyle/>
          <a:p>
            <a:fld id="{D6ADB12C-076C-471A-94FA-8F204BE48B1B}" type="slidenum">
              <a:rPr lang="en-US" altLang="en-US" smtClean="0">
                <a:latin typeface="Arial" pitchFamily="34" charset="0"/>
                <a:cs typeface="Arial" pitchFamily="34" charset="0"/>
              </a:rPr>
              <a:pPr/>
              <a:t>12</a:t>
            </a:fld>
            <a:endParaRPr lang="en-US" altLang="en-US"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r>
              <a:rPr lang="en-US" smtClean="0"/>
              <a:t>Dr. Neeraj Kumar Pandey</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2AF330F-A8AC-DE45-BD6B-AE8EC1B64A08}"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Dr. Neeraj Kumar Pandey</a:t>
            </a:r>
            <a:endParaRPr lang="en-US"/>
          </a:p>
        </p:txBody>
      </p:sp>
      <p:sp>
        <p:nvSpPr>
          <p:cNvPr id="6" name="Slide Number Placeholder 5"/>
          <p:cNvSpPr>
            <a:spLocks noGrp="1"/>
          </p:cNvSpPr>
          <p:nvPr>
            <p:ph type="sldNum" sz="quarter" idx="12"/>
          </p:nvPr>
        </p:nvSpPr>
        <p:spPr/>
        <p:txBody>
          <a:bodyPr/>
          <a:lstStyle/>
          <a:p>
            <a:fld id="{42AF330F-A8AC-DE45-BD6B-AE8EC1B64A0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Dr. Neeraj Kumar Pandey</a:t>
            </a:r>
            <a:endParaRPr lang="en-US"/>
          </a:p>
        </p:txBody>
      </p:sp>
      <p:sp>
        <p:nvSpPr>
          <p:cNvPr id="6" name="Slide Number Placeholder 5"/>
          <p:cNvSpPr>
            <a:spLocks noGrp="1"/>
          </p:cNvSpPr>
          <p:nvPr>
            <p:ph type="sldNum" sz="quarter" idx="12"/>
          </p:nvPr>
        </p:nvSpPr>
        <p:spPr/>
        <p:txBody>
          <a:bodyPr/>
          <a:lstStyle/>
          <a:p>
            <a:fld id="{42AF330F-A8AC-DE45-BD6B-AE8EC1B64A0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3" name="Rectangle 2"/>
          <p:cNvSpPr/>
          <p:nvPr userDrawn="1"/>
        </p:nvSpPr>
        <p:spPr>
          <a:xfrm>
            <a:off x="0" y="6477000"/>
            <a:ext cx="9144000" cy="46038"/>
          </a:xfrm>
          <a:prstGeom prst="rect">
            <a:avLst/>
          </a:prstGeom>
          <a:ln/>
        </p:spPr>
        <p:style>
          <a:lnRef idx="1">
            <a:schemeClr val="dk1"/>
          </a:lnRef>
          <a:fillRef idx="3">
            <a:schemeClr val="dk1"/>
          </a:fillRef>
          <a:effectRef idx="2">
            <a:schemeClr val="dk1"/>
          </a:effectRef>
          <a:fontRef idx="minor">
            <a:schemeClr val="lt1"/>
          </a:fontRef>
        </p:style>
        <p:txBody>
          <a:bodyPr anchor="ctr"/>
          <a:lstStyle/>
          <a:p>
            <a:pPr algn="ctr" fontAlgn="auto">
              <a:spcBef>
                <a:spcPts val="0"/>
              </a:spcBef>
              <a:spcAft>
                <a:spcPts val="0"/>
              </a:spcAft>
              <a:defRPr/>
            </a:pPr>
            <a:endParaRPr lang="en-US">
              <a:solidFill>
                <a:srgbClr val="002060"/>
              </a:solidFill>
              <a:latin typeface="Calibri" pitchFamily="34" charset="0"/>
              <a:cs typeface="Calibri" pitchFamily="34" charset="0"/>
            </a:endParaRPr>
          </a:p>
        </p:txBody>
      </p:sp>
      <p:grpSp>
        <p:nvGrpSpPr>
          <p:cNvPr id="2" name="Group 2"/>
          <p:cNvGrpSpPr>
            <a:grpSpLocks/>
          </p:cNvGrpSpPr>
          <p:nvPr userDrawn="1"/>
        </p:nvGrpSpPr>
        <p:grpSpPr bwMode="auto">
          <a:xfrm>
            <a:off x="68263" y="-1588"/>
            <a:ext cx="2695575" cy="1304926"/>
            <a:chOff x="68262" y="-1057"/>
            <a:chExt cx="2696105" cy="1303898"/>
          </a:xfrm>
        </p:grpSpPr>
        <p:sp>
          <p:nvSpPr>
            <p:cNvPr id="5" name="TextBox 4"/>
            <p:cNvSpPr txBox="1">
              <a:spLocks noChangeArrowheads="1"/>
            </p:cNvSpPr>
            <p:nvPr/>
          </p:nvSpPr>
          <p:spPr bwMode="auto">
            <a:xfrm>
              <a:off x="76201" y="533510"/>
              <a:ext cx="1295655" cy="76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ndara" pitchFamily="34" charset="0"/>
                </a:defRPr>
              </a:lvl1pPr>
              <a:lvl2pPr marL="742950" indent="-285750">
                <a:defRPr>
                  <a:solidFill>
                    <a:schemeClr val="tx1"/>
                  </a:solidFill>
                  <a:latin typeface="Candara" pitchFamily="34" charset="0"/>
                </a:defRPr>
              </a:lvl2pPr>
              <a:lvl3pPr marL="1143000" indent="-228600">
                <a:defRPr>
                  <a:solidFill>
                    <a:schemeClr val="tx1"/>
                  </a:solidFill>
                  <a:latin typeface="Candara" pitchFamily="34" charset="0"/>
                </a:defRPr>
              </a:lvl3pPr>
              <a:lvl4pPr marL="1600200" indent="-228600">
                <a:defRPr>
                  <a:solidFill>
                    <a:schemeClr val="tx1"/>
                  </a:solidFill>
                  <a:latin typeface="Candara" pitchFamily="34" charset="0"/>
                </a:defRPr>
              </a:lvl4pPr>
              <a:lvl5pPr marL="2057400" indent="-228600">
                <a:defRPr>
                  <a:solidFill>
                    <a:schemeClr val="tx1"/>
                  </a:solidFill>
                  <a:latin typeface="Candara" pitchFamily="34" charset="0"/>
                </a:defRPr>
              </a:lvl5pPr>
              <a:lvl6pPr marL="2514600" indent="-228600" fontAlgn="base">
                <a:spcBef>
                  <a:spcPct val="0"/>
                </a:spcBef>
                <a:spcAft>
                  <a:spcPct val="0"/>
                </a:spcAft>
                <a:defRPr>
                  <a:solidFill>
                    <a:schemeClr val="tx1"/>
                  </a:solidFill>
                  <a:latin typeface="Candara" pitchFamily="34" charset="0"/>
                </a:defRPr>
              </a:lvl6pPr>
              <a:lvl7pPr marL="2971800" indent="-228600" fontAlgn="base">
                <a:spcBef>
                  <a:spcPct val="0"/>
                </a:spcBef>
                <a:spcAft>
                  <a:spcPct val="0"/>
                </a:spcAft>
                <a:defRPr>
                  <a:solidFill>
                    <a:schemeClr val="tx1"/>
                  </a:solidFill>
                  <a:latin typeface="Candara" pitchFamily="34" charset="0"/>
                </a:defRPr>
              </a:lvl7pPr>
              <a:lvl8pPr marL="3429000" indent="-228600" fontAlgn="base">
                <a:spcBef>
                  <a:spcPct val="0"/>
                </a:spcBef>
                <a:spcAft>
                  <a:spcPct val="0"/>
                </a:spcAft>
                <a:defRPr>
                  <a:solidFill>
                    <a:schemeClr val="tx1"/>
                  </a:solidFill>
                  <a:latin typeface="Candara" pitchFamily="34" charset="0"/>
                </a:defRPr>
              </a:lvl8pPr>
              <a:lvl9pPr marL="3886200" indent="-228600" fontAlgn="base">
                <a:spcBef>
                  <a:spcPct val="0"/>
                </a:spcBef>
                <a:spcAft>
                  <a:spcPct val="0"/>
                </a:spcAft>
                <a:defRPr>
                  <a:solidFill>
                    <a:schemeClr val="tx1"/>
                  </a:solidFill>
                  <a:latin typeface="Candara" pitchFamily="34" charset="0"/>
                </a:defRPr>
              </a:lvl9pPr>
            </a:lstStyle>
            <a:p>
              <a:pPr>
                <a:defRPr/>
              </a:pPr>
              <a:r>
                <a:rPr lang="en-US" sz="4400" smtClean="0">
                  <a:solidFill>
                    <a:prstClr val="black"/>
                  </a:solidFill>
                  <a:latin typeface="Calibri" pitchFamily="34" charset="0"/>
                  <a:cs typeface="Arial" charset="0"/>
                </a:rPr>
                <a:t>UNF</a:t>
              </a:r>
            </a:p>
          </p:txBody>
        </p:sp>
        <p:sp>
          <p:nvSpPr>
            <p:cNvPr id="6" name="TextBox 5"/>
            <p:cNvSpPr txBox="1">
              <a:spLocks noChangeArrowheads="1"/>
            </p:cNvSpPr>
            <p:nvPr/>
          </p:nvSpPr>
          <p:spPr bwMode="auto">
            <a:xfrm>
              <a:off x="1201960" y="671514"/>
              <a:ext cx="1562407" cy="52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ndara" pitchFamily="34" charset="0"/>
                </a:defRPr>
              </a:lvl1pPr>
              <a:lvl2pPr marL="742950" indent="-285750">
                <a:defRPr>
                  <a:solidFill>
                    <a:schemeClr val="tx1"/>
                  </a:solidFill>
                  <a:latin typeface="Candara" pitchFamily="34" charset="0"/>
                </a:defRPr>
              </a:lvl2pPr>
              <a:lvl3pPr marL="1143000" indent="-228600">
                <a:defRPr>
                  <a:solidFill>
                    <a:schemeClr val="tx1"/>
                  </a:solidFill>
                  <a:latin typeface="Candara" pitchFamily="34" charset="0"/>
                </a:defRPr>
              </a:lvl3pPr>
              <a:lvl4pPr marL="1600200" indent="-228600">
                <a:defRPr>
                  <a:solidFill>
                    <a:schemeClr val="tx1"/>
                  </a:solidFill>
                  <a:latin typeface="Candara" pitchFamily="34" charset="0"/>
                </a:defRPr>
              </a:lvl4pPr>
              <a:lvl5pPr marL="2057400" indent="-228600">
                <a:defRPr>
                  <a:solidFill>
                    <a:schemeClr val="tx1"/>
                  </a:solidFill>
                  <a:latin typeface="Candara" pitchFamily="34" charset="0"/>
                </a:defRPr>
              </a:lvl5pPr>
              <a:lvl6pPr marL="2514600" indent="-228600" fontAlgn="base">
                <a:spcBef>
                  <a:spcPct val="0"/>
                </a:spcBef>
                <a:spcAft>
                  <a:spcPct val="0"/>
                </a:spcAft>
                <a:defRPr>
                  <a:solidFill>
                    <a:schemeClr val="tx1"/>
                  </a:solidFill>
                  <a:latin typeface="Candara" pitchFamily="34" charset="0"/>
                </a:defRPr>
              </a:lvl6pPr>
              <a:lvl7pPr marL="2971800" indent="-228600" fontAlgn="base">
                <a:spcBef>
                  <a:spcPct val="0"/>
                </a:spcBef>
                <a:spcAft>
                  <a:spcPct val="0"/>
                </a:spcAft>
                <a:defRPr>
                  <a:solidFill>
                    <a:schemeClr val="tx1"/>
                  </a:solidFill>
                  <a:latin typeface="Candara" pitchFamily="34" charset="0"/>
                </a:defRPr>
              </a:lvl7pPr>
              <a:lvl8pPr marL="3429000" indent="-228600" fontAlgn="base">
                <a:spcBef>
                  <a:spcPct val="0"/>
                </a:spcBef>
                <a:spcAft>
                  <a:spcPct val="0"/>
                </a:spcAft>
                <a:defRPr>
                  <a:solidFill>
                    <a:schemeClr val="tx1"/>
                  </a:solidFill>
                  <a:latin typeface="Candara" pitchFamily="34" charset="0"/>
                </a:defRPr>
              </a:lvl8pPr>
              <a:lvl9pPr marL="3886200" indent="-228600" fontAlgn="base">
                <a:spcBef>
                  <a:spcPct val="0"/>
                </a:spcBef>
                <a:spcAft>
                  <a:spcPct val="0"/>
                </a:spcAft>
                <a:defRPr>
                  <a:solidFill>
                    <a:schemeClr val="tx1"/>
                  </a:solidFill>
                  <a:latin typeface="Candara" pitchFamily="34" charset="0"/>
                </a:defRPr>
              </a:lvl9pPr>
            </a:lstStyle>
            <a:p>
              <a:pPr>
                <a:defRPr/>
              </a:pPr>
              <a:r>
                <a:rPr lang="en-US" sz="1400" smtClean="0">
                  <a:solidFill>
                    <a:prstClr val="black"/>
                  </a:solidFill>
                  <a:latin typeface="Calibri" pitchFamily="34" charset="0"/>
                  <a:cs typeface="Arial" charset="0"/>
                </a:rPr>
                <a:t>University  </a:t>
              </a:r>
              <a:r>
                <a:rPr lang="en-US" sz="1400" i="1" smtClean="0">
                  <a:solidFill>
                    <a:prstClr val="black"/>
                  </a:solidFill>
                  <a:latin typeface="Calibri" pitchFamily="34" charset="0"/>
                  <a:cs typeface="Arial" charset="0"/>
                </a:rPr>
                <a:t>of</a:t>
              </a:r>
            </a:p>
            <a:p>
              <a:pPr>
                <a:defRPr/>
              </a:pPr>
              <a:r>
                <a:rPr lang="en-US" sz="1400" smtClean="0">
                  <a:solidFill>
                    <a:prstClr val="black"/>
                  </a:solidFill>
                  <a:latin typeface="Calibri" pitchFamily="34" charset="0"/>
                  <a:cs typeface="Arial" charset="0"/>
                </a:rPr>
                <a:t>NORTH  FLORIDA </a:t>
              </a:r>
            </a:p>
          </p:txBody>
        </p:sp>
        <p:grpSp>
          <p:nvGrpSpPr>
            <p:cNvPr id="4" name="Group 6"/>
            <p:cNvGrpSpPr/>
            <p:nvPr/>
          </p:nvGrpSpPr>
          <p:grpSpPr>
            <a:xfrm>
              <a:off x="68262" y="-1057"/>
              <a:ext cx="617538" cy="690563"/>
              <a:chOff x="299773" y="-1057"/>
              <a:chExt cx="617538" cy="690563"/>
            </a:xfrm>
            <a:solidFill>
              <a:schemeClr val="bg2">
                <a:lumMod val="60000"/>
                <a:lumOff val="40000"/>
              </a:schemeClr>
            </a:solidFill>
          </p:grpSpPr>
          <p:sp>
            <p:nvSpPr>
              <p:cNvPr id="8" name="Freeform 7"/>
              <p:cNvSpPr>
                <a:spLocks/>
              </p:cNvSpPr>
              <p:nvPr/>
            </p:nvSpPr>
            <p:spPr bwMode="auto">
              <a:xfrm>
                <a:off x="639498" y="102131"/>
                <a:ext cx="200025" cy="341313"/>
              </a:xfrm>
              <a:custGeom>
                <a:avLst/>
                <a:gdLst>
                  <a:gd name="T0" fmla="*/ 40 w 252"/>
                  <a:gd name="T1" fmla="*/ 24 h 430"/>
                  <a:gd name="T2" fmla="*/ 60 w 252"/>
                  <a:gd name="T3" fmla="*/ 73 h 430"/>
                  <a:gd name="T4" fmla="*/ 88 w 252"/>
                  <a:gd name="T5" fmla="*/ 119 h 430"/>
                  <a:gd name="T6" fmla="*/ 116 w 252"/>
                  <a:gd name="T7" fmla="*/ 162 h 430"/>
                  <a:gd name="T8" fmla="*/ 143 w 252"/>
                  <a:gd name="T9" fmla="*/ 196 h 430"/>
                  <a:gd name="T10" fmla="*/ 161 w 252"/>
                  <a:gd name="T11" fmla="*/ 218 h 430"/>
                  <a:gd name="T12" fmla="*/ 177 w 252"/>
                  <a:gd name="T13" fmla="*/ 234 h 430"/>
                  <a:gd name="T14" fmla="*/ 191 w 252"/>
                  <a:gd name="T15" fmla="*/ 261 h 430"/>
                  <a:gd name="T16" fmla="*/ 201 w 252"/>
                  <a:gd name="T17" fmla="*/ 295 h 430"/>
                  <a:gd name="T18" fmla="*/ 213 w 252"/>
                  <a:gd name="T19" fmla="*/ 340 h 430"/>
                  <a:gd name="T20" fmla="*/ 236 w 252"/>
                  <a:gd name="T21" fmla="*/ 397 h 430"/>
                  <a:gd name="T22" fmla="*/ 241 w 252"/>
                  <a:gd name="T23" fmla="*/ 422 h 430"/>
                  <a:gd name="T24" fmla="*/ 203 w 252"/>
                  <a:gd name="T25" fmla="*/ 400 h 430"/>
                  <a:gd name="T26" fmla="*/ 155 w 252"/>
                  <a:gd name="T27" fmla="*/ 369 h 430"/>
                  <a:gd name="T28" fmla="*/ 104 w 252"/>
                  <a:gd name="T29" fmla="*/ 330 h 430"/>
                  <a:gd name="T30" fmla="*/ 59 w 252"/>
                  <a:gd name="T31" fmla="*/ 284 h 430"/>
                  <a:gd name="T32" fmla="*/ 31 w 252"/>
                  <a:gd name="T33" fmla="*/ 228 h 430"/>
                  <a:gd name="T34" fmla="*/ 73 w 252"/>
                  <a:gd name="T35" fmla="*/ 270 h 430"/>
                  <a:gd name="T36" fmla="*/ 114 w 252"/>
                  <a:gd name="T37" fmla="*/ 292 h 430"/>
                  <a:gd name="T38" fmla="*/ 116 w 252"/>
                  <a:gd name="T39" fmla="*/ 283 h 430"/>
                  <a:gd name="T40" fmla="*/ 84 w 252"/>
                  <a:gd name="T41" fmla="*/ 252 h 430"/>
                  <a:gd name="T42" fmla="*/ 55 w 252"/>
                  <a:gd name="T43" fmla="*/ 210 h 430"/>
                  <a:gd name="T44" fmla="*/ 29 w 252"/>
                  <a:gd name="T45" fmla="*/ 165 h 430"/>
                  <a:gd name="T46" fmla="*/ 9 w 252"/>
                  <a:gd name="T47" fmla="*/ 123 h 430"/>
                  <a:gd name="T48" fmla="*/ 0 w 252"/>
                  <a:gd name="T49" fmla="*/ 91 h 430"/>
                  <a:gd name="T50" fmla="*/ 15 w 252"/>
                  <a:gd name="T51" fmla="*/ 108 h 430"/>
                  <a:gd name="T52" fmla="*/ 51 w 252"/>
                  <a:gd name="T53" fmla="*/ 163 h 430"/>
                  <a:gd name="T54" fmla="*/ 91 w 252"/>
                  <a:gd name="T55" fmla="*/ 205 h 430"/>
                  <a:gd name="T56" fmla="*/ 99 w 252"/>
                  <a:gd name="T57" fmla="*/ 200 h 430"/>
                  <a:gd name="T58" fmla="*/ 71 w 252"/>
                  <a:gd name="T59" fmla="*/ 154 h 430"/>
                  <a:gd name="T60" fmla="*/ 44 w 252"/>
                  <a:gd name="T61" fmla="*/ 95 h 430"/>
                  <a:gd name="T62" fmla="*/ 32 w 252"/>
                  <a:gd name="T63" fmla="*/ 32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2" h="430">
                    <a:moveTo>
                      <a:pt x="34" y="0"/>
                    </a:moveTo>
                    <a:lnTo>
                      <a:pt x="40" y="24"/>
                    </a:lnTo>
                    <a:lnTo>
                      <a:pt x="49" y="48"/>
                    </a:lnTo>
                    <a:lnTo>
                      <a:pt x="60" y="73"/>
                    </a:lnTo>
                    <a:lnTo>
                      <a:pt x="73" y="97"/>
                    </a:lnTo>
                    <a:lnTo>
                      <a:pt x="88" y="119"/>
                    </a:lnTo>
                    <a:lnTo>
                      <a:pt x="102" y="141"/>
                    </a:lnTo>
                    <a:lnTo>
                      <a:pt x="116" y="162"/>
                    </a:lnTo>
                    <a:lnTo>
                      <a:pt x="130" y="180"/>
                    </a:lnTo>
                    <a:lnTo>
                      <a:pt x="143" y="196"/>
                    </a:lnTo>
                    <a:lnTo>
                      <a:pt x="153" y="208"/>
                    </a:lnTo>
                    <a:lnTo>
                      <a:pt x="161" y="218"/>
                    </a:lnTo>
                    <a:lnTo>
                      <a:pt x="167" y="222"/>
                    </a:lnTo>
                    <a:lnTo>
                      <a:pt x="177" y="234"/>
                    </a:lnTo>
                    <a:lnTo>
                      <a:pt x="185" y="246"/>
                    </a:lnTo>
                    <a:lnTo>
                      <a:pt x="191" y="261"/>
                    </a:lnTo>
                    <a:lnTo>
                      <a:pt x="196" y="277"/>
                    </a:lnTo>
                    <a:lnTo>
                      <a:pt x="201" y="295"/>
                    </a:lnTo>
                    <a:lnTo>
                      <a:pt x="207" y="317"/>
                    </a:lnTo>
                    <a:lnTo>
                      <a:pt x="213" y="340"/>
                    </a:lnTo>
                    <a:lnTo>
                      <a:pt x="224" y="367"/>
                    </a:lnTo>
                    <a:lnTo>
                      <a:pt x="236" y="397"/>
                    </a:lnTo>
                    <a:lnTo>
                      <a:pt x="252" y="430"/>
                    </a:lnTo>
                    <a:lnTo>
                      <a:pt x="241" y="422"/>
                    </a:lnTo>
                    <a:lnTo>
                      <a:pt x="224" y="411"/>
                    </a:lnTo>
                    <a:lnTo>
                      <a:pt x="203" y="400"/>
                    </a:lnTo>
                    <a:lnTo>
                      <a:pt x="180" y="385"/>
                    </a:lnTo>
                    <a:lnTo>
                      <a:pt x="155" y="369"/>
                    </a:lnTo>
                    <a:lnTo>
                      <a:pt x="129" y="351"/>
                    </a:lnTo>
                    <a:lnTo>
                      <a:pt x="104" y="330"/>
                    </a:lnTo>
                    <a:lnTo>
                      <a:pt x="81" y="309"/>
                    </a:lnTo>
                    <a:lnTo>
                      <a:pt x="59" y="284"/>
                    </a:lnTo>
                    <a:lnTo>
                      <a:pt x="42" y="257"/>
                    </a:lnTo>
                    <a:lnTo>
                      <a:pt x="31" y="228"/>
                    </a:lnTo>
                    <a:lnTo>
                      <a:pt x="52" y="251"/>
                    </a:lnTo>
                    <a:lnTo>
                      <a:pt x="73" y="270"/>
                    </a:lnTo>
                    <a:lnTo>
                      <a:pt x="94" y="284"/>
                    </a:lnTo>
                    <a:lnTo>
                      <a:pt x="114" y="292"/>
                    </a:lnTo>
                    <a:lnTo>
                      <a:pt x="132" y="293"/>
                    </a:lnTo>
                    <a:lnTo>
                      <a:pt x="116" y="283"/>
                    </a:lnTo>
                    <a:lnTo>
                      <a:pt x="100" y="269"/>
                    </a:lnTo>
                    <a:lnTo>
                      <a:pt x="84" y="252"/>
                    </a:lnTo>
                    <a:lnTo>
                      <a:pt x="70" y="231"/>
                    </a:lnTo>
                    <a:lnTo>
                      <a:pt x="55" y="210"/>
                    </a:lnTo>
                    <a:lnTo>
                      <a:pt x="41" y="187"/>
                    </a:lnTo>
                    <a:lnTo>
                      <a:pt x="29" y="165"/>
                    </a:lnTo>
                    <a:lnTo>
                      <a:pt x="18" y="143"/>
                    </a:lnTo>
                    <a:lnTo>
                      <a:pt x="9" y="123"/>
                    </a:lnTo>
                    <a:lnTo>
                      <a:pt x="3" y="106"/>
                    </a:lnTo>
                    <a:lnTo>
                      <a:pt x="0" y="91"/>
                    </a:lnTo>
                    <a:lnTo>
                      <a:pt x="0" y="81"/>
                    </a:lnTo>
                    <a:lnTo>
                      <a:pt x="15" y="108"/>
                    </a:lnTo>
                    <a:lnTo>
                      <a:pt x="32" y="137"/>
                    </a:lnTo>
                    <a:lnTo>
                      <a:pt x="51" y="163"/>
                    </a:lnTo>
                    <a:lnTo>
                      <a:pt x="71" y="186"/>
                    </a:lnTo>
                    <a:lnTo>
                      <a:pt x="91" y="205"/>
                    </a:lnTo>
                    <a:lnTo>
                      <a:pt x="112" y="219"/>
                    </a:lnTo>
                    <a:lnTo>
                      <a:pt x="99" y="200"/>
                    </a:lnTo>
                    <a:lnTo>
                      <a:pt x="84" y="179"/>
                    </a:lnTo>
                    <a:lnTo>
                      <a:pt x="71" y="154"/>
                    </a:lnTo>
                    <a:lnTo>
                      <a:pt x="56" y="125"/>
                    </a:lnTo>
                    <a:lnTo>
                      <a:pt x="44" y="95"/>
                    </a:lnTo>
                    <a:lnTo>
                      <a:pt x="36" y="64"/>
                    </a:lnTo>
                    <a:lnTo>
                      <a:pt x="32" y="32"/>
                    </a:lnTo>
                    <a:lnTo>
                      <a:pt x="34" y="0"/>
                    </a:lnTo>
                    <a:close/>
                  </a:path>
                </a:pathLst>
              </a:custGeom>
              <a:grpFill/>
              <a:ln>
                <a:noFill/>
                <a:headEnd/>
                <a:tailEnd/>
              </a:ln>
            </p:spPr>
            <p:style>
              <a:lnRef idx="1">
                <a:schemeClr val="accent3"/>
              </a:lnRef>
              <a:fillRef idx="3">
                <a:schemeClr val="accent3"/>
              </a:fillRef>
              <a:effectRef idx="2">
                <a:schemeClr val="accent3"/>
              </a:effectRef>
              <a:fontRef idx="minor">
                <a:schemeClr val="lt1"/>
              </a:fontRef>
            </p:style>
            <p:txBody>
              <a:bodyPr/>
              <a:lstStyle/>
              <a:p>
                <a:pPr fontAlgn="auto">
                  <a:spcBef>
                    <a:spcPts val="0"/>
                  </a:spcBef>
                  <a:spcAft>
                    <a:spcPts val="0"/>
                  </a:spcAft>
                  <a:defRPr/>
                </a:pPr>
                <a:endParaRPr lang="en-US">
                  <a:solidFill>
                    <a:srgbClr val="002060"/>
                  </a:solidFill>
                  <a:latin typeface="Calibri" pitchFamily="34" charset="0"/>
                  <a:cs typeface="Calibri" pitchFamily="34" charset="0"/>
                </a:endParaRPr>
              </a:p>
            </p:txBody>
          </p:sp>
          <p:sp>
            <p:nvSpPr>
              <p:cNvPr id="9" name="Freeform 8"/>
              <p:cNvSpPr>
                <a:spLocks/>
              </p:cNvSpPr>
              <p:nvPr/>
            </p:nvSpPr>
            <p:spPr bwMode="auto">
              <a:xfrm>
                <a:off x="299773" y="-1057"/>
                <a:ext cx="617538" cy="690563"/>
              </a:xfrm>
              <a:custGeom>
                <a:avLst/>
                <a:gdLst>
                  <a:gd name="T0" fmla="*/ 72 w 777"/>
                  <a:gd name="T1" fmla="*/ 133 h 871"/>
                  <a:gd name="T2" fmla="*/ 180 w 777"/>
                  <a:gd name="T3" fmla="*/ 247 h 871"/>
                  <a:gd name="T4" fmla="*/ 265 w 777"/>
                  <a:gd name="T5" fmla="*/ 305 h 871"/>
                  <a:gd name="T6" fmla="*/ 316 w 777"/>
                  <a:gd name="T7" fmla="*/ 348 h 871"/>
                  <a:gd name="T8" fmla="*/ 422 w 777"/>
                  <a:gd name="T9" fmla="*/ 440 h 871"/>
                  <a:gd name="T10" fmla="*/ 587 w 777"/>
                  <a:gd name="T11" fmla="*/ 541 h 871"/>
                  <a:gd name="T12" fmla="*/ 724 w 777"/>
                  <a:gd name="T13" fmla="*/ 630 h 871"/>
                  <a:gd name="T14" fmla="*/ 772 w 777"/>
                  <a:gd name="T15" fmla="*/ 704 h 871"/>
                  <a:gd name="T16" fmla="*/ 775 w 777"/>
                  <a:gd name="T17" fmla="*/ 732 h 871"/>
                  <a:gd name="T18" fmla="*/ 758 w 777"/>
                  <a:gd name="T19" fmla="*/ 729 h 871"/>
                  <a:gd name="T20" fmla="*/ 705 w 777"/>
                  <a:gd name="T21" fmla="*/ 703 h 871"/>
                  <a:gd name="T22" fmla="*/ 663 w 777"/>
                  <a:gd name="T23" fmla="*/ 781 h 871"/>
                  <a:gd name="T24" fmla="*/ 686 w 777"/>
                  <a:gd name="T25" fmla="*/ 806 h 871"/>
                  <a:gd name="T26" fmla="*/ 713 w 777"/>
                  <a:gd name="T27" fmla="*/ 828 h 871"/>
                  <a:gd name="T28" fmla="*/ 742 w 777"/>
                  <a:gd name="T29" fmla="*/ 822 h 871"/>
                  <a:gd name="T30" fmla="*/ 746 w 777"/>
                  <a:gd name="T31" fmla="*/ 826 h 871"/>
                  <a:gd name="T32" fmla="*/ 735 w 777"/>
                  <a:gd name="T33" fmla="*/ 828 h 871"/>
                  <a:gd name="T34" fmla="*/ 743 w 777"/>
                  <a:gd name="T35" fmla="*/ 837 h 871"/>
                  <a:gd name="T36" fmla="*/ 735 w 777"/>
                  <a:gd name="T37" fmla="*/ 836 h 871"/>
                  <a:gd name="T38" fmla="*/ 712 w 777"/>
                  <a:gd name="T39" fmla="*/ 840 h 871"/>
                  <a:gd name="T40" fmla="*/ 714 w 777"/>
                  <a:gd name="T41" fmla="*/ 853 h 871"/>
                  <a:gd name="T42" fmla="*/ 691 w 777"/>
                  <a:gd name="T43" fmla="*/ 848 h 871"/>
                  <a:gd name="T44" fmla="*/ 679 w 777"/>
                  <a:gd name="T45" fmla="*/ 871 h 871"/>
                  <a:gd name="T46" fmla="*/ 684 w 777"/>
                  <a:gd name="T47" fmla="*/ 844 h 871"/>
                  <a:gd name="T48" fmla="*/ 647 w 777"/>
                  <a:gd name="T49" fmla="*/ 820 h 871"/>
                  <a:gd name="T50" fmla="*/ 619 w 777"/>
                  <a:gd name="T51" fmla="*/ 801 h 871"/>
                  <a:gd name="T52" fmla="*/ 588 w 777"/>
                  <a:gd name="T53" fmla="*/ 756 h 871"/>
                  <a:gd name="T54" fmla="*/ 579 w 777"/>
                  <a:gd name="T55" fmla="*/ 785 h 871"/>
                  <a:gd name="T56" fmla="*/ 557 w 777"/>
                  <a:gd name="T57" fmla="*/ 840 h 871"/>
                  <a:gd name="T58" fmla="*/ 533 w 777"/>
                  <a:gd name="T59" fmla="*/ 836 h 871"/>
                  <a:gd name="T60" fmla="*/ 512 w 777"/>
                  <a:gd name="T61" fmla="*/ 822 h 871"/>
                  <a:gd name="T62" fmla="*/ 460 w 777"/>
                  <a:gd name="T63" fmla="*/ 852 h 871"/>
                  <a:gd name="T64" fmla="*/ 430 w 777"/>
                  <a:gd name="T65" fmla="*/ 841 h 871"/>
                  <a:gd name="T66" fmla="*/ 414 w 777"/>
                  <a:gd name="T67" fmla="*/ 824 h 871"/>
                  <a:gd name="T68" fmla="*/ 340 w 777"/>
                  <a:gd name="T69" fmla="*/ 840 h 871"/>
                  <a:gd name="T70" fmla="*/ 330 w 777"/>
                  <a:gd name="T71" fmla="*/ 820 h 871"/>
                  <a:gd name="T72" fmla="*/ 393 w 777"/>
                  <a:gd name="T73" fmla="*/ 761 h 871"/>
                  <a:gd name="T74" fmla="*/ 461 w 777"/>
                  <a:gd name="T75" fmla="*/ 693 h 871"/>
                  <a:gd name="T76" fmla="*/ 451 w 777"/>
                  <a:gd name="T77" fmla="*/ 640 h 871"/>
                  <a:gd name="T78" fmla="*/ 291 w 777"/>
                  <a:gd name="T79" fmla="*/ 594 h 871"/>
                  <a:gd name="T80" fmla="*/ 165 w 777"/>
                  <a:gd name="T81" fmla="*/ 532 h 871"/>
                  <a:gd name="T82" fmla="*/ 252 w 777"/>
                  <a:gd name="T83" fmla="*/ 541 h 871"/>
                  <a:gd name="T84" fmla="*/ 216 w 777"/>
                  <a:gd name="T85" fmla="*/ 494 h 871"/>
                  <a:gd name="T86" fmla="*/ 88 w 777"/>
                  <a:gd name="T87" fmla="*/ 378 h 871"/>
                  <a:gd name="T88" fmla="*/ 90 w 777"/>
                  <a:gd name="T89" fmla="*/ 342 h 871"/>
                  <a:gd name="T90" fmla="*/ 171 w 777"/>
                  <a:gd name="T91" fmla="*/ 387 h 871"/>
                  <a:gd name="T92" fmla="*/ 229 w 777"/>
                  <a:gd name="T93" fmla="*/ 401 h 871"/>
                  <a:gd name="T94" fmla="*/ 159 w 777"/>
                  <a:gd name="T95" fmla="*/ 344 h 871"/>
                  <a:gd name="T96" fmla="*/ 74 w 777"/>
                  <a:gd name="T97" fmla="*/ 232 h 871"/>
                  <a:gd name="T98" fmla="*/ 9 w 777"/>
                  <a:gd name="T99" fmla="*/ 55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77" h="871">
                    <a:moveTo>
                      <a:pt x="0" y="0"/>
                    </a:moveTo>
                    <a:lnTo>
                      <a:pt x="22" y="49"/>
                    </a:lnTo>
                    <a:lnTo>
                      <a:pt x="47" y="94"/>
                    </a:lnTo>
                    <a:lnTo>
                      <a:pt x="72" y="133"/>
                    </a:lnTo>
                    <a:lnTo>
                      <a:pt x="99" y="168"/>
                    </a:lnTo>
                    <a:lnTo>
                      <a:pt x="127" y="198"/>
                    </a:lnTo>
                    <a:lnTo>
                      <a:pt x="154" y="224"/>
                    </a:lnTo>
                    <a:lnTo>
                      <a:pt x="180" y="247"/>
                    </a:lnTo>
                    <a:lnTo>
                      <a:pt x="205" y="266"/>
                    </a:lnTo>
                    <a:lnTo>
                      <a:pt x="228" y="281"/>
                    </a:lnTo>
                    <a:lnTo>
                      <a:pt x="249" y="295"/>
                    </a:lnTo>
                    <a:lnTo>
                      <a:pt x="265" y="305"/>
                    </a:lnTo>
                    <a:lnTo>
                      <a:pt x="277" y="313"/>
                    </a:lnTo>
                    <a:lnTo>
                      <a:pt x="285" y="319"/>
                    </a:lnTo>
                    <a:lnTo>
                      <a:pt x="299" y="331"/>
                    </a:lnTo>
                    <a:lnTo>
                      <a:pt x="316" y="348"/>
                    </a:lnTo>
                    <a:lnTo>
                      <a:pt x="337" y="369"/>
                    </a:lnTo>
                    <a:lnTo>
                      <a:pt x="362" y="391"/>
                    </a:lnTo>
                    <a:lnTo>
                      <a:pt x="390" y="415"/>
                    </a:lnTo>
                    <a:lnTo>
                      <a:pt x="422" y="440"/>
                    </a:lnTo>
                    <a:lnTo>
                      <a:pt x="459" y="466"/>
                    </a:lnTo>
                    <a:lnTo>
                      <a:pt x="499" y="492"/>
                    </a:lnTo>
                    <a:lnTo>
                      <a:pt x="542" y="517"/>
                    </a:lnTo>
                    <a:lnTo>
                      <a:pt x="587" y="541"/>
                    </a:lnTo>
                    <a:lnTo>
                      <a:pt x="628" y="565"/>
                    </a:lnTo>
                    <a:lnTo>
                      <a:pt x="664" y="588"/>
                    </a:lnTo>
                    <a:lnTo>
                      <a:pt x="696" y="610"/>
                    </a:lnTo>
                    <a:lnTo>
                      <a:pt x="724" y="630"/>
                    </a:lnTo>
                    <a:lnTo>
                      <a:pt x="745" y="650"/>
                    </a:lnTo>
                    <a:lnTo>
                      <a:pt x="761" y="669"/>
                    </a:lnTo>
                    <a:lnTo>
                      <a:pt x="770" y="687"/>
                    </a:lnTo>
                    <a:lnTo>
                      <a:pt x="772" y="704"/>
                    </a:lnTo>
                    <a:lnTo>
                      <a:pt x="775" y="710"/>
                    </a:lnTo>
                    <a:lnTo>
                      <a:pt x="777" y="717"/>
                    </a:lnTo>
                    <a:lnTo>
                      <a:pt x="777" y="725"/>
                    </a:lnTo>
                    <a:lnTo>
                      <a:pt x="775" y="732"/>
                    </a:lnTo>
                    <a:lnTo>
                      <a:pt x="768" y="739"/>
                    </a:lnTo>
                    <a:lnTo>
                      <a:pt x="758" y="742"/>
                    </a:lnTo>
                    <a:lnTo>
                      <a:pt x="761" y="736"/>
                    </a:lnTo>
                    <a:lnTo>
                      <a:pt x="758" y="729"/>
                    </a:lnTo>
                    <a:lnTo>
                      <a:pt x="751" y="724"/>
                    </a:lnTo>
                    <a:lnTo>
                      <a:pt x="738" y="717"/>
                    </a:lnTo>
                    <a:lnTo>
                      <a:pt x="724" y="710"/>
                    </a:lnTo>
                    <a:lnTo>
                      <a:pt x="705" y="703"/>
                    </a:lnTo>
                    <a:lnTo>
                      <a:pt x="693" y="701"/>
                    </a:lnTo>
                    <a:lnTo>
                      <a:pt x="678" y="699"/>
                    </a:lnTo>
                    <a:lnTo>
                      <a:pt x="664" y="696"/>
                    </a:lnTo>
                    <a:lnTo>
                      <a:pt x="663" y="781"/>
                    </a:lnTo>
                    <a:lnTo>
                      <a:pt x="665" y="783"/>
                    </a:lnTo>
                    <a:lnTo>
                      <a:pt x="670" y="789"/>
                    </a:lnTo>
                    <a:lnTo>
                      <a:pt x="678" y="797"/>
                    </a:lnTo>
                    <a:lnTo>
                      <a:pt x="686" y="806"/>
                    </a:lnTo>
                    <a:lnTo>
                      <a:pt x="694" y="816"/>
                    </a:lnTo>
                    <a:lnTo>
                      <a:pt x="702" y="824"/>
                    </a:lnTo>
                    <a:lnTo>
                      <a:pt x="709" y="830"/>
                    </a:lnTo>
                    <a:lnTo>
                      <a:pt x="713" y="828"/>
                    </a:lnTo>
                    <a:lnTo>
                      <a:pt x="720" y="825"/>
                    </a:lnTo>
                    <a:lnTo>
                      <a:pt x="727" y="823"/>
                    </a:lnTo>
                    <a:lnTo>
                      <a:pt x="735" y="822"/>
                    </a:lnTo>
                    <a:lnTo>
                      <a:pt x="742" y="822"/>
                    </a:lnTo>
                    <a:lnTo>
                      <a:pt x="748" y="824"/>
                    </a:lnTo>
                    <a:lnTo>
                      <a:pt x="750" y="829"/>
                    </a:lnTo>
                    <a:lnTo>
                      <a:pt x="749" y="828"/>
                    </a:lnTo>
                    <a:lnTo>
                      <a:pt x="746" y="826"/>
                    </a:lnTo>
                    <a:lnTo>
                      <a:pt x="744" y="826"/>
                    </a:lnTo>
                    <a:lnTo>
                      <a:pt x="741" y="826"/>
                    </a:lnTo>
                    <a:lnTo>
                      <a:pt x="738" y="826"/>
                    </a:lnTo>
                    <a:lnTo>
                      <a:pt x="735" y="828"/>
                    </a:lnTo>
                    <a:lnTo>
                      <a:pt x="737" y="829"/>
                    </a:lnTo>
                    <a:lnTo>
                      <a:pt x="740" y="831"/>
                    </a:lnTo>
                    <a:lnTo>
                      <a:pt x="742" y="833"/>
                    </a:lnTo>
                    <a:lnTo>
                      <a:pt x="743" y="837"/>
                    </a:lnTo>
                    <a:lnTo>
                      <a:pt x="743" y="840"/>
                    </a:lnTo>
                    <a:lnTo>
                      <a:pt x="743" y="846"/>
                    </a:lnTo>
                    <a:lnTo>
                      <a:pt x="740" y="839"/>
                    </a:lnTo>
                    <a:lnTo>
                      <a:pt x="735" y="836"/>
                    </a:lnTo>
                    <a:lnTo>
                      <a:pt x="729" y="836"/>
                    </a:lnTo>
                    <a:lnTo>
                      <a:pt x="722" y="837"/>
                    </a:lnTo>
                    <a:lnTo>
                      <a:pt x="716" y="839"/>
                    </a:lnTo>
                    <a:lnTo>
                      <a:pt x="712" y="840"/>
                    </a:lnTo>
                    <a:lnTo>
                      <a:pt x="716" y="845"/>
                    </a:lnTo>
                    <a:lnTo>
                      <a:pt x="718" y="852"/>
                    </a:lnTo>
                    <a:lnTo>
                      <a:pt x="718" y="862"/>
                    </a:lnTo>
                    <a:lnTo>
                      <a:pt x="714" y="853"/>
                    </a:lnTo>
                    <a:lnTo>
                      <a:pt x="709" y="848"/>
                    </a:lnTo>
                    <a:lnTo>
                      <a:pt x="702" y="846"/>
                    </a:lnTo>
                    <a:lnTo>
                      <a:pt x="695" y="847"/>
                    </a:lnTo>
                    <a:lnTo>
                      <a:pt x="691" y="848"/>
                    </a:lnTo>
                    <a:lnTo>
                      <a:pt x="684" y="853"/>
                    </a:lnTo>
                    <a:lnTo>
                      <a:pt x="679" y="858"/>
                    </a:lnTo>
                    <a:lnTo>
                      <a:pt x="677" y="864"/>
                    </a:lnTo>
                    <a:lnTo>
                      <a:pt x="679" y="871"/>
                    </a:lnTo>
                    <a:lnTo>
                      <a:pt x="673" y="863"/>
                    </a:lnTo>
                    <a:lnTo>
                      <a:pt x="672" y="856"/>
                    </a:lnTo>
                    <a:lnTo>
                      <a:pt x="677" y="849"/>
                    </a:lnTo>
                    <a:lnTo>
                      <a:pt x="684" y="844"/>
                    </a:lnTo>
                    <a:lnTo>
                      <a:pt x="677" y="840"/>
                    </a:lnTo>
                    <a:lnTo>
                      <a:pt x="668" y="834"/>
                    </a:lnTo>
                    <a:lnTo>
                      <a:pt x="657" y="828"/>
                    </a:lnTo>
                    <a:lnTo>
                      <a:pt x="647" y="820"/>
                    </a:lnTo>
                    <a:lnTo>
                      <a:pt x="636" y="813"/>
                    </a:lnTo>
                    <a:lnTo>
                      <a:pt x="627" y="807"/>
                    </a:lnTo>
                    <a:lnTo>
                      <a:pt x="621" y="804"/>
                    </a:lnTo>
                    <a:lnTo>
                      <a:pt x="619" y="801"/>
                    </a:lnTo>
                    <a:lnTo>
                      <a:pt x="590" y="749"/>
                    </a:lnTo>
                    <a:lnTo>
                      <a:pt x="590" y="750"/>
                    </a:lnTo>
                    <a:lnTo>
                      <a:pt x="589" y="752"/>
                    </a:lnTo>
                    <a:lnTo>
                      <a:pt x="588" y="756"/>
                    </a:lnTo>
                    <a:lnTo>
                      <a:pt x="587" y="759"/>
                    </a:lnTo>
                    <a:lnTo>
                      <a:pt x="586" y="763"/>
                    </a:lnTo>
                    <a:lnTo>
                      <a:pt x="582" y="772"/>
                    </a:lnTo>
                    <a:lnTo>
                      <a:pt x="579" y="785"/>
                    </a:lnTo>
                    <a:lnTo>
                      <a:pt x="573" y="800"/>
                    </a:lnTo>
                    <a:lnTo>
                      <a:pt x="567" y="815"/>
                    </a:lnTo>
                    <a:lnTo>
                      <a:pt x="562" y="829"/>
                    </a:lnTo>
                    <a:lnTo>
                      <a:pt x="557" y="840"/>
                    </a:lnTo>
                    <a:lnTo>
                      <a:pt x="552" y="847"/>
                    </a:lnTo>
                    <a:lnTo>
                      <a:pt x="547" y="847"/>
                    </a:lnTo>
                    <a:lnTo>
                      <a:pt x="540" y="842"/>
                    </a:lnTo>
                    <a:lnTo>
                      <a:pt x="533" y="836"/>
                    </a:lnTo>
                    <a:lnTo>
                      <a:pt x="526" y="828"/>
                    </a:lnTo>
                    <a:lnTo>
                      <a:pt x="520" y="821"/>
                    </a:lnTo>
                    <a:lnTo>
                      <a:pt x="517" y="817"/>
                    </a:lnTo>
                    <a:lnTo>
                      <a:pt x="512" y="822"/>
                    </a:lnTo>
                    <a:lnTo>
                      <a:pt x="502" y="829"/>
                    </a:lnTo>
                    <a:lnTo>
                      <a:pt x="490" y="837"/>
                    </a:lnTo>
                    <a:lnTo>
                      <a:pt x="475" y="845"/>
                    </a:lnTo>
                    <a:lnTo>
                      <a:pt x="460" y="852"/>
                    </a:lnTo>
                    <a:lnTo>
                      <a:pt x="446" y="856"/>
                    </a:lnTo>
                    <a:lnTo>
                      <a:pt x="436" y="857"/>
                    </a:lnTo>
                    <a:lnTo>
                      <a:pt x="433" y="852"/>
                    </a:lnTo>
                    <a:lnTo>
                      <a:pt x="430" y="841"/>
                    </a:lnTo>
                    <a:lnTo>
                      <a:pt x="429" y="831"/>
                    </a:lnTo>
                    <a:lnTo>
                      <a:pt x="428" y="822"/>
                    </a:lnTo>
                    <a:lnTo>
                      <a:pt x="422" y="822"/>
                    </a:lnTo>
                    <a:lnTo>
                      <a:pt x="414" y="824"/>
                    </a:lnTo>
                    <a:lnTo>
                      <a:pt x="402" y="829"/>
                    </a:lnTo>
                    <a:lnTo>
                      <a:pt x="386" y="833"/>
                    </a:lnTo>
                    <a:lnTo>
                      <a:pt x="365" y="838"/>
                    </a:lnTo>
                    <a:lnTo>
                      <a:pt x="340" y="840"/>
                    </a:lnTo>
                    <a:lnTo>
                      <a:pt x="310" y="840"/>
                    </a:lnTo>
                    <a:lnTo>
                      <a:pt x="313" y="837"/>
                    </a:lnTo>
                    <a:lnTo>
                      <a:pt x="320" y="829"/>
                    </a:lnTo>
                    <a:lnTo>
                      <a:pt x="330" y="820"/>
                    </a:lnTo>
                    <a:lnTo>
                      <a:pt x="343" y="807"/>
                    </a:lnTo>
                    <a:lnTo>
                      <a:pt x="358" y="793"/>
                    </a:lnTo>
                    <a:lnTo>
                      <a:pt x="375" y="778"/>
                    </a:lnTo>
                    <a:lnTo>
                      <a:pt x="393" y="761"/>
                    </a:lnTo>
                    <a:lnTo>
                      <a:pt x="411" y="744"/>
                    </a:lnTo>
                    <a:lnTo>
                      <a:pt x="429" y="727"/>
                    </a:lnTo>
                    <a:lnTo>
                      <a:pt x="446" y="709"/>
                    </a:lnTo>
                    <a:lnTo>
                      <a:pt x="461" y="693"/>
                    </a:lnTo>
                    <a:lnTo>
                      <a:pt x="474" y="676"/>
                    </a:lnTo>
                    <a:lnTo>
                      <a:pt x="484" y="661"/>
                    </a:lnTo>
                    <a:lnTo>
                      <a:pt x="490" y="647"/>
                    </a:lnTo>
                    <a:lnTo>
                      <a:pt x="451" y="640"/>
                    </a:lnTo>
                    <a:lnTo>
                      <a:pt x="411" y="631"/>
                    </a:lnTo>
                    <a:lnTo>
                      <a:pt x="371" y="620"/>
                    </a:lnTo>
                    <a:lnTo>
                      <a:pt x="330" y="609"/>
                    </a:lnTo>
                    <a:lnTo>
                      <a:pt x="291" y="594"/>
                    </a:lnTo>
                    <a:lnTo>
                      <a:pt x="254" y="579"/>
                    </a:lnTo>
                    <a:lnTo>
                      <a:pt x="220" y="564"/>
                    </a:lnTo>
                    <a:lnTo>
                      <a:pt x="191" y="548"/>
                    </a:lnTo>
                    <a:lnTo>
                      <a:pt x="165" y="532"/>
                    </a:lnTo>
                    <a:lnTo>
                      <a:pt x="147" y="517"/>
                    </a:lnTo>
                    <a:lnTo>
                      <a:pt x="184" y="529"/>
                    </a:lnTo>
                    <a:lnTo>
                      <a:pt x="219" y="537"/>
                    </a:lnTo>
                    <a:lnTo>
                      <a:pt x="252" y="541"/>
                    </a:lnTo>
                    <a:lnTo>
                      <a:pt x="282" y="542"/>
                    </a:lnTo>
                    <a:lnTo>
                      <a:pt x="309" y="540"/>
                    </a:lnTo>
                    <a:lnTo>
                      <a:pt x="259" y="518"/>
                    </a:lnTo>
                    <a:lnTo>
                      <a:pt x="216" y="494"/>
                    </a:lnTo>
                    <a:lnTo>
                      <a:pt x="178" y="470"/>
                    </a:lnTo>
                    <a:lnTo>
                      <a:pt x="145" y="443"/>
                    </a:lnTo>
                    <a:lnTo>
                      <a:pt x="115" y="412"/>
                    </a:lnTo>
                    <a:lnTo>
                      <a:pt x="88" y="378"/>
                    </a:lnTo>
                    <a:lnTo>
                      <a:pt x="60" y="340"/>
                    </a:lnTo>
                    <a:lnTo>
                      <a:pt x="34" y="297"/>
                    </a:lnTo>
                    <a:lnTo>
                      <a:pt x="64" y="322"/>
                    </a:lnTo>
                    <a:lnTo>
                      <a:pt x="90" y="342"/>
                    </a:lnTo>
                    <a:lnTo>
                      <a:pt x="113" y="359"/>
                    </a:lnTo>
                    <a:lnTo>
                      <a:pt x="135" y="371"/>
                    </a:lnTo>
                    <a:lnTo>
                      <a:pt x="154" y="380"/>
                    </a:lnTo>
                    <a:lnTo>
                      <a:pt x="171" y="387"/>
                    </a:lnTo>
                    <a:lnTo>
                      <a:pt x="187" y="393"/>
                    </a:lnTo>
                    <a:lnTo>
                      <a:pt x="202" y="396"/>
                    </a:lnTo>
                    <a:lnTo>
                      <a:pt x="216" y="399"/>
                    </a:lnTo>
                    <a:lnTo>
                      <a:pt x="229" y="401"/>
                    </a:lnTo>
                    <a:lnTo>
                      <a:pt x="216" y="391"/>
                    </a:lnTo>
                    <a:lnTo>
                      <a:pt x="199" y="378"/>
                    </a:lnTo>
                    <a:lnTo>
                      <a:pt x="179" y="362"/>
                    </a:lnTo>
                    <a:lnTo>
                      <a:pt x="159" y="344"/>
                    </a:lnTo>
                    <a:lnTo>
                      <a:pt x="138" y="321"/>
                    </a:lnTo>
                    <a:lnTo>
                      <a:pt x="116" y="295"/>
                    </a:lnTo>
                    <a:lnTo>
                      <a:pt x="95" y="265"/>
                    </a:lnTo>
                    <a:lnTo>
                      <a:pt x="74" y="232"/>
                    </a:lnTo>
                    <a:lnTo>
                      <a:pt x="55" y="194"/>
                    </a:lnTo>
                    <a:lnTo>
                      <a:pt x="38" y="152"/>
                    </a:lnTo>
                    <a:lnTo>
                      <a:pt x="22" y="107"/>
                    </a:lnTo>
                    <a:lnTo>
                      <a:pt x="9" y="55"/>
                    </a:lnTo>
                    <a:lnTo>
                      <a:pt x="0" y="0"/>
                    </a:lnTo>
                    <a:close/>
                  </a:path>
                </a:pathLst>
              </a:custGeom>
              <a:grpFill/>
              <a:ln>
                <a:noFill/>
                <a:headEnd/>
                <a:tailEnd/>
              </a:ln>
            </p:spPr>
            <p:style>
              <a:lnRef idx="1">
                <a:schemeClr val="accent3"/>
              </a:lnRef>
              <a:fillRef idx="3">
                <a:schemeClr val="accent3"/>
              </a:fillRef>
              <a:effectRef idx="2">
                <a:schemeClr val="accent3"/>
              </a:effectRef>
              <a:fontRef idx="minor">
                <a:schemeClr val="lt1"/>
              </a:fontRef>
            </p:style>
            <p:txBody>
              <a:bodyPr/>
              <a:lstStyle/>
              <a:p>
                <a:pPr fontAlgn="auto">
                  <a:spcBef>
                    <a:spcPts val="0"/>
                  </a:spcBef>
                  <a:spcAft>
                    <a:spcPts val="0"/>
                  </a:spcAft>
                  <a:defRPr/>
                </a:pPr>
                <a:endParaRPr lang="en-US">
                  <a:solidFill>
                    <a:srgbClr val="002060"/>
                  </a:solidFill>
                  <a:latin typeface="Calibri" pitchFamily="34" charset="0"/>
                  <a:cs typeface="Calibri" pitchFamily="34" charset="0"/>
                </a:endParaRPr>
              </a:p>
            </p:txBody>
          </p:sp>
        </p:grpSp>
      </p:grpSp>
      <p:sp>
        <p:nvSpPr>
          <p:cNvPr id="10" name="Rectangle 9"/>
          <p:cNvSpPr/>
          <p:nvPr userDrawn="1"/>
        </p:nvSpPr>
        <p:spPr>
          <a:xfrm>
            <a:off x="2643188" y="1049338"/>
            <a:ext cx="6477000" cy="46037"/>
          </a:xfrm>
          <a:prstGeom prst="rect">
            <a:avLst/>
          </a:prstGeom>
          <a:ln/>
        </p:spPr>
        <p:style>
          <a:lnRef idx="1">
            <a:schemeClr val="dk1"/>
          </a:lnRef>
          <a:fillRef idx="3">
            <a:schemeClr val="dk1"/>
          </a:fillRef>
          <a:effectRef idx="2">
            <a:schemeClr val="dk1"/>
          </a:effectRef>
          <a:fontRef idx="minor">
            <a:schemeClr val="lt1"/>
          </a:fontRef>
        </p:style>
        <p:txBody>
          <a:bodyPr anchor="ctr"/>
          <a:lstStyle/>
          <a:p>
            <a:pPr algn="ctr" fontAlgn="auto">
              <a:spcBef>
                <a:spcPts val="0"/>
              </a:spcBef>
              <a:spcAft>
                <a:spcPts val="0"/>
              </a:spcAft>
              <a:defRPr/>
            </a:pPr>
            <a:endParaRPr lang="en-US">
              <a:solidFill>
                <a:srgbClr val="002060"/>
              </a:solidFill>
              <a:latin typeface="Calibri" pitchFamily="34" charset="0"/>
              <a:cs typeface="Calibri" pitchFamily="34" charset="0"/>
            </a:endParaRPr>
          </a:p>
        </p:txBody>
      </p:sp>
      <p:sp>
        <p:nvSpPr>
          <p:cNvPr id="19" name="Title 1"/>
          <p:cNvSpPr>
            <a:spLocks noGrp="1"/>
          </p:cNvSpPr>
          <p:nvPr>
            <p:ph type="title"/>
          </p:nvPr>
        </p:nvSpPr>
        <p:spPr>
          <a:xfrm>
            <a:off x="2819401" y="86473"/>
            <a:ext cx="6304766" cy="963658"/>
          </a:xfrm>
          <a:prstGeom prst="rect">
            <a:avLst/>
          </a:prstGeom>
          <a:noFill/>
        </p:spPr>
        <p:txBody>
          <a:bodyPr anchor="b" anchorCtr="0"/>
          <a:lstStyle>
            <a:lvl1pPr algn="l">
              <a:defRPr sz="2800">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11" name="Footer Placeholder 4"/>
          <p:cNvSpPr>
            <a:spLocks noGrp="1"/>
          </p:cNvSpPr>
          <p:nvPr>
            <p:ph type="ftr" sz="quarter" idx="10"/>
          </p:nvPr>
        </p:nvSpPr>
        <p:spPr>
          <a:xfrm>
            <a:off x="0" y="6583363"/>
            <a:ext cx="8458200" cy="274637"/>
          </a:xfrm>
          <a:prstGeom prst="rect">
            <a:avLst/>
          </a:prstGeom>
        </p:spPr>
        <p:txBody>
          <a:bodyPr vert="horz" lIns="91440" tIns="45720" rIns="91440" bIns="45720" rtlCol="0" anchor="ctr"/>
          <a:lstStyle>
            <a:lvl1pPr algn="l" fontAlgn="auto">
              <a:spcBef>
                <a:spcPts val="0"/>
              </a:spcBef>
              <a:spcAft>
                <a:spcPts val="0"/>
              </a:spcAft>
              <a:defRPr sz="1200">
                <a:solidFill>
                  <a:prstClr val="black"/>
                </a:solidFill>
                <a:latin typeface="Arial" pitchFamily="34" charset="0"/>
                <a:cs typeface="Arial" pitchFamily="34" charset="0"/>
              </a:defRPr>
            </a:lvl1pPr>
          </a:lstStyle>
          <a:p>
            <a:pPr>
              <a:defRPr/>
            </a:pPr>
            <a:r>
              <a:rPr lang="en-US" smtClean="0"/>
              <a:t>Dr. Neeraj Kumar Pandey</a:t>
            </a:r>
            <a:endParaRPr lang="en-US"/>
          </a:p>
        </p:txBody>
      </p:sp>
      <p:sp>
        <p:nvSpPr>
          <p:cNvPr id="12" name="Slide Number Placeholder 5"/>
          <p:cNvSpPr>
            <a:spLocks noGrp="1"/>
          </p:cNvSpPr>
          <p:nvPr>
            <p:ph type="sldNum" sz="quarter" idx="11"/>
          </p:nvPr>
        </p:nvSpPr>
        <p:spPr>
          <a:xfrm>
            <a:off x="8534400" y="6583363"/>
            <a:ext cx="549275" cy="274637"/>
          </a:xfrm>
          <a:prstGeom prst="rect">
            <a:avLst/>
          </a:prstGeom>
        </p:spPr>
        <p:txBody>
          <a:bodyPr vert="horz" lIns="91440" tIns="45720" rIns="91440" bIns="45720" rtlCol="0" anchor="ctr"/>
          <a:lstStyle>
            <a:lvl1pPr algn="r" fontAlgn="auto">
              <a:spcBef>
                <a:spcPts val="0"/>
              </a:spcBef>
              <a:spcAft>
                <a:spcPts val="0"/>
              </a:spcAft>
              <a:defRPr sz="1200">
                <a:solidFill>
                  <a:prstClr val="black"/>
                </a:solidFill>
                <a:latin typeface="Arial" pitchFamily="34" charset="0"/>
                <a:cs typeface="Arial" pitchFamily="34" charset="0"/>
              </a:defRPr>
            </a:lvl1pPr>
          </a:lstStyle>
          <a:p>
            <a:pPr>
              <a:defRPr/>
            </a:pPr>
            <a:fld id="{B7CEBD93-4778-46F3-ADEF-61882EB46D3B}" type="slidenum">
              <a:rPr lang="en-US"/>
              <a:pPr>
                <a:defRPr/>
              </a:pPr>
              <a:t>‹#›</a:t>
            </a:fld>
            <a:endParaRPr lang="en-US"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Dr. Neeraj Kumar Pandey</a:t>
            </a:r>
            <a:endParaRPr lang="en-US"/>
          </a:p>
        </p:txBody>
      </p:sp>
      <p:sp>
        <p:nvSpPr>
          <p:cNvPr id="6" name="Slide Number Placeholder 5"/>
          <p:cNvSpPr>
            <a:spLocks noGrp="1"/>
          </p:cNvSpPr>
          <p:nvPr>
            <p:ph type="sldNum" sz="quarter" idx="12"/>
          </p:nvPr>
        </p:nvSpPr>
        <p:spPr/>
        <p:txBody>
          <a:bodyPr/>
          <a:lstStyle/>
          <a:p>
            <a:fld id="{42AF330F-A8AC-DE45-BD6B-AE8EC1B64A08}"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Dr. Neeraj Kumar Pandey</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2AF330F-A8AC-DE45-BD6B-AE8EC1B64A0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Dr. Neeraj Kumar Pandey</a:t>
            </a:r>
            <a:endParaRPr lang="en-US"/>
          </a:p>
        </p:txBody>
      </p:sp>
      <p:sp>
        <p:nvSpPr>
          <p:cNvPr id="7" name="Slide Number Placeholder 6"/>
          <p:cNvSpPr>
            <a:spLocks noGrp="1"/>
          </p:cNvSpPr>
          <p:nvPr>
            <p:ph type="sldNum" sz="quarter" idx="12"/>
          </p:nvPr>
        </p:nvSpPr>
        <p:spPr/>
        <p:txBody>
          <a:bodyPr/>
          <a:lstStyle/>
          <a:p>
            <a:fld id="{42AF330F-A8AC-DE45-BD6B-AE8EC1B64A08}"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Dr. Neeraj Kumar Pandey</a:t>
            </a:r>
            <a:endParaRPr lang="en-US"/>
          </a:p>
        </p:txBody>
      </p:sp>
      <p:sp>
        <p:nvSpPr>
          <p:cNvPr id="9" name="Slide Number Placeholder 8"/>
          <p:cNvSpPr>
            <a:spLocks noGrp="1"/>
          </p:cNvSpPr>
          <p:nvPr>
            <p:ph type="sldNum" sz="quarter" idx="12"/>
          </p:nvPr>
        </p:nvSpPr>
        <p:spPr/>
        <p:txBody>
          <a:bodyPr/>
          <a:lstStyle/>
          <a:p>
            <a:fld id="{42AF330F-A8AC-DE45-BD6B-AE8EC1B64A08}"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Dr. Neeraj Kumar Pandey</a:t>
            </a:r>
            <a:endParaRPr lang="en-US"/>
          </a:p>
        </p:txBody>
      </p:sp>
      <p:sp>
        <p:nvSpPr>
          <p:cNvPr id="5" name="Slide Number Placeholder 4"/>
          <p:cNvSpPr>
            <a:spLocks noGrp="1"/>
          </p:cNvSpPr>
          <p:nvPr>
            <p:ph type="sldNum" sz="quarter" idx="12"/>
          </p:nvPr>
        </p:nvSpPr>
        <p:spPr/>
        <p:txBody>
          <a:bodyPr/>
          <a:lstStyle/>
          <a:p>
            <a:fld id="{42AF330F-A8AC-DE45-BD6B-AE8EC1B64A0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Dr. Neeraj Kumar Pandey</a:t>
            </a:r>
            <a:endParaRPr lang="en-US"/>
          </a:p>
        </p:txBody>
      </p:sp>
      <p:sp>
        <p:nvSpPr>
          <p:cNvPr id="4" name="Slide Number Placeholder 3"/>
          <p:cNvSpPr>
            <a:spLocks noGrp="1"/>
          </p:cNvSpPr>
          <p:nvPr>
            <p:ph type="sldNum" sz="quarter" idx="12"/>
          </p:nvPr>
        </p:nvSpPr>
        <p:spPr/>
        <p:txBody>
          <a:bodyPr/>
          <a:lstStyle/>
          <a:p>
            <a:fld id="{42AF330F-A8AC-DE45-BD6B-AE8EC1B64A0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Dr. Neeraj Kumar Pandey</a:t>
            </a:r>
            <a:endParaRPr lang="en-US"/>
          </a:p>
        </p:txBody>
      </p:sp>
      <p:sp>
        <p:nvSpPr>
          <p:cNvPr id="7" name="Slide Number Placeholder 6"/>
          <p:cNvSpPr>
            <a:spLocks noGrp="1"/>
          </p:cNvSpPr>
          <p:nvPr>
            <p:ph type="sldNum" sz="quarter" idx="12"/>
          </p:nvPr>
        </p:nvSpPr>
        <p:spPr/>
        <p:txBody>
          <a:bodyPr/>
          <a:lstStyle/>
          <a:p>
            <a:fld id="{42AF330F-A8AC-DE45-BD6B-AE8EC1B64A08}"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Dr. Neeraj Kumar Pandey</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2AF330F-A8AC-DE45-BD6B-AE8EC1B64A08}"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Dr. Neeraj Kumar Pandey</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2AF330F-A8AC-DE45-BD6B-AE8EC1B64A0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Dr. Neeraj Kumar Pandey</a:t>
            </a:r>
            <a:endParaRPr lang="en-US"/>
          </a:p>
        </p:txBody>
      </p:sp>
      <p:sp>
        <p:nvSpPr>
          <p:cNvPr id="2" name="Title 1"/>
          <p:cNvSpPr>
            <a:spLocks noGrp="1"/>
          </p:cNvSpPr>
          <p:nvPr>
            <p:ph type="ctrTitle"/>
          </p:nvPr>
        </p:nvSpPr>
        <p:spPr/>
        <p:txBody>
          <a:bodyPr/>
          <a:lstStyle/>
          <a:p>
            <a:r>
              <a:rPr lang="en-US" b="1" u="sng" dirty="0" smtClean="0"/>
              <a:t>Virtualization and Cloud Computing</a:t>
            </a:r>
            <a:endParaRPr lang="en-US" b="1" u="sng" dirty="0"/>
          </a:p>
        </p:txBody>
      </p:sp>
    </p:spTree>
    <p:extLst>
      <p:ext uri="{BB962C8B-B14F-4D97-AF65-F5344CB8AC3E}">
        <p14:creationId xmlns:p14="http://schemas.microsoft.com/office/powerpoint/2010/main" val="8709470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Content Placeholder 6"/>
          <p:cNvSpPr txBox="1">
            <a:spLocks/>
          </p:cNvSpPr>
          <p:nvPr/>
        </p:nvSpPr>
        <p:spPr bwMode="auto">
          <a:xfrm>
            <a:off x="4953000" y="1609725"/>
            <a:ext cx="4191000" cy="3876675"/>
          </a:xfrm>
          <a:prstGeom prst="rect">
            <a:avLst/>
          </a:prstGeom>
          <a:noFill/>
          <a:ln w="9525">
            <a:noFill/>
            <a:miter lim="800000"/>
            <a:headEnd/>
            <a:tailEnd/>
          </a:ln>
        </p:spPr>
        <p:txBody>
          <a:bodyPr/>
          <a:lstStyle/>
          <a:p>
            <a:pPr marL="273050" indent="-273050">
              <a:spcBef>
                <a:spcPct val="20000"/>
              </a:spcBef>
              <a:buFont typeface="Arial" pitchFamily="34" charset="0"/>
              <a:buNone/>
            </a:pPr>
            <a:r>
              <a:rPr lang="en-US" altLang="en-US" sz="3200" b="1" dirty="0">
                <a:solidFill>
                  <a:srgbClr val="000000"/>
                </a:solidFill>
                <a:latin typeface="Calibri" pitchFamily="34" charset="0"/>
              </a:rPr>
              <a:t>Full virtualization</a:t>
            </a:r>
          </a:p>
          <a:p>
            <a:pPr marL="273050" indent="-273050">
              <a:spcBef>
                <a:spcPct val="20000"/>
              </a:spcBef>
              <a:buSzPct val="150000"/>
              <a:buFont typeface="Arial" pitchFamily="34" charset="0"/>
              <a:buChar char="•"/>
            </a:pPr>
            <a:r>
              <a:rPr lang="en-US" altLang="en-US" sz="2000" dirty="0">
                <a:solidFill>
                  <a:srgbClr val="000000"/>
                </a:solidFill>
              </a:rPr>
              <a:t>Enables hypervisors to run an unmodified guest operating system (e.g. Windows  2003 or XP).</a:t>
            </a:r>
          </a:p>
          <a:p>
            <a:pPr marL="273050" indent="-273050">
              <a:spcBef>
                <a:spcPct val="20000"/>
              </a:spcBef>
              <a:buSzPct val="150000"/>
              <a:buFont typeface="Arial" pitchFamily="34" charset="0"/>
              <a:buChar char="•"/>
            </a:pPr>
            <a:r>
              <a:rPr lang="en-US" altLang="en-US" sz="2000" dirty="0">
                <a:solidFill>
                  <a:srgbClr val="000000"/>
                </a:solidFill>
              </a:rPr>
              <a:t> Guest OS is not aware that it is being virtualized.</a:t>
            </a:r>
          </a:p>
          <a:p>
            <a:pPr marL="273050" indent="-273050">
              <a:spcBef>
                <a:spcPct val="20000"/>
              </a:spcBef>
              <a:buSzPct val="150000"/>
              <a:buFont typeface="Arial" pitchFamily="34" charset="0"/>
              <a:buChar char="•"/>
            </a:pPr>
            <a:r>
              <a:rPr lang="en-US" altLang="en-US" sz="2000" dirty="0">
                <a:solidFill>
                  <a:srgbClr val="000000"/>
                </a:solidFill>
              </a:rPr>
              <a:t>E.g.: VMware uses a combination of direct execution and binary translation techniques  to achieve full virtualization of server systems.</a:t>
            </a:r>
          </a:p>
        </p:txBody>
      </p:sp>
      <p:sp>
        <p:nvSpPr>
          <p:cNvPr id="72" name="Snip and Round Single Corner Rectangle 71"/>
          <p:cNvSpPr/>
          <p:nvPr/>
        </p:nvSpPr>
        <p:spPr>
          <a:xfrm>
            <a:off x="152400" y="1371600"/>
            <a:ext cx="4800600" cy="4314825"/>
          </a:xfrm>
          <a:prstGeom prst="snipRoundRect">
            <a:avLst/>
          </a:prstGeom>
          <a:ln/>
        </p:spPr>
        <p:style>
          <a:lnRef idx="1">
            <a:schemeClr val="accent3"/>
          </a:lnRef>
          <a:fillRef idx="3">
            <a:schemeClr val="accent3"/>
          </a:fillRef>
          <a:effectRef idx="2">
            <a:schemeClr val="accent3"/>
          </a:effectRef>
          <a:fontRef idx="minor">
            <a:schemeClr val="lt1"/>
          </a:fontRef>
        </p:style>
        <p:txBody>
          <a:bodyPr anchor="b"/>
          <a:lstStyle/>
          <a:p>
            <a:pPr algn="ctr" fontAlgn="auto">
              <a:spcBef>
                <a:spcPts val="0"/>
              </a:spcBef>
              <a:spcAft>
                <a:spcPts val="0"/>
              </a:spcAft>
              <a:defRPr/>
            </a:pPr>
            <a:r>
              <a:rPr lang="en-US" dirty="0">
                <a:solidFill>
                  <a:prstClr val="white"/>
                </a:solidFill>
                <a:latin typeface="Arial" pitchFamily="34" charset="0"/>
                <a:cs typeface="Arial" pitchFamily="34" charset="0"/>
              </a:rPr>
              <a:t>Hardware</a:t>
            </a:r>
          </a:p>
          <a:p>
            <a:pPr fontAlgn="auto">
              <a:spcBef>
                <a:spcPts val="0"/>
              </a:spcBef>
              <a:spcAft>
                <a:spcPts val="0"/>
              </a:spcAft>
              <a:defRPr/>
            </a:pPr>
            <a:endParaRPr lang="en-US" dirty="0">
              <a:solidFill>
                <a:prstClr val="white"/>
              </a:solidFill>
              <a:latin typeface="Arial" pitchFamily="34" charset="0"/>
              <a:cs typeface="Arial" pitchFamily="34" charset="0"/>
            </a:endParaRPr>
          </a:p>
          <a:p>
            <a:pPr fontAlgn="auto">
              <a:spcBef>
                <a:spcPts val="0"/>
              </a:spcBef>
              <a:spcAft>
                <a:spcPts val="0"/>
              </a:spcAft>
              <a:defRPr/>
            </a:pPr>
            <a:endParaRPr lang="en-US" dirty="0">
              <a:solidFill>
                <a:prstClr val="white"/>
              </a:solidFill>
              <a:latin typeface="Arial" pitchFamily="34" charset="0"/>
              <a:cs typeface="Arial" pitchFamily="34" charset="0"/>
            </a:endParaRPr>
          </a:p>
          <a:p>
            <a:pPr fontAlgn="auto">
              <a:spcBef>
                <a:spcPts val="0"/>
              </a:spcBef>
              <a:spcAft>
                <a:spcPts val="0"/>
              </a:spcAft>
              <a:defRPr/>
            </a:pPr>
            <a:endParaRPr lang="en-US" dirty="0">
              <a:solidFill>
                <a:prstClr val="white"/>
              </a:solidFill>
              <a:latin typeface="Arial" pitchFamily="34" charset="0"/>
              <a:cs typeface="Arial" pitchFamily="34" charset="0"/>
            </a:endParaRPr>
          </a:p>
          <a:p>
            <a:pPr fontAlgn="auto">
              <a:spcBef>
                <a:spcPts val="0"/>
              </a:spcBef>
              <a:spcAft>
                <a:spcPts val="0"/>
              </a:spcAft>
              <a:defRPr/>
            </a:pPr>
            <a:r>
              <a:rPr lang="en-US" dirty="0">
                <a:solidFill>
                  <a:prstClr val="white"/>
                </a:solidFill>
                <a:latin typeface="Arial" pitchFamily="34" charset="0"/>
                <a:cs typeface="Arial" pitchFamily="34" charset="0"/>
              </a:rPr>
              <a:t>CPU         Memory        NIC           DISK</a:t>
            </a:r>
          </a:p>
        </p:txBody>
      </p:sp>
      <p:sp>
        <p:nvSpPr>
          <p:cNvPr id="73" name="Snip and Round Single Corner Rectangle 72"/>
          <p:cNvSpPr/>
          <p:nvPr/>
        </p:nvSpPr>
        <p:spPr>
          <a:xfrm>
            <a:off x="296863" y="1524000"/>
            <a:ext cx="4275137" cy="2590800"/>
          </a:xfrm>
          <a:prstGeom prst="snipRoundRect">
            <a:avLst>
              <a:gd name="adj1" fmla="val 16667"/>
              <a:gd name="adj2" fmla="val 15069"/>
            </a:avLst>
          </a:prstGeom>
          <a:ln/>
        </p:spPr>
        <p:style>
          <a:lnRef idx="1">
            <a:schemeClr val="accent5"/>
          </a:lnRef>
          <a:fillRef idx="3">
            <a:schemeClr val="accent5"/>
          </a:fillRef>
          <a:effectRef idx="2">
            <a:schemeClr val="accent5"/>
          </a:effectRef>
          <a:fontRef idx="minor">
            <a:schemeClr val="lt1"/>
          </a:fontRef>
        </p:style>
        <p:txBody>
          <a:bodyPr anchor="b"/>
          <a:lstStyle/>
          <a:p>
            <a:pPr algn="ctr" fontAlgn="auto">
              <a:spcBef>
                <a:spcPts val="0"/>
              </a:spcBef>
              <a:spcAft>
                <a:spcPts val="0"/>
              </a:spcAft>
              <a:defRPr/>
            </a:pPr>
            <a:r>
              <a:rPr lang="en-US" dirty="0">
                <a:solidFill>
                  <a:prstClr val="white"/>
                </a:solidFill>
                <a:latin typeface="Arial" pitchFamily="34" charset="0"/>
                <a:cs typeface="Arial" pitchFamily="34" charset="0"/>
              </a:rPr>
              <a:t>Hypervisor</a:t>
            </a:r>
          </a:p>
        </p:txBody>
      </p:sp>
      <p:pic>
        <p:nvPicPr>
          <p:cNvPr id="20485" name="Picture 2" descr="cpu icon"/>
          <p:cNvPicPr>
            <a:picLocks noChangeAspect="1" noChangeArrowheads="1"/>
          </p:cNvPicPr>
          <p:nvPr/>
        </p:nvPicPr>
        <p:blipFill>
          <a:blip r:embed="rId3"/>
          <a:srcRect/>
          <a:stretch>
            <a:fillRect/>
          </a:stretch>
        </p:blipFill>
        <p:spPr bwMode="auto">
          <a:xfrm>
            <a:off x="457200" y="4648200"/>
            <a:ext cx="666750" cy="600075"/>
          </a:xfrm>
          <a:prstGeom prst="rect">
            <a:avLst/>
          </a:prstGeom>
          <a:noFill/>
          <a:ln w="9525">
            <a:noFill/>
            <a:miter lim="800000"/>
            <a:headEnd/>
            <a:tailEnd/>
          </a:ln>
        </p:spPr>
      </p:pic>
      <p:pic>
        <p:nvPicPr>
          <p:cNvPr id="20486" name="Picture 4" descr="http://icons.iconarchive.com/icons/umut-pulat/tulliana-2/128/memory-icon.png"/>
          <p:cNvPicPr>
            <a:picLocks noChangeAspect="1" noChangeArrowheads="1"/>
          </p:cNvPicPr>
          <p:nvPr/>
        </p:nvPicPr>
        <p:blipFill>
          <a:blip r:embed="rId4"/>
          <a:srcRect/>
          <a:stretch>
            <a:fillRect/>
          </a:stretch>
        </p:blipFill>
        <p:spPr bwMode="auto">
          <a:xfrm rot="4602795">
            <a:off x="1327150" y="4559300"/>
            <a:ext cx="884238" cy="884238"/>
          </a:xfrm>
          <a:prstGeom prst="rect">
            <a:avLst/>
          </a:prstGeom>
          <a:noFill/>
          <a:ln w="9525">
            <a:noFill/>
            <a:miter lim="800000"/>
            <a:headEnd/>
            <a:tailEnd/>
          </a:ln>
        </p:spPr>
      </p:pic>
      <p:pic>
        <p:nvPicPr>
          <p:cNvPr id="20487" name="Picture 10" descr="http://icons.iconseeker.com/png/128/devcom-network-set-1/ethernet-card-vista.png"/>
          <p:cNvPicPr>
            <a:picLocks noChangeAspect="1" noChangeArrowheads="1"/>
          </p:cNvPicPr>
          <p:nvPr/>
        </p:nvPicPr>
        <p:blipFill>
          <a:blip r:embed="rId5"/>
          <a:srcRect/>
          <a:stretch>
            <a:fillRect/>
          </a:stretch>
        </p:blipFill>
        <p:spPr bwMode="auto">
          <a:xfrm rot="1677119">
            <a:off x="2466975" y="4627563"/>
            <a:ext cx="747713" cy="747712"/>
          </a:xfrm>
          <a:prstGeom prst="rect">
            <a:avLst/>
          </a:prstGeom>
          <a:noFill/>
          <a:ln w="9525">
            <a:noFill/>
            <a:miter lim="800000"/>
            <a:headEnd/>
            <a:tailEnd/>
          </a:ln>
        </p:spPr>
      </p:pic>
      <p:pic>
        <p:nvPicPr>
          <p:cNvPr id="20488" name="Picture 12" descr="http://laptopnews.us/wp-content/uploads/2010/12/hard_drive_icon.png"/>
          <p:cNvPicPr>
            <a:picLocks noChangeAspect="1" noChangeArrowheads="1"/>
          </p:cNvPicPr>
          <p:nvPr/>
        </p:nvPicPr>
        <p:blipFill>
          <a:blip r:embed="rId6"/>
          <a:srcRect/>
          <a:stretch>
            <a:fillRect/>
          </a:stretch>
        </p:blipFill>
        <p:spPr bwMode="auto">
          <a:xfrm>
            <a:off x="3421063" y="4549775"/>
            <a:ext cx="779462" cy="777875"/>
          </a:xfrm>
          <a:prstGeom prst="rect">
            <a:avLst/>
          </a:prstGeom>
          <a:noFill/>
          <a:ln w="9525">
            <a:noFill/>
            <a:miter lim="800000"/>
            <a:headEnd/>
            <a:tailEnd/>
          </a:ln>
        </p:spPr>
      </p:pic>
      <p:grpSp>
        <p:nvGrpSpPr>
          <p:cNvPr id="2" name="Group 77"/>
          <p:cNvGrpSpPr>
            <a:grpSpLocks/>
          </p:cNvGrpSpPr>
          <p:nvPr/>
        </p:nvGrpSpPr>
        <p:grpSpPr bwMode="auto">
          <a:xfrm>
            <a:off x="381000" y="1676400"/>
            <a:ext cx="1981200" cy="2057400"/>
            <a:chOff x="381000" y="1905000"/>
            <a:chExt cx="1981200" cy="2057400"/>
          </a:xfrm>
        </p:grpSpPr>
        <p:sp>
          <p:nvSpPr>
            <p:cNvPr id="79" name="Snip and Round Single Corner Rectangle 78"/>
            <p:cNvSpPr/>
            <p:nvPr/>
          </p:nvSpPr>
          <p:spPr>
            <a:xfrm>
              <a:off x="381000" y="1905000"/>
              <a:ext cx="1981200" cy="2057400"/>
            </a:xfrm>
            <a:prstGeom prst="snipRoundRect">
              <a:avLst/>
            </a:prstGeom>
            <a:ln/>
          </p:spPr>
          <p:style>
            <a:lnRef idx="1">
              <a:schemeClr val="accent6"/>
            </a:lnRef>
            <a:fillRef idx="3">
              <a:schemeClr val="accent6"/>
            </a:fillRef>
            <a:effectRef idx="2">
              <a:schemeClr val="accent6"/>
            </a:effectRef>
            <a:fontRef idx="minor">
              <a:schemeClr val="lt1"/>
            </a:fontRef>
          </p:style>
          <p:txBody>
            <a:bodyPr anchor="b"/>
            <a:lstStyle/>
            <a:p>
              <a:pPr algn="ctr" fontAlgn="auto">
                <a:spcBef>
                  <a:spcPts val="0"/>
                </a:spcBef>
                <a:spcAft>
                  <a:spcPts val="0"/>
                </a:spcAft>
                <a:defRPr/>
              </a:pPr>
              <a:r>
                <a:rPr lang="en-US" sz="1200" dirty="0">
                  <a:solidFill>
                    <a:prstClr val="white"/>
                  </a:solidFill>
                  <a:latin typeface="Arial" pitchFamily="34" charset="0"/>
                  <a:cs typeface="Arial" pitchFamily="34" charset="0"/>
                </a:rPr>
                <a:t>Virtual Server 1</a:t>
              </a:r>
            </a:p>
            <a:p>
              <a:pPr algn="ctr" fontAlgn="auto">
                <a:spcBef>
                  <a:spcPts val="0"/>
                </a:spcBef>
                <a:spcAft>
                  <a:spcPts val="0"/>
                </a:spcAft>
                <a:defRPr/>
              </a:pPr>
              <a:endParaRPr lang="en-US" sz="1200" dirty="0">
                <a:solidFill>
                  <a:prstClr val="white"/>
                </a:solidFill>
                <a:latin typeface="Arial" pitchFamily="34" charset="0"/>
                <a:cs typeface="Arial" pitchFamily="34" charset="0"/>
              </a:endParaRPr>
            </a:p>
            <a:p>
              <a:pPr algn="ctr" fontAlgn="auto">
                <a:spcBef>
                  <a:spcPts val="0"/>
                </a:spcBef>
                <a:spcAft>
                  <a:spcPts val="0"/>
                </a:spcAft>
                <a:defRPr/>
              </a:pPr>
              <a:endParaRPr lang="en-US" sz="1200" dirty="0">
                <a:solidFill>
                  <a:prstClr val="white"/>
                </a:solidFill>
                <a:latin typeface="Arial" pitchFamily="34" charset="0"/>
                <a:cs typeface="Arial" pitchFamily="34" charset="0"/>
              </a:endParaRPr>
            </a:p>
          </p:txBody>
        </p:sp>
        <p:sp>
          <p:nvSpPr>
            <p:cNvPr id="80" name="Snip and Round Single Corner Rectangle 79"/>
            <p:cNvSpPr/>
            <p:nvPr/>
          </p:nvSpPr>
          <p:spPr>
            <a:xfrm>
              <a:off x="457200" y="1981200"/>
              <a:ext cx="1828800" cy="1295400"/>
            </a:xfrm>
            <a:prstGeom prst="snipRoundRect">
              <a:avLst/>
            </a:prstGeom>
            <a:ln>
              <a:noFill/>
            </a:ln>
          </p:spPr>
          <p:style>
            <a:lnRef idx="1">
              <a:schemeClr val="accent2"/>
            </a:lnRef>
            <a:fillRef idx="3">
              <a:schemeClr val="accent2"/>
            </a:fillRef>
            <a:effectRef idx="2">
              <a:schemeClr val="accent2"/>
            </a:effectRef>
            <a:fontRef idx="minor">
              <a:schemeClr val="lt1"/>
            </a:fontRef>
          </p:style>
          <p:txBody>
            <a:bodyPr anchor="b"/>
            <a:lstStyle/>
            <a:p>
              <a:pPr algn="ctr" fontAlgn="auto">
                <a:spcBef>
                  <a:spcPts val="0"/>
                </a:spcBef>
                <a:spcAft>
                  <a:spcPts val="0"/>
                </a:spcAft>
                <a:defRPr/>
              </a:pPr>
              <a:r>
                <a:rPr lang="en-US" sz="1200" dirty="0">
                  <a:solidFill>
                    <a:prstClr val="white"/>
                  </a:solidFill>
                  <a:latin typeface="Arial" pitchFamily="34" charset="0"/>
                  <a:cs typeface="Arial" pitchFamily="34" charset="0"/>
                </a:rPr>
                <a:t>Operating System</a:t>
              </a:r>
            </a:p>
          </p:txBody>
        </p:sp>
        <p:sp>
          <p:nvSpPr>
            <p:cNvPr id="81" name="Snip and Round Single Corner Rectangle 80"/>
            <p:cNvSpPr/>
            <p:nvPr/>
          </p:nvSpPr>
          <p:spPr>
            <a:xfrm>
              <a:off x="533400" y="2286000"/>
              <a:ext cx="1600200" cy="457200"/>
            </a:xfrm>
            <a:prstGeom prst="snipRoundRect">
              <a:avLst/>
            </a:prstGeom>
            <a:ln>
              <a:noFill/>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r>
                <a:rPr lang="en-US" sz="1200" dirty="0">
                  <a:solidFill>
                    <a:prstClr val="white"/>
                  </a:solidFill>
                  <a:latin typeface="Arial" pitchFamily="34" charset="0"/>
                  <a:cs typeface="Arial" pitchFamily="34" charset="0"/>
                </a:rPr>
                <a:t>Multiple Software Applications</a:t>
              </a:r>
            </a:p>
          </p:txBody>
        </p:sp>
        <p:pic>
          <p:nvPicPr>
            <p:cNvPr id="20504" name="Picture 2" descr="cpu icon"/>
            <p:cNvPicPr>
              <a:picLocks noChangeAspect="1" noChangeArrowheads="1"/>
            </p:cNvPicPr>
            <p:nvPr/>
          </p:nvPicPr>
          <p:blipFill>
            <a:blip r:embed="rId3"/>
            <a:srcRect/>
            <a:stretch>
              <a:fillRect/>
            </a:stretch>
          </p:blipFill>
          <p:spPr bwMode="auto">
            <a:xfrm>
              <a:off x="457200" y="3604261"/>
              <a:ext cx="397932" cy="358139"/>
            </a:xfrm>
            <a:prstGeom prst="rect">
              <a:avLst/>
            </a:prstGeom>
            <a:noFill/>
            <a:ln w="9525">
              <a:noFill/>
              <a:miter lim="800000"/>
              <a:headEnd/>
              <a:tailEnd/>
            </a:ln>
          </p:spPr>
        </p:pic>
        <p:pic>
          <p:nvPicPr>
            <p:cNvPr id="20505" name="Picture 4" descr="http://icons.iconarchive.com/icons/umut-pulat/tulliana-2/128/memory-icon.png"/>
            <p:cNvPicPr>
              <a:picLocks noChangeAspect="1" noChangeArrowheads="1"/>
            </p:cNvPicPr>
            <p:nvPr/>
          </p:nvPicPr>
          <p:blipFill>
            <a:blip r:embed="rId7"/>
            <a:srcRect/>
            <a:stretch>
              <a:fillRect/>
            </a:stretch>
          </p:blipFill>
          <p:spPr bwMode="auto">
            <a:xfrm rot="4602795">
              <a:off x="954439" y="3545239"/>
              <a:ext cx="394359" cy="394359"/>
            </a:xfrm>
            <a:prstGeom prst="rect">
              <a:avLst/>
            </a:prstGeom>
            <a:noFill/>
            <a:ln w="9525">
              <a:noFill/>
              <a:miter lim="800000"/>
              <a:headEnd/>
              <a:tailEnd/>
            </a:ln>
          </p:spPr>
        </p:pic>
        <p:pic>
          <p:nvPicPr>
            <p:cNvPr id="20506" name="Picture 10" descr="http://icons.iconseeker.com/png/128/devcom-network-set-1/ethernet-card-vista.png"/>
            <p:cNvPicPr>
              <a:picLocks noChangeAspect="1" noChangeArrowheads="1"/>
            </p:cNvPicPr>
            <p:nvPr/>
          </p:nvPicPr>
          <p:blipFill>
            <a:blip r:embed="rId8"/>
            <a:srcRect/>
            <a:stretch>
              <a:fillRect/>
            </a:stretch>
          </p:blipFill>
          <p:spPr bwMode="auto">
            <a:xfrm rot="1677119">
              <a:off x="1396446" y="3577650"/>
              <a:ext cx="327158" cy="327158"/>
            </a:xfrm>
            <a:prstGeom prst="rect">
              <a:avLst/>
            </a:prstGeom>
            <a:noFill/>
            <a:ln w="9525">
              <a:noFill/>
              <a:miter lim="800000"/>
              <a:headEnd/>
              <a:tailEnd/>
            </a:ln>
          </p:spPr>
        </p:pic>
        <p:pic>
          <p:nvPicPr>
            <p:cNvPr id="20507" name="Picture 12" descr="http://laptopnews.us/wp-content/uploads/2010/12/hard_drive_icon.png"/>
            <p:cNvPicPr>
              <a:picLocks noChangeAspect="1" noChangeArrowheads="1"/>
            </p:cNvPicPr>
            <p:nvPr/>
          </p:nvPicPr>
          <p:blipFill>
            <a:blip r:embed="rId9"/>
            <a:srcRect/>
            <a:stretch>
              <a:fillRect/>
            </a:stretch>
          </p:blipFill>
          <p:spPr bwMode="auto">
            <a:xfrm>
              <a:off x="1769917" y="3572917"/>
              <a:ext cx="389483" cy="389483"/>
            </a:xfrm>
            <a:prstGeom prst="rect">
              <a:avLst/>
            </a:prstGeom>
            <a:noFill/>
            <a:ln w="9525">
              <a:noFill/>
              <a:miter lim="800000"/>
              <a:headEnd/>
              <a:tailEnd/>
            </a:ln>
          </p:spPr>
        </p:pic>
      </p:grpSp>
      <p:grpSp>
        <p:nvGrpSpPr>
          <p:cNvPr id="3" name="Group 85"/>
          <p:cNvGrpSpPr>
            <a:grpSpLocks/>
          </p:cNvGrpSpPr>
          <p:nvPr/>
        </p:nvGrpSpPr>
        <p:grpSpPr bwMode="auto">
          <a:xfrm>
            <a:off x="2514600" y="1676400"/>
            <a:ext cx="1981200" cy="2057400"/>
            <a:chOff x="381000" y="1905000"/>
            <a:chExt cx="1981200" cy="2057400"/>
          </a:xfrm>
        </p:grpSpPr>
        <p:sp>
          <p:nvSpPr>
            <p:cNvPr id="87" name="Snip and Round Single Corner Rectangle 86"/>
            <p:cNvSpPr/>
            <p:nvPr/>
          </p:nvSpPr>
          <p:spPr>
            <a:xfrm>
              <a:off x="381000" y="1905000"/>
              <a:ext cx="1981200" cy="2057400"/>
            </a:xfrm>
            <a:prstGeom prst="snipRoundRect">
              <a:avLst/>
            </a:prstGeom>
            <a:ln/>
          </p:spPr>
          <p:style>
            <a:lnRef idx="1">
              <a:schemeClr val="accent6"/>
            </a:lnRef>
            <a:fillRef idx="3">
              <a:schemeClr val="accent6"/>
            </a:fillRef>
            <a:effectRef idx="2">
              <a:schemeClr val="accent6"/>
            </a:effectRef>
            <a:fontRef idx="minor">
              <a:schemeClr val="lt1"/>
            </a:fontRef>
          </p:style>
          <p:txBody>
            <a:bodyPr anchor="b"/>
            <a:lstStyle/>
            <a:p>
              <a:pPr algn="ctr" fontAlgn="auto">
                <a:spcBef>
                  <a:spcPts val="0"/>
                </a:spcBef>
                <a:spcAft>
                  <a:spcPts val="0"/>
                </a:spcAft>
                <a:defRPr/>
              </a:pPr>
              <a:r>
                <a:rPr lang="en-US" sz="1200" dirty="0">
                  <a:solidFill>
                    <a:prstClr val="white"/>
                  </a:solidFill>
                  <a:latin typeface="Arial" pitchFamily="34" charset="0"/>
                  <a:cs typeface="Arial" pitchFamily="34" charset="0"/>
                </a:rPr>
                <a:t>Virtual Server 2</a:t>
              </a:r>
            </a:p>
            <a:p>
              <a:pPr algn="ctr" fontAlgn="auto">
                <a:spcBef>
                  <a:spcPts val="0"/>
                </a:spcBef>
                <a:spcAft>
                  <a:spcPts val="0"/>
                </a:spcAft>
                <a:defRPr/>
              </a:pPr>
              <a:endParaRPr lang="en-US" sz="1200" dirty="0">
                <a:solidFill>
                  <a:prstClr val="white"/>
                </a:solidFill>
                <a:latin typeface="Arial" pitchFamily="34" charset="0"/>
                <a:cs typeface="Arial" pitchFamily="34" charset="0"/>
              </a:endParaRPr>
            </a:p>
            <a:p>
              <a:pPr algn="ctr" fontAlgn="auto">
                <a:spcBef>
                  <a:spcPts val="0"/>
                </a:spcBef>
                <a:spcAft>
                  <a:spcPts val="0"/>
                </a:spcAft>
                <a:defRPr/>
              </a:pPr>
              <a:endParaRPr lang="en-US" sz="1200" dirty="0">
                <a:solidFill>
                  <a:prstClr val="white"/>
                </a:solidFill>
                <a:latin typeface="Arial" pitchFamily="34" charset="0"/>
                <a:cs typeface="Arial" pitchFamily="34" charset="0"/>
              </a:endParaRPr>
            </a:p>
          </p:txBody>
        </p:sp>
        <p:sp>
          <p:nvSpPr>
            <p:cNvPr id="88" name="Snip and Round Single Corner Rectangle 87"/>
            <p:cNvSpPr/>
            <p:nvPr/>
          </p:nvSpPr>
          <p:spPr>
            <a:xfrm>
              <a:off x="457200" y="1981200"/>
              <a:ext cx="1828800" cy="1295400"/>
            </a:xfrm>
            <a:prstGeom prst="snipRoundRect">
              <a:avLst/>
            </a:prstGeom>
            <a:ln>
              <a:noFill/>
            </a:ln>
          </p:spPr>
          <p:style>
            <a:lnRef idx="1">
              <a:schemeClr val="accent2"/>
            </a:lnRef>
            <a:fillRef idx="3">
              <a:schemeClr val="accent2"/>
            </a:fillRef>
            <a:effectRef idx="2">
              <a:schemeClr val="accent2"/>
            </a:effectRef>
            <a:fontRef idx="minor">
              <a:schemeClr val="lt1"/>
            </a:fontRef>
          </p:style>
          <p:txBody>
            <a:bodyPr anchor="b"/>
            <a:lstStyle/>
            <a:p>
              <a:pPr algn="ctr" fontAlgn="auto">
                <a:spcBef>
                  <a:spcPts val="0"/>
                </a:spcBef>
                <a:spcAft>
                  <a:spcPts val="0"/>
                </a:spcAft>
                <a:defRPr/>
              </a:pPr>
              <a:r>
                <a:rPr lang="en-US" sz="1200" dirty="0">
                  <a:solidFill>
                    <a:prstClr val="white"/>
                  </a:solidFill>
                  <a:latin typeface="Arial" pitchFamily="34" charset="0"/>
                  <a:cs typeface="Arial" pitchFamily="34" charset="0"/>
                </a:rPr>
                <a:t>Operating System</a:t>
              </a:r>
            </a:p>
          </p:txBody>
        </p:sp>
        <p:sp>
          <p:nvSpPr>
            <p:cNvPr id="89" name="Snip and Round Single Corner Rectangle 88"/>
            <p:cNvSpPr/>
            <p:nvPr/>
          </p:nvSpPr>
          <p:spPr>
            <a:xfrm>
              <a:off x="533400" y="2286000"/>
              <a:ext cx="1600200" cy="457200"/>
            </a:xfrm>
            <a:prstGeom prst="snipRoundRect">
              <a:avLst/>
            </a:prstGeom>
            <a:ln>
              <a:noFill/>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r>
                <a:rPr lang="en-US" sz="1200" dirty="0">
                  <a:solidFill>
                    <a:prstClr val="white"/>
                  </a:solidFill>
                  <a:latin typeface="Arial" pitchFamily="34" charset="0"/>
                  <a:cs typeface="Arial" pitchFamily="34" charset="0"/>
                </a:rPr>
                <a:t>Multiple Software Applications</a:t>
              </a:r>
            </a:p>
          </p:txBody>
        </p:sp>
        <p:pic>
          <p:nvPicPr>
            <p:cNvPr id="20497" name="Picture 2" descr="cpu icon"/>
            <p:cNvPicPr>
              <a:picLocks noChangeAspect="1" noChangeArrowheads="1"/>
            </p:cNvPicPr>
            <p:nvPr/>
          </p:nvPicPr>
          <p:blipFill>
            <a:blip r:embed="rId3"/>
            <a:srcRect/>
            <a:stretch>
              <a:fillRect/>
            </a:stretch>
          </p:blipFill>
          <p:spPr bwMode="auto">
            <a:xfrm>
              <a:off x="457200" y="3604261"/>
              <a:ext cx="397932" cy="358139"/>
            </a:xfrm>
            <a:prstGeom prst="rect">
              <a:avLst/>
            </a:prstGeom>
            <a:noFill/>
            <a:ln w="9525">
              <a:noFill/>
              <a:miter lim="800000"/>
              <a:headEnd/>
              <a:tailEnd/>
            </a:ln>
          </p:spPr>
        </p:pic>
        <p:pic>
          <p:nvPicPr>
            <p:cNvPr id="20498" name="Picture 4" descr="http://icons.iconarchive.com/icons/umut-pulat/tulliana-2/128/memory-icon.png"/>
            <p:cNvPicPr>
              <a:picLocks noChangeAspect="1" noChangeArrowheads="1"/>
            </p:cNvPicPr>
            <p:nvPr/>
          </p:nvPicPr>
          <p:blipFill>
            <a:blip r:embed="rId7"/>
            <a:srcRect/>
            <a:stretch>
              <a:fillRect/>
            </a:stretch>
          </p:blipFill>
          <p:spPr bwMode="auto">
            <a:xfrm rot="4602795">
              <a:off x="954439" y="3545239"/>
              <a:ext cx="394359" cy="394359"/>
            </a:xfrm>
            <a:prstGeom prst="rect">
              <a:avLst/>
            </a:prstGeom>
            <a:noFill/>
            <a:ln w="9525">
              <a:noFill/>
              <a:miter lim="800000"/>
              <a:headEnd/>
              <a:tailEnd/>
            </a:ln>
          </p:spPr>
        </p:pic>
        <p:pic>
          <p:nvPicPr>
            <p:cNvPr id="20499" name="Picture 10" descr="http://icons.iconseeker.com/png/128/devcom-network-set-1/ethernet-card-vista.png"/>
            <p:cNvPicPr>
              <a:picLocks noChangeAspect="1" noChangeArrowheads="1"/>
            </p:cNvPicPr>
            <p:nvPr/>
          </p:nvPicPr>
          <p:blipFill>
            <a:blip r:embed="rId8"/>
            <a:srcRect/>
            <a:stretch>
              <a:fillRect/>
            </a:stretch>
          </p:blipFill>
          <p:spPr bwMode="auto">
            <a:xfrm rot="1677119">
              <a:off x="1396446" y="3577650"/>
              <a:ext cx="327158" cy="327158"/>
            </a:xfrm>
            <a:prstGeom prst="rect">
              <a:avLst/>
            </a:prstGeom>
            <a:noFill/>
            <a:ln w="9525">
              <a:noFill/>
              <a:miter lim="800000"/>
              <a:headEnd/>
              <a:tailEnd/>
            </a:ln>
          </p:spPr>
        </p:pic>
        <p:pic>
          <p:nvPicPr>
            <p:cNvPr id="20500" name="Picture 12" descr="http://laptopnews.us/wp-content/uploads/2010/12/hard_drive_icon.png"/>
            <p:cNvPicPr>
              <a:picLocks noChangeAspect="1" noChangeArrowheads="1"/>
            </p:cNvPicPr>
            <p:nvPr/>
          </p:nvPicPr>
          <p:blipFill>
            <a:blip r:embed="rId9"/>
            <a:srcRect/>
            <a:stretch>
              <a:fillRect/>
            </a:stretch>
          </p:blipFill>
          <p:spPr bwMode="auto">
            <a:xfrm>
              <a:off x="1769917" y="3572917"/>
              <a:ext cx="389483" cy="389483"/>
            </a:xfrm>
            <a:prstGeom prst="rect">
              <a:avLst/>
            </a:prstGeom>
            <a:noFill/>
            <a:ln w="9525">
              <a:noFill/>
              <a:miter lim="800000"/>
              <a:headEnd/>
              <a:tailEnd/>
            </a:ln>
          </p:spPr>
        </p:pic>
      </p:grpSp>
      <p:sp>
        <p:nvSpPr>
          <p:cNvPr id="20491" name="Title 3"/>
          <p:cNvSpPr>
            <a:spLocks noGrp="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pPr eaLnBrk="1" hangingPunct="1"/>
            <a:r>
              <a:rPr lang="en-US" altLang="en-US" u="sng" cap="none" dirty="0" smtClean="0">
                <a:solidFill>
                  <a:schemeClr val="tx1"/>
                </a:solidFill>
              </a:rPr>
              <a:t>HYPERVISOR TYPE</a:t>
            </a:r>
          </a:p>
        </p:txBody>
      </p:sp>
      <p:sp>
        <p:nvSpPr>
          <p:cNvPr id="20492" name="Footer Placeholder 6"/>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mtClean="0">
                <a:solidFill>
                  <a:srgbClr val="000000"/>
                </a:solidFill>
              </a:rPr>
              <a:t>Dr. Neeraj Kumar Pandey</a:t>
            </a:r>
            <a:endParaRPr lang="en-US" altLang="en-US" smtClean="0">
              <a:solidFill>
                <a:srgbClr val="000000"/>
              </a:solidFill>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Content Placeholder 6"/>
          <p:cNvSpPr txBox="1">
            <a:spLocks/>
          </p:cNvSpPr>
          <p:nvPr/>
        </p:nvSpPr>
        <p:spPr bwMode="auto">
          <a:xfrm>
            <a:off x="4949825" y="1828800"/>
            <a:ext cx="4194175" cy="3581400"/>
          </a:xfrm>
          <a:prstGeom prst="rect">
            <a:avLst/>
          </a:prstGeom>
          <a:noFill/>
          <a:ln w="9525">
            <a:noFill/>
            <a:miter lim="800000"/>
            <a:headEnd/>
            <a:tailEnd/>
          </a:ln>
        </p:spPr>
        <p:txBody>
          <a:bodyPr/>
          <a:lstStyle/>
          <a:p>
            <a:pPr marL="273050" indent="-273050">
              <a:spcBef>
                <a:spcPct val="20000"/>
              </a:spcBef>
              <a:buFont typeface="Arial" pitchFamily="34" charset="0"/>
              <a:buNone/>
            </a:pPr>
            <a:r>
              <a:rPr lang="en-US" altLang="en-US" sz="3200" b="1" dirty="0">
                <a:solidFill>
                  <a:srgbClr val="000000"/>
                </a:solidFill>
                <a:latin typeface="Calibri" pitchFamily="34" charset="0"/>
              </a:rPr>
              <a:t>Para virtualization</a:t>
            </a:r>
          </a:p>
          <a:p>
            <a:pPr marL="273050" indent="-273050">
              <a:spcBef>
                <a:spcPct val="20000"/>
              </a:spcBef>
              <a:buSzPct val="150000"/>
              <a:buFont typeface="Arial" pitchFamily="34" charset="0"/>
              <a:buChar char="•"/>
            </a:pPr>
            <a:r>
              <a:rPr lang="en-US" altLang="en-US" sz="2000" dirty="0">
                <a:solidFill>
                  <a:srgbClr val="000000"/>
                </a:solidFill>
              </a:rPr>
              <a:t>Involves explicitly modifying guest operating system (e.g. SUSE Linux Enterprise Server 11) so that it is aware of being virtualized to allow near native performance.</a:t>
            </a:r>
          </a:p>
          <a:p>
            <a:pPr marL="273050" indent="-273050">
              <a:spcBef>
                <a:spcPct val="20000"/>
              </a:spcBef>
              <a:buSzPct val="150000"/>
              <a:buFont typeface="Arial" pitchFamily="34" charset="0"/>
              <a:buChar char="•"/>
            </a:pPr>
            <a:r>
              <a:rPr lang="en-US" altLang="en-US" sz="2000" dirty="0">
                <a:solidFill>
                  <a:srgbClr val="000000"/>
                </a:solidFill>
              </a:rPr>
              <a:t>Improves performance.</a:t>
            </a:r>
          </a:p>
          <a:p>
            <a:pPr marL="273050" indent="-273050">
              <a:spcBef>
                <a:spcPct val="20000"/>
              </a:spcBef>
              <a:buSzPct val="150000"/>
              <a:buFont typeface="Arial" pitchFamily="34" charset="0"/>
              <a:buChar char="•"/>
            </a:pPr>
            <a:r>
              <a:rPr lang="en-US" altLang="en-US" sz="2000" dirty="0">
                <a:solidFill>
                  <a:srgbClr val="000000"/>
                </a:solidFill>
              </a:rPr>
              <a:t>Lower overhead.</a:t>
            </a:r>
          </a:p>
          <a:p>
            <a:pPr marL="273050" indent="-273050">
              <a:spcBef>
                <a:spcPct val="20000"/>
              </a:spcBef>
              <a:buSzPct val="150000"/>
              <a:buFont typeface="Arial" pitchFamily="34" charset="0"/>
              <a:buChar char="•"/>
            </a:pPr>
            <a:r>
              <a:rPr lang="en-US" altLang="en-US" sz="2000" dirty="0">
                <a:solidFill>
                  <a:srgbClr val="000000"/>
                </a:solidFill>
              </a:rPr>
              <a:t>E.g.:  </a:t>
            </a:r>
            <a:r>
              <a:rPr lang="en-US" altLang="en-US" sz="2000" dirty="0" err="1">
                <a:solidFill>
                  <a:srgbClr val="000000"/>
                </a:solidFill>
              </a:rPr>
              <a:t>Xen</a:t>
            </a:r>
            <a:r>
              <a:rPr lang="en-US" altLang="en-US" sz="2000" dirty="0">
                <a:solidFill>
                  <a:srgbClr val="000000"/>
                </a:solidFill>
              </a:rPr>
              <a:t> supports both Hardware Assisted Virtualization (HVM) and Para-Virtualization (PV).</a:t>
            </a:r>
          </a:p>
        </p:txBody>
      </p:sp>
      <p:grpSp>
        <p:nvGrpSpPr>
          <p:cNvPr id="2" name="Group 84"/>
          <p:cNvGrpSpPr>
            <a:grpSpLocks/>
          </p:cNvGrpSpPr>
          <p:nvPr/>
        </p:nvGrpSpPr>
        <p:grpSpPr bwMode="auto">
          <a:xfrm>
            <a:off x="228600" y="1295400"/>
            <a:ext cx="4721225" cy="4724400"/>
            <a:chOff x="2209799" y="1621488"/>
            <a:chExt cx="4721225" cy="4064462"/>
          </a:xfrm>
        </p:grpSpPr>
        <p:sp>
          <p:nvSpPr>
            <p:cNvPr id="72" name="Snip and Round Single Corner Rectangle 71"/>
            <p:cNvSpPr/>
            <p:nvPr/>
          </p:nvSpPr>
          <p:spPr>
            <a:xfrm>
              <a:off x="2209799" y="1621488"/>
              <a:ext cx="4721225" cy="4064462"/>
            </a:xfrm>
            <a:prstGeom prst="snipRoundRect">
              <a:avLst/>
            </a:prstGeom>
            <a:ln/>
          </p:spPr>
          <p:style>
            <a:lnRef idx="1">
              <a:schemeClr val="accent3"/>
            </a:lnRef>
            <a:fillRef idx="3">
              <a:schemeClr val="accent3"/>
            </a:fillRef>
            <a:effectRef idx="2">
              <a:schemeClr val="accent3"/>
            </a:effectRef>
            <a:fontRef idx="minor">
              <a:schemeClr val="lt1"/>
            </a:fontRef>
          </p:style>
          <p:txBody>
            <a:bodyPr anchor="b"/>
            <a:lstStyle/>
            <a:p>
              <a:pPr algn="ctr" fontAlgn="auto">
                <a:spcBef>
                  <a:spcPts val="0"/>
                </a:spcBef>
                <a:spcAft>
                  <a:spcPts val="0"/>
                </a:spcAft>
                <a:defRPr/>
              </a:pPr>
              <a:r>
                <a:rPr lang="en-US" dirty="0">
                  <a:solidFill>
                    <a:prstClr val="white"/>
                  </a:solidFill>
                  <a:latin typeface="Calibri" pitchFamily="34" charset="0"/>
                  <a:cs typeface="Calibri" pitchFamily="34" charset="0"/>
                </a:rPr>
                <a:t>Hardware</a:t>
              </a:r>
            </a:p>
            <a:p>
              <a:pPr fontAlgn="auto">
                <a:spcBef>
                  <a:spcPts val="0"/>
                </a:spcBef>
                <a:spcAft>
                  <a:spcPts val="0"/>
                </a:spcAft>
                <a:defRPr/>
              </a:pPr>
              <a:endParaRPr lang="en-US" dirty="0">
                <a:solidFill>
                  <a:prstClr val="white"/>
                </a:solidFill>
                <a:latin typeface="Calibri" pitchFamily="34" charset="0"/>
                <a:cs typeface="Calibri" pitchFamily="34" charset="0"/>
              </a:endParaRPr>
            </a:p>
            <a:p>
              <a:pPr fontAlgn="auto">
                <a:spcBef>
                  <a:spcPts val="0"/>
                </a:spcBef>
                <a:spcAft>
                  <a:spcPts val="0"/>
                </a:spcAft>
                <a:defRPr/>
              </a:pPr>
              <a:endParaRPr lang="en-US" dirty="0">
                <a:solidFill>
                  <a:prstClr val="white"/>
                </a:solidFill>
                <a:latin typeface="Calibri" pitchFamily="34" charset="0"/>
                <a:cs typeface="Calibri" pitchFamily="34" charset="0"/>
              </a:endParaRPr>
            </a:p>
            <a:p>
              <a:pPr fontAlgn="auto">
                <a:spcBef>
                  <a:spcPts val="0"/>
                </a:spcBef>
                <a:spcAft>
                  <a:spcPts val="0"/>
                </a:spcAft>
                <a:defRPr/>
              </a:pPr>
              <a:endParaRPr lang="en-US" dirty="0">
                <a:solidFill>
                  <a:prstClr val="white"/>
                </a:solidFill>
                <a:latin typeface="Calibri" pitchFamily="34" charset="0"/>
                <a:cs typeface="Calibri" pitchFamily="34" charset="0"/>
              </a:endParaRPr>
            </a:p>
            <a:p>
              <a:pPr fontAlgn="auto">
                <a:spcBef>
                  <a:spcPts val="0"/>
                </a:spcBef>
                <a:spcAft>
                  <a:spcPts val="0"/>
                </a:spcAft>
                <a:defRPr/>
              </a:pPr>
              <a:r>
                <a:rPr lang="en-US" dirty="0">
                  <a:solidFill>
                    <a:prstClr val="white"/>
                  </a:solidFill>
                  <a:latin typeface="Calibri" pitchFamily="34" charset="0"/>
                  <a:cs typeface="Calibri" pitchFamily="34" charset="0"/>
                </a:rPr>
                <a:t>	</a:t>
              </a:r>
            </a:p>
            <a:p>
              <a:pPr fontAlgn="auto">
                <a:spcBef>
                  <a:spcPts val="0"/>
                </a:spcBef>
                <a:spcAft>
                  <a:spcPts val="0"/>
                </a:spcAft>
                <a:defRPr/>
              </a:pPr>
              <a:r>
                <a:rPr lang="en-US" dirty="0">
                  <a:solidFill>
                    <a:prstClr val="white"/>
                  </a:solidFill>
                  <a:latin typeface="Calibri" pitchFamily="34" charset="0"/>
                  <a:cs typeface="Calibri" pitchFamily="34" charset="0"/>
                </a:rPr>
                <a:t>  CPU         Memory        NIC           DISK</a:t>
              </a:r>
            </a:p>
          </p:txBody>
        </p:sp>
        <p:sp>
          <p:nvSpPr>
            <p:cNvPr id="74" name="Snip and Round Single Corner Rectangle 73"/>
            <p:cNvSpPr/>
            <p:nvPr/>
          </p:nvSpPr>
          <p:spPr>
            <a:xfrm>
              <a:off x="2354262" y="1883711"/>
              <a:ext cx="4198937" cy="2228899"/>
            </a:xfrm>
            <a:prstGeom prst="snipRoundRect">
              <a:avLst>
                <a:gd name="adj1" fmla="val 16667"/>
                <a:gd name="adj2" fmla="val 15069"/>
              </a:avLst>
            </a:prstGeom>
            <a:ln/>
          </p:spPr>
          <p:style>
            <a:lnRef idx="1">
              <a:schemeClr val="accent5"/>
            </a:lnRef>
            <a:fillRef idx="3">
              <a:schemeClr val="accent5"/>
            </a:fillRef>
            <a:effectRef idx="2">
              <a:schemeClr val="accent5"/>
            </a:effectRef>
            <a:fontRef idx="minor">
              <a:schemeClr val="lt1"/>
            </a:fontRef>
          </p:style>
          <p:txBody>
            <a:bodyPr anchor="b"/>
            <a:lstStyle/>
            <a:p>
              <a:pPr algn="ctr" fontAlgn="auto">
                <a:spcBef>
                  <a:spcPts val="0"/>
                </a:spcBef>
                <a:spcAft>
                  <a:spcPts val="0"/>
                </a:spcAft>
                <a:defRPr/>
              </a:pPr>
              <a:r>
                <a:rPr lang="en-US" dirty="0">
                  <a:solidFill>
                    <a:prstClr val="white"/>
                  </a:solidFill>
                  <a:latin typeface="Calibri" pitchFamily="34" charset="0"/>
                  <a:cs typeface="Calibri" pitchFamily="34" charset="0"/>
                </a:rPr>
                <a:t>Hypervisor / VMM</a:t>
              </a:r>
            </a:p>
          </p:txBody>
        </p:sp>
        <p:pic>
          <p:nvPicPr>
            <p:cNvPr id="21527" name="Picture 2" descr="cpu icon"/>
            <p:cNvPicPr>
              <a:picLocks noChangeAspect="1" noChangeArrowheads="1"/>
            </p:cNvPicPr>
            <p:nvPr/>
          </p:nvPicPr>
          <p:blipFill>
            <a:blip r:embed="rId3"/>
            <a:srcRect/>
            <a:stretch>
              <a:fillRect/>
            </a:stretch>
          </p:blipFill>
          <p:spPr bwMode="auto">
            <a:xfrm>
              <a:off x="2514599" y="4648200"/>
              <a:ext cx="666750" cy="600076"/>
            </a:xfrm>
            <a:prstGeom prst="rect">
              <a:avLst/>
            </a:prstGeom>
            <a:noFill/>
            <a:ln w="9525">
              <a:noFill/>
              <a:miter lim="800000"/>
              <a:headEnd/>
              <a:tailEnd/>
            </a:ln>
          </p:spPr>
        </p:pic>
        <p:pic>
          <p:nvPicPr>
            <p:cNvPr id="21528" name="Picture 4" descr="http://icons.iconarchive.com/icons/umut-pulat/tulliana-2/128/memory-icon.png"/>
            <p:cNvPicPr>
              <a:picLocks noChangeAspect="1" noChangeArrowheads="1"/>
            </p:cNvPicPr>
            <p:nvPr/>
          </p:nvPicPr>
          <p:blipFill>
            <a:blip r:embed="rId4"/>
            <a:srcRect/>
            <a:stretch>
              <a:fillRect/>
            </a:stretch>
          </p:blipFill>
          <p:spPr bwMode="auto">
            <a:xfrm rot="4602795">
              <a:off x="3385081" y="4559280"/>
              <a:ext cx="884470" cy="884471"/>
            </a:xfrm>
            <a:prstGeom prst="rect">
              <a:avLst/>
            </a:prstGeom>
            <a:noFill/>
            <a:ln w="9525">
              <a:noFill/>
              <a:miter lim="800000"/>
              <a:headEnd/>
              <a:tailEnd/>
            </a:ln>
          </p:spPr>
        </p:pic>
        <p:pic>
          <p:nvPicPr>
            <p:cNvPr id="21529" name="Picture 10" descr="http://icons.iconseeker.com/png/128/devcom-network-set-1/ethernet-card-vista.png"/>
            <p:cNvPicPr>
              <a:picLocks noChangeAspect="1" noChangeArrowheads="1"/>
            </p:cNvPicPr>
            <p:nvPr/>
          </p:nvPicPr>
          <p:blipFill>
            <a:blip r:embed="rId5"/>
            <a:srcRect/>
            <a:stretch>
              <a:fillRect/>
            </a:stretch>
          </p:blipFill>
          <p:spPr bwMode="auto">
            <a:xfrm rot="1677119">
              <a:off x="4524197" y="4627383"/>
              <a:ext cx="747473" cy="747474"/>
            </a:xfrm>
            <a:prstGeom prst="rect">
              <a:avLst/>
            </a:prstGeom>
            <a:noFill/>
            <a:ln w="9525">
              <a:noFill/>
              <a:miter lim="800000"/>
              <a:headEnd/>
              <a:tailEnd/>
            </a:ln>
          </p:spPr>
        </p:pic>
        <p:pic>
          <p:nvPicPr>
            <p:cNvPr id="21530" name="Picture 12" descr="http://laptopnews.us/wp-content/uploads/2010/12/hard_drive_icon.png"/>
            <p:cNvPicPr>
              <a:picLocks noChangeAspect="1" noChangeArrowheads="1"/>
            </p:cNvPicPr>
            <p:nvPr/>
          </p:nvPicPr>
          <p:blipFill>
            <a:blip r:embed="rId6"/>
            <a:srcRect/>
            <a:stretch>
              <a:fillRect/>
            </a:stretch>
          </p:blipFill>
          <p:spPr bwMode="auto">
            <a:xfrm>
              <a:off x="5478430" y="4549189"/>
              <a:ext cx="778966" cy="778966"/>
            </a:xfrm>
            <a:prstGeom prst="rect">
              <a:avLst/>
            </a:prstGeom>
            <a:noFill/>
            <a:ln w="9525">
              <a:noFill/>
              <a:miter lim="800000"/>
              <a:headEnd/>
              <a:tailEnd/>
            </a:ln>
          </p:spPr>
        </p:pic>
      </p:grpSp>
      <p:sp>
        <p:nvSpPr>
          <p:cNvPr id="28" name="Snip and Round Single Corner Rectangle 27"/>
          <p:cNvSpPr/>
          <p:nvPr/>
        </p:nvSpPr>
        <p:spPr>
          <a:xfrm>
            <a:off x="457200" y="1676400"/>
            <a:ext cx="1981200" cy="2133600"/>
          </a:xfrm>
          <a:prstGeom prst="snipRoundRect">
            <a:avLst/>
          </a:prstGeom>
          <a:ln/>
        </p:spPr>
        <p:style>
          <a:lnRef idx="1">
            <a:schemeClr val="accent6"/>
          </a:lnRef>
          <a:fillRef idx="3">
            <a:schemeClr val="accent6"/>
          </a:fillRef>
          <a:effectRef idx="2">
            <a:schemeClr val="accent6"/>
          </a:effectRef>
          <a:fontRef idx="minor">
            <a:schemeClr val="lt1"/>
          </a:fontRef>
        </p:style>
        <p:txBody>
          <a:bodyPr anchor="b"/>
          <a:lstStyle/>
          <a:p>
            <a:pPr algn="ctr" fontAlgn="auto">
              <a:spcBef>
                <a:spcPts val="0"/>
              </a:spcBef>
              <a:spcAft>
                <a:spcPts val="0"/>
              </a:spcAft>
              <a:defRPr/>
            </a:pPr>
            <a:r>
              <a:rPr lang="en-US" sz="1200" dirty="0">
                <a:solidFill>
                  <a:prstClr val="white"/>
                </a:solidFill>
                <a:latin typeface="Arial" pitchFamily="34" charset="0"/>
                <a:cs typeface="Arial" pitchFamily="34" charset="0"/>
              </a:rPr>
              <a:t>Virtual Server 1</a:t>
            </a:r>
          </a:p>
          <a:p>
            <a:pPr algn="ctr" fontAlgn="auto">
              <a:spcBef>
                <a:spcPts val="0"/>
              </a:spcBef>
              <a:spcAft>
                <a:spcPts val="0"/>
              </a:spcAft>
              <a:defRPr/>
            </a:pPr>
            <a:endParaRPr lang="en-US" sz="1200" dirty="0">
              <a:solidFill>
                <a:prstClr val="white"/>
              </a:solidFill>
              <a:latin typeface="Arial" pitchFamily="34" charset="0"/>
              <a:cs typeface="Arial" pitchFamily="34" charset="0"/>
            </a:endParaRPr>
          </a:p>
          <a:p>
            <a:pPr algn="ctr" fontAlgn="auto">
              <a:spcBef>
                <a:spcPts val="0"/>
              </a:spcBef>
              <a:spcAft>
                <a:spcPts val="0"/>
              </a:spcAft>
              <a:defRPr/>
            </a:pPr>
            <a:endParaRPr lang="en-US" sz="1200" dirty="0">
              <a:solidFill>
                <a:prstClr val="white"/>
              </a:solidFill>
              <a:latin typeface="Arial" pitchFamily="34" charset="0"/>
              <a:cs typeface="Arial" pitchFamily="34" charset="0"/>
            </a:endParaRPr>
          </a:p>
        </p:txBody>
      </p:sp>
      <p:pic>
        <p:nvPicPr>
          <p:cNvPr id="21509" name="Picture 2" descr="cpu icon"/>
          <p:cNvPicPr>
            <a:picLocks noChangeAspect="1" noChangeArrowheads="1"/>
          </p:cNvPicPr>
          <p:nvPr/>
        </p:nvPicPr>
        <p:blipFill>
          <a:blip r:embed="rId3"/>
          <a:srcRect/>
          <a:stretch>
            <a:fillRect/>
          </a:stretch>
        </p:blipFill>
        <p:spPr bwMode="auto">
          <a:xfrm>
            <a:off x="533400" y="3375025"/>
            <a:ext cx="412750" cy="371475"/>
          </a:xfrm>
          <a:prstGeom prst="rect">
            <a:avLst/>
          </a:prstGeom>
          <a:noFill/>
          <a:ln w="9525">
            <a:noFill/>
            <a:miter lim="800000"/>
            <a:headEnd/>
            <a:tailEnd/>
          </a:ln>
        </p:spPr>
      </p:pic>
      <p:pic>
        <p:nvPicPr>
          <p:cNvPr id="21510" name="Picture 4" descr="http://icons.iconarchive.com/icons/umut-pulat/tulliana-2/128/memory-icon.png"/>
          <p:cNvPicPr>
            <a:picLocks noChangeAspect="1" noChangeArrowheads="1"/>
          </p:cNvPicPr>
          <p:nvPr/>
        </p:nvPicPr>
        <p:blipFill>
          <a:blip r:embed="rId7"/>
          <a:srcRect/>
          <a:stretch>
            <a:fillRect/>
          </a:stretch>
        </p:blipFill>
        <p:spPr bwMode="auto">
          <a:xfrm rot="4602795">
            <a:off x="1031875" y="3314700"/>
            <a:ext cx="409575" cy="409575"/>
          </a:xfrm>
          <a:prstGeom prst="rect">
            <a:avLst/>
          </a:prstGeom>
          <a:noFill/>
          <a:ln w="9525">
            <a:noFill/>
            <a:miter lim="800000"/>
            <a:headEnd/>
            <a:tailEnd/>
          </a:ln>
        </p:spPr>
      </p:pic>
      <p:pic>
        <p:nvPicPr>
          <p:cNvPr id="21511" name="Picture 10" descr="http://icons.iconseeker.com/png/128/devcom-network-set-1/ethernet-card-vista.png"/>
          <p:cNvPicPr>
            <a:picLocks noChangeAspect="1" noChangeArrowheads="1"/>
          </p:cNvPicPr>
          <p:nvPr/>
        </p:nvPicPr>
        <p:blipFill>
          <a:blip r:embed="rId8"/>
          <a:srcRect/>
          <a:stretch>
            <a:fillRect/>
          </a:stretch>
        </p:blipFill>
        <p:spPr bwMode="auto">
          <a:xfrm rot="1677119">
            <a:off x="1468438" y="3351213"/>
            <a:ext cx="339725" cy="339725"/>
          </a:xfrm>
          <a:prstGeom prst="rect">
            <a:avLst/>
          </a:prstGeom>
          <a:noFill/>
          <a:ln w="9525">
            <a:noFill/>
            <a:miter lim="800000"/>
            <a:headEnd/>
            <a:tailEnd/>
          </a:ln>
        </p:spPr>
      </p:pic>
      <p:pic>
        <p:nvPicPr>
          <p:cNvPr id="21512" name="Picture 12" descr="http://laptopnews.us/wp-content/uploads/2010/12/hard_drive_icon.png"/>
          <p:cNvPicPr>
            <a:picLocks noChangeAspect="1" noChangeArrowheads="1"/>
          </p:cNvPicPr>
          <p:nvPr/>
        </p:nvPicPr>
        <p:blipFill>
          <a:blip r:embed="rId9"/>
          <a:srcRect/>
          <a:stretch>
            <a:fillRect/>
          </a:stretch>
        </p:blipFill>
        <p:spPr bwMode="auto">
          <a:xfrm>
            <a:off x="1846263" y="3344863"/>
            <a:ext cx="403225" cy="403225"/>
          </a:xfrm>
          <a:prstGeom prst="rect">
            <a:avLst/>
          </a:prstGeom>
          <a:noFill/>
          <a:ln w="9525">
            <a:noFill/>
            <a:miter lim="800000"/>
            <a:headEnd/>
            <a:tailEnd/>
          </a:ln>
        </p:spPr>
      </p:pic>
      <p:sp>
        <p:nvSpPr>
          <p:cNvPr id="42" name="Snip and Round Single Corner Rectangle 41"/>
          <p:cNvSpPr/>
          <p:nvPr/>
        </p:nvSpPr>
        <p:spPr>
          <a:xfrm>
            <a:off x="2514600" y="1676400"/>
            <a:ext cx="1981200" cy="2133600"/>
          </a:xfrm>
          <a:prstGeom prst="snipRoundRect">
            <a:avLst/>
          </a:prstGeom>
          <a:ln/>
        </p:spPr>
        <p:style>
          <a:lnRef idx="1">
            <a:schemeClr val="accent6"/>
          </a:lnRef>
          <a:fillRef idx="3">
            <a:schemeClr val="accent6"/>
          </a:fillRef>
          <a:effectRef idx="2">
            <a:schemeClr val="accent6"/>
          </a:effectRef>
          <a:fontRef idx="minor">
            <a:schemeClr val="lt1"/>
          </a:fontRef>
        </p:style>
        <p:txBody>
          <a:bodyPr anchor="b"/>
          <a:lstStyle/>
          <a:p>
            <a:pPr algn="ctr" fontAlgn="auto">
              <a:spcBef>
                <a:spcPts val="0"/>
              </a:spcBef>
              <a:spcAft>
                <a:spcPts val="0"/>
              </a:spcAft>
              <a:defRPr/>
            </a:pPr>
            <a:r>
              <a:rPr lang="en-US" sz="1200" dirty="0">
                <a:solidFill>
                  <a:prstClr val="white"/>
                </a:solidFill>
                <a:latin typeface="Arial" pitchFamily="34" charset="0"/>
                <a:cs typeface="Arial" pitchFamily="34" charset="0"/>
              </a:rPr>
              <a:t>Virtual Server 2</a:t>
            </a:r>
          </a:p>
          <a:p>
            <a:pPr algn="ctr" fontAlgn="auto">
              <a:spcBef>
                <a:spcPts val="0"/>
              </a:spcBef>
              <a:spcAft>
                <a:spcPts val="0"/>
              </a:spcAft>
              <a:defRPr/>
            </a:pPr>
            <a:endParaRPr lang="en-US" sz="1200" dirty="0">
              <a:solidFill>
                <a:prstClr val="white"/>
              </a:solidFill>
              <a:latin typeface="Arial" pitchFamily="34" charset="0"/>
              <a:cs typeface="Arial" pitchFamily="34" charset="0"/>
            </a:endParaRPr>
          </a:p>
          <a:p>
            <a:pPr algn="ctr" fontAlgn="auto">
              <a:spcBef>
                <a:spcPts val="0"/>
              </a:spcBef>
              <a:spcAft>
                <a:spcPts val="0"/>
              </a:spcAft>
              <a:defRPr/>
            </a:pPr>
            <a:endParaRPr lang="en-US" sz="1200" dirty="0">
              <a:solidFill>
                <a:prstClr val="white"/>
              </a:solidFill>
              <a:latin typeface="Arial" pitchFamily="34" charset="0"/>
              <a:cs typeface="Arial" pitchFamily="34" charset="0"/>
            </a:endParaRPr>
          </a:p>
        </p:txBody>
      </p:sp>
      <p:sp>
        <p:nvSpPr>
          <p:cNvPr id="43" name="Snip and Round Single Corner Rectangle 42"/>
          <p:cNvSpPr/>
          <p:nvPr/>
        </p:nvSpPr>
        <p:spPr>
          <a:xfrm>
            <a:off x="2597150" y="1828800"/>
            <a:ext cx="1822450" cy="1295400"/>
          </a:xfrm>
          <a:prstGeom prst="snipRoundRect">
            <a:avLst/>
          </a:prstGeom>
          <a:ln>
            <a:noFill/>
          </a:ln>
        </p:spPr>
        <p:style>
          <a:lnRef idx="1">
            <a:schemeClr val="accent2"/>
          </a:lnRef>
          <a:fillRef idx="3">
            <a:schemeClr val="accent2"/>
          </a:fillRef>
          <a:effectRef idx="2">
            <a:schemeClr val="accent2"/>
          </a:effectRef>
          <a:fontRef idx="minor">
            <a:schemeClr val="lt1"/>
          </a:fontRef>
        </p:style>
        <p:txBody>
          <a:bodyPr anchor="b"/>
          <a:lstStyle/>
          <a:p>
            <a:pPr algn="ctr" fontAlgn="auto">
              <a:spcBef>
                <a:spcPts val="0"/>
              </a:spcBef>
              <a:spcAft>
                <a:spcPts val="0"/>
              </a:spcAft>
              <a:defRPr/>
            </a:pPr>
            <a:r>
              <a:rPr lang="en-US" sz="1200" dirty="0">
                <a:solidFill>
                  <a:prstClr val="white"/>
                </a:solidFill>
                <a:latin typeface="Arial" pitchFamily="34" charset="0"/>
                <a:cs typeface="Arial" pitchFamily="34" charset="0"/>
              </a:rPr>
              <a:t>Para virtualized Guest</a:t>
            </a:r>
          </a:p>
          <a:p>
            <a:pPr algn="ctr" fontAlgn="auto">
              <a:spcBef>
                <a:spcPts val="0"/>
              </a:spcBef>
              <a:spcAft>
                <a:spcPts val="0"/>
              </a:spcAft>
              <a:defRPr/>
            </a:pPr>
            <a:r>
              <a:rPr lang="en-US" sz="1200" dirty="0">
                <a:solidFill>
                  <a:prstClr val="white"/>
                </a:solidFill>
                <a:latin typeface="Arial" pitchFamily="34" charset="0"/>
                <a:cs typeface="Arial" pitchFamily="34" charset="0"/>
              </a:rPr>
              <a:t> Operating System</a:t>
            </a:r>
          </a:p>
        </p:txBody>
      </p:sp>
      <p:sp>
        <p:nvSpPr>
          <p:cNvPr id="44" name="Snip and Round Single Corner Rectangle 43"/>
          <p:cNvSpPr/>
          <p:nvPr/>
        </p:nvSpPr>
        <p:spPr>
          <a:xfrm>
            <a:off x="2681288" y="1981200"/>
            <a:ext cx="1662112" cy="457200"/>
          </a:xfrm>
          <a:prstGeom prst="snipRoundRect">
            <a:avLst/>
          </a:prstGeom>
          <a:ln>
            <a:noFill/>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r>
              <a:rPr lang="en-US" sz="1200" dirty="0">
                <a:solidFill>
                  <a:prstClr val="white"/>
                </a:solidFill>
                <a:latin typeface="Arial" pitchFamily="34" charset="0"/>
                <a:cs typeface="Arial" pitchFamily="34" charset="0"/>
              </a:rPr>
              <a:t>Multiple Software Applications</a:t>
            </a:r>
          </a:p>
        </p:txBody>
      </p:sp>
      <p:pic>
        <p:nvPicPr>
          <p:cNvPr id="21516" name="Picture 2" descr="cpu icon"/>
          <p:cNvPicPr>
            <a:picLocks noChangeAspect="1" noChangeArrowheads="1"/>
          </p:cNvPicPr>
          <p:nvPr/>
        </p:nvPicPr>
        <p:blipFill>
          <a:blip r:embed="rId3"/>
          <a:srcRect/>
          <a:stretch>
            <a:fillRect/>
          </a:stretch>
        </p:blipFill>
        <p:spPr bwMode="auto">
          <a:xfrm>
            <a:off x="2574925" y="3375025"/>
            <a:ext cx="414338" cy="358775"/>
          </a:xfrm>
          <a:prstGeom prst="rect">
            <a:avLst/>
          </a:prstGeom>
          <a:noFill/>
          <a:ln w="9525">
            <a:noFill/>
            <a:miter lim="800000"/>
            <a:headEnd/>
            <a:tailEnd/>
          </a:ln>
        </p:spPr>
      </p:pic>
      <p:pic>
        <p:nvPicPr>
          <p:cNvPr id="21517" name="Picture 4" descr="http://icons.iconarchive.com/icons/umut-pulat/tulliana-2/128/memory-icon.png"/>
          <p:cNvPicPr>
            <a:picLocks noChangeAspect="1" noChangeArrowheads="1"/>
          </p:cNvPicPr>
          <p:nvPr/>
        </p:nvPicPr>
        <p:blipFill>
          <a:blip r:embed="rId7"/>
          <a:srcRect/>
          <a:stretch>
            <a:fillRect/>
          </a:stretch>
        </p:blipFill>
        <p:spPr bwMode="auto">
          <a:xfrm rot="4602795">
            <a:off x="3080544" y="3366294"/>
            <a:ext cx="395287" cy="409575"/>
          </a:xfrm>
          <a:prstGeom prst="rect">
            <a:avLst/>
          </a:prstGeom>
          <a:noFill/>
          <a:ln w="9525">
            <a:noFill/>
            <a:miter lim="800000"/>
            <a:headEnd/>
            <a:tailEnd/>
          </a:ln>
        </p:spPr>
      </p:pic>
      <p:pic>
        <p:nvPicPr>
          <p:cNvPr id="21518" name="Picture 10" descr="http://icons.iconseeker.com/png/128/devcom-network-set-1/ethernet-card-vista.png"/>
          <p:cNvPicPr>
            <a:picLocks noChangeAspect="1" noChangeArrowheads="1"/>
          </p:cNvPicPr>
          <p:nvPr/>
        </p:nvPicPr>
        <p:blipFill>
          <a:blip r:embed="rId8"/>
          <a:srcRect/>
          <a:stretch>
            <a:fillRect/>
          </a:stretch>
        </p:blipFill>
        <p:spPr bwMode="auto">
          <a:xfrm rot="1677119">
            <a:off x="3517900" y="3422650"/>
            <a:ext cx="339725" cy="327025"/>
          </a:xfrm>
          <a:prstGeom prst="rect">
            <a:avLst/>
          </a:prstGeom>
          <a:noFill/>
          <a:ln w="9525">
            <a:noFill/>
            <a:miter lim="800000"/>
            <a:headEnd/>
            <a:tailEnd/>
          </a:ln>
        </p:spPr>
      </p:pic>
      <p:pic>
        <p:nvPicPr>
          <p:cNvPr id="21519" name="Picture 12" descr="http://laptopnews.us/wp-content/uploads/2010/12/hard_drive_icon.png"/>
          <p:cNvPicPr>
            <a:picLocks noChangeAspect="1" noChangeArrowheads="1"/>
          </p:cNvPicPr>
          <p:nvPr/>
        </p:nvPicPr>
        <p:blipFill>
          <a:blip r:embed="rId9"/>
          <a:srcRect/>
          <a:stretch>
            <a:fillRect/>
          </a:stretch>
        </p:blipFill>
        <p:spPr bwMode="auto">
          <a:xfrm>
            <a:off x="3887788" y="3344863"/>
            <a:ext cx="404812" cy="388937"/>
          </a:xfrm>
          <a:prstGeom prst="rect">
            <a:avLst/>
          </a:prstGeom>
          <a:noFill/>
          <a:ln w="9525">
            <a:noFill/>
            <a:miter lim="800000"/>
            <a:headEnd/>
            <a:tailEnd/>
          </a:ln>
        </p:spPr>
      </p:pic>
      <p:sp>
        <p:nvSpPr>
          <p:cNvPr id="51" name="Snip and Round Single Corner Rectangle 50"/>
          <p:cNvSpPr/>
          <p:nvPr/>
        </p:nvSpPr>
        <p:spPr>
          <a:xfrm>
            <a:off x="539750" y="1828800"/>
            <a:ext cx="1822450" cy="1295400"/>
          </a:xfrm>
          <a:prstGeom prst="snipRoundRect">
            <a:avLst/>
          </a:prstGeom>
          <a:ln>
            <a:noFill/>
          </a:ln>
        </p:spPr>
        <p:style>
          <a:lnRef idx="1">
            <a:schemeClr val="accent2"/>
          </a:lnRef>
          <a:fillRef idx="3">
            <a:schemeClr val="accent2"/>
          </a:fillRef>
          <a:effectRef idx="2">
            <a:schemeClr val="accent2"/>
          </a:effectRef>
          <a:fontRef idx="minor">
            <a:schemeClr val="lt1"/>
          </a:fontRef>
        </p:style>
        <p:txBody>
          <a:bodyPr anchor="b"/>
          <a:lstStyle/>
          <a:p>
            <a:pPr algn="ctr" fontAlgn="auto">
              <a:spcBef>
                <a:spcPts val="0"/>
              </a:spcBef>
              <a:spcAft>
                <a:spcPts val="0"/>
              </a:spcAft>
              <a:defRPr/>
            </a:pPr>
            <a:r>
              <a:rPr lang="en-US" sz="1200" dirty="0">
                <a:solidFill>
                  <a:prstClr val="white"/>
                </a:solidFill>
                <a:latin typeface="Arial" pitchFamily="34" charset="0"/>
                <a:cs typeface="Arial" pitchFamily="34" charset="0"/>
              </a:rPr>
              <a:t>Para virtualized Guest</a:t>
            </a:r>
          </a:p>
          <a:p>
            <a:pPr algn="ctr" fontAlgn="auto">
              <a:spcBef>
                <a:spcPts val="0"/>
              </a:spcBef>
              <a:spcAft>
                <a:spcPts val="0"/>
              </a:spcAft>
              <a:defRPr/>
            </a:pPr>
            <a:r>
              <a:rPr lang="en-US" sz="1200" dirty="0">
                <a:solidFill>
                  <a:prstClr val="white"/>
                </a:solidFill>
                <a:latin typeface="Arial" pitchFamily="34" charset="0"/>
                <a:cs typeface="Arial" pitchFamily="34" charset="0"/>
              </a:rPr>
              <a:t> Operating System</a:t>
            </a:r>
          </a:p>
        </p:txBody>
      </p:sp>
      <p:sp>
        <p:nvSpPr>
          <p:cNvPr id="52" name="Snip and Round Single Corner Rectangle 51"/>
          <p:cNvSpPr/>
          <p:nvPr/>
        </p:nvSpPr>
        <p:spPr>
          <a:xfrm>
            <a:off x="623888" y="1981200"/>
            <a:ext cx="1662112" cy="457200"/>
          </a:xfrm>
          <a:prstGeom prst="snipRoundRect">
            <a:avLst/>
          </a:prstGeom>
          <a:ln>
            <a:noFill/>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r>
              <a:rPr lang="en-US" sz="1200" dirty="0">
                <a:solidFill>
                  <a:prstClr val="white"/>
                </a:solidFill>
                <a:latin typeface="Arial" pitchFamily="34" charset="0"/>
                <a:cs typeface="Arial" pitchFamily="34" charset="0"/>
              </a:rPr>
              <a:t>Multiple Software Applications</a:t>
            </a:r>
          </a:p>
        </p:txBody>
      </p:sp>
      <p:sp>
        <p:nvSpPr>
          <p:cNvPr id="21522" name="Title 6"/>
          <p:cNvSpPr>
            <a:spLocks noGrp="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pPr eaLnBrk="1" hangingPunct="1"/>
            <a:r>
              <a:rPr lang="en-US" altLang="en-US" u="sng" cap="none" dirty="0" smtClean="0">
                <a:solidFill>
                  <a:schemeClr val="tx1"/>
                </a:solidFill>
              </a:rPr>
              <a:t>HYPERVISOR TYPE</a:t>
            </a:r>
          </a:p>
        </p:txBody>
      </p:sp>
      <p:sp>
        <p:nvSpPr>
          <p:cNvPr id="21523" name="Footer Placeholder 7"/>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mtClean="0">
                <a:solidFill>
                  <a:srgbClr val="000000"/>
                </a:solidFill>
              </a:rPr>
              <a:t>Dr. Neeraj Kumar Pandey</a:t>
            </a:r>
            <a:endParaRPr lang="en-US" altLang="en-US" smtClean="0">
              <a:solidFill>
                <a:srgbClr val="000000"/>
              </a:solidFill>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Content Placeholder 6"/>
          <p:cNvSpPr txBox="1">
            <a:spLocks/>
          </p:cNvSpPr>
          <p:nvPr/>
        </p:nvSpPr>
        <p:spPr bwMode="auto">
          <a:xfrm>
            <a:off x="4267200" y="1219200"/>
            <a:ext cx="4852988" cy="5105400"/>
          </a:xfrm>
          <a:prstGeom prst="rect">
            <a:avLst/>
          </a:prstGeom>
          <a:noFill/>
          <a:ln w="9525">
            <a:noFill/>
            <a:miter lim="800000"/>
            <a:headEnd/>
            <a:tailEnd/>
          </a:ln>
        </p:spPr>
        <p:txBody>
          <a:bodyPr/>
          <a:lstStyle/>
          <a:p>
            <a:pPr marL="273050" indent="-273050">
              <a:spcBef>
                <a:spcPct val="20000"/>
              </a:spcBef>
              <a:buFont typeface="Arial" pitchFamily="34" charset="0"/>
              <a:buNone/>
            </a:pPr>
            <a:r>
              <a:rPr lang="en-US" altLang="en-US" sz="2400" b="1" dirty="0">
                <a:solidFill>
                  <a:srgbClr val="000000"/>
                </a:solidFill>
              </a:rPr>
              <a:t>Bare metal Approach</a:t>
            </a:r>
          </a:p>
          <a:p>
            <a:pPr marL="273050" indent="-273050">
              <a:spcBef>
                <a:spcPct val="20000"/>
              </a:spcBef>
              <a:buSzPct val="150000"/>
              <a:buFont typeface="Arial" pitchFamily="34" charset="0"/>
              <a:buChar char="•"/>
            </a:pPr>
            <a:r>
              <a:rPr lang="en-US" altLang="en-US" sz="2000" dirty="0">
                <a:solidFill>
                  <a:srgbClr val="000000"/>
                </a:solidFill>
              </a:rPr>
              <a:t>Type I Hypervisor.</a:t>
            </a:r>
          </a:p>
          <a:p>
            <a:pPr marL="273050" indent="-273050">
              <a:spcBef>
                <a:spcPct val="20000"/>
              </a:spcBef>
              <a:buSzPct val="150000"/>
              <a:buFont typeface="Arial" pitchFamily="34" charset="0"/>
              <a:buChar char="•"/>
            </a:pPr>
            <a:r>
              <a:rPr lang="en-US" altLang="en-US" sz="2000" dirty="0">
                <a:solidFill>
                  <a:srgbClr val="000000"/>
                </a:solidFill>
              </a:rPr>
              <a:t>Runs directly on the system hardware.</a:t>
            </a:r>
          </a:p>
          <a:p>
            <a:pPr marL="273050" indent="-273050">
              <a:spcBef>
                <a:spcPct val="20000"/>
              </a:spcBef>
              <a:buSzPct val="150000"/>
              <a:buFont typeface="Arial" pitchFamily="34" charset="0"/>
              <a:buChar char="•"/>
            </a:pPr>
            <a:r>
              <a:rPr lang="en-US" altLang="en-US" sz="2000" dirty="0">
                <a:solidFill>
                  <a:srgbClr val="000000"/>
                </a:solidFill>
              </a:rPr>
              <a:t>May require hardware assisted virtualization technology support by the CPU.</a:t>
            </a:r>
          </a:p>
          <a:p>
            <a:pPr marL="273050" indent="-273050">
              <a:spcBef>
                <a:spcPct val="20000"/>
              </a:spcBef>
              <a:buSzPct val="150000"/>
              <a:buFont typeface="Arial" pitchFamily="34" charset="0"/>
              <a:buChar char="•"/>
            </a:pPr>
            <a:r>
              <a:rPr lang="en-US" altLang="en-US" sz="2000" dirty="0">
                <a:solidFill>
                  <a:srgbClr val="000000"/>
                </a:solidFill>
              </a:rPr>
              <a:t>Limited set of hardware drivers provided by the hypervisor vendor.</a:t>
            </a:r>
          </a:p>
          <a:p>
            <a:pPr marL="273050" indent="-273050">
              <a:spcBef>
                <a:spcPct val="20000"/>
              </a:spcBef>
              <a:buSzPct val="150000"/>
              <a:buFont typeface="Arial" pitchFamily="34" charset="0"/>
              <a:buChar char="•"/>
            </a:pPr>
            <a:r>
              <a:rPr lang="en-US" altLang="en-US" sz="2000" dirty="0">
                <a:solidFill>
                  <a:srgbClr val="000000"/>
                </a:solidFill>
              </a:rPr>
              <a:t>E.g.: </a:t>
            </a:r>
            <a:r>
              <a:rPr lang="en-US" altLang="en-US" sz="2000" dirty="0" err="1">
                <a:solidFill>
                  <a:srgbClr val="000000"/>
                </a:solidFill>
              </a:rPr>
              <a:t>Xen</a:t>
            </a:r>
            <a:r>
              <a:rPr lang="en-US" altLang="en-US" sz="2000" dirty="0">
                <a:solidFill>
                  <a:srgbClr val="000000"/>
                </a:solidFill>
              </a:rPr>
              <a:t>, </a:t>
            </a:r>
            <a:r>
              <a:rPr lang="en-US" altLang="en-US" sz="2000" dirty="0" err="1">
                <a:solidFill>
                  <a:srgbClr val="000000"/>
                </a:solidFill>
              </a:rPr>
              <a:t>VMWare</a:t>
            </a:r>
            <a:r>
              <a:rPr lang="en-US" altLang="en-US" sz="2000" dirty="0">
                <a:solidFill>
                  <a:srgbClr val="000000"/>
                </a:solidFill>
              </a:rPr>
              <a:t> </a:t>
            </a:r>
            <a:r>
              <a:rPr lang="en-US" altLang="en-US" sz="2000" dirty="0" err="1">
                <a:solidFill>
                  <a:srgbClr val="000000"/>
                </a:solidFill>
              </a:rPr>
              <a:t>ESXi</a:t>
            </a:r>
            <a:r>
              <a:rPr lang="en-US" altLang="en-US" sz="2000" dirty="0">
                <a:solidFill>
                  <a:srgbClr val="000000"/>
                </a:solidFill>
              </a:rPr>
              <a:t> </a:t>
            </a:r>
          </a:p>
          <a:p>
            <a:pPr marL="273050" indent="-273050">
              <a:spcBef>
                <a:spcPct val="20000"/>
              </a:spcBef>
              <a:buFont typeface="Arial" pitchFamily="34" charset="0"/>
              <a:buNone/>
            </a:pPr>
            <a:endParaRPr lang="en-US" altLang="en-US" sz="2800" dirty="0">
              <a:solidFill>
                <a:srgbClr val="000000"/>
              </a:solidFill>
            </a:endParaRPr>
          </a:p>
          <a:p>
            <a:pPr marL="273050" indent="-273050">
              <a:spcBef>
                <a:spcPct val="20000"/>
              </a:spcBef>
              <a:buFont typeface="Arial" pitchFamily="34" charset="0"/>
              <a:buChar char="•"/>
            </a:pPr>
            <a:endParaRPr lang="en-US" altLang="en-US" sz="2800" dirty="0">
              <a:solidFill>
                <a:srgbClr val="000000"/>
              </a:solidFill>
            </a:endParaRPr>
          </a:p>
          <a:p>
            <a:pPr marL="273050" indent="-273050">
              <a:spcBef>
                <a:spcPct val="20000"/>
              </a:spcBef>
              <a:buFont typeface="Arial" pitchFamily="34" charset="0"/>
              <a:buChar char="•"/>
            </a:pPr>
            <a:endParaRPr lang="en-US" altLang="en-US" sz="2800" dirty="0">
              <a:solidFill>
                <a:srgbClr val="000000"/>
              </a:solidFill>
            </a:endParaRPr>
          </a:p>
        </p:txBody>
      </p:sp>
      <p:sp>
        <p:nvSpPr>
          <p:cNvPr id="30" name="Rectangle 29"/>
          <p:cNvSpPr/>
          <p:nvPr/>
        </p:nvSpPr>
        <p:spPr>
          <a:xfrm>
            <a:off x="96838" y="5111750"/>
            <a:ext cx="3865562" cy="1076325"/>
          </a:xfrm>
          <a:prstGeom prst="rect">
            <a:avLst/>
          </a:prstGeom>
          <a:ln>
            <a:noFill/>
          </a:ln>
        </p:spPr>
        <p:style>
          <a:lnRef idx="1">
            <a:schemeClr val="accent6"/>
          </a:lnRef>
          <a:fillRef idx="3">
            <a:schemeClr val="accent6"/>
          </a:fillRef>
          <a:effectRef idx="2">
            <a:schemeClr val="accent6"/>
          </a:effectRef>
          <a:fontRef idx="minor">
            <a:schemeClr val="lt1"/>
          </a:fontRef>
        </p:style>
        <p:txBody>
          <a:bodyPr anchor="b"/>
          <a:lstStyle/>
          <a:p>
            <a:pPr algn="ctr" fontAlgn="auto">
              <a:spcBef>
                <a:spcPts val="0"/>
              </a:spcBef>
              <a:spcAft>
                <a:spcPts val="0"/>
              </a:spcAft>
              <a:defRPr/>
            </a:pPr>
            <a:r>
              <a:rPr lang="en-US" dirty="0">
                <a:solidFill>
                  <a:prstClr val="white"/>
                </a:solidFill>
              </a:rPr>
              <a:t>Hardware</a:t>
            </a:r>
          </a:p>
        </p:txBody>
      </p:sp>
      <p:sp>
        <p:nvSpPr>
          <p:cNvPr id="31" name="Snip and Round Single Corner Rectangle 30"/>
          <p:cNvSpPr/>
          <p:nvPr/>
        </p:nvSpPr>
        <p:spPr>
          <a:xfrm>
            <a:off x="134938" y="2971800"/>
            <a:ext cx="3827462" cy="1246188"/>
          </a:xfrm>
          <a:prstGeom prst="snipRoundRect">
            <a:avLst>
              <a:gd name="adj1" fmla="val 16667"/>
              <a:gd name="adj2" fmla="val 15069"/>
            </a:avLst>
          </a:prstGeom>
          <a:solidFill>
            <a:srgbClr val="0070C0"/>
          </a:solidFill>
          <a:ln>
            <a:noFill/>
          </a:ln>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r>
              <a:rPr lang="en-US" sz="2800" dirty="0">
                <a:solidFill>
                  <a:prstClr val="white"/>
                </a:solidFill>
                <a:latin typeface="Calibri" pitchFamily="34" charset="0"/>
                <a:cs typeface="Calibri" pitchFamily="34" charset="0"/>
              </a:rPr>
              <a:t>Hypervisor</a:t>
            </a:r>
          </a:p>
        </p:txBody>
      </p:sp>
      <p:pic>
        <p:nvPicPr>
          <p:cNvPr id="22533" name="Picture 2" descr="cpu icon"/>
          <p:cNvPicPr>
            <a:picLocks noChangeAspect="1" noChangeArrowheads="1"/>
          </p:cNvPicPr>
          <p:nvPr/>
        </p:nvPicPr>
        <p:blipFill>
          <a:blip r:embed="rId3"/>
          <a:srcRect/>
          <a:stretch>
            <a:fillRect/>
          </a:stretch>
        </p:blipFill>
        <p:spPr bwMode="auto">
          <a:xfrm>
            <a:off x="123825" y="5126038"/>
            <a:ext cx="830263" cy="650875"/>
          </a:xfrm>
          <a:prstGeom prst="rect">
            <a:avLst/>
          </a:prstGeom>
          <a:noFill/>
          <a:ln w="9525">
            <a:noFill/>
            <a:miter lim="800000"/>
            <a:headEnd/>
            <a:tailEnd/>
          </a:ln>
        </p:spPr>
      </p:pic>
      <p:pic>
        <p:nvPicPr>
          <p:cNvPr id="22534" name="Picture 4" descr="http://icons.iconarchive.com/icons/umut-pulat/tulliana-2/128/memory-icon.png"/>
          <p:cNvPicPr>
            <a:picLocks noChangeAspect="1" noChangeArrowheads="1"/>
          </p:cNvPicPr>
          <p:nvPr/>
        </p:nvPicPr>
        <p:blipFill>
          <a:blip r:embed="rId4"/>
          <a:srcRect/>
          <a:stretch>
            <a:fillRect/>
          </a:stretch>
        </p:blipFill>
        <p:spPr bwMode="auto">
          <a:xfrm rot="4602795">
            <a:off x="976313" y="4902200"/>
            <a:ext cx="960438" cy="1100137"/>
          </a:xfrm>
          <a:prstGeom prst="rect">
            <a:avLst/>
          </a:prstGeom>
          <a:noFill/>
          <a:ln w="9525">
            <a:noFill/>
            <a:miter lim="800000"/>
            <a:headEnd/>
            <a:tailEnd/>
          </a:ln>
        </p:spPr>
      </p:pic>
      <p:pic>
        <p:nvPicPr>
          <p:cNvPr id="22535" name="Picture 10" descr="http://icons.iconseeker.com/png/128/devcom-network-set-1/ethernet-card-vista.png"/>
          <p:cNvPicPr>
            <a:picLocks noChangeAspect="1" noChangeArrowheads="1"/>
          </p:cNvPicPr>
          <p:nvPr/>
        </p:nvPicPr>
        <p:blipFill>
          <a:blip r:embed="rId5"/>
          <a:srcRect/>
          <a:stretch>
            <a:fillRect/>
          </a:stretch>
        </p:blipFill>
        <p:spPr bwMode="auto">
          <a:xfrm rot="1677119">
            <a:off x="1957388" y="5189538"/>
            <a:ext cx="930275" cy="811212"/>
          </a:xfrm>
          <a:prstGeom prst="rect">
            <a:avLst/>
          </a:prstGeom>
          <a:noFill/>
          <a:ln w="9525">
            <a:noFill/>
            <a:miter lim="800000"/>
            <a:headEnd/>
            <a:tailEnd/>
          </a:ln>
        </p:spPr>
      </p:pic>
      <p:pic>
        <p:nvPicPr>
          <p:cNvPr id="22536" name="Picture 12" descr="http://laptopnews.us/wp-content/uploads/2010/12/hard_drive_icon.png"/>
          <p:cNvPicPr>
            <a:picLocks noChangeAspect="1" noChangeArrowheads="1"/>
          </p:cNvPicPr>
          <p:nvPr/>
        </p:nvPicPr>
        <p:blipFill>
          <a:blip r:embed="rId6"/>
          <a:srcRect/>
          <a:stretch>
            <a:fillRect/>
          </a:stretch>
        </p:blipFill>
        <p:spPr bwMode="auto">
          <a:xfrm>
            <a:off x="2992438" y="5126038"/>
            <a:ext cx="969962" cy="846137"/>
          </a:xfrm>
          <a:prstGeom prst="rect">
            <a:avLst/>
          </a:prstGeom>
          <a:noFill/>
          <a:ln w="9525">
            <a:noFill/>
            <a:miter lim="800000"/>
            <a:headEnd/>
            <a:tailEnd/>
          </a:ln>
        </p:spPr>
      </p:pic>
      <p:sp>
        <p:nvSpPr>
          <p:cNvPr id="36" name="Snip and Round Single Corner Rectangle 35"/>
          <p:cNvSpPr/>
          <p:nvPr/>
        </p:nvSpPr>
        <p:spPr>
          <a:xfrm>
            <a:off x="382588" y="1550988"/>
            <a:ext cx="914400" cy="822325"/>
          </a:xfrm>
          <a:prstGeom prst="snipRound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600" dirty="0">
                <a:solidFill>
                  <a:prstClr val="white"/>
                </a:solidFill>
                <a:latin typeface="Calibri" pitchFamily="34" charset="0"/>
                <a:cs typeface="Calibri" pitchFamily="34" charset="0"/>
              </a:rPr>
              <a:t>VM</a:t>
            </a:r>
          </a:p>
        </p:txBody>
      </p:sp>
      <p:sp>
        <p:nvSpPr>
          <p:cNvPr id="37" name="Snip and Round Single Corner Rectangle 36"/>
          <p:cNvSpPr/>
          <p:nvPr/>
        </p:nvSpPr>
        <p:spPr>
          <a:xfrm>
            <a:off x="1143000" y="4024313"/>
            <a:ext cx="1981200" cy="496887"/>
          </a:xfrm>
          <a:prstGeom prst="snipRoundRect">
            <a:avLst>
              <a:gd name="adj1" fmla="val 16667"/>
              <a:gd name="adj2" fmla="val 15069"/>
            </a:avLst>
          </a:prstGeom>
          <a:ln>
            <a:noFill/>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r>
              <a:rPr lang="en-US" dirty="0">
                <a:solidFill>
                  <a:prstClr val="white"/>
                </a:solidFill>
                <a:latin typeface="Calibri" pitchFamily="34" charset="0"/>
                <a:cs typeface="Calibri" pitchFamily="34" charset="0"/>
              </a:rPr>
              <a:t>Kernel Driver</a:t>
            </a:r>
          </a:p>
        </p:txBody>
      </p:sp>
      <p:sp>
        <p:nvSpPr>
          <p:cNvPr id="42" name="Snip and Round Single Corner Rectangle 41"/>
          <p:cNvSpPr/>
          <p:nvPr/>
        </p:nvSpPr>
        <p:spPr>
          <a:xfrm>
            <a:off x="1563688" y="1550988"/>
            <a:ext cx="914400" cy="822325"/>
          </a:xfrm>
          <a:prstGeom prst="snipRound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600" dirty="0">
                <a:solidFill>
                  <a:prstClr val="white"/>
                </a:solidFill>
                <a:latin typeface="Calibri" pitchFamily="34" charset="0"/>
                <a:cs typeface="Calibri" pitchFamily="34" charset="0"/>
              </a:rPr>
              <a:t>VM</a:t>
            </a:r>
          </a:p>
        </p:txBody>
      </p:sp>
      <p:sp>
        <p:nvSpPr>
          <p:cNvPr id="43" name="Snip and Round Single Corner Rectangle 42"/>
          <p:cNvSpPr/>
          <p:nvPr/>
        </p:nvSpPr>
        <p:spPr>
          <a:xfrm>
            <a:off x="2743200" y="1550988"/>
            <a:ext cx="914400" cy="822325"/>
          </a:xfrm>
          <a:prstGeom prst="snipRound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600" dirty="0">
                <a:solidFill>
                  <a:prstClr val="white"/>
                </a:solidFill>
                <a:latin typeface="Calibri" pitchFamily="34" charset="0"/>
                <a:cs typeface="Calibri" pitchFamily="34" charset="0"/>
              </a:rPr>
              <a:t>VM</a:t>
            </a:r>
          </a:p>
        </p:txBody>
      </p:sp>
      <p:sp>
        <p:nvSpPr>
          <p:cNvPr id="7" name="Title 6"/>
          <p:cNvSpPr>
            <a:spLocks noGrp="1"/>
          </p:cNvSpPr>
          <p:nvPr>
            <p:ph type="title"/>
          </p:nvPr>
        </p:nvSpPr>
        <p:spPr>
          <a:xfrm>
            <a:off x="1905000" y="86473"/>
            <a:ext cx="6304766" cy="963658"/>
          </a:xfrm>
        </p:spPr>
        <p:txBody>
          <a:bodyPr>
            <a:normAutofit fontScale="90000"/>
          </a:bodyPr>
          <a:lstStyle/>
          <a:p>
            <a:pPr eaLnBrk="1" fontAlgn="auto" hangingPunct="1">
              <a:spcAft>
                <a:spcPts val="0"/>
              </a:spcAft>
              <a:defRPr/>
            </a:pPr>
            <a:r>
              <a:rPr lang="en-US" u="sng" dirty="0" smtClean="0">
                <a:solidFill>
                  <a:schemeClr val="tx1"/>
                </a:solidFill>
              </a:rPr>
              <a:t>Hypervisor implementation approaches</a:t>
            </a:r>
            <a:endParaRPr lang="en-US" u="sng" dirty="0">
              <a:solidFill>
                <a:schemeClr val="tx1"/>
              </a:solidFill>
            </a:endParaRPr>
          </a:p>
        </p:txBody>
      </p:sp>
      <p:sp>
        <p:nvSpPr>
          <p:cNvPr id="22546" name="Footer Placeholder 8"/>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mtClean="0">
                <a:solidFill>
                  <a:srgbClr val="000000"/>
                </a:solidFill>
              </a:rPr>
              <a:t>Dr. Neeraj Kumar Pandey</a:t>
            </a:r>
            <a:endParaRPr lang="en-US" altLang="en-US" smtClean="0">
              <a:solidFill>
                <a:srgbClr val="000000"/>
              </a:solidFill>
            </a:endParaRPr>
          </a:p>
        </p:txBody>
      </p:sp>
      <p:sp>
        <p:nvSpPr>
          <p:cNvPr id="8" name="Up-Down Arrow 7"/>
          <p:cNvSpPr/>
          <p:nvPr/>
        </p:nvSpPr>
        <p:spPr>
          <a:xfrm>
            <a:off x="631825" y="2373313"/>
            <a:ext cx="322263" cy="608012"/>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4" name="Up-Down Arrow 43"/>
          <p:cNvSpPr/>
          <p:nvPr/>
        </p:nvSpPr>
        <p:spPr>
          <a:xfrm>
            <a:off x="1889125" y="2362200"/>
            <a:ext cx="320675" cy="608013"/>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5" name="Up-Down Arrow 44"/>
          <p:cNvSpPr/>
          <p:nvPr/>
        </p:nvSpPr>
        <p:spPr>
          <a:xfrm>
            <a:off x="3048000" y="2362200"/>
            <a:ext cx="320675" cy="608013"/>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6" name="Up-Down Arrow 45"/>
          <p:cNvSpPr/>
          <p:nvPr/>
        </p:nvSpPr>
        <p:spPr>
          <a:xfrm>
            <a:off x="1905000" y="4497388"/>
            <a:ext cx="320675" cy="608012"/>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 name="Rectangle 45"/>
          <p:cNvSpPr/>
          <p:nvPr/>
        </p:nvSpPr>
        <p:spPr>
          <a:xfrm>
            <a:off x="109538" y="5324475"/>
            <a:ext cx="3865562" cy="1076325"/>
          </a:xfrm>
          <a:prstGeom prst="rect">
            <a:avLst/>
          </a:prstGeom>
          <a:ln>
            <a:noFill/>
          </a:ln>
        </p:spPr>
        <p:style>
          <a:lnRef idx="1">
            <a:schemeClr val="accent6"/>
          </a:lnRef>
          <a:fillRef idx="3">
            <a:schemeClr val="accent6"/>
          </a:fillRef>
          <a:effectRef idx="2">
            <a:schemeClr val="accent6"/>
          </a:effectRef>
          <a:fontRef idx="minor">
            <a:schemeClr val="lt1"/>
          </a:fontRef>
        </p:style>
        <p:txBody>
          <a:bodyPr anchor="b"/>
          <a:lstStyle/>
          <a:p>
            <a:pPr algn="ctr" fontAlgn="auto">
              <a:spcBef>
                <a:spcPts val="0"/>
              </a:spcBef>
              <a:spcAft>
                <a:spcPts val="0"/>
              </a:spcAft>
              <a:defRPr/>
            </a:pPr>
            <a:r>
              <a:rPr lang="en-US" dirty="0">
                <a:solidFill>
                  <a:prstClr val="white"/>
                </a:solidFill>
                <a:latin typeface="Arial" pitchFamily="34" charset="0"/>
                <a:cs typeface="Arial" pitchFamily="34" charset="0"/>
              </a:rPr>
              <a:t>Hardware</a:t>
            </a:r>
          </a:p>
        </p:txBody>
      </p:sp>
      <p:sp>
        <p:nvSpPr>
          <p:cNvPr id="23555" name="Content Placeholder 6"/>
          <p:cNvSpPr txBox="1">
            <a:spLocks/>
          </p:cNvSpPr>
          <p:nvPr/>
        </p:nvSpPr>
        <p:spPr bwMode="auto">
          <a:xfrm>
            <a:off x="4230757" y="1447800"/>
            <a:ext cx="4648200" cy="3544888"/>
          </a:xfrm>
          <a:prstGeom prst="rect">
            <a:avLst/>
          </a:prstGeom>
          <a:noFill/>
          <a:ln w="9525">
            <a:noFill/>
            <a:miter lim="800000"/>
            <a:headEnd/>
            <a:tailEnd/>
          </a:ln>
        </p:spPr>
        <p:txBody>
          <a:bodyPr/>
          <a:lstStyle/>
          <a:p>
            <a:pPr marL="273050" indent="-273050">
              <a:spcBef>
                <a:spcPct val="20000"/>
              </a:spcBef>
              <a:buFont typeface="Arial" pitchFamily="34" charset="0"/>
              <a:buNone/>
            </a:pPr>
            <a:r>
              <a:rPr lang="en-US" altLang="en-US" sz="2400" b="1" dirty="0">
                <a:solidFill>
                  <a:srgbClr val="000000"/>
                </a:solidFill>
                <a:latin typeface="Candara" pitchFamily="34" charset="0"/>
              </a:rPr>
              <a:t>Hosted Approach</a:t>
            </a:r>
          </a:p>
          <a:p>
            <a:pPr marL="273050" indent="-273050">
              <a:spcBef>
                <a:spcPct val="20000"/>
              </a:spcBef>
              <a:buSzPct val="150000"/>
              <a:buFont typeface="Arial" pitchFamily="34" charset="0"/>
              <a:buChar char="•"/>
            </a:pPr>
            <a:r>
              <a:rPr lang="en-US" altLang="en-US" sz="2000" dirty="0">
                <a:solidFill>
                  <a:srgbClr val="000000"/>
                </a:solidFill>
              </a:rPr>
              <a:t>Type II Hypervisor.</a:t>
            </a:r>
          </a:p>
          <a:p>
            <a:pPr marL="273050" indent="-273050">
              <a:spcBef>
                <a:spcPct val="20000"/>
              </a:spcBef>
              <a:buSzPct val="150000"/>
              <a:buFont typeface="Arial" pitchFamily="34" charset="0"/>
              <a:buChar char="•"/>
            </a:pPr>
            <a:r>
              <a:rPr lang="en-US" altLang="en-US" sz="2000" dirty="0">
                <a:solidFill>
                  <a:srgbClr val="000000"/>
                </a:solidFill>
              </a:rPr>
              <a:t>Runs virtual machines on top of a host OS (windows, Unix etc.)</a:t>
            </a:r>
          </a:p>
          <a:p>
            <a:pPr marL="273050" indent="-273050">
              <a:spcBef>
                <a:spcPct val="20000"/>
              </a:spcBef>
              <a:buSzPct val="150000"/>
              <a:buFont typeface="Arial" pitchFamily="34" charset="0"/>
              <a:buChar char="•"/>
            </a:pPr>
            <a:r>
              <a:rPr lang="en-US" altLang="en-US" sz="2000" dirty="0">
                <a:solidFill>
                  <a:srgbClr val="000000"/>
                </a:solidFill>
              </a:rPr>
              <a:t>Relies on host OS for physical resource management.</a:t>
            </a:r>
          </a:p>
          <a:p>
            <a:pPr marL="273050" indent="-273050">
              <a:spcBef>
                <a:spcPct val="20000"/>
              </a:spcBef>
              <a:buSzPct val="150000"/>
              <a:buFont typeface="Arial" pitchFamily="34" charset="0"/>
              <a:buChar char="•"/>
            </a:pPr>
            <a:r>
              <a:rPr lang="en-US" altLang="en-US" sz="2000" dirty="0">
                <a:solidFill>
                  <a:srgbClr val="000000"/>
                </a:solidFill>
              </a:rPr>
              <a:t>Host operating system provides drivers for communicating with the server hardware.</a:t>
            </a:r>
          </a:p>
          <a:p>
            <a:pPr marL="273050" indent="-273050">
              <a:spcBef>
                <a:spcPct val="20000"/>
              </a:spcBef>
              <a:buSzPct val="150000"/>
              <a:buFont typeface="Arial" pitchFamily="34" charset="0"/>
              <a:buChar char="•"/>
            </a:pPr>
            <a:r>
              <a:rPr lang="en-US" altLang="en-US" sz="2000" dirty="0">
                <a:solidFill>
                  <a:srgbClr val="000000"/>
                </a:solidFill>
              </a:rPr>
              <a:t>E.g.: </a:t>
            </a:r>
            <a:r>
              <a:rPr lang="en-US" altLang="en-US" sz="2000" dirty="0" err="1">
                <a:solidFill>
                  <a:srgbClr val="000000"/>
                </a:solidFill>
              </a:rPr>
              <a:t>VirtualBox</a:t>
            </a:r>
            <a:endParaRPr lang="en-US" altLang="en-US" sz="2000" dirty="0">
              <a:solidFill>
                <a:srgbClr val="000000"/>
              </a:solidFill>
            </a:endParaRPr>
          </a:p>
          <a:p>
            <a:pPr marL="273050" indent="-273050">
              <a:spcBef>
                <a:spcPct val="20000"/>
              </a:spcBef>
              <a:buFont typeface="Arial" pitchFamily="34" charset="0"/>
              <a:buNone/>
            </a:pPr>
            <a:endParaRPr lang="en-US" altLang="en-US" sz="2000" dirty="0">
              <a:solidFill>
                <a:srgbClr val="000000"/>
              </a:solidFill>
            </a:endParaRPr>
          </a:p>
          <a:p>
            <a:pPr marL="273050" indent="-273050">
              <a:spcBef>
                <a:spcPct val="20000"/>
              </a:spcBef>
              <a:buFont typeface="Arial" pitchFamily="34" charset="0"/>
              <a:buNone/>
            </a:pPr>
            <a:endParaRPr lang="en-US" altLang="en-US" sz="2400" dirty="0">
              <a:solidFill>
                <a:srgbClr val="000000"/>
              </a:solidFill>
              <a:latin typeface="Candara" pitchFamily="34" charset="0"/>
            </a:endParaRPr>
          </a:p>
        </p:txBody>
      </p:sp>
      <p:sp>
        <p:nvSpPr>
          <p:cNvPr id="30" name="Snip and Round Single Corner Rectangle 29"/>
          <p:cNvSpPr/>
          <p:nvPr/>
        </p:nvSpPr>
        <p:spPr>
          <a:xfrm>
            <a:off x="109538" y="3971925"/>
            <a:ext cx="3865562" cy="714375"/>
          </a:xfrm>
          <a:prstGeom prst="snipRoundRect">
            <a:avLst>
              <a:gd name="adj1" fmla="val 16667"/>
              <a:gd name="adj2" fmla="val 15069"/>
            </a:avLst>
          </a:prstGeom>
          <a:ln/>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r>
              <a:rPr lang="en-US" dirty="0">
                <a:solidFill>
                  <a:prstClr val="white"/>
                </a:solidFill>
                <a:latin typeface="Arial" pitchFamily="34" charset="0"/>
                <a:cs typeface="Arial" pitchFamily="34" charset="0"/>
              </a:rPr>
              <a:t>Host Operating System</a:t>
            </a:r>
          </a:p>
        </p:txBody>
      </p:sp>
      <p:sp>
        <p:nvSpPr>
          <p:cNvPr id="31" name="Snip and Round Single Corner Rectangle 30"/>
          <p:cNvSpPr/>
          <p:nvPr/>
        </p:nvSpPr>
        <p:spPr>
          <a:xfrm>
            <a:off x="152400" y="1600200"/>
            <a:ext cx="1724025" cy="1752600"/>
          </a:xfrm>
          <a:prstGeom prst="snipRoundRect">
            <a:avLst/>
          </a:prstGeom>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n-US" dirty="0">
                <a:solidFill>
                  <a:prstClr val="white"/>
                </a:solidFill>
                <a:latin typeface="Arial" pitchFamily="34" charset="0"/>
                <a:cs typeface="Arial" pitchFamily="34" charset="0"/>
              </a:rPr>
              <a:t>Applications</a:t>
            </a:r>
          </a:p>
        </p:txBody>
      </p:sp>
      <p:pic>
        <p:nvPicPr>
          <p:cNvPr id="23558" name="Picture 2" descr="cpu icon"/>
          <p:cNvPicPr>
            <a:picLocks noChangeAspect="1" noChangeArrowheads="1"/>
          </p:cNvPicPr>
          <p:nvPr/>
        </p:nvPicPr>
        <p:blipFill>
          <a:blip r:embed="rId2"/>
          <a:srcRect/>
          <a:stretch>
            <a:fillRect/>
          </a:stretch>
        </p:blipFill>
        <p:spPr bwMode="auto">
          <a:xfrm>
            <a:off x="203200" y="5413375"/>
            <a:ext cx="588963" cy="720725"/>
          </a:xfrm>
          <a:prstGeom prst="rect">
            <a:avLst/>
          </a:prstGeom>
          <a:noFill/>
          <a:ln w="9525">
            <a:noFill/>
            <a:miter lim="800000"/>
            <a:headEnd/>
            <a:tailEnd/>
          </a:ln>
        </p:spPr>
      </p:pic>
      <p:pic>
        <p:nvPicPr>
          <p:cNvPr id="23559" name="Picture 4" descr="http://icons.iconarchive.com/icons/umut-pulat/tulliana-2/128/memory-icon.png"/>
          <p:cNvPicPr>
            <a:picLocks noChangeAspect="1" noChangeArrowheads="1"/>
          </p:cNvPicPr>
          <p:nvPr/>
        </p:nvPicPr>
        <p:blipFill>
          <a:blip r:embed="rId3"/>
          <a:srcRect/>
          <a:stretch>
            <a:fillRect/>
          </a:stretch>
        </p:blipFill>
        <p:spPr bwMode="auto">
          <a:xfrm rot="4602795">
            <a:off x="981076" y="5446712"/>
            <a:ext cx="755650" cy="644525"/>
          </a:xfrm>
          <a:prstGeom prst="rect">
            <a:avLst/>
          </a:prstGeom>
          <a:noFill/>
          <a:ln w="9525">
            <a:noFill/>
            <a:miter lim="800000"/>
            <a:headEnd/>
            <a:tailEnd/>
          </a:ln>
        </p:spPr>
      </p:pic>
      <p:pic>
        <p:nvPicPr>
          <p:cNvPr id="23560" name="Picture 10" descr="http://icons.iconseeker.com/png/128/devcom-network-set-1/ethernet-card-vista.png"/>
          <p:cNvPicPr>
            <a:picLocks noChangeAspect="1" noChangeArrowheads="1"/>
          </p:cNvPicPr>
          <p:nvPr/>
        </p:nvPicPr>
        <p:blipFill>
          <a:blip r:embed="rId4"/>
          <a:srcRect/>
          <a:stretch>
            <a:fillRect/>
          </a:stretch>
        </p:blipFill>
        <p:spPr bwMode="auto">
          <a:xfrm rot="1677119">
            <a:off x="1930400" y="5362575"/>
            <a:ext cx="660400" cy="898525"/>
          </a:xfrm>
          <a:prstGeom prst="rect">
            <a:avLst/>
          </a:prstGeom>
          <a:noFill/>
          <a:ln w="9525">
            <a:noFill/>
            <a:miter lim="800000"/>
            <a:headEnd/>
            <a:tailEnd/>
          </a:ln>
        </p:spPr>
      </p:pic>
      <p:pic>
        <p:nvPicPr>
          <p:cNvPr id="23561" name="Picture 12" descr="http://laptopnews.us/wp-content/uploads/2010/12/hard_drive_icon.png"/>
          <p:cNvPicPr>
            <a:picLocks noChangeAspect="1" noChangeArrowheads="1"/>
          </p:cNvPicPr>
          <p:nvPr/>
        </p:nvPicPr>
        <p:blipFill>
          <a:blip r:embed="rId5"/>
          <a:srcRect/>
          <a:stretch>
            <a:fillRect/>
          </a:stretch>
        </p:blipFill>
        <p:spPr bwMode="auto">
          <a:xfrm>
            <a:off x="2941638" y="5351463"/>
            <a:ext cx="877887" cy="935037"/>
          </a:xfrm>
          <a:prstGeom prst="rect">
            <a:avLst/>
          </a:prstGeom>
          <a:noFill/>
          <a:ln w="9525">
            <a:noFill/>
            <a:miter lim="800000"/>
            <a:headEnd/>
            <a:tailEnd/>
          </a:ln>
        </p:spPr>
      </p:pic>
      <p:sp>
        <p:nvSpPr>
          <p:cNvPr id="38" name="Snip Single Corner Rectangle 37"/>
          <p:cNvSpPr/>
          <p:nvPr/>
        </p:nvSpPr>
        <p:spPr>
          <a:xfrm>
            <a:off x="2079625" y="1295400"/>
            <a:ext cx="1801813" cy="2012950"/>
          </a:xfrm>
          <a:prstGeom prst="snip1Rect">
            <a:avLst>
              <a:gd name="adj" fmla="val 10473"/>
            </a:avLst>
          </a:prstGeom>
          <a:noFill/>
          <a:ln w="19050">
            <a:solidFill>
              <a:schemeClr val="bg2">
                <a:lumMod val="75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a:solidFill>
                <a:prstClr val="black"/>
              </a:solidFill>
              <a:latin typeface="Arial" pitchFamily="34" charset="0"/>
              <a:cs typeface="Arial" pitchFamily="34" charset="0"/>
            </a:endParaRPr>
          </a:p>
        </p:txBody>
      </p:sp>
      <p:sp>
        <p:nvSpPr>
          <p:cNvPr id="40" name="Snip and Round Single Corner Rectangle 39"/>
          <p:cNvSpPr/>
          <p:nvPr/>
        </p:nvSpPr>
        <p:spPr>
          <a:xfrm>
            <a:off x="2179638" y="2611438"/>
            <a:ext cx="1652587" cy="623887"/>
          </a:xfrm>
          <a:prstGeom prst="snipRoundRect">
            <a:avLst/>
          </a:prstGeom>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solidFill>
                  <a:prstClr val="white"/>
                </a:solidFill>
                <a:latin typeface="Arial" pitchFamily="34" charset="0"/>
                <a:cs typeface="Arial" pitchFamily="34" charset="0"/>
              </a:rPr>
              <a:t>Hypervisor</a:t>
            </a:r>
          </a:p>
        </p:txBody>
      </p:sp>
      <p:sp>
        <p:nvSpPr>
          <p:cNvPr id="7" name="Title 6"/>
          <p:cNvSpPr>
            <a:spLocks noGrp="1"/>
          </p:cNvSpPr>
          <p:nvPr>
            <p:ph type="title"/>
          </p:nvPr>
        </p:nvSpPr>
        <p:spPr>
          <a:xfrm>
            <a:off x="1758337" y="86473"/>
            <a:ext cx="6304766" cy="963658"/>
          </a:xfrm>
        </p:spPr>
        <p:txBody>
          <a:bodyPr>
            <a:normAutofit fontScale="90000"/>
          </a:bodyPr>
          <a:lstStyle/>
          <a:p>
            <a:pPr eaLnBrk="1" fontAlgn="auto" hangingPunct="1">
              <a:spcAft>
                <a:spcPts val="0"/>
              </a:spcAft>
              <a:defRPr/>
            </a:pPr>
            <a:r>
              <a:rPr lang="en-US" u="sng" dirty="0" smtClean="0">
                <a:solidFill>
                  <a:schemeClr val="tx1"/>
                </a:solidFill>
              </a:rPr>
              <a:t>Hypervisor implementation approaches</a:t>
            </a:r>
            <a:endParaRPr lang="en-US" u="sng" dirty="0">
              <a:solidFill>
                <a:schemeClr val="tx1"/>
              </a:solidFill>
            </a:endParaRPr>
          </a:p>
        </p:txBody>
      </p:sp>
      <p:sp>
        <p:nvSpPr>
          <p:cNvPr id="23569" name="Footer Placeholder 7"/>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mtClean="0">
                <a:solidFill>
                  <a:srgbClr val="000000"/>
                </a:solidFill>
              </a:rPr>
              <a:t>Dr. Neeraj Kumar Pandey</a:t>
            </a:r>
            <a:endParaRPr lang="en-US" altLang="en-US" smtClean="0">
              <a:solidFill>
                <a:srgbClr val="000000"/>
              </a:solidFill>
            </a:endParaRPr>
          </a:p>
        </p:txBody>
      </p:sp>
      <p:sp>
        <p:nvSpPr>
          <p:cNvPr id="43" name="Snip and Round Single Corner Rectangle 42"/>
          <p:cNvSpPr/>
          <p:nvPr/>
        </p:nvSpPr>
        <p:spPr>
          <a:xfrm>
            <a:off x="2133600" y="1447800"/>
            <a:ext cx="750888" cy="533400"/>
          </a:xfrm>
          <a:prstGeom prst="snipRound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600" dirty="0">
                <a:solidFill>
                  <a:prstClr val="white"/>
                </a:solidFill>
                <a:latin typeface="Arial" pitchFamily="34" charset="0"/>
                <a:cs typeface="Arial" pitchFamily="34" charset="0"/>
              </a:rPr>
              <a:t>VM </a:t>
            </a:r>
          </a:p>
        </p:txBody>
      </p:sp>
      <p:sp>
        <p:nvSpPr>
          <p:cNvPr id="45" name="Snip and Round Single Corner Rectangle 44"/>
          <p:cNvSpPr/>
          <p:nvPr/>
        </p:nvSpPr>
        <p:spPr>
          <a:xfrm>
            <a:off x="2965450" y="1447800"/>
            <a:ext cx="750888" cy="533400"/>
          </a:xfrm>
          <a:prstGeom prst="snipRound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600" dirty="0">
                <a:solidFill>
                  <a:prstClr val="white"/>
                </a:solidFill>
                <a:latin typeface="Arial" pitchFamily="34" charset="0"/>
                <a:cs typeface="Arial" pitchFamily="34" charset="0"/>
              </a:rPr>
              <a:t>VM</a:t>
            </a:r>
          </a:p>
        </p:txBody>
      </p:sp>
      <p:sp>
        <p:nvSpPr>
          <p:cNvPr id="47" name="Up-Down Arrow 46"/>
          <p:cNvSpPr/>
          <p:nvPr/>
        </p:nvSpPr>
        <p:spPr>
          <a:xfrm>
            <a:off x="2362200" y="1982788"/>
            <a:ext cx="320675" cy="608012"/>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prstClr val="white"/>
              </a:solidFill>
              <a:latin typeface="Arial" pitchFamily="34" charset="0"/>
              <a:cs typeface="Arial" pitchFamily="34" charset="0"/>
            </a:endParaRPr>
          </a:p>
        </p:txBody>
      </p:sp>
      <p:sp>
        <p:nvSpPr>
          <p:cNvPr id="50" name="Up-Down Arrow 49"/>
          <p:cNvSpPr/>
          <p:nvPr/>
        </p:nvSpPr>
        <p:spPr>
          <a:xfrm>
            <a:off x="3184525" y="1981200"/>
            <a:ext cx="320675" cy="608013"/>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prstClr val="white"/>
              </a:solidFill>
              <a:latin typeface="Arial" pitchFamily="34" charset="0"/>
              <a:cs typeface="Arial" pitchFamily="34" charset="0"/>
            </a:endParaRPr>
          </a:p>
        </p:txBody>
      </p:sp>
      <p:sp>
        <p:nvSpPr>
          <p:cNvPr id="19" name="Up-Down Arrow 18"/>
          <p:cNvSpPr/>
          <p:nvPr/>
        </p:nvSpPr>
        <p:spPr>
          <a:xfrm>
            <a:off x="1508125" y="4686300"/>
            <a:ext cx="320675" cy="608013"/>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Up-Down Arrow 19"/>
          <p:cNvSpPr/>
          <p:nvPr/>
        </p:nvSpPr>
        <p:spPr>
          <a:xfrm>
            <a:off x="2057400" y="4687888"/>
            <a:ext cx="320675" cy="608012"/>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1" name="Up-Down Arrow 20"/>
          <p:cNvSpPr/>
          <p:nvPr/>
        </p:nvSpPr>
        <p:spPr>
          <a:xfrm>
            <a:off x="898525" y="3354388"/>
            <a:ext cx="320675" cy="608012"/>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Up-Down Arrow 21"/>
          <p:cNvSpPr/>
          <p:nvPr/>
        </p:nvSpPr>
        <p:spPr>
          <a:xfrm>
            <a:off x="2651125" y="3354388"/>
            <a:ext cx="320675" cy="608012"/>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Dr. Neeraj Kumar Pandey</a:t>
            </a:r>
            <a:endParaRPr lang="en-US"/>
          </a:p>
        </p:txBody>
      </p:sp>
      <p:sp>
        <p:nvSpPr>
          <p:cNvPr id="8" name="Rectangle 2"/>
          <p:cNvSpPr>
            <a:spLocks noGrp="1" noChangeArrowheads="1"/>
          </p:cNvSpPr>
          <p:nvPr>
            <p:ph type="title"/>
          </p:nvPr>
        </p:nvSpPr>
        <p:spPr/>
        <p:txBody>
          <a:bodyPr/>
          <a:lstStyle/>
          <a:p>
            <a:pPr algn="ctr"/>
            <a:r>
              <a:rPr lang="en-US" u="sng" dirty="0">
                <a:solidFill>
                  <a:schemeClr val="tx1"/>
                </a:solidFill>
              </a:rPr>
              <a:t>Popular hypervisors</a:t>
            </a:r>
          </a:p>
        </p:txBody>
      </p:sp>
      <p:sp>
        <p:nvSpPr>
          <p:cNvPr id="9" name="Rectangle 3"/>
          <p:cNvSpPr>
            <a:spLocks noGrp="1" noChangeArrowheads="1"/>
          </p:cNvSpPr>
          <p:nvPr>
            <p:ph sz="quarter" idx="1"/>
          </p:nvPr>
        </p:nvSpPr>
        <p:spPr/>
        <p:txBody>
          <a:bodyPr/>
          <a:lstStyle/>
          <a:p>
            <a:r>
              <a:rPr lang="en-US" dirty="0" err="1"/>
              <a:t>Xen</a:t>
            </a:r>
            <a:endParaRPr lang="en-US" dirty="0"/>
          </a:p>
          <a:p>
            <a:r>
              <a:rPr lang="en-US" dirty="0"/>
              <a:t>KVM</a:t>
            </a:r>
          </a:p>
          <a:p>
            <a:r>
              <a:rPr lang="en-US" dirty="0"/>
              <a:t>QEMU</a:t>
            </a:r>
          </a:p>
          <a:p>
            <a:r>
              <a:rPr lang="en-US" dirty="0" err="1"/>
              <a:t>virtualBox</a:t>
            </a:r>
            <a:endParaRPr lang="en-US" dirty="0"/>
          </a:p>
          <a:p>
            <a:r>
              <a:rPr lang="en-US" dirty="0" err="1"/>
              <a:t>VMWare</a:t>
            </a:r>
            <a:endParaRPr lang="en-US" dirty="0"/>
          </a:p>
          <a:p>
            <a:pPr>
              <a:buNone/>
            </a:pP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chemeClr val="tx1"/>
                </a:solidFill>
              </a:rPr>
              <a:t>Definition</a:t>
            </a:r>
            <a:endParaRPr lang="en-US" u="sng" dirty="0">
              <a:solidFill>
                <a:schemeClr val="tx1"/>
              </a:solidFill>
            </a:endParaRPr>
          </a:p>
        </p:txBody>
      </p:sp>
      <p:sp>
        <p:nvSpPr>
          <p:cNvPr id="4" name="Footer Placeholder 3"/>
          <p:cNvSpPr>
            <a:spLocks noGrp="1"/>
          </p:cNvSpPr>
          <p:nvPr>
            <p:ph type="ftr" sz="quarter" idx="11"/>
          </p:nvPr>
        </p:nvSpPr>
        <p:spPr/>
        <p:txBody>
          <a:bodyPr/>
          <a:lstStyle/>
          <a:p>
            <a:r>
              <a:rPr lang="en-US" smtClean="0"/>
              <a:t>Dr. Neeraj Kumar Pandey</a:t>
            </a:r>
            <a:endParaRPr lang="en-US"/>
          </a:p>
        </p:txBody>
      </p:sp>
      <p:sp>
        <p:nvSpPr>
          <p:cNvPr id="3" name="Content Placeholder 2"/>
          <p:cNvSpPr>
            <a:spLocks noGrp="1"/>
          </p:cNvSpPr>
          <p:nvPr>
            <p:ph sz="quarter" idx="1"/>
          </p:nvPr>
        </p:nvSpPr>
        <p:spPr>
          <a:xfrm>
            <a:off x="457200" y="1600200"/>
            <a:ext cx="8229600" cy="4934014"/>
          </a:xfrm>
        </p:spPr>
        <p:txBody>
          <a:bodyPr>
            <a:normAutofit/>
          </a:bodyPr>
          <a:lstStyle/>
          <a:p>
            <a:pPr algn="just"/>
            <a:r>
              <a:rPr lang="en-US" dirty="0" smtClean="0">
                <a:solidFill>
                  <a:srgbClr val="FF0000"/>
                </a:solidFill>
              </a:rPr>
              <a:t>Virtualization</a:t>
            </a:r>
            <a:r>
              <a:rPr lang="en-US" dirty="0" smtClean="0"/>
              <a:t> is the ability to run multiple operating systems on a single physical system and share the underlying hardware resources.</a:t>
            </a:r>
          </a:p>
          <a:p>
            <a:r>
              <a:rPr lang="en-US" dirty="0" smtClean="0"/>
              <a:t>It is the process by which one computer hosts the appearance of many computers.</a:t>
            </a:r>
          </a:p>
          <a:p>
            <a:pPr algn="just"/>
            <a:r>
              <a:rPr lang="en-US" dirty="0">
                <a:cs typeface="Arial" charset="0"/>
              </a:rPr>
              <a:t>V</a:t>
            </a:r>
            <a:r>
              <a:rPr lang="en-US" dirty="0" smtClean="0">
                <a:cs typeface="Arial" charset="0"/>
              </a:rPr>
              <a:t>irtualization is used to improve IT throughput and costs by using physical resources as a pool from which virtual resources can be allocated.</a:t>
            </a:r>
            <a:endParaRPr lang="en-US" dirty="0"/>
          </a:p>
          <a:p>
            <a:pPr marL="0" indent="0">
              <a:buNone/>
            </a:pPr>
            <a:endParaRPr lang="en-US" dirty="0" smtClean="0"/>
          </a:p>
        </p:txBody>
      </p:sp>
    </p:spTree>
    <p:extLst>
      <p:ext uri="{BB962C8B-B14F-4D97-AF65-F5344CB8AC3E}">
        <p14:creationId xmlns:p14="http://schemas.microsoft.com/office/powerpoint/2010/main" val="2765552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chemeClr val="tx1"/>
                </a:solidFill>
              </a:rPr>
              <a:t>Virtualization Architecture</a:t>
            </a:r>
            <a:endParaRPr lang="en-US" u="sng" dirty="0">
              <a:solidFill>
                <a:schemeClr val="tx1"/>
              </a:solidFill>
            </a:endParaRPr>
          </a:p>
        </p:txBody>
      </p:sp>
      <p:sp>
        <p:nvSpPr>
          <p:cNvPr id="5" name="Footer Placeholder 4"/>
          <p:cNvSpPr>
            <a:spLocks noGrp="1"/>
          </p:cNvSpPr>
          <p:nvPr>
            <p:ph type="ftr" sz="quarter" idx="11"/>
          </p:nvPr>
        </p:nvSpPr>
        <p:spPr/>
        <p:txBody>
          <a:bodyPr/>
          <a:lstStyle/>
          <a:p>
            <a:r>
              <a:rPr lang="en-US" smtClean="0"/>
              <a:t>Dr. Neeraj Kumar Pandey</a:t>
            </a:r>
            <a:endParaRPr lang="en-US"/>
          </a:p>
        </p:txBody>
      </p:sp>
      <p:pic>
        <p:nvPicPr>
          <p:cNvPr id="15" name="Content Placeholder 14" descr="Screen Shot 2013-07-05 at 2.48.53 PM.png"/>
          <p:cNvPicPr>
            <a:picLocks noGrp="1" noChangeAspect="1"/>
          </p:cNvPicPr>
          <p:nvPr>
            <p:ph sz="quarter" idx="1"/>
          </p:nvPr>
        </p:nvPicPr>
        <p:blipFill rotWithShape="1">
          <a:blip r:embed="rId2">
            <a:extLst>
              <a:ext uri="{28A0092B-C50C-407E-A947-70E740481C1C}">
                <a14:useLocalDpi xmlns:a14="http://schemas.microsoft.com/office/drawing/2010/main" val="0"/>
              </a:ext>
            </a:extLst>
          </a:blip>
          <a:stretch/>
        </p:blipFill>
        <p:spPr>
          <a:xfrm>
            <a:off x="2909887" y="3733800"/>
            <a:ext cx="3933825" cy="1771650"/>
          </a:xfrm>
        </p:spPr>
      </p:pic>
      <p:sp>
        <p:nvSpPr>
          <p:cNvPr id="16" name="Text Box 6"/>
          <p:cNvSpPr txBox="1">
            <a:spLocks noChangeArrowheads="1"/>
          </p:cNvSpPr>
          <p:nvPr/>
        </p:nvSpPr>
        <p:spPr bwMode="auto">
          <a:xfrm>
            <a:off x="642938" y="1352880"/>
            <a:ext cx="8272462" cy="21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179388" indent="-179388" eaLnBrk="0" hangingPunct="0">
              <a:defRPr sz="2400" b="1">
                <a:solidFill>
                  <a:schemeClr val="tx1"/>
                </a:solidFill>
                <a:latin typeface="Arial" charset="0"/>
                <a:ea typeface="ＭＳ Ｐゴシック" charset="0"/>
                <a:cs typeface="Arial" charset="0"/>
              </a:defRPr>
            </a:lvl1pPr>
            <a:lvl2pPr marL="37931725" indent="-37474525" eaLnBrk="0" hangingPunct="0">
              <a:defRPr sz="2400" b="1">
                <a:solidFill>
                  <a:schemeClr val="tx1"/>
                </a:solidFill>
                <a:latin typeface="Arial" charset="0"/>
                <a:ea typeface="Arial" charset="0"/>
                <a:cs typeface="Arial" charset="0"/>
              </a:defRPr>
            </a:lvl2pPr>
            <a:lvl3pPr eaLnBrk="0" hangingPunct="0">
              <a:defRPr sz="2400" b="1">
                <a:solidFill>
                  <a:schemeClr val="tx1"/>
                </a:solidFill>
                <a:latin typeface="Arial" charset="0"/>
                <a:ea typeface="Arial" charset="0"/>
                <a:cs typeface="Arial" charset="0"/>
              </a:defRPr>
            </a:lvl3pPr>
            <a:lvl4pPr eaLnBrk="0" hangingPunct="0">
              <a:defRPr sz="2400" b="1">
                <a:solidFill>
                  <a:schemeClr val="tx1"/>
                </a:solidFill>
                <a:latin typeface="Arial" charset="0"/>
                <a:ea typeface="Arial" charset="0"/>
                <a:cs typeface="Arial" charset="0"/>
              </a:defRPr>
            </a:lvl4pPr>
            <a:lvl5pPr eaLnBrk="0" hangingPunct="0">
              <a:defRPr sz="2400" b="1">
                <a:solidFill>
                  <a:schemeClr val="tx1"/>
                </a:solidFill>
                <a:latin typeface="Arial" charset="0"/>
                <a:ea typeface="Arial" charset="0"/>
                <a:cs typeface="Arial" charset="0"/>
              </a:defRPr>
            </a:lvl5pPr>
            <a:lvl6pPr marL="457200" eaLnBrk="0" fontAlgn="base" hangingPunct="0">
              <a:spcBef>
                <a:spcPct val="0"/>
              </a:spcBef>
              <a:spcAft>
                <a:spcPct val="0"/>
              </a:spcAft>
              <a:defRPr sz="2400" b="1">
                <a:solidFill>
                  <a:schemeClr val="tx1"/>
                </a:solidFill>
                <a:latin typeface="Arial" charset="0"/>
                <a:ea typeface="Arial" charset="0"/>
                <a:cs typeface="Arial" charset="0"/>
              </a:defRPr>
            </a:lvl6pPr>
            <a:lvl7pPr marL="914400" eaLnBrk="0" fontAlgn="base" hangingPunct="0">
              <a:spcBef>
                <a:spcPct val="0"/>
              </a:spcBef>
              <a:spcAft>
                <a:spcPct val="0"/>
              </a:spcAft>
              <a:defRPr sz="2400" b="1">
                <a:solidFill>
                  <a:schemeClr val="tx1"/>
                </a:solidFill>
                <a:latin typeface="Arial" charset="0"/>
                <a:ea typeface="Arial" charset="0"/>
                <a:cs typeface="Arial" charset="0"/>
              </a:defRPr>
            </a:lvl7pPr>
            <a:lvl8pPr marL="1371600" eaLnBrk="0" fontAlgn="base" hangingPunct="0">
              <a:spcBef>
                <a:spcPct val="0"/>
              </a:spcBef>
              <a:spcAft>
                <a:spcPct val="0"/>
              </a:spcAft>
              <a:defRPr sz="2400" b="1">
                <a:solidFill>
                  <a:schemeClr val="tx1"/>
                </a:solidFill>
                <a:latin typeface="Arial" charset="0"/>
                <a:ea typeface="Arial" charset="0"/>
                <a:cs typeface="Arial" charset="0"/>
              </a:defRPr>
            </a:lvl8pPr>
            <a:lvl9pPr marL="1828800" eaLnBrk="0" fontAlgn="base" hangingPunct="0">
              <a:spcBef>
                <a:spcPct val="0"/>
              </a:spcBef>
              <a:spcAft>
                <a:spcPct val="0"/>
              </a:spcAft>
              <a:defRPr sz="2400" b="1">
                <a:solidFill>
                  <a:schemeClr val="tx1"/>
                </a:solidFill>
                <a:latin typeface="Arial" charset="0"/>
                <a:ea typeface="Arial" charset="0"/>
                <a:cs typeface="Arial" charset="0"/>
              </a:defRPr>
            </a:lvl9pPr>
          </a:lstStyle>
          <a:p>
            <a:pPr algn="just">
              <a:spcBef>
                <a:spcPts val="650"/>
              </a:spcBef>
              <a:spcAft>
                <a:spcPts val="650"/>
              </a:spcAft>
              <a:buFont typeface="Arial" charset="0"/>
              <a:buChar char="•"/>
            </a:pPr>
            <a:r>
              <a:rPr lang="en-US" sz="3000" b="0" dirty="0">
                <a:latin typeface="+mn-lt"/>
                <a:ea typeface="+mn-ea"/>
                <a:cs typeface="+mn-cs"/>
              </a:rPr>
              <a:t>A </a:t>
            </a:r>
            <a:r>
              <a:rPr lang="en-US" sz="3000" b="0" dirty="0" smtClean="0">
                <a:latin typeface="+mn-lt"/>
                <a:ea typeface="+mn-ea"/>
                <a:cs typeface="+mn-cs"/>
              </a:rPr>
              <a:t>Virtual machine (VM) </a:t>
            </a:r>
            <a:r>
              <a:rPr lang="en-US" sz="3000" b="0" dirty="0">
                <a:latin typeface="+mn-lt"/>
                <a:ea typeface="+mn-ea"/>
                <a:cs typeface="+mn-cs"/>
              </a:rPr>
              <a:t>is an isolated runtime environment (guest OS and applications) </a:t>
            </a:r>
          </a:p>
          <a:p>
            <a:pPr algn="just">
              <a:spcBef>
                <a:spcPts val="650"/>
              </a:spcBef>
              <a:spcAft>
                <a:spcPts val="650"/>
              </a:spcAft>
              <a:buFontTx/>
              <a:buChar char="•"/>
            </a:pPr>
            <a:r>
              <a:rPr lang="en-US" sz="3000" b="0" dirty="0">
                <a:latin typeface="+mn-lt"/>
                <a:ea typeface="+mn-ea"/>
                <a:cs typeface="+mn-cs"/>
              </a:rPr>
              <a:t>Multiple virtual systems (VMs) </a:t>
            </a:r>
            <a:r>
              <a:rPr lang="en-US" sz="3000" b="0" dirty="0" smtClean="0">
                <a:latin typeface="+mn-lt"/>
                <a:ea typeface="+mn-ea"/>
                <a:cs typeface="+mn-cs"/>
              </a:rPr>
              <a:t>can </a:t>
            </a:r>
            <a:r>
              <a:rPr lang="en-US" sz="3000" b="0" dirty="0">
                <a:latin typeface="+mn-lt"/>
                <a:ea typeface="+mn-ea"/>
                <a:cs typeface="+mn-cs"/>
              </a:rPr>
              <a:t>run on a single physical system </a:t>
            </a:r>
          </a:p>
        </p:txBody>
      </p:sp>
    </p:spTree>
    <p:extLst>
      <p:ext uri="{BB962C8B-B14F-4D97-AF65-F5344CB8AC3E}">
        <p14:creationId xmlns:p14="http://schemas.microsoft.com/office/powerpoint/2010/main" val="3150778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chemeClr val="tx1"/>
                </a:solidFill>
              </a:rPr>
              <a:t>Benefits of Virtualization</a:t>
            </a:r>
            <a:endParaRPr lang="en-US" u="sng" dirty="0">
              <a:solidFill>
                <a:schemeClr val="tx1"/>
              </a:solidFill>
            </a:endParaRPr>
          </a:p>
        </p:txBody>
      </p:sp>
      <p:sp>
        <p:nvSpPr>
          <p:cNvPr id="4" name="Footer Placeholder 3"/>
          <p:cNvSpPr>
            <a:spLocks noGrp="1"/>
          </p:cNvSpPr>
          <p:nvPr>
            <p:ph type="ftr" sz="quarter" idx="11"/>
          </p:nvPr>
        </p:nvSpPr>
        <p:spPr/>
        <p:txBody>
          <a:bodyPr/>
          <a:lstStyle/>
          <a:p>
            <a:r>
              <a:rPr lang="en-US" smtClean="0"/>
              <a:t>Dr. Neeraj Kumar Pandey</a:t>
            </a:r>
            <a:endParaRPr lang="en-US"/>
          </a:p>
        </p:txBody>
      </p:sp>
      <p:sp>
        <p:nvSpPr>
          <p:cNvPr id="3" name="Content Placeholder 2"/>
          <p:cNvSpPr>
            <a:spLocks noGrp="1"/>
          </p:cNvSpPr>
          <p:nvPr>
            <p:ph sz="quarter" idx="1"/>
          </p:nvPr>
        </p:nvSpPr>
        <p:spPr>
          <a:xfrm>
            <a:off x="457200" y="1600200"/>
            <a:ext cx="8229600" cy="5017572"/>
          </a:xfrm>
        </p:spPr>
        <p:txBody>
          <a:bodyPr>
            <a:normAutofit/>
          </a:bodyPr>
          <a:lstStyle/>
          <a:p>
            <a:r>
              <a:rPr lang="en-US" dirty="0" smtClean="0"/>
              <a:t>Sharing of resources helps cost reduction</a:t>
            </a:r>
          </a:p>
          <a:p>
            <a:r>
              <a:rPr lang="en-US" dirty="0" smtClean="0"/>
              <a:t>Isolation: Virtual machines are isolated from each other as if they are physically separated</a:t>
            </a:r>
          </a:p>
          <a:p>
            <a:r>
              <a:rPr lang="en-US" dirty="0" smtClean="0"/>
              <a:t>Encapsulation: Virtual machines encapsulate a complete computing environment</a:t>
            </a:r>
          </a:p>
          <a:p>
            <a:r>
              <a:rPr lang="en-US" dirty="0" smtClean="0"/>
              <a:t>Hardware Independence: Virtual machines run independently of underlying hardware</a:t>
            </a:r>
          </a:p>
          <a:p>
            <a:r>
              <a:rPr lang="en-US" dirty="0" smtClean="0"/>
              <a:t>Portability: Virtual machines can be migrated between different hosts. </a:t>
            </a:r>
            <a:endParaRPr lang="en-US" dirty="0"/>
          </a:p>
        </p:txBody>
      </p:sp>
    </p:spTree>
    <p:extLst>
      <p:ext uri="{BB962C8B-B14F-4D97-AF65-F5344CB8AC3E}">
        <p14:creationId xmlns:p14="http://schemas.microsoft.com/office/powerpoint/2010/main" val="33814018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30"/>
            <a:ext cx="8229600" cy="1143000"/>
          </a:xfrm>
        </p:spPr>
        <p:txBody>
          <a:bodyPr/>
          <a:lstStyle/>
          <a:p>
            <a:r>
              <a:rPr lang="en-US" u="sng" dirty="0" smtClean="0">
                <a:solidFill>
                  <a:schemeClr val="tx1"/>
                </a:solidFill>
              </a:rPr>
              <a:t>Virtualization in Cloud Computing</a:t>
            </a:r>
            <a:endParaRPr lang="en-US" u="sng" dirty="0">
              <a:solidFill>
                <a:schemeClr val="tx1"/>
              </a:solidFill>
            </a:endParaRPr>
          </a:p>
        </p:txBody>
      </p:sp>
      <p:sp>
        <p:nvSpPr>
          <p:cNvPr id="4" name="Footer Placeholder 3"/>
          <p:cNvSpPr>
            <a:spLocks noGrp="1"/>
          </p:cNvSpPr>
          <p:nvPr>
            <p:ph type="ftr" sz="quarter" idx="11"/>
          </p:nvPr>
        </p:nvSpPr>
        <p:spPr/>
        <p:txBody>
          <a:bodyPr/>
          <a:lstStyle/>
          <a:p>
            <a:r>
              <a:rPr lang="en-US" smtClean="0"/>
              <a:t>Dr. Neeraj Kumar Pandey</a:t>
            </a:r>
            <a:endParaRPr lang="en-US"/>
          </a:p>
        </p:txBody>
      </p:sp>
      <p:sp>
        <p:nvSpPr>
          <p:cNvPr id="3" name="Content Placeholder 2"/>
          <p:cNvSpPr>
            <a:spLocks noGrp="1"/>
          </p:cNvSpPr>
          <p:nvPr>
            <p:ph sz="quarter" idx="1"/>
          </p:nvPr>
        </p:nvSpPr>
        <p:spPr>
          <a:xfrm>
            <a:off x="457199" y="1253366"/>
            <a:ext cx="8448697" cy="5414540"/>
          </a:xfrm>
        </p:spPr>
        <p:txBody>
          <a:bodyPr>
            <a:normAutofit/>
          </a:bodyPr>
          <a:lstStyle/>
          <a:p>
            <a:pPr marL="0" indent="0">
              <a:buNone/>
            </a:pPr>
            <a:r>
              <a:rPr lang="en-US" dirty="0" smtClean="0"/>
              <a:t>Cloud computing takes virtualization one step further:</a:t>
            </a:r>
          </a:p>
          <a:p>
            <a:r>
              <a:rPr lang="en-US" dirty="0" smtClean="0"/>
              <a:t>You don’t need to own the hardware</a:t>
            </a:r>
          </a:p>
          <a:p>
            <a:r>
              <a:rPr lang="en-US" dirty="0" smtClean="0"/>
              <a:t>Resources are rented as needed from a cloud</a:t>
            </a:r>
          </a:p>
          <a:p>
            <a:r>
              <a:rPr lang="en-US" dirty="0" smtClean="0"/>
              <a:t>Various providers allow creating virtual servers:</a:t>
            </a:r>
          </a:p>
          <a:p>
            <a:pPr lvl="1"/>
            <a:r>
              <a:rPr lang="en-US" dirty="0" smtClean="0"/>
              <a:t>Choose the OS and software each instance will have</a:t>
            </a:r>
          </a:p>
          <a:p>
            <a:pPr lvl="1"/>
            <a:r>
              <a:rPr lang="en-US" dirty="0" smtClean="0"/>
              <a:t>The chosen OS will run on a large server farm</a:t>
            </a:r>
          </a:p>
          <a:p>
            <a:pPr lvl="1"/>
            <a:r>
              <a:rPr lang="en-US" dirty="0" smtClean="0"/>
              <a:t>Can instantiate more virtual servers or shut down existing ones within minutes</a:t>
            </a:r>
          </a:p>
          <a:p>
            <a:r>
              <a:rPr lang="en-US" dirty="0" smtClean="0"/>
              <a:t>You get billed only for what you used</a:t>
            </a:r>
          </a:p>
        </p:txBody>
      </p:sp>
    </p:spTree>
    <p:extLst>
      <p:ext uri="{BB962C8B-B14F-4D97-AF65-F5344CB8AC3E}">
        <p14:creationId xmlns:p14="http://schemas.microsoft.com/office/powerpoint/2010/main" val="510296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078"/>
            <a:ext cx="8229600" cy="1143000"/>
          </a:xfrm>
        </p:spPr>
        <p:txBody>
          <a:bodyPr/>
          <a:lstStyle/>
          <a:p>
            <a:pPr algn="ctr"/>
            <a:r>
              <a:rPr lang="en-US" u="sng" dirty="0" smtClean="0">
                <a:solidFill>
                  <a:schemeClr val="tx1"/>
                </a:solidFill>
              </a:rPr>
              <a:t>Hypervisor</a:t>
            </a:r>
            <a:endParaRPr lang="en-US" u="sng" dirty="0">
              <a:solidFill>
                <a:schemeClr val="tx1"/>
              </a:solidFill>
            </a:endParaRPr>
          </a:p>
        </p:txBody>
      </p:sp>
      <p:sp>
        <p:nvSpPr>
          <p:cNvPr id="4" name="Footer Placeholder 3"/>
          <p:cNvSpPr>
            <a:spLocks noGrp="1"/>
          </p:cNvSpPr>
          <p:nvPr>
            <p:ph type="ftr" sz="quarter" idx="11"/>
          </p:nvPr>
        </p:nvSpPr>
        <p:spPr/>
        <p:txBody>
          <a:bodyPr/>
          <a:lstStyle/>
          <a:p>
            <a:r>
              <a:rPr lang="en-US" smtClean="0"/>
              <a:t>Dr. Neeraj Kumar Pandey</a:t>
            </a:r>
            <a:endParaRPr lang="en-US"/>
          </a:p>
        </p:txBody>
      </p:sp>
      <p:sp>
        <p:nvSpPr>
          <p:cNvPr id="3" name="Content Placeholder 2"/>
          <p:cNvSpPr>
            <a:spLocks noGrp="1"/>
          </p:cNvSpPr>
          <p:nvPr>
            <p:ph sz="quarter" idx="1"/>
          </p:nvPr>
        </p:nvSpPr>
        <p:spPr>
          <a:xfrm>
            <a:off x="457200" y="1270077"/>
            <a:ext cx="8229600" cy="5397829"/>
          </a:xfrm>
        </p:spPr>
        <p:txBody>
          <a:bodyPr>
            <a:normAutofit/>
          </a:bodyPr>
          <a:lstStyle/>
          <a:p>
            <a:pPr algn="just"/>
            <a:r>
              <a:rPr lang="en-US" dirty="0" smtClean="0"/>
              <a:t>A </a:t>
            </a:r>
            <a:r>
              <a:rPr lang="en-US" dirty="0" smtClean="0">
                <a:solidFill>
                  <a:srgbClr val="FF0000"/>
                </a:solidFill>
              </a:rPr>
              <a:t>hypervisor,</a:t>
            </a:r>
            <a:r>
              <a:rPr lang="en-US" dirty="0" smtClean="0"/>
              <a:t>  a virtual machine manager/monitor (VMM), or virtualization manager, is a program that allows multiple operating systems to share a single hardware host.  </a:t>
            </a:r>
          </a:p>
          <a:p>
            <a:pPr algn="just"/>
            <a:r>
              <a:rPr lang="en-US" dirty="0" smtClean="0"/>
              <a:t>Each guest operating system appears to have the host's processor, memory, and other resources all to itself. However, the hypervisor is actually controlling the host processor and resources, allocating what is needed to each operating system in turn and making sure that the guest operating systems (called virtual machines) cannot disrupt each other. </a:t>
            </a:r>
          </a:p>
          <a:p>
            <a:pPr algn="just"/>
            <a:endParaRPr lang="en-US" dirty="0"/>
          </a:p>
        </p:txBody>
      </p:sp>
    </p:spTree>
    <p:extLst>
      <p:ext uri="{BB962C8B-B14F-4D97-AF65-F5344CB8AC3E}">
        <p14:creationId xmlns:p14="http://schemas.microsoft.com/office/powerpoint/2010/main" val="3029597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6"/>
          <p:cNvSpPr txBox="1">
            <a:spLocks/>
          </p:cNvSpPr>
          <p:nvPr/>
        </p:nvSpPr>
        <p:spPr>
          <a:xfrm>
            <a:off x="533400" y="622852"/>
            <a:ext cx="8077200" cy="5549348"/>
          </a:xfrm>
          <a:prstGeom prst="rect">
            <a:avLst/>
          </a:prstGeom>
        </p:spPr>
        <p:txBody>
          <a:bodyPr/>
          <a:lstStyle>
            <a:lvl1pPr marL="457200" indent="-457200">
              <a:defRPr>
                <a:solidFill>
                  <a:schemeClr val="tx1"/>
                </a:solidFill>
                <a:latin typeface="Candara" pitchFamily="34" charset="0"/>
              </a:defRPr>
            </a:lvl1pPr>
            <a:lvl2pPr marL="742950" indent="-285750">
              <a:defRPr>
                <a:solidFill>
                  <a:schemeClr val="tx1"/>
                </a:solidFill>
                <a:latin typeface="Candara" pitchFamily="34" charset="0"/>
              </a:defRPr>
            </a:lvl2pPr>
            <a:lvl3pPr marL="1143000" indent="-228600">
              <a:defRPr>
                <a:solidFill>
                  <a:schemeClr val="tx1"/>
                </a:solidFill>
                <a:latin typeface="Candara" pitchFamily="34" charset="0"/>
              </a:defRPr>
            </a:lvl3pPr>
            <a:lvl4pPr marL="1600200" indent="-228600">
              <a:defRPr>
                <a:solidFill>
                  <a:schemeClr val="tx1"/>
                </a:solidFill>
                <a:latin typeface="Candara" pitchFamily="34" charset="0"/>
              </a:defRPr>
            </a:lvl4pPr>
            <a:lvl5pPr marL="2057400" indent="-228600">
              <a:defRPr>
                <a:solidFill>
                  <a:schemeClr val="tx1"/>
                </a:solidFill>
                <a:latin typeface="Candara" pitchFamily="34" charset="0"/>
              </a:defRPr>
            </a:lvl5pPr>
            <a:lvl6pPr marL="2514600" indent="-228600" fontAlgn="base">
              <a:spcBef>
                <a:spcPct val="0"/>
              </a:spcBef>
              <a:spcAft>
                <a:spcPct val="0"/>
              </a:spcAft>
              <a:defRPr>
                <a:solidFill>
                  <a:schemeClr val="tx1"/>
                </a:solidFill>
                <a:latin typeface="Candara" pitchFamily="34" charset="0"/>
              </a:defRPr>
            </a:lvl6pPr>
            <a:lvl7pPr marL="2971800" indent="-228600" fontAlgn="base">
              <a:spcBef>
                <a:spcPct val="0"/>
              </a:spcBef>
              <a:spcAft>
                <a:spcPct val="0"/>
              </a:spcAft>
              <a:defRPr>
                <a:solidFill>
                  <a:schemeClr val="tx1"/>
                </a:solidFill>
                <a:latin typeface="Candara" pitchFamily="34" charset="0"/>
              </a:defRPr>
            </a:lvl7pPr>
            <a:lvl8pPr marL="3429000" indent="-228600" fontAlgn="base">
              <a:spcBef>
                <a:spcPct val="0"/>
              </a:spcBef>
              <a:spcAft>
                <a:spcPct val="0"/>
              </a:spcAft>
              <a:defRPr>
                <a:solidFill>
                  <a:schemeClr val="tx1"/>
                </a:solidFill>
                <a:latin typeface="Candara" pitchFamily="34" charset="0"/>
              </a:defRPr>
            </a:lvl8pPr>
            <a:lvl9pPr marL="3886200" indent="-228600" fontAlgn="base">
              <a:spcBef>
                <a:spcPct val="0"/>
              </a:spcBef>
              <a:spcAft>
                <a:spcPct val="0"/>
              </a:spcAft>
              <a:defRPr>
                <a:solidFill>
                  <a:schemeClr val="tx1"/>
                </a:solidFill>
                <a:latin typeface="Candara" pitchFamily="34" charset="0"/>
              </a:defRPr>
            </a:lvl9pPr>
          </a:lstStyle>
          <a:p>
            <a:pPr algn="just">
              <a:lnSpc>
                <a:spcPct val="150000"/>
              </a:lnSpc>
              <a:spcBef>
                <a:spcPct val="20000"/>
              </a:spcBef>
              <a:buSzPct val="150000"/>
              <a:buFont typeface="Arial" charset="0"/>
              <a:buChar char="•"/>
              <a:defRPr/>
            </a:pPr>
            <a:r>
              <a:rPr lang="en-US" sz="1600" b="1" dirty="0" smtClean="0">
                <a:solidFill>
                  <a:prstClr val="black"/>
                </a:solidFill>
                <a:latin typeface="+mn-lt"/>
                <a:cs typeface="Times New Roman" pitchFamily="18" charset="0"/>
              </a:rPr>
              <a:t>Hypervisor plays an important role in the virtualization scenario by virtualization of hardware. It provides support for running multiple operating systems concurrently in virtual servers created within a physical server</a:t>
            </a:r>
            <a:r>
              <a:rPr lang="en-US" sz="1600" dirty="0" smtClean="0">
                <a:solidFill>
                  <a:prstClr val="black"/>
                </a:solidFill>
                <a:latin typeface="+mn-lt"/>
                <a:cs typeface="Times New Roman" pitchFamily="18" charset="0"/>
              </a:rPr>
              <a:t>.</a:t>
            </a:r>
          </a:p>
          <a:p>
            <a:pPr algn="just">
              <a:lnSpc>
                <a:spcPct val="150000"/>
              </a:lnSpc>
              <a:spcBef>
                <a:spcPct val="20000"/>
              </a:spcBef>
              <a:buSzPct val="150000"/>
              <a:buFont typeface="Arial" charset="0"/>
              <a:buChar char="•"/>
              <a:defRPr/>
            </a:pPr>
            <a:endParaRPr lang="en-US" sz="1600" dirty="0" smtClean="0">
              <a:solidFill>
                <a:prstClr val="black"/>
              </a:solidFill>
              <a:latin typeface="+mn-lt"/>
              <a:cs typeface="Times New Roman" pitchFamily="18" charset="0"/>
            </a:endParaRPr>
          </a:p>
          <a:p>
            <a:pPr algn="just">
              <a:lnSpc>
                <a:spcPct val="150000"/>
              </a:lnSpc>
              <a:spcBef>
                <a:spcPct val="20000"/>
              </a:spcBef>
              <a:buSzPct val="150000"/>
              <a:buFont typeface="Arial" charset="0"/>
              <a:buChar char="•"/>
              <a:defRPr/>
            </a:pPr>
            <a:endParaRPr lang="en-US" sz="1600" dirty="0" smtClean="0">
              <a:solidFill>
                <a:prstClr val="black"/>
              </a:solidFill>
              <a:latin typeface="+mn-lt"/>
              <a:cs typeface="Times New Roman" pitchFamily="18" charset="0"/>
            </a:endParaRPr>
          </a:p>
          <a:p>
            <a:pPr algn="just">
              <a:lnSpc>
                <a:spcPct val="150000"/>
              </a:lnSpc>
              <a:spcBef>
                <a:spcPct val="20000"/>
              </a:spcBef>
              <a:buSzPct val="150000"/>
              <a:buFont typeface="Arial" charset="0"/>
              <a:buChar char="•"/>
              <a:defRPr/>
            </a:pPr>
            <a:endParaRPr lang="en-US" sz="1600" dirty="0" smtClean="0">
              <a:solidFill>
                <a:prstClr val="black"/>
              </a:solidFill>
              <a:latin typeface="+mn-lt"/>
              <a:cs typeface="Times New Roman" pitchFamily="18" charset="0"/>
            </a:endParaRPr>
          </a:p>
          <a:p>
            <a:pPr algn="just">
              <a:lnSpc>
                <a:spcPct val="150000"/>
              </a:lnSpc>
              <a:spcBef>
                <a:spcPct val="20000"/>
              </a:spcBef>
              <a:buSzPct val="150000"/>
              <a:buFont typeface="Arial" charset="0"/>
              <a:buChar char="•"/>
              <a:defRPr/>
            </a:pPr>
            <a:endParaRPr lang="en-US" sz="1600" dirty="0" smtClean="0">
              <a:solidFill>
                <a:prstClr val="black"/>
              </a:solidFill>
              <a:latin typeface="+mn-lt"/>
              <a:cs typeface="Times New Roman" pitchFamily="18" charset="0"/>
            </a:endParaRPr>
          </a:p>
          <a:p>
            <a:pPr algn="just">
              <a:lnSpc>
                <a:spcPct val="150000"/>
              </a:lnSpc>
              <a:spcBef>
                <a:spcPct val="20000"/>
              </a:spcBef>
              <a:buSzPct val="150000"/>
              <a:buFont typeface="Arial" charset="0"/>
              <a:buChar char="•"/>
              <a:defRPr/>
            </a:pPr>
            <a:endParaRPr lang="en-US" sz="1600" dirty="0" smtClean="0">
              <a:solidFill>
                <a:prstClr val="black"/>
              </a:solidFill>
              <a:latin typeface="+mn-lt"/>
              <a:cs typeface="Times New Roman" pitchFamily="18" charset="0"/>
            </a:endParaRPr>
          </a:p>
          <a:p>
            <a:pPr algn="just">
              <a:lnSpc>
                <a:spcPct val="150000"/>
              </a:lnSpc>
              <a:spcBef>
                <a:spcPct val="20000"/>
              </a:spcBef>
              <a:buSzPct val="150000"/>
              <a:buFont typeface="Arial" charset="0"/>
              <a:buChar char="•"/>
              <a:defRPr/>
            </a:pPr>
            <a:endParaRPr lang="en-US" sz="1600" dirty="0" smtClean="0">
              <a:solidFill>
                <a:prstClr val="black"/>
              </a:solidFill>
              <a:latin typeface="+mn-lt"/>
              <a:cs typeface="Times New Roman" pitchFamily="18" charset="0"/>
            </a:endParaRPr>
          </a:p>
          <a:p>
            <a:pPr marL="285750" indent="-285750" algn="just">
              <a:lnSpc>
                <a:spcPct val="150000"/>
              </a:lnSpc>
              <a:spcBef>
                <a:spcPct val="20000"/>
              </a:spcBef>
              <a:buSzPct val="150000"/>
              <a:buFont typeface="Arial" pitchFamily="34" charset="0"/>
              <a:buChar char="•"/>
              <a:defRPr/>
            </a:pPr>
            <a:endParaRPr lang="en-US" sz="1600" b="1" dirty="0" smtClean="0">
              <a:solidFill>
                <a:prstClr val="black"/>
              </a:solidFill>
              <a:latin typeface="+mn-lt"/>
              <a:cs typeface="Times New Roman" pitchFamily="18" charset="0"/>
            </a:endParaRPr>
          </a:p>
          <a:p>
            <a:pPr marL="285750" indent="-285750" algn="just">
              <a:lnSpc>
                <a:spcPct val="150000"/>
              </a:lnSpc>
              <a:spcBef>
                <a:spcPct val="20000"/>
              </a:spcBef>
              <a:buSzPct val="150000"/>
              <a:buFont typeface="Arial" pitchFamily="34" charset="0"/>
              <a:buChar char="•"/>
              <a:defRPr/>
            </a:pPr>
            <a:r>
              <a:rPr lang="en-US" sz="1600" b="1" dirty="0" smtClean="0">
                <a:solidFill>
                  <a:prstClr val="black"/>
                </a:solidFill>
                <a:latin typeface="+mn-lt"/>
                <a:cs typeface="Times New Roman" pitchFamily="18" charset="0"/>
              </a:rPr>
              <a:t>The virtualization layer is the software responsible for hosting and managing all VMs. The virtualization layer is a hypervisor running directly on the hardware.</a:t>
            </a:r>
          </a:p>
          <a:p>
            <a:pPr algn="just">
              <a:lnSpc>
                <a:spcPct val="150000"/>
              </a:lnSpc>
              <a:spcBef>
                <a:spcPct val="20000"/>
              </a:spcBef>
              <a:buSzPct val="150000"/>
              <a:buFont typeface="Arial" charset="0"/>
              <a:buChar char="•"/>
              <a:defRPr/>
            </a:pPr>
            <a:r>
              <a:rPr lang="en-US" sz="1600" b="1" dirty="0" smtClean="0">
                <a:solidFill>
                  <a:prstClr val="black"/>
                </a:solidFill>
                <a:latin typeface="+mn-lt"/>
                <a:cs typeface="Times New Roman" pitchFamily="18" charset="0"/>
              </a:rPr>
              <a:t>Example: </a:t>
            </a:r>
            <a:r>
              <a:rPr lang="en-US" sz="1600" b="1" dirty="0" err="1" smtClean="0">
                <a:solidFill>
                  <a:prstClr val="black"/>
                </a:solidFill>
                <a:latin typeface="+mn-lt"/>
                <a:cs typeface="Times New Roman" pitchFamily="18" charset="0"/>
              </a:rPr>
              <a:t>VMWare</a:t>
            </a:r>
            <a:r>
              <a:rPr lang="en-US" sz="1600" b="1" dirty="0" smtClean="0">
                <a:solidFill>
                  <a:prstClr val="black"/>
                </a:solidFill>
                <a:latin typeface="+mn-lt"/>
                <a:cs typeface="Times New Roman" pitchFamily="18" charset="0"/>
              </a:rPr>
              <a:t>, </a:t>
            </a:r>
            <a:r>
              <a:rPr lang="en-US" sz="1600" b="1" dirty="0" err="1" smtClean="0">
                <a:solidFill>
                  <a:prstClr val="black"/>
                </a:solidFill>
                <a:latin typeface="+mn-lt"/>
                <a:cs typeface="Times New Roman" pitchFamily="18" charset="0"/>
              </a:rPr>
              <a:t>Xen</a:t>
            </a:r>
            <a:r>
              <a:rPr lang="en-US" sz="1600" b="1" dirty="0" smtClean="0">
                <a:solidFill>
                  <a:prstClr val="black"/>
                </a:solidFill>
                <a:latin typeface="+mn-lt"/>
                <a:cs typeface="Times New Roman" pitchFamily="18" charset="0"/>
              </a:rPr>
              <a:t>, KVM.</a:t>
            </a:r>
            <a:endParaRPr lang="en-US" sz="1600" b="1" dirty="0" smtClean="0">
              <a:solidFill>
                <a:srgbClr val="000000"/>
              </a:solidFill>
              <a:latin typeface="+mn-lt"/>
              <a:cs typeface="Times New Roman" pitchFamily="18" charset="0"/>
            </a:endParaRPr>
          </a:p>
        </p:txBody>
      </p:sp>
      <p:sp>
        <p:nvSpPr>
          <p:cNvPr id="6" name="Title 5"/>
          <p:cNvSpPr>
            <a:spLocks noGrp="1"/>
          </p:cNvSpPr>
          <p:nvPr>
            <p:ph type="title"/>
          </p:nvPr>
        </p:nvSpPr>
        <p:spPr/>
        <p:txBody>
          <a:bodyPr/>
          <a:lstStyle/>
          <a:p>
            <a:pPr algn="r" eaLnBrk="1" fontAlgn="auto" hangingPunct="1">
              <a:spcAft>
                <a:spcPts val="0"/>
              </a:spcAft>
              <a:defRPr/>
            </a:pPr>
            <a:r>
              <a:rPr lang="en-US" dirty="0" smtClean="0"/>
              <a:t>hypervisor</a:t>
            </a:r>
            <a:endParaRPr lang="en-US" dirty="0"/>
          </a:p>
        </p:txBody>
      </p:sp>
      <p:sp>
        <p:nvSpPr>
          <p:cNvPr id="17412" name="Footer Placeholder 6"/>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mtClean="0">
                <a:solidFill>
                  <a:srgbClr val="000000"/>
                </a:solidFill>
              </a:rPr>
              <a:t>Dr. Neeraj Kumar Pandey</a:t>
            </a:r>
            <a:endParaRPr lang="en-US" altLang="en-US" smtClean="0">
              <a:solidFill>
                <a:srgbClr val="000000"/>
              </a:solidFill>
            </a:endParaRPr>
          </a:p>
        </p:txBody>
      </p:sp>
      <p:pic>
        <p:nvPicPr>
          <p:cNvPr id="17414" name="Picture 7"/>
          <p:cNvPicPr>
            <a:picLocks noChangeAspect="1" noChangeArrowheads="1"/>
          </p:cNvPicPr>
          <p:nvPr/>
        </p:nvPicPr>
        <p:blipFill>
          <a:blip r:embed="rId3"/>
          <a:srcRect/>
          <a:stretch>
            <a:fillRect/>
          </a:stretch>
        </p:blipFill>
        <p:spPr bwMode="auto">
          <a:xfrm>
            <a:off x="2438400" y="2000043"/>
            <a:ext cx="4032250" cy="2543175"/>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Snip and Round Single Corner Rectangle 22"/>
          <p:cNvSpPr/>
          <p:nvPr/>
        </p:nvSpPr>
        <p:spPr>
          <a:xfrm>
            <a:off x="76200" y="1752600"/>
            <a:ext cx="4495800" cy="3933825"/>
          </a:xfrm>
          <a:prstGeom prst="snipRoundRect">
            <a:avLst/>
          </a:prstGeom>
          <a:ln/>
        </p:spPr>
        <p:style>
          <a:lnRef idx="1">
            <a:schemeClr val="accent3"/>
          </a:lnRef>
          <a:fillRef idx="3">
            <a:schemeClr val="accent3"/>
          </a:fillRef>
          <a:effectRef idx="2">
            <a:schemeClr val="accent3"/>
          </a:effectRef>
          <a:fontRef idx="minor">
            <a:schemeClr val="lt1"/>
          </a:fontRef>
        </p:style>
        <p:txBody>
          <a:bodyPr anchor="b"/>
          <a:lstStyle/>
          <a:p>
            <a:pPr algn="ctr" fontAlgn="auto">
              <a:spcBef>
                <a:spcPts val="0"/>
              </a:spcBef>
              <a:spcAft>
                <a:spcPts val="0"/>
              </a:spcAft>
              <a:defRPr/>
            </a:pPr>
            <a:r>
              <a:rPr lang="en-US" dirty="0">
                <a:solidFill>
                  <a:prstClr val="white"/>
                </a:solidFill>
              </a:rPr>
              <a:t>    Hardware </a:t>
            </a:r>
          </a:p>
          <a:p>
            <a:pPr algn="ctr" fontAlgn="auto">
              <a:spcBef>
                <a:spcPts val="0"/>
              </a:spcBef>
              <a:spcAft>
                <a:spcPts val="0"/>
              </a:spcAft>
              <a:defRPr/>
            </a:pPr>
            <a:endParaRPr lang="en-US" dirty="0">
              <a:solidFill>
                <a:prstClr val="white"/>
              </a:solidFill>
            </a:endParaRPr>
          </a:p>
          <a:p>
            <a:pPr algn="ctr" fontAlgn="auto">
              <a:spcBef>
                <a:spcPts val="0"/>
              </a:spcBef>
              <a:spcAft>
                <a:spcPts val="0"/>
              </a:spcAft>
              <a:defRPr/>
            </a:pPr>
            <a:endParaRPr lang="en-US" dirty="0">
              <a:solidFill>
                <a:prstClr val="white"/>
              </a:solidFill>
            </a:endParaRPr>
          </a:p>
          <a:p>
            <a:pPr algn="ctr" fontAlgn="auto">
              <a:spcBef>
                <a:spcPts val="0"/>
              </a:spcBef>
              <a:spcAft>
                <a:spcPts val="0"/>
              </a:spcAft>
              <a:defRPr/>
            </a:pPr>
            <a:endParaRPr lang="en-US" dirty="0">
              <a:solidFill>
                <a:prstClr val="white"/>
              </a:solidFill>
            </a:endParaRPr>
          </a:p>
          <a:p>
            <a:pPr algn="ctr" fontAlgn="auto">
              <a:spcBef>
                <a:spcPts val="0"/>
              </a:spcBef>
              <a:spcAft>
                <a:spcPts val="0"/>
              </a:spcAft>
              <a:defRPr/>
            </a:pPr>
            <a:r>
              <a:rPr lang="en-US" dirty="0">
                <a:solidFill>
                  <a:prstClr val="white"/>
                </a:solidFill>
              </a:rPr>
              <a:t> CPU              Memory         NIC           DISK</a:t>
            </a:r>
          </a:p>
        </p:txBody>
      </p:sp>
      <p:sp>
        <p:nvSpPr>
          <p:cNvPr id="18435" name="Content Placeholder 6"/>
          <p:cNvSpPr txBox="1">
            <a:spLocks/>
          </p:cNvSpPr>
          <p:nvPr/>
        </p:nvSpPr>
        <p:spPr bwMode="auto">
          <a:xfrm>
            <a:off x="4552950" y="2286000"/>
            <a:ext cx="4572000" cy="2630557"/>
          </a:xfrm>
          <a:prstGeom prst="rect">
            <a:avLst/>
          </a:prstGeom>
          <a:noFill/>
          <a:ln w="9525">
            <a:noFill/>
            <a:miter lim="800000"/>
            <a:headEnd/>
            <a:tailEnd/>
          </a:ln>
        </p:spPr>
        <p:txBody>
          <a:bodyPr/>
          <a:lstStyle/>
          <a:p>
            <a:pPr marL="273050" indent="-273050">
              <a:spcBef>
                <a:spcPct val="20000"/>
              </a:spcBef>
              <a:buSzPct val="150000"/>
              <a:buFont typeface="Arial" pitchFamily="34" charset="0"/>
              <a:buChar char="•"/>
            </a:pPr>
            <a:r>
              <a:rPr lang="en-US" altLang="en-US" sz="2000">
                <a:solidFill>
                  <a:srgbClr val="000000"/>
                </a:solidFill>
              </a:rPr>
              <a:t>Only one OS can run at a time within a server.</a:t>
            </a:r>
          </a:p>
          <a:p>
            <a:pPr marL="273050" indent="-273050">
              <a:spcBef>
                <a:spcPct val="20000"/>
              </a:spcBef>
              <a:buSzPct val="150000"/>
              <a:buFont typeface="Arial" pitchFamily="34" charset="0"/>
              <a:buChar char="•"/>
            </a:pPr>
            <a:r>
              <a:rPr lang="en-US" altLang="en-US" sz="2000">
                <a:solidFill>
                  <a:srgbClr val="000000"/>
                </a:solidFill>
              </a:rPr>
              <a:t>Under utilization of resources.</a:t>
            </a:r>
          </a:p>
          <a:p>
            <a:pPr marL="273050" indent="-273050">
              <a:spcBef>
                <a:spcPct val="20000"/>
              </a:spcBef>
              <a:buSzPct val="150000"/>
              <a:buFont typeface="Arial" pitchFamily="34" charset="0"/>
              <a:buChar char="•"/>
            </a:pPr>
            <a:r>
              <a:rPr lang="en-US" altLang="en-US" sz="2000">
                <a:solidFill>
                  <a:srgbClr val="000000"/>
                </a:solidFill>
              </a:rPr>
              <a:t>Inflexible and costly infrastructure.</a:t>
            </a:r>
          </a:p>
          <a:p>
            <a:pPr marL="273050" indent="-273050">
              <a:spcBef>
                <a:spcPct val="20000"/>
              </a:spcBef>
              <a:buSzPct val="150000"/>
              <a:buFont typeface="Arial" pitchFamily="34" charset="0"/>
              <a:buChar char="•"/>
            </a:pPr>
            <a:r>
              <a:rPr lang="en-US" altLang="en-US" sz="2000">
                <a:solidFill>
                  <a:srgbClr val="000000"/>
                </a:solidFill>
              </a:rPr>
              <a:t>Hardware changes require manual effort and access to the physical server.</a:t>
            </a:r>
          </a:p>
        </p:txBody>
      </p:sp>
      <p:sp>
        <p:nvSpPr>
          <p:cNvPr id="21" name="Snip and Round Single Corner Rectangle 20"/>
          <p:cNvSpPr/>
          <p:nvPr/>
        </p:nvSpPr>
        <p:spPr>
          <a:xfrm>
            <a:off x="304800" y="2057400"/>
            <a:ext cx="4114800" cy="2022475"/>
          </a:xfrm>
          <a:prstGeom prst="snipRoundRect">
            <a:avLst/>
          </a:prstGeom>
          <a:ln>
            <a:noFill/>
          </a:ln>
        </p:spPr>
        <p:style>
          <a:lnRef idx="1">
            <a:schemeClr val="accent2"/>
          </a:lnRef>
          <a:fillRef idx="3">
            <a:schemeClr val="accent2"/>
          </a:fillRef>
          <a:effectRef idx="2">
            <a:schemeClr val="accent2"/>
          </a:effectRef>
          <a:fontRef idx="minor">
            <a:schemeClr val="lt1"/>
          </a:fontRef>
        </p:style>
        <p:txBody>
          <a:bodyPr anchor="b"/>
          <a:lstStyle/>
          <a:p>
            <a:pPr algn="ctr" fontAlgn="auto">
              <a:spcBef>
                <a:spcPts val="0"/>
              </a:spcBef>
              <a:spcAft>
                <a:spcPts val="0"/>
              </a:spcAft>
              <a:defRPr/>
            </a:pPr>
            <a:r>
              <a:rPr lang="en-US" dirty="0">
                <a:solidFill>
                  <a:prstClr val="white"/>
                </a:solidFill>
              </a:rPr>
              <a:t>Operating System</a:t>
            </a:r>
          </a:p>
        </p:txBody>
      </p:sp>
      <p:sp>
        <p:nvSpPr>
          <p:cNvPr id="22" name="Snip and Round Single Corner Rectangle 21"/>
          <p:cNvSpPr/>
          <p:nvPr/>
        </p:nvSpPr>
        <p:spPr>
          <a:xfrm>
            <a:off x="914400" y="2286000"/>
            <a:ext cx="3187700" cy="1352550"/>
          </a:xfrm>
          <a:prstGeom prst="snipRoundRect">
            <a:avLst/>
          </a:prstGeom>
          <a:ln>
            <a:noFill/>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r>
              <a:rPr lang="en-US" dirty="0">
                <a:solidFill>
                  <a:prstClr val="white"/>
                </a:solidFill>
              </a:rPr>
              <a:t>Multiple Software Applications</a:t>
            </a:r>
          </a:p>
        </p:txBody>
      </p:sp>
      <p:pic>
        <p:nvPicPr>
          <p:cNvPr id="18438" name="Picture 2" descr="cpu icon"/>
          <p:cNvPicPr>
            <a:picLocks noChangeAspect="1" noChangeArrowheads="1"/>
          </p:cNvPicPr>
          <p:nvPr/>
        </p:nvPicPr>
        <p:blipFill>
          <a:blip r:embed="rId2"/>
          <a:srcRect/>
          <a:stretch>
            <a:fillRect/>
          </a:stretch>
        </p:blipFill>
        <p:spPr bwMode="auto">
          <a:xfrm>
            <a:off x="457200" y="4648200"/>
            <a:ext cx="666750" cy="600075"/>
          </a:xfrm>
          <a:prstGeom prst="rect">
            <a:avLst/>
          </a:prstGeom>
          <a:noFill/>
          <a:ln w="9525">
            <a:noFill/>
            <a:miter lim="800000"/>
            <a:headEnd/>
            <a:tailEnd/>
          </a:ln>
        </p:spPr>
      </p:pic>
      <p:pic>
        <p:nvPicPr>
          <p:cNvPr id="18439" name="Picture 4" descr="http://icons.iconarchive.com/icons/umut-pulat/tulliana-2/128/memory-icon.png"/>
          <p:cNvPicPr>
            <a:picLocks noChangeAspect="1" noChangeArrowheads="1"/>
          </p:cNvPicPr>
          <p:nvPr/>
        </p:nvPicPr>
        <p:blipFill>
          <a:blip r:embed="rId3"/>
          <a:srcRect/>
          <a:stretch>
            <a:fillRect/>
          </a:stretch>
        </p:blipFill>
        <p:spPr bwMode="auto">
          <a:xfrm rot="4602795">
            <a:off x="1327150" y="4559300"/>
            <a:ext cx="884238" cy="884238"/>
          </a:xfrm>
          <a:prstGeom prst="rect">
            <a:avLst/>
          </a:prstGeom>
          <a:noFill/>
          <a:ln w="9525">
            <a:noFill/>
            <a:miter lim="800000"/>
            <a:headEnd/>
            <a:tailEnd/>
          </a:ln>
        </p:spPr>
      </p:pic>
      <p:pic>
        <p:nvPicPr>
          <p:cNvPr id="18440" name="Picture 10" descr="http://icons.iconseeker.com/png/128/devcom-network-set-1/ethernet-card-vista.png"/>
          <p:cNvPicPr>
            <a:picLocks noChangeAspect="1" noChangeArrowheads="1"/>
          </p:cNvPicPr>
          <p:nvPr/>
        </p:nvPicPr>
        <p:blipFill>
          <a:blip r:embed="rId4"/>
          <a:srcRect/>
          <a:stretch>
            <a:fillRect/>
          </a:stretch>
        </p:blipFill>
        <p:spPr bwMode="auto">
          <a:xfrm rot="1677119">
            <a:off x="2466975" y="4627563"/>
            <a:ext cx="747713" cy="747712"/>
          </a:xfrm>
          <a:prstGeom prst="rect">
            <a:avLst/>
          </a:prstGeom>
          <a:noFill/>
          <a:ln w="9525">
            <a:noFill/>
            <a:miter lim="800000"/>
            <a:headEnd/>
            <a:tailEnd/>
          </a:ln>
        </p:spPr>
      </p:pic>
      <p:pic>
        <p:nvPicPr>
          <p:cNvPr id="18441" name="Picture 12" descr="http://laptopnews.us/wp-content/uploads/2010/12/hard_drive_icon.png"/>
          <p:cNvPicPr>
            <a:picLocks noChangeAspect="1" noChangeArrowheads="1"/>
          </p:cNvPicPr>
          <p:nvPr/>
        </p:nvPicPr>
        <p:blipFill>
          <a:blip r:embed="rId5"/>
          <a:srcRect/>
          <a:stretch>
            <a:fillRect/>
          </a:stretch>
        </p:blipFill>
        <p:spPr bwMode="auto">
          <a:xfrm>
            <a:off x="3421063" y="4549775"/>
            <a:ext cx="779462" cy="777875"/>
          </a:xfrm>
          <a:prstGeom prst="rect">
            <a:avLst/>
          </a:prstGeom>
          <a:noFill/>
          <a:ln w="9525">
            <a:noFill/>
            <a:miter lim="800000"/>
            <a:headEnd/>
            <a:tailEnd/>
          </a:ln>
        </p:spPr>
      </p:pic>
      <p:sp>
        <p:nvSpPr>
          <p:cNvPr id="4" name="Title 3"/>
          <p:cNvSpPr>
            <a:spLocks noGrp="1"/>
          </p:cNvSpPr>
          <p:nvPr>
            <p:ph type="title"/>
          </p:nvPr>
        </p:nvSpPr>
        <p:spPr>
          <a:xfrm>
            <a:off x="2667000" y="85725"/>
            <a:ext cx="6457950" cy="963613"/>
          </a:xfrm>
        </p:spPr>
        <p:txBody>
          <a:bodyPr/>
          <a:lstStyle/>
          <a:p>
            <a:pPr eaLnBrk="1" fontAlgn="auto" hangingPunct="1">
              <a:spcAft>
                <a:spcPts val="0"/>
              </a:spcAft>
              <a:defRPr/>
            </a:pPr>
            <a:r>
              <a:rPr lang="en-US" u="sng" dirty="0" smtClean="0">
                <a:solidFill>
                  <a:schemeClr val="tx1"/>
                </a:solidFill>
              </a:rPr>
              <a:t>Server without virtualization</a:t>
            </a:r>
            <a:endParaRPr lang="en-US" u="sng" dirty="0">
              <a:solidFill>
                <a:schemeClr val="tx1"/>
              </a:solidFill>
            </a:endParaRPr>
          </a:p>
        </p:txBody>
      </p:sp>
      <p:sp>
        <p:nvSpPr>
          <p:cNvPr id="18443" name="Footer Placeholder 6"/>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mtClean="0">
                <a:solidFill>
                  <a:srgbClr val="000000"/>
                </a:solidFill>
              </a:rPr>
              <a:t>Dr. Neeraj Kumar Pandey</a:t>
            </a:r>
            <a:endParaRPr lang="en-US" altLang="en-US" smtClean="0">
              <a:solidFill>
                <a:srgbClr val="000000"/>
              </a:solidFill>
            </a:endParaRP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Snip and Round Single Corner Rectangle 22"/>
          <p:cNvSpPr/>
          <p:nvPr/>
        </p:nvSpPr>
        <p:spPr>
          <a:xfrm>
            <a:off x="152400" y="1371600"/>
            <a:ext cx="4800600" cy="4314825"/>
          </a:xfrm>
          <a:prstGeom prst="snipRoundRect">
            <a:avLst/>
          </a:prstGeom>
          <a:ln/>
        </p:spPr>
        <p:style>
          <a:lnRef idx="1">
            <a:schemeClr val="accent3"/>
          </a:lnRef>
          <a:fillRef idx="3">
            <a:schemeClr val="accent3"/>
          </a:fillRef>
          <a:effectRef idx="2">
            <a:schemeClr val="accent3"/>
          </a:effectRef>
          <a:fontRef idx="minor">
            <a:schemeClr val="lt1"/>
          </a:fontRef>
        </p:style>
        <p:txBody>
          <a:bodyPr anchor="b"/>
          <a:lstStyle/>
          <a:p>
            <a:pPr algn="ctr" fontAlgn="auto">
              <a:spcBef>
                <a:spcPts val="0"/>
              </a:spcBef>
              <a:spcAft>
                <a:spcPts val="0"/>
              </a:spcAft>
              <a:defRPr/>
            </a:pPr>
            <a:r>
              <a:rPr lang="en-US" dirty="0">
                <a:solidFill>
                  <a:prstClr val="white"/>
                </a:solidFill>
                <a:latin typeface="Arial" pitchFamily="34" charset="0"/>
                <a:cs typeface="Arial" pitchFamily="34" charset="0"/>
              </a:rPr>
              <a:t>Hardware</a:t>
            </a:r>
          </a:p>
          <a:p>
            <a:pPr fontAlgn="auto">
              <a:spcBef>
                <a:spcPts val="0"/>
              </a:spcBef>
              <a:spcAft>
                <a:spcPts val="0"/>
              </a:spcAft>
              <a:defRPr/>
            </a:pPr>
            <a:endParaRPr lang="en-US" dirty="0">
              <a:solidFill>
                <a:prstClr val="white"/>
              </a:solidFill>
              <a:latin typeface="Arial" pitchFamily="34" charset="0"/>
              <a:cs typeface="Arial" pitchFamily="34" charset="0"/>
            </a:endParaRPr>
          </a:p>
          <a:p>
            <a:pPr fontAlgn="auto">
              <a:spcBef>
                <a:spcPts val="0"/>
              </a:spcBef>
              <a:spcAft>
                <a:spcPts val="0"/>
              </a:spcAft>
              <a:defRPr/>
            </a:pPr>
            <a:endParaRPr lang="en-US" dirty="0">
              <a:solidFill>
                <a:prstClr val="white"/>
              </a:solidFill>
              <a:latin typeface="Arial" pitchFamily="34" charset="0"/>
              <a:cs typeface="Arial" pitchFamily="34" charset="0"/>
            </a:endParaRPr>
          </a:p>
          <a:p>
            <a:pPr fontAlgn="auto">
              <a:spcBef>
                <a:spcPts val="0"/>
              </a:spcBef>
              <a:spcAft>
                <a:spcPts val="0"/>
              </a:spcAft>
              <a:defRPr/>
            </a:pPr>
            <a:endParaRPr lang="en-US" dirty="0">
              <a:solidFill>
                <a:prstClr val="white"/>
              </a:solidFill>
              <a:latin typeface="Arial" pitchFamily="34" charset="0"/>
              <a:cs typeface="Arial" pitchFamily="34" charset="0"/>
            </a:endParaRPr>
          </a:p>
          <a:p>
            <a:pPr fontAlgn="auto">
              <a:spcBef>
                <a:spcPts val="0"/>
              </a:spcBef>
              <a:spcAft>
                <a:spcPts val="0"/>
              </a:spcAft>
              <a:defRPr/>
            </a:pPr>
            <a:r>
              <a:rPr lang="en-US" dirty="0">
                <a:solidFill>
                  <a:prstClr val="white"/>
                </a:solidFill>
                <a:latin typeface="Arial" pitchFamily="34" charset="0"/>
                <a:cs typeface="Arial" pitchFamily="34" charset="0"/>
              </a:rPr>
              <a:t>CPU         Memory        NIC           DISK</a:t>
            </a:r>
          </a:p>
        </p:txBody>
      </p:sp>
      <p:sp>
        <p:nvSpPr>
          <p:cNvPr id="31" name="Snip and Round Single Corner Rectangle 30"/>
          <p:cNvSpPr/>
          <p:nvPr/>
        </p:nvSpPr>
        <p:spPr>
          <a:xfrm>
            <a:off x="296863" y="1524000"/>
            <a:ext cx="4275137" cy="2590800"/>
          </a:xfrm>
          <a:prstGeom prst="snipRoundRect">
            <a:avLst>
              <a:gd name="adj1" fmla="val 16667"/>
              <a:gd name="adj2" fmla="val 15069"/>
            </a:avLst>
          </a:prstGeom>
          <a:ln/>
        </p:spPr>
        <p:style>
          <a:lnRef idx="1">
            <a:schemeClr val="accent5"/>
          </a:lnRef>
          <a:fillRef idx="3">
            <a:schemeClr val="accent5"/>
          </a:fillRef>
          <a:effectRef idx="2">
            <a:schemeClr val="accent5"/>
          </a:effectRef>
          <a:fontRef idx="minor">
            <a:schemeClr val="lt1"/>
          </a:fontRef>
        </p:style>
        <p:txBody>
          <a:bodyPr anchor="b"/>
          <a:lstStyle/>
          <a:p>
            <a:pPr algn="ctr" fontAlgn="auto">
              <a:spcBef>
                <a:spcPts val="0"/>
              </a:spcBef>
              <a:spcAft>
                <a:spcPts val="0"/>
              </a:spcAft>
              <a:defRPr/>
            </a:pPr>
            <a:r>
              <a:rPr lang="en-US" dirty="0">
                <a:solidFill>
                  <a:prstClr val="white"/>
                </a:solidFill>
                <a:latin typeface="Arial" pitchFamily="34" charset="0"/>
                <a:cs typeface="Arial" pitchFamily="34" charset="0"/>
              </a:rPr>
              <a:t>Hypervisor</a:t>
            </a:r>
          </a:p>
        </p:txBody>
      </p:sp>
      <p:sp>
        <p:nvSpPr>
          <p:cNvPr id="19460" name="Content Placeholder 6"/>
          <p:cNvSpPr txBox="1">
            <a:spLocks/>
          </p:cNvSpPr>
          <p:nvPr/>
        </p:nvSpPr>
        <p:spPr bwMode="auto">
          <a:xfrm>
            <a:off x="4953000" y="1655763"/>
            <a:ext cx="4191000" cy="4287837"/>
          </a:xfrm>
          <a:prstGeom prst="rect">
            <a:avLst/>
          </a:prstGeom>
          <a:noFill/>
          <a:ln w="9525">
            <a:noFill/>
            <a:miter lim="800000"/>
            <a:headEnd/>
            <a:tailEnd/>
          </a:ln>
        </p:spPr>
        <p:txBody>
          <a:bodyPr/>
          <a:lstStyle/>
          <a:p>
            <a:pPr marL="273050" indent="-273050">
              <a:spcBef>
                <a:spcPct val="20000"/>
              </a:spcBef>
              <a:buSzPct val="150000"/>
              <a:buFont typeface="Arial" pitchFamily="34" charset="0"/>
              <a:buChar char="•"/>
            </a:pPr>
            <a:r>
              <a:rPr lang="en-US" altLang="en-US" sz="2000" dirty="0">
                <a:solidFill>
                  <a:srgbClr val="000000"/>
                </a:solidFill>
              </a:rPr>
              <a:t>Can run multiple OS simultaneously.</a:t>
            </a:r>
          </a:p>
          <a:p>
            <a:pPr marL="273050" indent="-273050">
              <a:spcBef>
                <a:spcPct val="20000"/>
              </a:spcBef>
              <a:buSzPct val="150000"/>
              <a:buFont typeface="Arial" pitchFamily="34" charset="0"/>
              <a:buChar char="•"/>
            </a:pPr>
            <a:r>
              <a:rPr lang="en-US" altLang="en-US" sz="2000" dirty="0">
                <a:solidFill>
                  <a:srgbClr val="000000"/>
                </a:solidFill>
              </a:rPr>
              <a:t>Each OS can have different hardware configuration.</a:t>
            </a:r>
          </a:p>
          <a:p>
            <a:pPr marL="273050" indent="-273050">
              <a:spcBef>
                <a:spcPct val="20000"/>
              </a:spcBef>
              <a:buSzPct val="150000"/>
              <a:buFont typeface="Arial" pitchFamily="34" charset="0"/>
              <a:buChar char="•"/>
            </a:pPr>
            <a:r>
              <a:rPr lang="en-US" altLang="en-US" sz="2000" dirty="0">
                <a:solidFill>
                  <a:srgbClr val="000000"/>
                </a:solidFill>
              </a:rPr>
              <a:t>Efficient utilization of hardware resources.</a:t>
            </a:r>
          </a:p>
          <a:p>
            <a:pPr marL="273050" indent="-273050">
              <a:spcBef>
                <a:spcPct val="20000"/>
              </a:spcBef>
              <a:buSzPct val="150000"/>
              <a:buFont typeface="Arial" pitchFamily="34" charset="0"/>
              <a:buChar char="•"/>
            </a:pPr>
            <a:r>
              <a:rPr lang="en-US" altLang="en-US" sz="2000" dirty="0">
                <a:solidFill>
                  <a:srgbClr val="000000"/>
                </a:solidFill>
              </a:rPr>
              <a:t>Each virtual machine is independent.</a:t>
            </a:r>
          </a:p>
          <a:p>
            <a:pPr marL="273050" indent="-273050">
              <a:spcBef>
                <a:spcPct val="20000"/>
              </a:spcBef>
              <a:buSzPct val="150000"/>
              <a:buFont typeface="Arial" pitchFamily="34" charset="0"/>
              <a:buChar char="•"/>
            </a:pPr>
            <a:r>
              <a:rPr lang="en-US" altLang="en-US" sz="2000" dirty="0">
                <a:solidFill>
                  <a:srgbClr val="000000"/>
                </a:solidFill>
              </a:rPr>
              <a:t>Save electricity, initial cost to buy servers, space etc.</a:t>
            </a:r>
          </a:p>
          <a:p>
            <a:pPr marL="273050" indent="-273050">
              <a:spcBef>
                <a:spcPct val="20000"/>
              </a:spcBef>
              <a:buSzPct val="150000"/>
              <a:buFont typeface="Arial" pitchFamily="34" charset="0"/>
              <a:buChar char="•"/>
            </a:pPr>
            <a:r>
              <a:rPr lang="en-US" altLang="en-US" sz="2000" dirty="0">
                <a:solidFill>
                  <a:srgbClr val="000000"/>
                </a:solidFill>
              </a:rPr>
              <a:t>Easy to manage and monitor virtual machines centrally.</a:t>
            </a:r>
          </a:p>
        </p:txBody>
      </p:sp>
      <p:pic>
        <p:nvPicPr>
          <p:cNvPr id="19461" name="Picture 2" descr="cpu icon"/>
          <p:cNvPicPr>
            <a:picLocks noChangeAspect="1" noChangeArrowheads="1"/>
          </p:cNvPicPr>
          <p:nvPr/>
        </p:nvPicPr>
        <p:blipFill>
          <a:blip r:embed="rId2"/>
          <a:srcRect/>
          <a:stretch>
            <a:fillRect/>
          </a:stretch>
        </p:blipFill>
        <p:spPr bwMode="auto">
          <a:xfrm>
            <a:off x="457200" y="4648200"/>
            <a:ext cx="666750" cy="600075"/>
          </a:xfrm>
          <a:prstGeom prst="rect">
            <a:avLst/>
          </a:prstGeom>
          <a:noFill/>
          <a:ln w="9525">
            <a:noFill/>
            <a:miter lim="800000"/>
            <a:headEnd/>
            <a:tailEnd/>
          </a:ln>
        </p:spPr>
      </p:pic>
      <p:pic>
        <p:nvPicPr>
          <p:cNvPr id="19462" name="Picture 4" descr="http://icons.iconarchive.com/icons/umut-pulat/tulliana-2/128/memory-icon.png"/>
          <p:cNvPicPr>
            <a:picLocks noChangeAspect="1" noChangeArrowheads="1"/>
          </p:cNvPicPr>
          <p:nvPr/>
        </p:nvPicPr>
        <p:blipFill>
          <a:blip r:embed="rId3"/>
          <a:srcRect/>
          <a:stretch>
            <a:fillRect/>
          </a:stretch>
        </p:blipFill>
        <p:spPr bwMode="auto">
          <a:xfrm rot="4602795">
            <a:off x="1327150" y="4559300"/>
            <a:ext cx="884238" cy="884238"/>
          </a:xfrm>
          <a:prstGeom prst="rect">
            <a:avLst/>
          </a:prstGeom>
          <a:noFill/>
          <a:ln w="9525">
            <a:noFill/>
            <a:miter lim="800000"/>
            <a:headEnd/>
            <a:tailEnd/>
          </a:ln>
        </p:spPr>
      </p:pic>
      <p:pic>
        <p:nvPicPr>
          <p:cNvPr id="19463" name="Picture 10" descr="http://icons.iconseeker.com/png/128/devcom-network-set-1/ethernet-card-vista.png"/>
          <p:cNvPicPr>
            <a:picLocks noChangeAspect="1" noChangeArrowheads="1"/>
          </p:cNvPicPr>
          <p:nvPr/>
        </p:nvPicPr>
        <p:blipFill>
          <a:blip r:embed="rId4"/>
          <a:srcRect/>
          <a:stretch>
            <a:fillRect/>
          </a:stretch>
        </p:blipFill>
        <p:spPr bwMode="auto">
          <a:xfrm rot="1677119">
            <a:off x="2466975" y="4627563"/>
            <a:ext cx="747713" cy="747712"/>
          </a:xfrm>
          <a:prstGeom prst="rect">
            <a:avLst/>
          </a:prstGeom>
          <a:noFill/>
          <a:ln w="9525">
            <a:noFill/>
            <a:miter lim="800000"/>
            <a:headEnd/>
            <a:tailEnd/>
          </a:ln>
        </p:spPr>
      </p:pic>
      <p:pic>
        <p:nvPicPr>
          <p:cNvPr id="19464" name="Picture 12" descr="http://laptopnews.us/wp-content/uploads/2010/12/hard_drive_icon.png"/>
          <p:cNvPicPr>
            <a:picLocks noChangeAspect="1" noChangeArrowheads="1"/>
          </p:cNvPicPr>
          <p:nvPr/>
        </p:nvPicPr>
        <p:blipFill>
          <a:blip r:embed="rId5"/>
          <a:srcRect/>
          <a:stretch>
            <a:fillRect/>
          </a:stretch>
        </p:blipFill>
        <p:spPr bwMode="auto">
          <a:xfrm>
            <a:off x="3421063" y="4549775"/>
            <a:ext cx="779462" cy="777875"/>
          </a:xfrm>
          <a:prstGeom prst="rect">
            <a:avLst/>
          </a:prstGeom>
          <a:noFill/>
          <a:ln w="9525">
            <a:noFill/>
            <a:miter lim="800000"/>
            <a:headEnd/>
            <a:tailEnd/>
          </a:ln>
        </p:spPr>
      </p:pic>
      <p:grpSp>
        <p:nvGrpSpPr>
          <p:cNvPr id="2" name="Group 38"/>
          <p:cNvGrpSpPr>
            <a:grpSpLocks/>
          </p:cNvGrpSpPr>
          <p:nvPr/>
        </p:nvGrpSpPr>
        <p:grpSpPr bwMode="auto">
          <a:xfrm>
            <a:off x="381000" y="1676400"/>
            <a:ext cx="1981200" cy="2057400"/>
            <a:chOff x="381000" y="1905000"/>
            <a:chExt cx="1981200" cy="2057400"/>
          </a:xfrm>
        </p:grpSpPr>
        <p:sp>
          <p:nvSpPr>
            <p:cNvPr id="26" name="Snip and Round Single Corner Rectangle 25"/>
            <p:cNvSpPr/>
            <p:nvPr/>
          </p:nvSpPr>
          <p:spPr>
            <a:xfrm>
              <a:off x="381000" y="1905000"/>
              <a:ext cx="1981200" cy="2057400"/>
            </a:xfrm>
            <a:prstGeom prst="snipRoundRect">
              <a:avLst/>
            </a:prstGeom>
            <a:ln/>
          </p:spPr>
          <p:style>
            <a:lnRef idx="1">
              <a:schemeClr val="accent6"/>
            </a:lnRef>
            <a:fillRef idx="3">
              <a:schemeClr val="accent6"/>
            </a:fillRef>
            <a:effectRef idx="2">
              <a:schemeClr val="accent6"/>
            </a:effectRef>
            <a:fontRef idx="minor">
              <a:schemeClr val="lt1"/>
            </a:fontRef>
          </p:style>
          <p:txBody>
            <a:bodyPr anchor="b"/>
            <a:lstStyle/>
            <a:p>
              <a:pPr algn="ctr" fontAlgn="auto">
                <a:spcBef>
                  <a:spcPts val="0"/>
                </a:spcBef>
                <a:spcAft>
                  <a:spcPts val="0"/>
                </a:spcAft>
                <a:defRPr/>
              </a:pPr>
              <a:r>
                <a:rPr lang="en-US" sz="1200" dirty="0">
                  <a:solidFill>
                    <a:prstClr val="white"/>
                  </a:solidFill>
                  <a:latin typeface="Arial" pitchFamily="34" charset="0"/>
                  <a:cs typeface="Arial" pitchFamily="34" charset="0"/>
                </a:rPr>
                <a:t>Virtual Server 1</a:t>
              </a:r>
            </a:p>
            <a:p>
              <a:pPr algn="ctr" fontAlgn="auto">
                <a:spcBef>
                  <a:spcPts val="0"/>
                </a:spcBef>
                <a:spcAft>
                  <a:spcPts val="0"/>
                </a:spcAft>
                <a:defRPr/>
              </a:pPr>
              <a:endParaRPr lang="en-US" sz="1200" dirty="0">
                <a:solidFill>
                  <a:prstClr val="white"/>
                </a:solidFill>
                <a:latin typeface="Arial" pitchFamily="34" charset="0"/>
                <a:cs typeface="Arial" pitchFamily="34" charset="0"/>
              </a:endParaRPr>
            </a:p>
            <a:p>
              <a:pPr algn="ctr" fontAlgn="auto">
                <a:spcBef>
                  <a:spcPts val="0"/>
                </a:spcBef>
                <a:spcAft>
                  <a:spcPts val="0"/>
                </a:spcAft>
                <a:defRPr/>
              </a:pPr>
              <a:endParaRPr lang="en-US" sz="1200" dirty="0">
                <a:solidFill>
                  <a:prstClr val="white"/>
                </a:solidFill>
                <a:latin typeface="Arial" pitchFamily="34" charset="0"/>
                <a:cs typeface="Arial" pitchFamily="34" charset="0"/>
              </a:endParaRPr>
            </a:p>
          </p:txBody>
        </p:sp>
        <p:sp>
          <p:nvSpPr>
            <p:cNvPr id="21" name="Snip and Round Single Corner Rectangle 20"/>
            <p:cNvSpPr/>
            <p:nvPr/>
          </p:nvSpPr>
          <p:spPr>
            <a:xfrm>
              <a:off x="457200" y="1981200"/>
              <a:ext cx="1828800" cy="1295400"/>
            </a:xfrm>
            <a:prstGeom prst="snipRoundRect">
              <a:avLst/>
            </a:prstGeom>
            <a:ln>
              <a:noFill/>
            </a:ln>
          </p:spPr>
          <p:style>
            <a:lnRef idx="1">
              <a:schemeClr val="accent2"/>
            </a:lnRef>
            <a:fillRef idx="3">
              <a:schemeClr val="accent2"/>
            </a:fillRef>
            <a:effectRef idx="2">
              <a:schemeClr val="accent2"/>
            </a:effectRef>
            <a:fontRef idx="minor">
              <a:schemeClr val="lt1"/>
            </a:fontRef>
          </p:style>
          <p:txBody>
            <a:bodyPr anchor="b"/>
            <a:lstStyle/>
            <a:p>
              <a:pPr algn="ctr" fontAlgn="auto">
                <a:spcBef>
                  <a:spcPts val="0"/>
                </a:spcBef>
                <a:spcAft>
                  <a:spcPts val="0"/>
                </a:spcAft>
                <a:defRPr/>
              </a:pPr>
              <a:r>
                <a:rPr lang="en-US" sz="1200" dirty="0">
                  <a:solidFill>
                    <a:prstClr val="white"/>
                  </a:solidFill>
                  <a:latin typeface="Arial" pitchFamily="34" charset="0"/>
                  <a:cs typeface="Arial" pitchFamily="34" charset="0"/>
                </a:rPr>
                <a:t>Operating System</a:t>
              </a:r>
            </a:p>
          </p:txBody>
        </p:sp>
        <p:sp>
          <p:nvSpPr>
            <p:cNvPr id="22" name="Snip and Round Single Corner Rectangle 21"/>
            <p:cNvSpPr/>
            <p:nvPr/>
          </p:nvSpPr>
          <p:spPr>
            <a:xfrm>
              <a:off x="533400" y="2286000"/>
              <a:ext cx="1600200" cy="457200"/>
            </a:xfrm>
            <a:prstGeom prst="snipRoundRect">
              <a:avLst/>
            </a:prstGeom>
            <a:ln>
              <a:noFill/>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r>
                <a:rPr lang="en-US" sz="1200" dirty="0">
                  <a:solidFill>
                    <a:prstClr val="white"/>
                  </a:solidFill>
                  <a:latin typeface="Arial" pitchFamily="34" charset="0"/>
                  <a:cs typeface="Arial" pitchFamily="34" charset="0"/>
                </a:rPr>
                <a:t>Multiple Software Applications</a:t>
              </a:r>
            </a:p>
          </p:txBody>
        </p:sp>
        <p:pic>
          <p:nvPicPr>
            <p:cNvPr id="19480" name="Picture 2" descr="cpu icon"/>
            <p:cNvPicPr>
              <a:picLocks noChangeAspect="1" noChangeArrowheads="1"/>
            </p:cNvPicPr>
            <p:nvPr/>
          </p:nvPicPr>
          <p:blipFill>
            <a:blip r:embed="rId2"/>
            <a:srcRect/>
            <a:stretch>
              <a:fillRect/>
            </a:stretch>
          </p:blipFill>
          <p:spPr bwMode="auto">
            <a:xfrm>
              <a:off x="457200" y="3604261"/>
              <a:ext cx="397932" cy="358139"/>
            </a:xfrm>
            <a:prstGeom prst="rect">
              <a:avLst/>
            </a:prstGeom>
            <a:noFill/>
            <a:ln w="9525">
              <a:noFill/>
              <a:miter lim="800000"/>
              <a:headEnd/>
              <a:tailEnd/>
            </a:ln>
          </p:spPr>
        </p:pic>
        <p:pic>
          <p:nvPicPr>
            <p:cNvPr id="19481" name="Picture 4" descr="http://icons.iconarchive.com/icons/umut-pulat/tulliana-2/128/memory-icon.png"/>
            <p:cNvPicPr>
              <a:picLocks noChangeAspect="1" noChangeArrowheads="1"/>
            </p:cNvPicPr>
            <p:nvPr/>
          </p:nvPicPr>
          <p:blipFill>
            <a:blip r:embed="rId6"/>
            <a:srcRect/>
            <a:stretch>
              <a:fillRect/>
            </a:stretch>
          </p:blipFill>
          <p:spPr bwMode="auto">
            <a:xfrm rot="4602795">
              <a:off x="954439" y="3545239"/>
              <a:ext cx="394359" cy="394359"/>
            </a:xfrm>
            <a:prstGeom prst="rect">
              <a:avLst/>
            </a:prstGeom>
            <a:noFill/>
            <a:ln w="9525">
              <a:noFill/>
              <a:miter lim="800000"/>
              <a:headEnd/>
              <a:tailEnd/>
            </a:ln>
          </p:spPr>
        </p:pic>
        <p:pic>
          <p:nvPicPr>
            <p:cNvPr id="19482" name="Picture 10" descr="http://icons.iconseeker.com/png/128/devcom-network-set-1/ethernet-card-vista.png"/>
            <p:cNvPicPr>
              <a:picLocks noChangeAspect="1" noChangeArrowheads="1"/>
            </p:cNvPicPr>
            <p:nvPr/>
          </p:nvPicPr>
          <p:blipFill>
            <a:blip r:embed="rId7"/>
            <a:srcRect/>
            <a:stretch>
              <a:fillRect/>
            </a:stretch>
          </p:blipFill>
          <p:spPr bwMode="auto">
            <a:xfrm rot="1677119">
              <a:off x="1396446" y="3577650"/>
              <a:ext cx="327158" cy="327158"/>
            </a:xfrm>
            <a:prstGeom prst="rect">
              <a:avLst/>
            </a:prstGeom>
            <a:noFill/>
            <a:ln w="9525">
              <a:noFill/>
              <a:miter lim="800000"/>
              <a:headEnd/>
              <a:tailEnd/>
            </a:ln>
          </p:spPr>
        </p:pic>
        <p:pic>
          <p:nvPicPr>
            <p:cNvPr id="19483" name="Picture 12" descr="http://laptopnews.us/wp-content/uploads/2010/12/hard_drive_icon.png"/>
            <p:cNvPicPr>
              <a:picLocks noChangeAspect="1" noChangeArrowheads="1"/>
            </p:cNvPicPr>
            <p:nvPr/>
          </p:nvPicPr>
          <p:blipFill>
            <a:blip r:embed="rId8"/>
            <a:srcRect/>
            <a:stretch>
              <a:fillRect/>
            </a:stretch>
          </p:blipFill>
          <p:spPr bwMode="auto">
            <a:xfrm>
              <a:off x="1769917" y="3572917"/>
              <a:ext cx="389483" cy="389483"/>
            </a:xfrm>
            <a:prstGeom prst="rect">
              <a:avLst/>
            </a:prstGeom>
            <a:noFill/>
            <a:ln w="9525">
              <a:noFill/>
              <a:miter lim="800000"/>
              <a:headEnd/>
              <a:tailEnd/>
            </a:ln>
          </p:spPr>
        </p:pic>
      </p:grpSp>
      <p:grpSp>
        <p:nvGrpSpPr>
          <p:cNvPr id="3" name="Group 41"/>
          <p:cNvGrpSpPr>
            <a:grpSpLocks/>
          </p:cNvGrpSpPr>
          <p:nvPr/>
        </p:nvGrpSpPr>
        <p:grpSpPr bwMode="auto">
          <a:xfrm>
            <a:off x="2514600" y="1676400"/>
            <a:ext cx="1981200" cy="2057400"/>
            <a:chOff x="381000" y="1905000"/>
            <a:chExt cx="1981200" cy="2057400"/>
          </a:xfrm>
        </p:grpSpPr>
        <p:sp>
          <p:nvSpPr>
            <p:cNvPr id="43" name="Snip and Round Single Corner Rectangle 42"/>
            <p:cNvSpPr/>
            <p:nvPr/>
          </p:nvSpPr>
          <p:spPr>
            <a:xfrm>
              <a:off x="381000" y="1905000"/>
              <a:ext cx="1981200" cy="2057400"/>
            </a:xfrm>
            <a:prstGeom prst="snipRoundRect">
              <a:avLst/>
            </a:prstGeom>
            <a:ln/>
          </p:spPr>
          <p:style>
            <a:lnRef idx="1">
              <a:schemeClr val="accent6"/>
            </a:lnRef>
            <a:fillRef idx="3">
              <a:schemeClr val="accent6"/>
            </a:fillRef>
            <a:effectRef idx="2">
              <a:schemeClr val="accent6"/>
            </a:effectRef>
            <a:fontRef idx="minor">
              <a:schemeClr val="lt1"/>
            </a:fontRef>
          </p:style>
          <p:txBody>
            <a:bodyPr anchor="b"/>
            <a:lstStyle/>
            <a:p>
              <a:pPr algn="ctr" fontAlgn="auto">
                <a:spcBef>
                  <a:spcPts val="0"/>
                </a:spcBef>
                <a:spcAft>
                  <a:spcPts val="0"/>
                </a:spcAft>
                <a:defRPr/>
              </a:pPr>
              <a:r>
                <a:rPr lang="en-US" sz="1200" dirty="0">
                  <a:solidFill>
                    <a:prstClr val="white"/>
                  </a:solidFill>
                  <a:latin typeface="Arial" pitchFamily="34" charset="0"/>
                  <a:cs typeface="Arial" pitchFamily="34" charset="0"/>
                </a:rPr>
                <a:t>Virtual Server 2</a:t>
              </a:r>
            </a:p>
            <a:p>
              <a:pPr algn="ctr" fontAlgn="auto">
                <a:spcBef>
                  <a:spcPts val="0"/>
                </a:spcBef>
                <a:spcAft>
                  <a:spcPts val="0"/>
                </a:spcAft>
                <a:defRPr/>
              </a:pPr>
              <a:endParaRPr lang="en-US" sz="1200" dirty="0">
                <a:solidFill>
                  <a:prstClr val="white"/>
                </a:solidFill>
                <a:latin typeface="Arial" pitchFamily="34" charset="0"/>
                <a:cs typeface="Arial" pitchFamily="34" charset="0"/>
              </a:endParaRPr>
            </a:p>
            <a:p>
              <a:pPr algn="ctr" fontAlgn="auto">
                <a:spcBef>
                  <a:spcPts val="0"/>
                </a:spcBef>
                <a:spcAft>
                  <a:spcPts val="0"/>
                </a:spcAft>
                <a:defRPr/>
              </a:pPr>
              <a:endParaRPr lang="en-US" sz="1200" dirty="0">
                <a:solidFill>
                  <a:prstClr val="white"/>
                </a:solidFill>
                <a:latin typeface="Arial" pitchFamily="34" charset="0"/>
                <a:cs typeface="Arial" pitchFamily="34" charset="0"/>
              </a:endParaRPr>
            </a:p>
          </p:txBody>
        </p:sp>
        <p:sp>
          <p:nvSpPr>
            <p:cNvPr id="44" name="Snip and Round Single Corner Rectangle 43"/>
            <p:cNvSpPr/>
            <p:nvPr/>
          </p:nvSpPr>
          <p:spPr>
            <a:xfrm>
              <a:off x="457200" y="1981200"/>
              <a:ext cx="1828800" cy="1295400"/>
            </a:xfrm>
            <a:prstGeom prst="snipRoundRect">
              <a:avLst/>
            </a:prstGeom>
            <a:ln>
              <a:noFill/>
            </a:ln>
          </p:spPr>
          <p:style>
            <a:lnRef idx="1">
              <a:schemeClr val="accent2"/>
            </a:lnRef>
            <a:fillRef idx="3">
              <a:schemeClr val="accent2"/>
            </a:fillRef>
            <a:effectRef idx="2">
              <a:schemeClr val="accent2"/>
            </a:effectRef>
            <a:fontRef idx="minor">
              <a:schemeClr val="lt1"/>
            </a:fontRef>
          </p:style>
          <p:txBody>
            <a:bodyPr anchor="b"/>
            <a:lstStyle/>
            <a:p>
              <a:pPr algn="ctr" fontAlgn="auto">
                <a:spcBef>
                  <a:spcPts val="0"/>
                </a:spcBef>
                <a:spcAft>
                  <a:spcPts val="0"/>
                </a:spcAft>
                <a:defRPr/>
              </a:pPr>
              <a:r>
                <a:rPr lang="en-US" sz="1200" dirty="0">
                  <a:solidFill>
                    <a:prstClr val="white"/>
                  </a:solidFill>
                  <a:latin typeface="Arial" pitchFamily="34" charset="0"/>
                  <a:cs typeface="Arial" pitchFamily="34" charset="0"/>
                </a:rPr>
                <a:t>Operating System</a:t>
              </a:r>
            </a:p>
          </p:txBody>
        </p:sp>
        <p:sp>
          <p:nvSpPr>
            <p:cNvPr id="45" name="Snip and Round Single Corner Rectangle 44"/>
            <p:cNvSpPr/>
            <p:nvPr/>
          </p:nvSpPr>
          <p:spPr>
            <a:xfrm>
              <a:off x="533400" y="2286000"/>
              <a:ext cx="1600200" cy="457200"/>
            </a:xfrm>
            <a:prstGeom prst="snipRoundRect">
              <a:avLst/>
            </a:prstGeom>
            <a:ln>
              <a:noFill/>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r>
                <a:rPr lang="en-US" sz="1200" dirty="0">
                  <a:solidFill>
                    <a:prstClr val="white"/>
                  </a:solidFill>
                  <a:latin typeface="Arial" pitchFamily="34" charset="0"/>
                  <a:cs typeface="Arial" pitchFamily="34" charset="0"/>
                </a:rPr>
                <a:t>Multiple Software Applications</a:t>
              </a:r>
            </a:p>
          </p:txBody>
        </p:sp>
        <p:pic>
          <p:nvPicPr>
            <p:cNvPr id="19473" name="Picture 2" descr="cpu icon"/>
            <p:cNvPicPr>
              <a:picLocks noChangeAspect="1" noChangeArrowheads="1"/>
            </p:cNvPicPr>
            <p:nvPr/>
          </p:nvPicPr>
          <p:blipFill>
            <a:blip r:embed="rId2"/>
            <a:srcRect/>
            <a:stretch>
              <a:fillRect/>
            </a:stretch>
          </p:blipFill>
          <p:spPr bwMode="auto">
            <a:xfrm>
              <a:off x="457200" y="3604261"/>
              <a:ext cx="397932" cy="358139"/>
            </a:xfrm>
            <a:prstGeom prst="rect">
              <a:avLst/>
            </a:prstGeom>
            <a:noFill/>
            <a:ln w="9525">
              <a:noFill/>
              <a:miter lim="800000"/>
              <a:headEnd/>
              <a:tailEnd/>
            </a:ln>
          </p:spPr>
        </p:pic>
        <p:pic>
          <p:nvPicPr>
            <p:cNvPr id="19474" name="Picture 4" descr="http://icons.iconarchive.com/icons/umut-pulat/tulliana-2/128/memory-icon.png"/>
            <p:cNvPicPr>
              <a:picLocks noChangeAspect="1" noChangeArrowheads="1"/>
            </p:cNvPicPr>
            <p:nvPr/>
          </p:nvPicPr>
          <p:blipFill>
            <a:blip r:embed="rId6"/>
            <a:srcRect/>
            <a:stretch>
              <a:fillRect/>
            </a:stretch>
          </p:blipFill>
          <p:spPr bwMode="auto">
            <a:xfrm rot="4602795">
              <a:off x="954439" y="3545239"/>
              <a:ext cx="394359" cy="394359"/>
            </a:xfrm>
            <a:prstGeom prst="rect">
              <a:avLst/>
            </a:prstGeom>
            <a:noFill/>
            <a:ln w="9525">
              <a:noFill/>
              <a:miter lim="800000"/>
              <a:headEnd/>
              <a:tailEnd/>
            </a:ln>
          </p:spPr>
        </p:pic>
        <p:pic>
          <p:nvPicPr>
            <p:cNvPr id="19475" name="Picture 10" descr="http://icons.iconseeker.com/png/128/devcom-network-set-1/ethernet-card-vista.png"/>
            <p:cNvPicPr>
              <a:picLocks noChangeAspect="1" noChangeArrowheads="1"/>
            </p:cNvPicPr>
            <p:nvPr/>
          </p:nvPicPr>
          <p:blipFill>
            <a:blip r:embed="rId7"/>
            <a:srcRect/>
            <a:stretch>
              <a:fillRect/>
            </a:stretch>
          </p:blipFill>
          <p:spPr bwMode="auto">
            <a:xfrm rot="1677119">
              <a:off x="1396446" y="3577650"/>
              <a:ext cx="327158" cy="327158"/>
            </a:xfrm>
            <a:prstGeom prst="rect">
              <a:avLst/>
            </a:prstGeom>
            <a:noFill/>
            <a:ln w="9525">
              <a:noFill/>
              <a:miter lim="800000"/>
              <a:headEnd/>
              <a:tailEnd/>
            </a:ln>
          </p:spPr>
        </p:pic>
        <p:pic>
          <p:nvPicPr>
            <p:cNvPr id="19476" name="Picture 12" descr="http://laptopnews.us/wp-content/uploads/2010/12/hard_drive_icon.png"/>
            <p:cNvPicPr>
              <a:picLocks noChangeAspect="1" noChangeArrowheads="1"/>
            </p:cNvPicPr>
            <p:nvPr/>
          </p:nvPicPr>
          <p:blipFill>
            <a:blip r:embed="rId8"/>
            <a:srcRect/>
            <a:stretch>
              <a:fillRect/>
            </a:stretch>
          </p:blipFill>
          <p:spPr bwMode="auto">
            <a:xfrm>
              <a:off x="1769917" y="3572917"/>
              <a:ext cx="389483" cy="389483"/>
            </a:xfrm>
            <a:prstGeom prst="rect">
              <a:avLst/>
            </a:prstGeom>
            <a:noFill/>
            <a:ln w="9525">
              <a:noFill/>
              <a:miter lim="800000"/>
              <a:headEnd/>
              <a:tailEnd/>
            </a:ln>
          </p:spPr>
        </p:pic>
      </p:grpSp>
      <p:sp>
        <p:nvSpPr>
          <p:cNvPr id="4" name="Title 3"/>
          <p:cNvSpPr>
            <a:spLocks noGrp="1"/>
          </p:cNvSpPr>
          <p:nvPr>
            <p:ph type="title"/>
          </p:nvPr>
        </p:nvSpPr>
        <p:spPr/>
        <p:txBody>
          <a:bodyPr/>
          <a:lstStyle/>
          <a:p>
            <a:pPr eaLnBrk="1" fontAlgn="auto" hangingPunct="1">
              <a:spcAft>
                <a:spcPts val="0"/>
              </a:spcAft>
              <a:defRPr/>
            </a:pPr>
            <a:r>
              <a:rPr lang="en-US" u="sng" dirty="0" smtClean="0">
                <a:solidFill>
                  <a:schemeClr val="tx1"/>
                </a:solidFill>
              </a:rPr>
              <a:t>Server with virtualization</a:t>
            </a:r>
            <a:endParaRPr lang="en-US" u="sng" dirty="0">
              <a:solidFill>
                <a:schemeClr val="tx1"/>
              </a:solidFill>
            </a:endParaRPr>
          </a:p>
        </p:txBody>
      </p:sp>
      <p:sp>
        <p:nvSpPr>
          <p:cNvPr id="19468" name="Footer Placeholder 6"/>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mtClean="0">
                <a:solidFill>
                  <a:srgbClr val="000000"/>
                </a:solidFill>
              </a:rPr>
              <a:t>Dr. Neeraj Kumar Pandey</a:t>
            </a:r>
            <a:endParaRPr lang="en-US" altLang="en-US" smtClean="0">
              <a:solidFill>
                <a:srgbClr val="000000"/>
              </a:solidFill>
            </a:endParaRPr>
          </a:p>
        </p:txBody>
      </p:sp>
    </p:spTree>
  </p:cSld>
  <p:clrMapOvr>
    <a:masterClrMapping/>
  </p:clrMapOvr>
  <p:transition spd="med">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191</TotalTime>
  <Words>978</Words>
  <Application>Microsoft Office PowerPoint</Application>
  <PresentationFormat>On-screen Show (4:3)</PresentationFormat>
  <Paragraphs>160</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Equity</vt:lpstr>
      <vt:lpstr>Virtualization and Cloud Computing</vt:lpstr>
      <vt:lpstr>Definition</vt:lpstr>
      <vt:lpstr>Virtualization Architecture</vt:lpstr>
      <vt:lpstr>Benefits of Virtualization</vt:lpstr>
      <vt:lpstr>Virtualization in Cloud Computing</vt:lpstr>
      <vt:lpstr>Hypervisor</vt:lpstr>
      <vt:lpstr>hypervisor</vt:lpstr>
      <vt:lpstr>Server without virtualization</vt:lpstr>
      <vt:lpstr>Server with virtualization</vt:lpstr>
      <vt:lpstr>HYPERVISOR TYPE</vt:lpstr>
      <vt:lpstr>HYPERVISOR TYPE</vt:lpstr>
      <vt:lpstr>Hypervisor implementation approaches</vt:lpstr>
      <vt:lpstr>Hypervisor implementation approaches</vt:lpstr>
      <vt:lpstr>Popular hypervisors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and Cloud Computing</dc:title>
  <dc:creator>John</dc:creator>
  <cp:lastModifiedBy>Neeraj</cp:lastModifiedBy>
  <cp:revision>53</cp:revision>
  <dcterms:created xsi:type="dcterms:W3CDTF">2013-07-05T18:38:13Z</dcterms:created>
  <dcterms:modified xsi:type="dcterms:W3CDTF">2019-02-11T04:58:53Z</dcterms:modified>
</cp:coreProperties>
</file>