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0" r:id="rId26"/>
    <p:sldId id="281" r:id="rId27"/>
    <p:sldId id="286" r:id="rId28"/>
    <p:sldId id="282" r:id="rId29"/>
    <p:sldId id="283" r:id="rId30"/>
    <p:sldId id="284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6FB56-FAE3-999A-4E5E-578CA80327A8}" v="1513" dt="2020-02-16T13:42:06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6B12E-F3E6-480D-AB6D-78FBFE8036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FDD91D-95BC-49F0-8042-A0775D31AFC2}">
      <dgm:prSet/>
      <dgm:spPr/>
      <dgm:t>
        <a:bodyPr/>
        <a:lstStyle/>
        <a:p>
          <a:pPr rtl="0"/>
          <a:r>
            <a:rPr lang="en-US" dirty="0"/>
            <a:t>Approximate (or inexact) computing</a:t>
          </a:r>
          <a:r>
            <a:rPr lang="en-US" dirty="0">
              <a:latin typeface="Goudy Old Style" panose="02020404030301010803"/>
            </a:rPr>
            <a:t> </a:t>
          </a:r>
          <a:r>
            <a:rPr lang="en-US" dirty="0"/>
            <a:t> is a</a:t>
          </a:r>
        </a:p>
      </dgm:t>
    </dgm:pt>
    <dgm:pt modelId="{E0A49684-7AD2-4E4C-A405-4DF2F6452A49}" type="parTrans" cxnId="{9E239BF1-53C9-4020-97D3-E7A4E406E920}">
      <dgm:prSet/>
      <dgm:spPr/>
      <dgm:t>
        <a:bodyPr/>
        <a:lstStyle/>
        <a:p>
          <a:endParaRPr lang="en-US"/>
        </a:p>
      </dgm:t>
    </dgm:pt>
    <dgm:pt modelId="{A40D7F7E-89B7-465F-BB0E-A1768FF6B46E}" type="sibTrans" cxnId="{9E239BF1-53C9-4020-97D3-E7A4E406E920}">
      <dgm:prSet/>
      <dgm:spPr/>
      <dgm:t>
        <a:bodyPr/>
        <a:lstStyle/>
        <a:p>
          <a:endParaRPr lang="en-US"/>
        </a:p>
      </dgm:t>
    </dgm:pt>
    <dgm:pt modelId="{205A226B-89EB-4856-9671-61EB981C0AA7}">
      <dgm:prSet/>
      <dgm:spPr/>
      <dgm:t>
        <a:bodyPr/>
        <a:lstStyle/>
        <a:p>
          <a:r>
            <a:rPr lang="en-US" dirty="0"/>
            <a:t>promising approach to possibly resolve power issues; exactness</a:t>
          </a:r>
        </a:p>
      </dgm:t>
    </dgm:pt>
    <dgm:pt modelId="{1152726A-2459-49D5-B132-AADE1BAA1B14}" type="parTrans" cxnId="{9BD2E025-7C51-4AA8-AD0A-762642A94D57}">
      <dgm:prSet/>
      <dgm:spPr/>
      <dgm:t>
        <a:bodyPr/>
        <a:lstStyle/>
        <a:p>
          <a:endParaRPr lang="en-US"/>
        </a:p>
      </dgm:t>
    </dgm:pt>
    <dgm:pt modelId="{29DC6932-A932-4C8D-A658-C5B5957231A0}" type="sibTrans" cxnId="{9BD2E025-7C51-4AA8-AD0A-762642A94D57}">
      <dgm:prSet/>
      <dgm:spPr/>
      <dgm:t>
        <a:bodyPr/>
        <a:lstStyle/>
        <a:p>
          <a:endParaRPr lang="en-US"/>
        </a:p>
      </dgm:t>
    </dgm:pt>
    <dgm:pt modelId="{FD6B1432-95F8-4820-907B-0672F899538D}">
      <dgm:prSet/>
      <dgm:spPr/>
      <dgm:t>
        <a:bodyPr/>
        <a:lstStyle/>
        <a:p>
          <a:r>
            <a:rPr lang="en-US" dirty="0"/>
            <a:t>is not so strict for increasing popular cognitive applications</a:t>
          </a:r>
        </a:p>
      </dgm:t>
    </dgm:pt>
    <dgm:pt modelId="{4EBD0B9E-F793-4F4B-9D5B-E34FB62EA4CF}" type="parTrans" cxnId="{3FB940C3-2B06-4935-A0F1-863E59B166C9}">
      <dgm:prSet/>
      <dgm:spPr/>
      <dgm:t>
        <a:bodyPr/>
        <a:lstStyle/>
        <a:p>
          <a:endParaRPr lang="en-US"/>
        </a:p>
      </dgm:t>
    </dgm:pt>
    <dgm:pt modelId="{3C3CA657-4402-4837-9980-C729CA1A5285}" type="sibTrans" cxnId="{3FB940C3-2B06-4935-A0F1-863E59B166C9}">
      <dgm:prSet/>
      <dgm:spPr/>
      <dgm:t>
        <a:bodyPr/>
        <a:lstStyle/>
        <a:p>
          <a:endParaRPr lang="en-US"/>
        </a:p>
      </dgm:t>
    </dgm:pt>
    <dgm:pt modelId="{5955AA8B-5996-4B1D-B3C4-907893DD4BD2}">
      <dgm:prSet/>
      <dgm:spPr/>
      <dgm:t>
        <a:bodyPr/>
        <a:lstStyle/>
        <a:p>
          <a:r>
            <a:rPr lang="en-US" dirty="0"/>
            <a:t>related to human perception, such as multimedia signal</a:t>
          </a:r>
        </a:p>
      </dgm:t>
    </dgm:pt>
    <dgm:pt modelId="{6BEDAED2-6881-41DD-81FE-8F22D08410A5}" type="parTrans" cxnId="{FB67F246-9914-4C06-BA26-ADFE33771283}">
      <dgm:prSet/>
      <dgm:spPr/>
      <dgm:t>
        <a:bodyPr/>
        <a:lstStyle/>
        <a:p>
          <a:endParaRPr lang="en-US"/>
        </a:p>
      </dgm:t>
    </dgm:pt>
    <dgm:pt modelId="{D5F8B52B-D01C-4203-89F7-092C17E99165}" type="sibTrans" cxnId="{FB67F246-9914-4C06-BA26-ADFE33771283}">
      <dgm:prSet/>
      <dgm:spPr/>
      <dgm:t>
        <a:bodyPr/>
        <a:lstStyle/>
        <a:p>
          <a:endParaRPr lang="en-US"/>
        </a:p>
      </dgm:t>
    </dgm:pt>
    <dgm:pt modelId="{5438A985-15FA-48D8-9309-444B0F74EF57}">
      <dgm:prSet/>
      <dgm:spPr/>
      <dgm:t>
        <a:bodyPr/>
        <a:lstStyle/>
        <a:p>
          <a:r>
            <a:rPr lang="en-US" dirty="0"/>
            <a:t>processing, machine learning and pattern recognition</a:t>
          </a:r>
        </a:p>
      </dgm:t>
    </dgm:pt>
    <dgm:pt modelId="{1DAF7D8A-5F4B-49EF-B590-0837C8C3E58E}" type="parTrans" cxnId="{A8360616-4031-43EA-B2FB-17D05A938AFC}">
      <dgm:prSet/>
      <dgm:spPr/>
      <dgm:t>
        <a:bodyPr/>
        <a:lstStyle/>
        <a:p>
          <a:endParaRPr lang="en-US"/>
        </a:p>
      </dgm:t>
    </dgm:pt>
    <dgm:pt modelId="{27266759-A1BA-42C9-941A-8A3A8A3ED84A}" type="sibTrans" cxnId="{A8360616-4031-43EA-B2FB-17D05A938AFC}">
      <dgm:prSet/>
      <dgm:spPr/>
      <dgm:t>
        <a:bodyPr/>
        <a:lstStyle/>
        <a:p>
          <a:endParaRPr lang="en-US"/>
        </a:p>
      </dgm:t>
    </dgm:pt>
    <dgm:pt modelId="{304F3B2E-C9F9-4F88-A201-36F03D46FA14}" type="pres">
      <dgm:prSet presAssocID="{4D36B12E-F3E6-480D-AB6D-78FBFE80362E}" presName="root" presStyleCnt="0">
        <dgm:presLayoutVars>
          <dgm:dir/>
          <dgm:resizeHandles val="exact"/>
        </dgm:presLayoutVars>
      </dgm:prSet>
      <dgm:spPr/>
    </dgm:pt>
    <dgm:pt modelId="{5F0A2E71-E344-4B8E-9840-5F1928638418}" type="pres">
      <dgm:prSet presAssocID="{4D36B12E-F3E6-480D-AB6D-78FBFE80362E}" presName="container" presStyleCnt="0">
        <dgm:presLayoutVars>
          <dgm:dir/>
          <dgm:resizeHandles val="exact"/>
        </dgm:presLayoutVars>
      </dgm:prSet>
      <dgm:spPr/>
    </dgm:pt>
    <dgm:pt modelId="{457B3D5F-03EF-4C50-81C1-29B7693D8C31}" type="pres">
      <dgm:prSet presAssocID="{43FDD91D-95BC-49F0-8042-A0775D31AFC2}" presName="compNode" presStyleCnt="0"/>
      <dgm:spPr/>
    </dgm:pt>
    <dgm:pt modelId="{E2572E34-659D-4E57-AC81-FAAFB820A08C}" type="pres">
      <dgm:prSet presAssocID="{43FDD91D-95BC-49F0-8042-A0775D31AFC2}" presName="iconBgRect" presStyleLbl="bgShp" presStyleIdx="0" presStyleCnt="5"/>
      <dgm:spPr/>
    </dgm:pt>
    <dgm:pt modelId="{383DB5FF-7CAE-4ED3-B232-33B71B73BF50}" type="pres">
      <dgm:prSet presAssocID="{43FDD91D-95BC-49F0-8042-A0775D31AF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8B9447A-ED68-457A-BA0F-BD7F8F68ABCC}" type="pres">
      <dgm:prSet presAssocID="{43FDD91D-95BC-49F0-8042-A0775D31AFC2}" presName="spaceRect" presStyleCnt="0"/>
      <dgm:spPr/>
    </dgm:pt>
    <dgm:pt modelId="{19AE5367-BBBC-4C99-B7FF-7653924B91C5}" type="pres">
      <dgm:prSet presAssocID="{43FDD91D-95BC-49F0-8042-A0775D31AFC2}" presName="textRect" presStyleLbl="revTx" presStyleIdx="0" presStyleCnt="5">
        <dgm:presLayoutVars>
          <dgm:chMax val="1"/>
          <dgm:chPref val="1"/>
        </dgm:presLayoutVars>
      </dgm:prSet>
      <dgm:spPr/>
    </dgm:pt>
    <dgm:pt modelId="{86DE2D5F-9485-4166-9962-8A4A8C367652}" type="pres">
      <dgm:prSet presAssocID="{A40D7F7E-89B7-465F-BB0E-A1768FF6B46E}" presName="sibTrans" presStyleLbl="sibTrans2D1" presStyleIdx="0" presStyleCnt="0"/>
      <dgm:spPr/>
    </dgm:pt>
    <dgm:pt modelId="{0B2ACED0-12E6-427F-BEFB-5543338B0DD5}" type="pres">
      <dgm:prSet presAssocID="{205A226B-89EB-4856-9671-61EB981C0AA7}" presName="compNode" presStyleCnt="0"/>
      <dgm:spPr/>
    </dgm:pt>
    <dgm:pt modelId="{FD24699B-122F-41EC-9499-C9EFD25F4FA6}" type="pres">
      <dgm:prSet presAssocID="{205A226B-89EB-4856-9671-61EB981C0AA7}" presName="iconBgRect" presStyleLbl="bgShp" presStyleIdx="1" presStyleCnt="5"/>
      <dgm:spPr/>
    </dgm:pt>
    <dgm:pt modelId="{B9711480-B842-4682-9B34-92D84C794848}" type="pres">
      <dgm:prSet presAssocID="{205A226B-89EB-4856-9671-61EB981C0A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C00860D-024F-49A9-AED3-70BBED30A3D5}" type="pres">
      <dgm:prSet presAssocID="{205A226B-89EB-4856-9671-61EB981C0AA7}" presName="spaceRect" presStyleCnt="0"/>
      <dgm:spPr/>
    </dgm:pt>
    <dgm:pt modelId="{DDB5F716-547B-49ED-9053-EFD74685B24B}" type="pres">
      <dgm:prSet presAssocID="{205A226B-89EB-4856-9671-61EB981C0AA7}" presName="textRect" presStyleLbl="revTx" presStyleIdx="1" presStyleCnt="5">
        <dgm:presLayoutVars>
          <dgm:chMax val="1"/>
          <dgm:chPref val="1"/>
        </dgm:presLayoutVars>
      </dgm:prSet>
      <dgm:spPr/>
    </dgm:pt>
    <dgm:pt modelId="{9AC8BC33-A372-43D4-A99B-853D5FF120FE}" type="pres">
      <dgm:prSet presAssocID="{29DC6932-A932-4C8D-A658-C5B5957231A0}" presName="sibTrans" presStyleLbl="sibTrans2D1" presStyleIdx="0" presStyleCnt="0"/>
      <dgm:spPr/>
    </dgm:pt>
    <dgm:pt modelId="{0E345312-A073-451E-AF9E-2C4FB79301B9}" type="pres">
      <dgm:prSet presAssocID="{FD6B1432-95F8-4820-907B-0672F899538D}" presName="compNode" presStyleCnt="0"/>
      <dgm:spPr/>
    </dgm:pt>
    <dgm:pt modelId="{6C8AE112-2454-4751-8AA5-C4212A19E0F9}" type="pres">
      <dgm:prSet presAssocID="{FD6B1432-95F8-4820-907B-0672F899538D}" presName="iconBgRect" presStyleLbl="bgShp" presStyleIdx="2" presStyleCnt="5"/>
      <dgm:spPr/>
    </dgm:pt>
    <dgm:pt modelId="{C57B9CAA-7D99-4236-AB14-941F070F2035}" type="pres">
      <dgm:prSet presAssocID="{FD6B1432-95F8-4820-907B-0672F89953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B573316-D548-47C5-A810-5422D528CA66}" type="pres">
      <dgm:prSet presAssocID="{FD6B1432-95F8-4820-907B-0672F899538D}" presName="spaceRect" presStyleCnt="0"/>
      <dgm:spPr/>
    </dgm:pt>
    <dgm:pt modelId="{77D215D7-9D89-4359-A43F-6203D7440C79}" type="pres">
      <dgm:prSet presAssocID="{FD6B1432-95F8-4820-907B-0672F899538D}" presName="textRect" presStyleLbl="revTx" presStyleIdx="2" presStyleCnt="5">
        <dgm:presLayoutVars>
          <dgm:chMax val="1"/>
          <dgm:chPref val="1"/>
        </dgm:presLayoutVars>
      </dgm:prSet>
      <dgm:spPr/>
    </dgm:pt>
    <dgm:pt modelId="{57BB8516-C0BB-4AB7-BA2A-788DBEBB1E7C}" type="pres">
      <dgm:prSet presAssocID="{3C3CA657-4402-4837-9980-C729CA1A5285}" presName="sibTrans" presStyleLbl="sibTrans2D1" presStyleIdx="0" presStyleCnt="0"/>
      <dgm:spPr/>
    </dgm:pt>
    <dgm:pt modelId="{6D0C87F6-2C40-4D55-BFC5-0CCA640F4983}" type="pres">
      <dgm:prSet presAssocID="{5955AA8B-5996-4B1D-B3C4-907893DD4BD2}" presName="compNode" presStyleCnt="0"/>
      <dgm:spPr/>
    </dgm:pt>
    <dgm:pt modelId="{B5CD996F-8A8E-42A0-8D74-49D103A7D363}" type="pres">
      <dgm:prSet presAssocID="{5955AA8B-5996-4B1D-B3C4-907893DD4BD2}" presName="iconBgRect" presStyleLbl="bgShp" presStyleIdx="3" presStyleCnt="5"/>
      <dgm:spPr/>
    </dgm:pt>
    <dgm:pt modelId="{3877F487-5D44-4C79-925B-1F03197FC397}" type="pres">
      <dgm:prSet presAssocID="{5955AA8B-5996-4B1D-B3C4-907893DD4B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0C006DF-46F7-46FD-AD8A-F64A13B8573C}" type="pres">
      <dgm:prSet presAssocID="{5955AA8B-5996-4B1D-B3C4-907893DD4BD2}" presName="spaceRect" presStyleCnt="0"/>
      <dgm:spPr/>
    </dgm:pt>
    <dgm:pt modelId="{80C21092-3845-40C2-9AF4-2AA66BEAFA0D}" type="pres">
      <dgm:prSet presAssocID="{5955AA8B-5996-4B1D-B3C4-907893DD4BD2}" presName="textRect" presStyleLbl="revTx" presStyleIdx="3" presStyleCnt="5">
        <dgm:presLayoutVars>
          <dgm:chMax val="1"/>
          <dgm:chPref val="1"/>
        </dgm:presLayoutVars>
      </dgm:prSet>
      <dgm:spPr/>
    </dgm:pt>
    <dgm:pt modelId="{81B97EDF-C497-4033-814E-46ABF3212B52}" type="pres">
      <dgm:prSet presAssocID="{D5F8B52B-D01C-4203-89F7-092C17E99165}" presName="sibTrans" presStyleLbl="sibTrans2D1" presStyleIdx="0" presStyleCnt="0"/>
      <dgm:spPr/>
    </dgm:pt>
    <dgm:pt modelId="{2ABC584C-C817-41B0-B781-26E1FB492CB5}" type="pres">
      <dgm:prSet presAssocID="{5438A985-15FA-48D8-9309-444B0F74EF57}" presName="compNode" presStyleCnt="0"/>
      <dgm:spPr/>
    </dgm:pt>
    <dgm:pt modelId="{E6B44115-7204-42D4-B91F-EAFB2364E314}" type="pres">
      <dgm:prSet presAssocID="{5438A985-15FA-48D8-9309-444B0F74EF57}" presName="iconBgRect" presStyleLbl="bgShp" presStyleIdx="4" presStyleCnt="5"/>
      <dgm:spPr/>
    </dgm:pt>
    <dgm:pt modelId="{505FB0CD-3EEA-4182-A5F4-4FC1AEAC1E75}" type="pres">
      <dgm:prSet presAssocID="{5438A985-15FA-48D8-9309-444B0F74EF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4E821E-7724-49EF-8168-7E22D956A916}" type="pres">
      <dgm:prSet presAssocID="{5438A985-15FA-48D8-9309-444B0F74EF57}" presName="spaceRect" presStyleCnt="0"/>
      <dgm:spPr/>
    </dgm:pt>
    <dgm:pt modelId="{18B3D816-9733-43EE-A981-8AA8DDE260A4}" type="pres">
      <dgm:prSet presAssocID="{5438A985-15FA-48D8-9309-444B0F74EF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360616-4031-43EA-B2FB-17D05A938AFC}" srcId="{4D36B12E-F3E6-480D-AB6D-78FBFE80362E}" destId="{5438A985-15FA-48D8-9309-444B0F74EF57}" srcOrd="4" destOrd="0" parTransId="{1DAF7D8A-5F4B-49EF-B590-0837C8C3E58E}" sibTransId="{27266759-A1BA-42C9-941A-8A3A8A3ED84A}"/>
    <dgm:cxn modelId="{9BD2E025-7C51-4AA8-AD0A-762642A94D57}" srcId="{4D36B12E-F3E6-480D-AB6D-78FBFE80362E}" destId="{205A226B-89EB-4856-9671-61EB981C0AA7}" srcOrd="1" destOrd="0" parTransId="{1152726A-2459-49D5-B132-AADE1BAA1B14}" sibTransId="{29DC6932-A932-4C8D-A658-C5B5957231A0}"/>
    <dgm:cxn modelId="{17EACE37-C879-44CA-A4E2-447ACBCE9E6B}" type="presOf" srcId="{A40D7F7E-89B7-465F-BB0E-A1768FF6B46E}" destId="{86DE2D5F-9485-4166-9962-8A4A8C367652}" srcOrd="0" destOrd="0" presId="urn:microsoft.com/office/officeart/2018/2/layout/IconCircleList"/>
    <dgm:cxn modelId="{B1406F45-9740-47FB-B24E-C4A0ED4D6435}" type="presOf" srcId="{5438A985-15FA-48D8-9309-444B0F74EF57}" destId="{18B3D816-9733-43EE-A981-8AA8DDE260A4}" srcOrd="0" destOrd="0" presId="urn:microsoft.com/office/officeart/2018/2/layout/IconCircleList"/>
    <dgm:cxn modelId="{8D427766-BDDF-4715-8E9D-FE1E8D669164}" type="presOf" srcId="{5955AA8B-5996-4B1D-B3C4-907893DD4BD2}" destId="{80C21092-3845-40C2-9AF4-2AA66BEAFA0D}" srcOrd="0" destOrd="0" presId="urn:microsoft.com/office/officeart/2018/2/layout/IconCircleList"/>
    <dgm:cxn modelId="{FB67F246-9914-4C06-BA26-ADFE33771283}" srcId="{4D36B12E-F3E6-480D-AB6D-78FBFE80362E}" destId="{5955AA8B-5996-4B1D-B3C4-907893DD4BD2}" srcOrd="3" destOrd="0" parTransId="{6BEDAED2-6881-41DD-81FE-8F22D08410A5}" sibTransId="{D5F8B52B-D01C-4203-89F7-092C17E99165}"/>
    <dgm:cxn modelId="{05BE136A-3012-4EB2-9505-982CF1CD3144}" type="presOf" srcId="{D5F8B52B-D01C-4203-89F7-092C17E99165}" destId="{81B97EDF-C497-4033-814E-46ABF3212B52}" srcOrd="0" destOrd="0" presId="urn:microsoft.com/office/officeart/2018/2/layout/IconCircleList"/>
    <dgm:cxn modelId="{681FAD71-54E0-4283-B8C8-48D734418AC4}" type="presOf" srcId="{43FDD91D-95BC-49F0-8042-A0775D31AFC2}" destId="{19AE5367-BBBC-4C99-B7FF-7653924B91C5}" srcOrd="0" destOrd="0" presId="urn:microsoft.com/office/officeart/2018/2/layout/IconCircleList"/>
    <dgm:cxn modelId="{49014679-BEEB-4BD5-8D93-7042CD86A20B}" type="presOf" srcId="{4D36B12E-F3E6-480D-AB6D-78FBFE80362E}" destId="{304F3B2E-C9F9-4F88-A201-36F03D46FA14}" srcOrd="0" destOrd="0" presId="urn:microsoft.com/office/officeart/2018/2/layout/IconCircleList"/>
    <dgm:cxn modelId="{A0DFD584-7A28-418E-8022-97FA184B4615}" type="presOf" srcId="{29DC6932-A932-4C8D-A658-C5B5957231A0}" destId="{9AC8BC33-A372-43D4-A99B-853D5FF120FE}" srcOrd="0" destOrd="0" presId="urn:microsoft.com/office/officeart/2018/2/layout/IconCircleList"/>
    <dgm:cxn modelId="{27720CA1-7032-4D29-93DA-F8D10F5A27C4}" type="presOf" srcId="{FD6B1432-95F8-4820-907B-0672F899538D}" destId="{77D215D7-9D89-4359-A43F-6203D7440C79}" srcOrd="0" destOrd="0" presId="urn:microsoft.com/office/officeart/2018/2/layout/IconCircleList"/>
    <dgm:cxn modelId="{28282ABF-53BE-44DC-A4F8-DC26C0D40C42}" type="presOf" srcId="{205A226B-89EB-4856-9671-61EB981C0AA7}" destId="{DDB5F716-547B-49ED-9053-EFD74685B24B}" srcOrd="0" destOrd="0" presId="urn:microsoft.com/office/officeart/2018/2/layout/IconCircleList"/>
    <dgm:cxn modelId="{3FB940C3-2B06-4935-A0F1-863E59B166C9}" srcId="{4D36B12E-F3E6-480D-AB6D-78FBFE80362E}" destId="{FD6B1432-95F8-4820-907B-0672F899538D}" srcOrd="2" destOrd="0" parTransId="{4EBD0B9E-F793-4F4B-9D5B-E34FB62EA4CF}" sibTransId="{3C3CA657-4402-4837-9980-C729CA1A5285}"/>
    <dgm:cxn modelId="{EC5B0EEE-1E93-4D46-A091-A165182DF282}" type="presOf" srcId="{3C3CA657-4402-4837-9980-C729CA1A5285}" destId="{57BB8516-C0BB-4AB7-BA2A-788DBEBB1E7C}" srcOrd="0" destOrd="0" presId="urn:microsoft.com/office/officeart/2018/2/layout/IconCircleList"/>
    <dgm:cxn modelId="{9E239BF1-53C9-4020-97D3-E7A4E406E920}" srcId="{4D36B12E-F3E6-480D-AB6D-78FBFE80362E}" destId="{43FDD91D-95BC-49F0-8042-A0775D31AFC2}" srcOrd="0" destOrd="0" parTransId="{E0A49684-7AD2-4E4C-A405-4DF2F6452A49}" sibTransId="{A40D7F7E-89B7-465F-BB0E-A1768FF6B46E}"/>
    <dgm:cxn modelId="{70133971-822C-4EB0-BB72-355353621DFC}" type="presParOf" srcId="{304F3B2E-C9F9-4F88-A201-36F03D46FA14}" destId="{5F0A2E71-E344-4B8E-9840-5F1928638418}" srcOrd="0" destOrd="0" presId="urn:microsoft.com/office/officeart/2018/2/layout/IconCircleList"/>
    <dgm:cxn modelId="{92B0708D-3E33-4D7A-838B-E5CAE5CFDE52}" type="presParOf" srcId="{5F0A2E71-E344-4B8E-9840-5F1928638418}" destId="{457B3D5F-03EF-4C50-81C1-29B7693D8C31}" srcOrd="0" destOrd="0" presId="urn:microsoft.com/office/officeart/2018/2/layout/IconCircleList"/>
    <dgm:cxn modelId="{500B71AD-92CE-47A5-84DA-CC29B910FEE6}" type="presParOf" srcId="{457B3D5F-03EF-4C50-81C1-29B7693D8C31}" destId="{E2572E34-659D-4E57-AC81-FAAFB820A08C}" srcOrd="0" destOrd="0" presId="urn:microsoft.com/office/officeart/2018/2/layout/IconCircleList"/>
    <dgm:cxn modelId="{5204274A-DFF1-4F3F-A3E7-EDEA3368AC4E}" type="presParOf" srcId="{457B3D5F-03EF-4C50-81C1-29B7693D8C31}" destId="{383DB5FF-7CAE-4ED3-B232-33B71B73BF50}" srcOrd="1" destOrd="0" presId="urn:microsoft.com/office/officeart/2018/2/layout/IconCircleList"/>
    <dgm:cxn modelId="{C2BBDA44-F658-4B26-B22D-70AF9C392A44}" type="presParOf" srcId="{457B3D5F-03EF-4C50-81C1-29B7693D8C31}" destId="{B8B9447A-ED68-457A-BA0F-BD7F8F68ABCC}" srcOrd="2" destOrd="0" presId="urn:microsoft.com/office/officeart/2018/2/layout/IconCircleList"/>
    <dgm:cxn modelId="{0C1F5B08-3501-47D6-A972-5232728263C3}" type="presParOf" srcId="{457B3D5F-03EF-4C50-81C1-29B7693D8C31}" destId="{19AE5367-BBBC-4C99-B7FF-7653924B91C5}" srcOrd="3" destOrd="0" presId="urn:microsoft.com/office/officeart/2018/2/layout/IconCircleList"/>
    <dgm:cxn modelId="{A91CB041-9016-4C17-955E-E37359FDAE49}" type="presParOf" srcId="{5F0A2E71-E344-4B8E-9840-5F1928638418}" destId="{86DE2D5F-9485-4166-9962-8A4A8C367652}" srcOrd="1" destOrd="0" presId="urn:microsoft.com/office/officeart/2018/2/layout/IconCircleList"/>
    <dgm:cxn modelId="{2AD7E97C-7C2E-44B7-B627-9B104931D08B}" type="presParOf" srcId="{5F0A2E71-E344-4B8E-9840-5F1928638418}" destId="{0B2ACED0-12E6-427F-BEFB-5543338B0DD5}" srcOrd="2" destOrd="0" presId="urn:microsoft.com/office/officeart/2018/2/layout/IconCircleList"/>
    <dgm:cxn modelId="{B7E7ADAD-4999-4819-89BB-75B6E81F444E}" type="presParOf" srcId="{0B2ACED0-12E6-427F-BEFB-5543338B0DD5}" destId="{FD24699B-122F-41EC-9499-C9EFD25F4FA6}" srcOrd="0" destOrd="0" presId="urn:microsoft.com/office/officeart/2018/2/layout/IconCircleList"/>
    <dgm:cxn modelId="{BB00861F-0B9D-42BD-A091-2406348D39D3}" type="presParOf" srcId="{0B2ACED0-12E6-427F-BEFB-5543338B0DD5}" destId="{B9711480-B842-4682-9B34-92D84C794848}" srcOrd="1" destOrd="0" presId="urn:microsoft.com/office/officeart/2018/2/layout/IconCircleList"/>
    <dgm:cxn modelId="{7A9E334E-35BD-437D-A7B4-8DB5FB55712E}" type="presParOf" srcId="{0B2ACED0-12E6-427F-BEFB-5543338B0DD5}" destId="{FC00860D-024F-49A9-AED3-70BBED30A3D5}" srcOrd="2" destOrd="0" presId="urn:microsoft.com/office/officeart/2018/2/layout/IconCircleList"/>
    <dgm:cxn modelId="{E9786433-5366-4BE0-812F-8E13AE9F6504}" type="presParOf" srcId="{0B2ACED0-12E6-427F-BEFB-5543338B0DD5}" destId="{DDB5F716-547B-49ED-9053-EFD74685B24B}" srcOrd="3" destOrd="0" presId="urn:microsoft.com/office/officeart/2018/2/layout/IconCircleList"/>
    <dgm:cxn modelId="{4C0A5913-BCA3-4811-96BD-7DBD9385F0AB}" type="presParOf" srcId="{5F0A2E71-E344-4B8E-9840-5F1928638418}" destId="{9AC8BC33-A372-43D4-A99B-853D5FF120FE}" srcOrd="3" destOrd="0" presId="urn:microsoft.com/office/officeart/2018/2/layout/IconCircleList"/>
    <dgm:cxn modelId="{8FD7C486-971C-4CED-8930-2DA7C66B21F2}" type="presParOf" srcId="{5F0A2E71-E344-4B8E-9840-5F1928638418}" destId="{0E345312-A073-451E-AF9E-2C4FB79301B9}" srcOrd="4" destOrd="0" presId="urn:microsoft.com/office/officeart/2018/2/layout/IconCircleList"/>
    <dgm:cxn modelId="{C4B51D94-0214-4960-8CFA-37565F7F78DB}" type="presParOf" srcId="{0E345312-A073-451E-AF9E-2C4FB79301B9}" destId="{6C8AE112-2454-4751-8AA5-C4212A19E0F9}" srcOrd="0" destOrd="0" presId="urn:microsoft.com/office/officeart/2018/2/layout/IconCircleList"/>
    <dgm:cxn modelId="{30AFD6A2-852C-4A9B-872E-EF200A16EC34}" type="presParOf" srcId="{0E345312-A073-451E-AF9E-2C4FB79301B9}" destId="{C57B9CAA-7D99-4236-AB14-941F070F2035}" srcOrd="1" destOrd="0" presId="urn:microsoft.com/office/officeart/2018/2/layout/IconCircleList"/>
    <dgm:cxn modelId="{E9A7A698-0F1B-41D6-B2F6-52827E171EFD}" type="presParOf" srcId="{0E345312-A073-451E-AF9E-2C4FB79301B9}" destId="{4B573316-D548-47C5-A810-5422D528CA66}" srcOrd="2" destOrd="0" presId="urn:microsoft.com/office/officeart/2018/2/layout/IconCircleList"/>
    <dgm:cxn modelId="{083FD580-2D76-458E-8870-06F7E68729FE}" type="presParOf" srcId="{0E345312-A073-451E-AF9E-2C4FB79301B9}" destId="{77D215D7-9D89-4359-A43F-6203D7440C79}" srcOrd="3" destOrd="0" presId="urn:microsoft.com/office/officeart/2018/2/layout/IconCircleList"/>
    <dgm:cxn modelId="{6A057DAA-7471-46AD-87A4-771966EC4B45}" type="presParOf" srcId="{5F0A2E71-E344-4B8E-9840-5F1928638418}" destId="{57BB8516-C0BB-4AB7-BA2A-788DBEBB1E7C}" srcOrd="5" destOrd="0" presId="urn:microsoft.com/office/officeart/2018/2/layout/IconCircleList"/>
    <dgm:cxn modelId="{EA2C9EE5-C3DC-4799-A2A1-79EDB398CBFE}" type="presParOf" srcId="{5F0A2E71-E344-4B8E-9840-5F1928638418}" destId="{6D0C87F6-2C40-4D55-BFC5-0CCA640F4983}" srcOrd="6" destOrd="0" presId="urn:microsoft.com/office/officeart/2018/2/layout/IconCircleList"/>
    <dgm:cxn modelId="{59B2A10C-B839-4BB5-BF77-3DDBED171A1C}" type="presParOf" srcId="{6D0C87F6-2C40-4D55-BFC5-0CCA640F4983}" destId="{B5CD996F-8A8E-42A0-8D74-49D103A7D363}" srcOrd="0" destOrd="0" presId="urn:microsoft.com/office/officeart/2018/2/layout/IconCircleList"/>
    <dgm:cxn modelId="{7F6F4F2D-B6A7-4C02-9DC4-3CF538D9F799}" type="presParOf" srcId="{6D0C87F6-2C40-4D55-BFC5-0CCA640F4983}" destId="{3877F487-5D44-4C79-925B-1F03197FC397}" srcOrd="1" destOrd="0" presId="urn:microsoft.com/office/officeart/2018/2/layout/IconCircleList"/>
    <dgm:cxn modelId="{1A6ED9AE-0313-4445-A326-A425E9483970}" type="presParOf" srcId="{6D0C87F6-2C40-4D55-BFC5-0CCA640F4983}" destId="{A0C006DF-46F7-46FD-AD8A-F64A13B8573C}" srcOrd="2" destOrd="0" presId="urn:microsoft.com/office/officeart/2018/2/layout/IconCircleList"/>
    <dgm:cxn modelId="{EB123A1B-E2CE-495D-8F3E-9A3A3DFA7F04}" type="presParOf" srcId="{6D0C87F6-2C40-4D55-BFC5-0CCA640F4983}" destId="{80C21092-3845-40C2-9AF4-2AA66BEAFA0D}" srcOrd="3" destOrd="0" presId="urn:microsoft.com/office/officeart/2018/2/layout/IconCircleList"/>
    <dgm:cxn modelId="{C6C27738-BD4D-4DAB-AE90-48F8254549C6}" type="presParOf" srcId="{5F0A2E71-E344-4B8E-9840-5F1928638418}" destId="{81B97EDF-C497-4033-814E-46ABF3212B52}" srcOrd="7" destOrd="0" presId="urn:microsoft.com/office/officeart/2018/2/layout/IconCircleList"/>
    <dgm:cxn modelId="{E32863FA-42A8-4396-9FF9-DAEC36450749}" type="presParOf" srcId="{5F0A2E71-E344-4B8E-9840-5F1928638418}" destId="{2ABC584C-C817-41B0-B781-26E1FB492CB5}" srcOrd="8" destOrd="0" presId="urn:microsoft.com/office/officeart/2018/2/layout/IconCircleList"/>
    <dgm:cxn modelId="{2C908B6A-3B19-4F82-85A9-C0E184670031}" type="presParOf" srcId="{2ABC584C-C817-41B0-B781-26E1FB492CB5}" destId="{E6B44115-7204-42D4-B91F-EAFB2364E314}" srcOrd="0" destOrd="0" presId="urn:microsoft.com/office/officeart/2018/2/layout/IconCircleList"/>
    <dgm:cxn modelId="{A7C6CD7A-F1E5-4792-BAF0-E1EB050A2320}" type="presParOf" srcId="{2ABC584C-C817-41B0-B781-26E1FB492CB5}" destId="{505FB0CD-3EEA-4182-A5F4-4FC1AEAC1E75}" srcOrd="1" destOrd="0" presId="urn:microsoft.com/office/officeart/2018/2/layout/IconCircleList"/>
    <dgm:cxn modelId="{CCC7FDA8-715E-44D4-8403-C1EF216B61C2}" type="presParOf" srcId="{2ABC584C-C817-41B0-B781-26E1FB492CB5}" destId="{ED4E821E-7724-49EF-8168-7E22D956A916}" srcOrd="2" destOrd="0" presId="urn:microsoft.com/office/officeart/2018/2/layout/IconCircleList"/>
    <dgm:cxn modelId="{11D8D758-35A8-4AB9-A3D4-1A4ADF7C089F}" type="presParOf" srcId="{2ABC584C-C817-41B0-B781-26E1FB492CB5}" destId="{18B3D816-9733-43EE-A981-8AA8DDE260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72E34-659D-4E57-AC81-FAAFB820A08C}">
      <dsp:nvSpPr>
        <dsp:cNvPr id="0" name=""/>
        <dsp:cNvSpPr/>
      </dsp:nvSpPr>
      <dsp:spPr>
        <a:xfrm>
          <a:off x="344932" y="733995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DB5FF-7CAE-4ED3-B232-33B71B73BF50}">
      <dsp:nvSpPr>
        <dsp:cNvPr id="0" name=""/>
        <dsp:cNvSpPr/>
      </dsp:nvSpPr>
      <dsp:spPr>
        <a:xfrm>
          <a:off x="515480" y="904543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E5367-BBBC-4C99-B7FF-7653924B91C5}">
      <dsp:nvSpPr>
        <dsp:cNvPr id="0" name=""/>
        <dsp:cNvSpPr/>
      </dsp:nvSpPr>
      <dsp:spPr>
        <a:xfrm>
          <a:off x="1331094" y="73399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Approximate (or inexact) computing</a:t>
          </a:r>
          <a:r>
            <a:rPr lang="en-US" sz="1600" kern="1200" dirty="0">
              <a:latin typeface="Goudy Old Style" panose="02020404030301010803"/>
            </a:rPr>
            <a:t> </a:t>
          </a:r>
          <a:r>
            <a:rPr lang="en-US" sz="1600" kern="1200" dirty="0"/>
            <a:t> is a</a:t>
          </a:r>
        </a:p>
      </dsp:txBody>
      <dsp:txXfrm>
        <a:off x="1331094" y="733995"/>
        <a:ext cx="1914313" cy="812133"/>
      </dsp:txXfrm>
    </dsp:sp>
    <dsp:sp modelId="{FD24699B-122F-41EC-9499-C9EFD25F4FA6}">
      <dsp:nvSpPr>
        <dsp:cNvPr id="0" name=""/>
        <dsp:cNvSpPr/>
      </dsp:nvSpPr>
      <dsp:spPr>
        <a:xfrm>
          <a:off x="3578962" y="733995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11480-B842-4682-9B34-92D84C794848}">
      <dsp:nvSpPr>
        <dsp:cNvPr id="0" name=""/>
        <dsp:cNvSpPr/>
      </dsp:nvSpPr>
      <dsp:spPr>
        <a:xfrm>
          <a:off x="3749510" y="904543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5F716-547B-49ED-9053-EFD74685B24B}">
      <dsp:nvSpPr>
        <dsp:cNvPr id="0" name=""/>
        <dsp:cNvSpPr/>
      </dsp:nvSpPr>
      <dsp:spPr>
        <a:xfrm>
          <a:off x="4565123" y="73399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promising approach to possibly resolve power issues; exactness</a:t>
          </a:r>
        </a:p>
      </dsp:txBody>
      <dsp:txXfrm>
        <a:off x="4565123" y="733995"/>
        <a:ext cx="1914313" cy="812133"/>
      </dsp:txXfrm>
    </dsp:sp>
    <dsp:sp modelId="{6C8AE112-2454-4751-8AA5-C4212A19E0F9}">
      <dsp:nvSpPr>
        <dsp:cNvPr id="0" name=""/>
        <dsp:cNvSpPr/>
      </dsp:nvSpPr>
      <dsp:spPr>
        <a:xfrm>
          <a:off x="6812992" y="733995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B9CAA-7D99-4236-AB14-941F070F2035}">
      <dsp:nvSpPr>
        <dsp:cNvPr id="0" name=""/>
        <dsp:cNvSpPr/>
      </dsp:nvSpPr>
      <dsp:spPr>
        <a:xfrm>
          <a:off x="6983540" y="904543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215D7-9D89-4359-A43F-6203D7440C79}">
      <dsp:nvSpPr>
        <dsp:cNvPr id="0" name=""/>
        <dsp:cNvSpPr/>
      </dsp:nvSpPr>
      <dsp:spPr>
        <a:xfrm>
          <a:off x="7799153" y="73399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not so strict for increasing popular cognitive applications</a:t>
          </a:r>
        </a:p>
      </dsp:txBody>
      <dsp:txXfrm>
        <a:off x="7799153" y="733995"/>
        <a:ext cx="1914313" cy="812133"/>
      </dsp:txXfrm>
    </dsp:sp>
    <dsp:sp modelId="{B5CD996F-8A8E-42A0-8D74-49D103A7D363}">
      <dsp:nvSpPr>
        <dsp:cNvPr id="0" name=""/>
        <dsp:cNvSpPr/>
      </dsp:nvSpPr>
      <dsp:spPr>
        <a:xfrm>
          <a:off x="344932" y="2179483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7F487-5D44-4C79-925B-1F03197FC397}">
      <dsp:nvSpPr>
        <dsp:cNvPr id="0" name=""/>
        <dsp:cNvSpPr/>
      </dsp:nvSpPr>
      <dsp:spPr>
        <a:xfrm>
          <a:off x="515480" y="2350030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21092-3845-40C2-9AF4-2AA66BEAFA0D}">
      <dsp:nvSpPr>
        <dsp:cNvPr id="0" name=""/>
        <dsp:cNvSpPr/>
      </dsp:nvSpPr>
      <dsp:spPr>
        <a:xfrm>
          <a:off x="1331094" y="217948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to human perception, such as multimedia signal</a:t>
          </a:r>
        </a:p>
      </dsp:txBody>
      <dsp:txXfrm>
        <a:off x="1331094" y="2179483"/>
        <a:ext cx="1914313" cy="812133"/>
      </dsp:txXfrm>
    </dsp:sp>
    <dsp:sp modelId="{E6B44115-7204-42D4-B91F-EAFB2364E314}">
      <dsp:nvSpPr>
        <dsp:cNvPr id="0" name=""/>
        <dsp:cNvSpPr/>
      </dsp:nvSpPr>
      <dsp:spPr>
        <a:xfrm>
          <a:off x="3578962" y="2179483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B0CD-3EEA-4182-A5F4-4FC1AEAC1E75}">
      <dsp:nvSpPr>
        <dsp:cNvPr id="0" name=""/>
        <dsp:cNvSpPr/>
      </dsp:nvSpPr>
      <dsp:spPr>
        <a:xfrm>
          <a:off x="3749510" y="2350030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D816-9733-43EE-A981-8AA8DDE260A4}">
      <dsp:nvSpPr>
        <dsp:cNvPr id="0" name=""/>
        <dsp:cNvSpPr/>
      </dsp:nvSpPr>
      <dsp:spPr>
        <a:xfrm>
          <a:off x="4565123" y="217948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processing, machine learning and pattern recognition</a:t>
          </a:r>
        </a:p>
      </dsp:txBody>
      <dsp:txXfrm>
        <a:off x="4565123" y="217948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72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24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C17A873-F256-4D4E-9B39-CFBBD7CE0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013" b="14718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Design and Evaluation of Approximate</a:t>
            </a:r>
            <a:endParaRPr lang="en-US" sz="4800"/>
          </a:p>
          <a:p>
            <a:r>
              <a:rPr lang="en-US" sz="4800">
                <a:ea typeface="+mj-lt"/>
                <a:cs typeface="+mj-lt"/>
              </a:rPr>
              <a:t>Logarithmic Multipliers for Low Power</a:t>
            </a:r>
            <a:endParaRPr lang="en-US" sz="4800"/>
          </a:p>
          <a:p>
            <a:r>
              <a:rPr lang="en-US" sz="4800">
                <a:ea typeface="+mj-lt"/>
                <a:cs typeface="+mj-lt"/>
              </a:rPr>
              <a:t>Error-Tolerant Applications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4A7B7-EE2A-4869-97B0-4B94DE5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70" y="2572272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Mitchell's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13B8-9AAA-4FE4-8383-54A5A9A0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3C4DBEC-8553-4CEC-8FBF-5184E11E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018516"/>
            <a:ext cx="7237877" cy="48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89B4F-D5DB-4E7B-9D9E-F73384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 dirty="0"/>
              <a:t>Mitchell logarithmic</a:t>
            </a:r>
            <a:br>
              <a:rPr lang="en-US" sz="3600" i="0"/>
            </a:br>
            <a:r>
              <a:rPr lang="en-US" sz="3600" i="0" dirty="0"/>
              <a:t>multiplier</a:t>
            </a:r>
            <a:br>
              <a:rPr lang="en-US" sz="3600" i="0"/>
            </a:br>
            <a:r>
              <a:rPr lang="en-US" sz="3600" i="0" dirty="0"/>
              <a:t>steps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3866-A018-438F-833E-63985CB5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Mitchell logarithmic multiplier mainly includes four steps: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leading one detection, 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binary to logarithm conversion, 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Mantissa addition and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logarithm to binary conversion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3B07F-EC28-4566-912C-5DD13CDC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2926057"/>
            <a:ext cx="2312480" cy="1499738"/>
          </a:xfrm>
        </p:spPr>
        <p:txBody>
          <a:bodyPr anchor="b">
            <a:normAutofit fontScale="90000"/>
          </a:bodyPr>
          <a:lstStyle/>
          <a:p>
            <a:r>
              <a:rPr lang="en-US" sz="2800" i="0">
                <a:ea typeface="+mj-lt"/>
                <a:cs typeface="+mj-lt"/>
              </a:rPr>
              <a:t>A 16-bit non-iterative logarithmic multiplier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869C-01ED-45E0-A39A-841D39C7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9BF2B93-A6AA-4E40-AD3C-F30CA490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39" y="882398"/>
            <a:ext cx="5047843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4031-B326-44A7-BEF0-2FEDBB9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B. Iterative Logarithmic Multiplier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D08F-7C5E-4AA7-B8DA-8897D20B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Errors are introduced by ignoring the correction parts. The exact product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can be rewritten as 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PL is then added to the original LM product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(i.e., PH = A×B) to increase the accuracy of the final product</a:t>
            </a:r>
            <a:endParaRPr lang="en-US" dirty="0"/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572E27-8816-4430-A56D-32E89AD9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22" y="2631649"/>
            <a:ext cx="4200991" cy="26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BE752-921F-4416-A5D6-20B37358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APPROXIMATE LOGARITHMIC MULTIPLIERS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BBA7-011F-453F-AD47-4554E052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performance and power consumption of logarithmic multipliers are further improved by using inexact units during the mantissa addition; three inexact adders, namely,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lower-part-or adder (LOA) ,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approximate mirror adder-A3 (MAA3)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set-one adder (SOA) are used.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SOA is proposed with truncated BLC in this work for approximate LMs.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BEFD3-21F3-4F92-9301-8299898F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1) ALM Using LOA (ALM-LOA):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581C-19DA-47E0-8ED1-545E0159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ALM-LOA uses the lower-part-or adder (LOA) [12] in the mantissa adder. An n-bit LOA consists of two parts, i.e., an m-bit inexact adder and an (n-m)-bit exact adder (EA) (Fig. 3). The (n-m)-bit adder is used for the (n-m) most significant bits of the sum, while the m-bit adder consists of OR gates to compute the addition of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least significant m bits (i.e., the lower m-bit adder is 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array of m 2-input OR gates).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8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3B4AC-D0ED-4A0D-A74B-D35C8EA4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1) ALM Using LOA (ALM-LOA):</a:t>
            </a:r>
            <a:endParaRPr lang="en-US" sz="3600">
              <a:ea typeface="+mj-lt"/>
              <a:cs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C21-B3E2-425A-9848-1CC45CEB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ALM-LOA uses the lower-part-or adder (LOA) [12] in the mantissa adder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 n-bit LOA consists of two parts, i.e., an m-bit inexact adder and 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(n-m)-bit exact adder (EA) (Fig. 3). The (n-m)-bit adder is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used for the (n-m) most significant bits of the sum, while the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m-bit adder consists of OR gates to compute the addition of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least significant m bits (i.e., the lower m-bit adder is 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array of m 2-input OR gates).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0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72EAB-7662-46A1-AA96-66C54D533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1" y="693931"/>
            <a:ext cx="10892611" cy="313162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4F0FE-7390-476D-B71C-DC562DF0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i="0" cap="all" spc="-100">
                <a:solidFill>
                  <a:schemeClr val="bg1"/>
                </a:solidFill>
              </a:rPr>
              <a:t>LOA with m inexact bits</a:t>
            </a:r>
            <a:endParaRPr lang="en-US" cap="all" spc="-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orange, clock, room&#10;&#10;Description generated with very high confidence">
            <a:extLst>
              <a:ext uri="{FF2B5EF4-FFF2-40B4-BE49-F238E27FC236}">
                <a16:creationId xmlns:a16="http://schemas.microsoft.com/office/drawing/2014/main" id="{86D8CBED-4C6B-45C0-91C5-DE913C48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2158059"/>
            <a:ext cx="5600897" cy="294515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9757-1907-47E2-8282-B6DBCD97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Error</a:t>
            </a:r>
            <a:br>
              <a:rPr lang="en-US" cap="all" spc="-100"/>
            </a:br>
            <a:r>
              <a:rPr lang="en-US" cap="all" spc="-10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02383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13395-ABEE-4B76-82CA-AB885470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2) ALM Using MAA3 (ALM-MAA3):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2C09-1C18-4179-9C93-B3C55E1A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ALM-MAA3 uses the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approximate mirror adder (MAA3) [13] in the mantissa adder.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 n-bit MAA3 also consists of two parts, i.e., an m-bit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inexact adder and an (n-m)-bit exact adder. 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(n-m)-bit adder is used for the (n-m) most significant bits of the sum; 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while the sum of the m-bit adder is actually one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 of its inputs.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3DC70-50DD-4ECF-A02E-9D3F0152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0AF942-75A8-4349-96D5-C15AEDA5D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541147"/>
              </p:ext>
            </p:extLst>
          </p:nvPr>
        </p:nvGraphicFramePr>
        <p:xfrm>
          <a:off x="1243693" y="1561670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23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BD4004-8E19-48B2-94B7-258F9FF8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1" y="748393"/>
            <a:ext cx="10892611" cy="30227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99CD-EB60-44E6-AAF6-AA9BA3B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i="0" cap="all" spc="-100">
                <a:solidFill>
                  <a:schemeClr val="bg1"/>
                </a:solidFill>
              </a:rPr>
              <a:t>MAA3</a:t>
            </a:r>
            <a:r>
              <a:rPr lang="en-US" i="0" cap="all" spc="-100" dirty="0">
                <a:solidFill>
                  <a:schemeClr val="bg1"/>
                </a:solidFill>
              </a:rPr>
              <a:t> with m inexact bits</a:t>
            </a:r>
            <a:endParaRPr lang="en-US" cap="all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4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803E709-CA57-49B0-B6D0-EE8C7CC8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2005947"/>
            <a:ext cx="5600897" cy="32493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BD082-CA07-4FB4-A2EA-2346E7AB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Error</a:t>
            </a:r>
            <a:br>
              <a:rPr lang="en-US" cap="all" spc="-100"/>
            </a:br>
            <a:r>
              <a:rPr lang="en-US" cap="all" spc="-10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21960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A757-B379-4F3F-B597-A4C73C06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3) ALM Using SOA (ALM-SOA):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8653-E43C-4171-8262-E03D48E7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ALM-SOA uses both the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set-one adder as mantissa adder and a truncated BLC (TBLC).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 n-bit SOA consists of two parts, i.e., an m-bit inexact adder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and an (n-m)-bit exact adder.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sum of the m-bit adder is set to logic one.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6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8D7174-7422-4D92-9A88-9712A5E2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1" y="653083"/>
            <a:ext cx="10892611" cy="321332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187CE-D131-45C3-91D5-AD1BC103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i="0" cap="all" spc="-100">
                <a:solidFill>
                  <a:schemeClr val="bg1"/>
                </a:solidFill>
              </a:rPr>
              <a:t>SOA with m inexact bits</a:t>
            </a:r>
            <a:endParaRPr lang="en-US" cap="all" spc="-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7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C6725-F114-4FFE-B5F2-98AB4371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2" y="1372947"/>
            <a:ext cx="6202238" cy="410898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B5A1B-B6DB-4FB6-956D-590CA920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i="0" cap="all" spc="-100">
                <a:solidFill>
                  <a:schemeClr val="bg1"/>
                </a:solidFill>
              </a:rPr>
              <a:t>A 16-bit example of ALM-SOA (M = 11) with A = 12, 237 and</a:t>
            </a:r>
            <a:endParaRPr lang="en-US" sz="2600" cap="all" spc="-100">
              <a:solidFill>
                <a:schemeClr val="bg1"/>
              </a:solidFill>
            </a:endParaRPr>
          </a:p>
          <a:p>
            <a:pPr algn="ctr">
              <a:lnSpc>
                <a:spcPct val="83000"/>
              </a:lnSpc>
            </a:pPr>
            <a:r>
              <a:rPr lang="en-US" sz="2600" i="0" cap="all" spc="-100">
                <a:solidFill>
                  <a:schemeClr val="bg1"/>
                </a:solidFill>
              </a:rPr>
              <a:t>B = 1, 597. AP: approximate product. EP: exact product</a:t>
            </a:r>
            <a:endParaRPr lang="en-US" sz="2600" cap="all" spc="-1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4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E68276-8FF7-43BD-A2C7-4B9BFC791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1712218"/>
            <a:ext cx="5600897" cy="38368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FEB6D-054E-4837-9AFB-B070E0B0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Error</a:t>
            </a:r>
            <a:br>
              <a:rPr lang="en-US" cap="all" spc="-100"/>
            </a:br>
            <a:r>
              <a:rPr lang="en-US" cap="all" spc="-10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34941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2E1A-E0EB-4B52-9991-C7F62D25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B. Iterative Approximate LMs (IALMs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4A9E-59F8-4355-9BCB-AF55D908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accuracy of ALM is affected by applying different number of inexact bits in the mantissa adder to achieve an even more efficient design compared with conventional LMs. 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However, the error of ALMs in general, is large. 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three iterative methods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ALMs (IALMs), namely, IALM-S (IALM using SOA and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Exact Adder3), IALM-SL (IALM using SOA and LOA) and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IALM-SM (IALM using SOA and MAA3), are proposed to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improve the accuracy of ALM.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6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7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82A4BB1-3896-4901-AA2C-BD52684BD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389" y="645106"/>
            <a:ext cx="5063843" cy="556466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9BCED-B4D7-45E2-A378-A8AB0739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i="0" cap="all" spc="-100">
                <a:solidFill>
                  <a:schemeClr val="bg1"/>
                </a:solidFill>
              </a:rPr>
              <a:t>The proposed 16-bit IALM</a:t>
            </a:r>
            <a:endParaRPr lang="en-US" sz="4400" cap="all" spc="-10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71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5762A-C067-4119-BD6C-1BD5CCEC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1) IALM Using SOA and Exact Adder3 (IALM-S):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796C-7817-4448-98A1-DFF4459D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As SOA has the least complexity compared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with the other two inexact adders, both exact Adder1 and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Adder2 are replaced with SOA with M1 and M2, respectively.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TBLCs are used for both binary to logarithm conversions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before Adder1 and Adder2. The numbers of the truncated bits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of TBLCs are also M1 and M2, respectively. As the error is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sensitive to the operation of Adder3, an exact Adder3 is used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 IALM-S (M3 = 0 in this case).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36851-C508-4544-A2CE-B6AE5865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2) IALM Using SOA and LOA (IALM-SL):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2D56-F950-4DD0-B5BF-9E372E47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IALM-SL is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similar to IALM-S, SOAs and TBLCs are used for Adder1 and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Adder2. The numbers of truncated bits of TBLCs are the same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as the number of inexact bits of SOA. The difference is in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Adder3; in this case, it uses LOA with different M3; so as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Adder3 is sensitive to errors, SOA is not utilized.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53AF6-2B1F-4B7C-A785-37B2661B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BASIC OPERATIONS</a:t>
            </a:r>
            <a:endParaRPr lang="en-US" sz="3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2409-1090-4D4C-8EE7-FE6E1AE3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Approximate techniques have been applied at several levels including circuits, architectures and algorithm/software.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Error metrics including the error rate (ER), error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(ED), mean error distance (MED), normalized mean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distance (NMED) , and the worst case error (WCE)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been proposed for evaluating the designs of approximate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 circuits.</a:t>
            </a:r>
          </a:p>
        </p:txBody>
      </p:sp>
    </p:spTree>
    <p:extLst>
      <p:ext uri="{BB962C8B-B14F-4D97-AF65-F5344CB8AC3E}">
        <p14:creationId xmlns:p14="http://schemas.microsoft.com/office/powerpoint/2010/main" val="1156534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64C58-A6E8-4BE5-922A-568E72A4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3) IALM Using SOA and MAA3 (IALM-SM):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ED6C-E7F8-4A91-908A-FEE20CCC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 IALM-SM,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Adder1 and Adder2 are the same as IALM-SL, where they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are replaced with SOAs and TBLCs. TBLCs are used for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binary to logarithm conversion. However, Adder3 uses 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MAA3 instead of LOA. SOA is also not utilized in Adder3 due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to its low accuracy. The accuracy and power consumption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of both IALM-SL and IALM-SM are mostly dependent 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M1, M2 and M3. The tradeoff between error and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powerdelay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product is further studied in the next section.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D1E4C338-DCA8-4371-960E-6382705A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2" y="1931147"/>
            <a:ext cx="6202238" cy="299258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74BEB-3697-4230-B4B5-34D1400F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i="0" cap="all" spc="-100">
                <a:solidFill>
                  <a:schemeClr val="bg1"/>
                </a:solidFill>
              </a:rPr>
              <a:t>The multiplied images using the 8-bit ALM-SOA with different Ms</a:t>
            </a:r>
            <a:endParaRPr lang="en-US" sz="3000" cap="all" spc="-10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39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A8AE8-AC01-4640-A286-DA936D11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i="0" cap="all" spc="-100">
                <a:solidFill>
                  <a:schemeClr val="bg1"/>
                </a:solidFill>
              </a:rPr>
              <a:t>The multiplied images using the 8-bit ALM-LOA and</a:t>
            </a:r>
            <a:endParaRPr lang="en-US" sz="3000" cap="all" spc="-100">
              <a:solidFill>
                <a:schemeClr val="bg1"/>
              </a:solidFill>
            </a:endParaRPr>
          </a:p>
          <a:p>
            <a:pPr algn="ctr">
              <a:lnSpc>
                <a:spcPct val="83000"/>
              </a:lnSpc>
            </a:pPr>
            <a:r>
              <a:rPr lang="en-US" sz="3000" i="0" cap="all" spc="-100">
                <a:solidFill>
                  <a:schemeClr val="bg1"/>
                </a:solidFill>
              </a:rPr>
              <a:t>ALM-MAA3 with different Ms.</a:t>
            </a:r>
            <a:endParaRPr lang="en-US" sz="3000" cap="all" spc="-1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B3987F12-4521-431E-BA21-ED4EC00D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2000923"/>
            <a:ext cx="6202238" cy="28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8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E840C-60CD-4C80-A696-64F742B5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Applications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7B3E-48E0-42EB-953D-2C747BD3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proposed approximate logarithmic multipliers can be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applied to error-tolerant applications such as multimedia/signal processing,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data mining and analysis, 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machine learning and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patter recognition.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In this section, two case studies into image processing and K-means clustering are provided to validate the proposed designs.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0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C6BA0-F766-4F7E-85AE-1CBA4789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BASIC 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ea typeface="+mj-lt"/>
                <a:cs typeface="+mj-lt"/>
              </a:rPr>
              <a:t>OPERATIONS</a:t>
            </a:r>
            <a:endParaRPr lang="en-US" sz="3600" i="0">
              <a:ea typeface="+mj-lt"/>
              <a:cs typeface="+mj-lt"/>
            </a:endParaRPr>
          </a:p>
          <a:p>
            <a:endParaRPr lang="en-US"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E7D7-1035-4521-A32C-47D376F2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Approximate design techniques can be applied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to different parts of a conventional multiplier, such 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operands, partial product (PP) generation,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PP tree and compressors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Currently,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artificial intelligence related methods have been proposed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for approximate multiplication such as those using genetic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programming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B686A-ECE6-474A-AE68-61039829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LOGARITHMIC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ea typeface="+mj-lt"/>
                <a:cs typeface="+mj-lt"/>
              </a:rPr>
              <a:t>MULTIPLIER</a:t>
            </a:r>
          </a:p>
          <a:p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1F53-8A03-46A5-88FC-D7CF5D9E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logarithmic multiplier (LM) has been first proposed by Mitchell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it performs multiplication using shifts and addition only and by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converting the operands to approximate logarithmic numbers.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8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80A97-1486-4BE3-8D4A-3ADEC38D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LOGARITHMIC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ea typeface="+mj-lt"/>
                <a:cs typeface="+mj-lt"/>
              </a:rPr>
              <a:t>MULTIPLIER</a:t>
            </a:r>
          </a:p>
          <a:p>
            <a:br>
              <a:rPr lang="en-US" sz="3600" dirty="0"/>
            </a:b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12EF-0AE9-4DB9-93B1-50FB402F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State-of-the-art designs of LMs improve accuracy using either a fine piecewise linear approximation, or an iterative technique.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inexact adders are used to compute the least significant bits of the mantissa adder in the logarithmic multipliers so that performance and power can be further improved.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B7C79-AF01-422A-BC25-339F8C82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i="0">
                <a:ea typeface="+mj-lt"/>
                <a:cs typeface="+mj-lt"/>
              </a:rPr>
              <a:t>A. Non-Iterative Logarithmic Multiplier</a:t>
            </a:r>
            <a:endParaRPr 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7F7B-DADD-4E01-808A-9644C13C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 studies for image processing and pattern recognition (i.e., k-means clustering) are also investigated.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Mitchell’s algorithm is referred to as a non-iterative logarithmic multiplier in this work.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357E-340B-4B4D-927D-61CDBBBA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2C3E-2969-490E-AE5F-81771C30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Assume A and B are two fixed-point operands of the logarithmic multiplier; they can be expressed as follows</a:t>
            </a:r>
          </a:p>
          <a:p>
            <a:endParaRPr lang="en-US" dirty="0"/>
          </a:p>
        </p:txBody>
      </p:sp>
      <p:pic>
        <p:nvPicPr>
          <p:cNvPr id="4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46B4F7D1-EDC4-4781-B06A-6D05579A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91509"/>
            <a:ext cx="2743200" cy="674983"/>
          </a:xfrm>
          <a:prstGeom prst="rect">
            <a:avLst/>
          </a:prstGeom>
        </p:spPr>
      </p:pic>
      <p:pic>
        <p:nvPicPr>
          <p:cNvPr id="6" name="Picture 6" descr="A picture containing orange, red, people, clock&#10;&#10;Description generated with very high confidence">
            <a:extLst>
              <a:ext uri="{FF2B5EF4-FFF2-40B4-BE49-F238E27FC236}">
                <a16:creationId xmlns:a16="http://schemas.microsoft.com/office/drawing/2014/main" id="{69A58CC2-B18B-4A77-81E8-13377E87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358259"/>
            <a:ext cx="2743200" cy="9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92F1-8CB7-4233-96CF-099FC1D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DD95D0EF-A288-4F92-861D-B32236C3A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225" y="1231065"/>
            <a:ext cx="4886325" cy="771525"/>
          </a:xfrm>
        </p:spPr>
      </p:pic>
      <p:pic>
        <p:nvPicPr>
          <p:cNvPr id="6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E152A75-9E91-4A67-8946-2A8C1E9A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2726286"/>
            <a:ext cx="2743200" cy="452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26076-2CE2-4E89-98ED-4C8E18CCFA8E}"/>
              </a:ext>
            </a:extLst>
          </p:cNvPr>
          <p:cNvSpPr txBox="1"/>
          <p:nvPr/>
        </p:nvSpPr>
        <p:spPr>
          <a:xfrm>
            <a:off x="3241222" y="3758293"/>
            <a:ext cx="108394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 8-bit example of Mitchell’s algorithm is shown in Fig. 1,</a:t>
            </a:r>
          </a:p>
          <a:p>
            <a:r>
              <a:rPr lang="en-US"/>
              <a:t>where 102 × 160 ≈ 15, 140 (= 16, 320). Note that Mitchell</a:t>
            </a:r>
          </a:p>
          <a:p>
            <a:r>
              <a:rPr lang="en-US"/>
              <a:t>logarithmic multiplier always underestimates the correct</a:t>
            </a:r>
          </a:p>
          <a:p>
            <a:r>
              <a:rPr lang="en-US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31219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1"/>
      </a:dk2>
      <a:lt2>
        <a:srgbClr val="E2E7E8"/>
      </a:lt2>
      <a:accent1>
        <a:srgbClr val="C3604D"/>
      </a:accent1>
      <a:accent2>
        <a:srgbClr val="B13B59"/>
      </a:accent2>
      <a:accent3>
        <a:srgbClr val="C34D9C"/>
      </a:accent3>
      <a:accent4>
        <a:srgbClr val="A73BB1"/>
      </a:accent4>
      <a:accent5>
        <a:srgbClr val="874DC3"/>
      </a:accent5>
      <a:accent6>
        <a:srgbClr val="554DB8"/>
      </a:accent6>
      <a:hlink>
        <a:srgbClr val="A055C6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SavonVTI</vt:lpstr>
      <vt:lpstr>Design and Evaluation of Approximate Logarithmic Multipliers for Low Power Error-Tolerant Applications</vt:lpstr>
      <vt:lpstr>PowerPoint Presentation</vt:lpstr>
      <vt:lpstr>BASIC OPERATIONS</vt:lpstr>
      <vt:lpstr>BASIC  OPERATIONS </vt:lpstr>
      <vt:lpstr>LOGARITHMIC MULTIPLIER </vt:lpstr>
      <vt:lpstr>LOGARITHMIC MULTIPLIER  </vt:lpstr>
      <vt:lpstr>A. Non-Iterative Logarithmic Multiplier</vt:lpstr>
      <vt:lpstr>PowerPoint Presentation</vt:lpstr>
      <vt:lpstr>PowerPoint Presentation</vt:lpstr>
      <vt:lpstr>Mitchell's algorithm Example</vt:lpstr>
      <vt:lpstr>Mitchell logarithmic multiplier steps</vt:lpstr>
      <vt:lpstr>A 16-bit non-iterative logarithmic multiplier</vt:lpstr>
      <vt:lpstr>B. Iterative Logarithmic Multiplier</vt:lpstr>
      <vt:lpstr>APPROXIMATE LOGARITHMIC MULTIPLIERS</vt:lpstr>
      <vt:lpstr>1) ALM Using LOA (ALM-LOA):</vt:lpstr>
      <vt:lpstr>1) ALM Using LOA (ALM-LOA):</vt:lpstr>
      <vt:lpstr>LOA with m inexact bits</vt:lpstr>
      <vt:lpstr>Error metrics</vt:lpstr>
      <vt:lpstr>2) ALM Using MAA3 (ALM-MAA3):</vt:lpstr>
      <vt:lpstr>MAA3 with m inexact bits</vt:lpstr>
      <vt:lpstr>Error metrics</vt:lpstr>
      <vt:lpstr>3) ALM Using SOA (ALM-SOA):</vt:lpstr>
      <vt:lpstr>SOA with m inexact bits</vt:lpstr>
      <vt:lpstr>A 16-bit example of ALM-SOA (M = 11) with A = 12, 237 and B = 1, 597. AP: approximate product. EP: exact product</vt:lpstr>
      <vt:lpstr>Error metrics</vt:lpstr>
      <vt:lpstr>B. Iterative Approximate LMs (IALMs</vt:lpstr>
      <vt:lpstr>The proposed 16-bit IALM</vt:lpstr>
      <vt:lpstr>1) IALM Using SOA and Exact Adder3 (IALM-S):</vt:lpstr>
      <vt:lpstr>2) IALM Using SOA and LOA (IALM-SL):</vt:lpstr>
      <vt:lpstr>3) IALM Using SOA and MAA3 (IALM-SM):</vt:lpstr>
      <vt:lpstr>The multiplied images using the 8-bit ALM-SOA with different Ms</vt:lpstr>
      <vt:lpstr>The multiplied images using the 8-bit ALM-LOA and ALM-MAA3 with different Ms.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506</cp:revision>
  <dcterms:created xsi:type="dcterms:W3CDTF">2020-02-16T12:04:51Z</dcterms:created>
  <dcterms:modified xsi:type="dcterms:W3CDTF">2020-02-16T13:44:58Z</dcterms:modified>
</cp:coreProperties>
</file>