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E0A87B5-BA46-47F9-BBE4-B4D5D9CFD83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C7E0A90-9060-4AC0-908E-D816ED4933B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12A020C-2AFB-4EC5-A95B-15FE9025BC1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2C3F5B7-4F07-48C4-81CF-6E1E2FA9633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51788A7-EBCD-430C-8C8B-5A26C6E3346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07614E9-6F4F-4276-8348-0754B25024C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7EF9703-3EDB-42A1-BD74-AD3A3EF3140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82D46BA-619A-4600-ACC0-B06D8EBCF66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554CB15-D27B-4410-85A3-6FEF65DCDF7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73E097-6063-4D71-A001-01962601BC4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7E2942-AAE2-4B3D-B245-8513E0F5803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E0FC91-159D-4AAA-88A8-D2EF0B77981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 </a:t>
            </a:r>
            <a:endParaRPr b="0" lang="en-IN"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57114551-8F4E-4A5F-89B1-41ACEC5B34B5}" type="slidenum">
              <a:rPr b="0" lang="en-US" sz="1200" spc="-1" strike="noStrike">
                <a:solidFill>
                  <a:srgbClr val="8b8b8b"/>
                </a:solidFill>
                <a:latin typeface="Calibri"/>
              </a:rPr>
              <a:t>11</a:t>
            </a:fld>
            <a:endParaRPr b="0" lang="en-IN"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docs.python.org/3/" TargetMode="External"/><Relationship Id="rId3" Type="http://schemas.openxmlformats.org/officeDocument/2006/relationships/hyperlink" Target="https://docs.python.org/3/library/tkinter.html" TargetMode="External"/><Relationship Id="rId4" Type="http://schemas.openxmlformats.org/officeDocument/2006/relationships/hyperlink" Target="https://pynput.readthedocs.io/en/latest/" TargetMode="External"/><Relationship Id="rId5" Type="http://schemas.openxmlformats.org/officeDocument/2006/relationships/hyperlink" Target="https://docs.python.org/3/library/json.html" TargetMode="External"/><Relationship Id="rId6"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Google Shape;16;p1"/>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2" name="Google Shape;17;p1"/>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3" name="Google Shape;18;p1"/>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4" name="Google Shape;19;p1"/>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5" name="Google Shape;20;p1"/>
          <p:cNvSpPr/>
          <p:nvPr/>
        </p:nvSpPr>
        <p:spPr>
          <a:xfrm>
            <a:off x="0" y="4650120"/>
            <a:ext cx="16948080" cy="5006880"/>
          </a:xfrm>
          <a:custGeom>
            <a:avLst/>
            <a:gdLst>
              <a:gd name="textAreaLeft" fmla="*/ 0 w 16948080"/>
              <a:gd name="textAreaRight" fmla="*/ 16948440 w 16948080"/>
              <a:gd name="textAreaTop" fmla="*/ 0 h 5006880"/>
              <a:gd name="textAreaBottom" fmla="*/ 5007240 h 5006880"/>
            </a:gdLst>
            <a:ahLst/>
            <a:rect l="textAreaLeft" t="textAreaTop" r="textAreaRight" b="textAreaBottom"/>
            <a:pathLst>
              <a:path w="22597872" h="6676263">
                <a:moveTo>
                  <a:pt x="0" y="0"/>
                </a:moveTo>
                <a:lnTo>
                  <a:pt x="22597872" y="0"/>
                </a:lnTo>
                <a:lnTo>
                  <a:pt x="22597872" y="6676263"/>
                </a:lnTo>
                <a:lnTo>
                  <a:pt x="0" y="6676263"/>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6" name="Google Shape;21;p1"/>
          <p:cNvSpPr/>
          <p:nvPr/>
        </p:nvSpPr>
        <p:spPr>
          <a:xfrm>
            <a:off x="2373840" y="2516040"/>
            <a:ext cx="13532760" cy="987120"/>
          </a:xfrm>
          <a:prstGeom prst="rect">
            <a:avLst/>
          </a:prstGeom>
          <a:noFill/>
          <a:ln w="0">
            <a:noFill/>
          </a:ln>
        </p:spPr>
        <p:style>
          <a:lnRef idx="0"/>
          <a:fillRef idx="0"/>
          <a:effectRef idx="0"/>
          <a:fontRef idx="minor"/>
        </p:style>
        <p:txBody>
          <a:bodyPr lIns="0" rIns="0" tIns="0" bIns="0" anchor="t">
            <a:spAutoFit/>
          </a:bodyPr>
          <a:p>
            <a:pPr algn="ctr">
              <a:lnSpc>
                <a:spcPct val="120000"/>
              </a:lnSpc>
              <a:tabLst>
                <a:tab algn="l" pos="0"/>
              </a:tabLst>
            </a:pPr>
            <a:r>
              <a:rPr b="0" lang="en-US" sz="5400" spc="-1" strike="noStrike">
                <a:solidFill>
                  <a:srgbClr val="1cade4"/>
                </a:solidFill>
                <a:latin typeface="Arial"/>
                <a:ea typeface="Arial"/>
              </a:rPr>
              <a:t>Keylogger</a:t>
            </a:r>
            <a:endParaRPr b="0" lang="en-IN" sz="5400" spc="-1" strike="noStrike">
              <a:solidFill>
                <a:srgbClr val="000000"/>
              </a:solidFill>
              <a:latin typeface="Arial"/>
            </a:endParaRPr>
          </a:p>
        </p:txBody>
      </p:sp>
      <p:sp>
        <p:nvSpPr>
          <p:cNvPr id="47" name="Google Shape;22;p1"/>
          <p:cNvSpPr/>
          <p:nvPr/>
        </p:nvSpPr>
        <p:spPr>
          <a:xfrm>
            <a:off x="4767840" y="6858720"/>
            <a:ext cx="11787120" cy="219204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0" lang="en-US" sz="3000" spc="-1" strike="noStrike">
                <a:solidFill>
                  <a:srgbClr val="1482ac"/>
                </a:solidFill>
                <a:latin typeface="Arial"/>
                <a:ea typeface="Arial"/>
              </a:rPr>
              <a:t>Presented By:</a:t>
            </a:r>
            <a:endParaRPr b="0" lang="en-IN" sz="3000" spc="-1" strike="noStrike">
              <a:solidFill>
                <a:srgbClr val="000000"/>
              </a:solidFill>
              <a:latin typeface="Arial"/>
            </a:endParaRPr>
          </a:p>
          <a:p>
            <a:pPr>
              <a:lnSpc>
                <a:spcPct val="120000"/>
              </a:lnSpc>
              <a:tabLst>
                <a:tab algn="l" pos="0"/>
              </a:tabLst>
            </a:pPr>
            <a:endParaRPr b="0" lang="en-IN" sz="3000" spc="-1" strike="noStrike">
              <a:solidFill>
                <a:srgbClr val="000000"/>
              </a:solidFill>
              <a:latin typeface="Arial"/>
            </a:endParaRPr>
          </a:p>
          <a:p>
            <a:pPr>
              <a:lnSpc>
                <a:spcPct val="120000"/>
              </a:lnSpc>
              <a:tabLst>
                <a:tab algn="l" pos="0"/>
              </a:tabLst>
            </a:pPr>
            <a:r>
              <a:rPr b="0" lang="en-US" sz="3000" spc="-1" strike="noStrike">
                <a:solidFill>
                  <a:srgbClr val="1482ac"/>
                </a:solidFill>
                <a:latin typeface="Calibri"/>
                <a:ea typeface="Arial"/>
              </a:rPr>
              <a:t>Raushan kumar</a:t>
            </a:r>
            <a:r>
              <a:rPr b="0" lang="en-US" sz="3000" spc="-1" strike="noStrike">
                <a:solidFill>
                  <a:srgbClr val="1482ac"/>
                </a:solidFill>
                <a:latin typeface="Arial"/>
                <a:ea typeface="Arial"/>
              </a:rPr>
              <a:t> - Computer Science Engineering ,</a:t>
            </a:r>
            <a:endParaRPr b="0" lang="en-IN" sz="3000" spc="-1" strike="noStrike">
              <a:solidFill>
                <a:srgbClr val="000000"/>
              </a:solidFill>
              <a:latin typeface="Arial"/>
            </a:endParaRPr>
          </a:p>
          <a:p>
            <a:pPr>
              <a:lnSpc>
                <a:spcPct val="120000"/>
              </a:lnSpc>
              <a:tabLst>
                <a:tab algn="l" pos="0"/>
              </a:tabLst>
            </a:pPr>
            <a:r>
              <a:rPr b="0" lang="en-US" sz="3000" spc="-1" strike="noStrike">
                <a:solidFill>
                  <a:srgbClr val="1482ac"/>
                </a:solidFill>
                <a:latin typeface="Arial"/>
                <a:ea typeface="Arial"/>
              </a:rPr>
              <a:t>   </a:t>
            </a:r>
            <a:r>
              <a:rPr b="0" lang="en-US" sz="3000" spc="-1" strike="noStrike">
                <a:solidFill>
                  <a:srgbClr val="1482ac"/>
                </a:solidFill>
                <a:latin typeface="Arial"/>
                <a:ea typeface="Arial"/>
              </a:rPr>
              <a:t>Grace college of engineering</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3" name="Group 2"/>
          <p:cNvGrpSpPr/>
          <p:nvPr/>
        </p:nvGrpSpPr>
        <p:grpSpPr>
          <a:xfrm>
            <a:off x="669960" y="685800"/>
            <a:ext cx="5554800" cy="142200"/>
            <a:chOff x="669960" y="685800"/>
            <a:chExt cx="5554800" cy="142200"/>
          </a:xfrm>
        </p:grpSpPr>
        <p:sp>
          <p:nvSpPr>
            <p:cNvPr id="124"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25" name="Group 4"/>
          <p:cNvGrpSpPr/>
          <p:nvPr/>
        </p:nvGrpSpPr>
        <p:grpSpPr>
          <a:xfrm>
            <a:off x="12063240" y="680400"/>
            <a:ext cx="5554800" cy="147600"/>
            <a:chOff x="12063240" y="680400"/>
            <a:chExt cx="5554800" cy="147600"/>
          </a:xfrm>
        </p:grpSpPr>
        <p:sp>
          <p:nvSpPr>
            <p:cNvPr id="126"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27" name="Group 6"/>
          <p:cNvGrpSpPr/>
          <p:nvPr/>
        </p:nvGrpSpPr>
        <p:grpSpPr>
          <a:xfrm>
            <a:off x="6362640" y="685800"/>
            <a:ext cx="5554800" cy="136800"/>
            <a:chOff x="6362640" y="685800"/>
            <a:chExt cx="5554800" cy="136800"/>
          </a:xfrm>
        </p:grpSpPr>
        <p:sp>
          <p:nvSpPr>
            <p:cNvPr id="128"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29"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0" name="TextBox 9"/>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References</a:t>
            </a:r>
            <a:endParaRPr b="0" lang="en-IN" sz="5940" spc="-1" strike="noStrike">
              <a:solidFill>
                <a:srgbClr val="000000"/>
              </a:solidFill>
              <a:latin typeface="Arial"/>
            </a:endParaRPr>
          </a:p>
        </p:txBody>
      </p:sp>
      <p:sp>
        <p:nvSpPr>
          <p:cNvPr id="131" name="TextBox 10"/>
          <p:cNvSpPr/>
          <p:nvPr/>
        </p:nvSpPr>
        <p:spPr>
          <a:xfrm>
            <a:off x="963360" y="2378520"/>
            <a:ext cx="16361280" cy="3956040"/>
          </a:xfrm>
          <a:prstGeom prst="rect">
            <a:avLst/>
          </a:prstGeom>
          <a:noFill/>
          <a:ln w="0">
            <a:noFill/>
          </a:ln>
        </p:spPr>
        <p:style>
          <a:lnRef idx="0"/>
          <a:fillRef idx="0"/>
          <a:effectRef idx="0"/>
          <a:fontRef idx="minor"/>
        </p:style>
        <p:txBody>
          <a:bodyPr lIns="0" rIns="0" tIns="0" bIns="0" anchor="t">
            <a:spAutoFit/>
          </a:bodyPr>
          <a:p>
            <a:pPr lvl="1" marL="452160" indent="-226080">
              <a:lnSpc>
                <a:spcPts val="3300"/>
              </a:lnSpc>
              <a:buClr>
                <a:srgbClr val="0f0f0f"/>
              </a:buClr>
              <a:buFont typeface="Arial"/>
              <a:buChar char="•"/>
            </a:pPr>
            <a:r>
              <a:rPr b="0" lang="en-US" sz="2500" spc="-21" strike="noStrike">
                <a:solidFill>
                  <a:srgbClr val="0f0f0f"/>
                </a:solidFill>
                <a:latin typeface="Zen Maru Gothic Bold"/>
              </a:rPr>
              <a:t>Python Software Foundation. (2022). Python 3 Documentation.</a:t>
            </a:r>
            <a:r>
              <a:rPr b="0" lang="en-US" sz="2500" spc="-21" strike="noStrike">
                <a:solidFill>
                  <a:srgbClr val="0f0f0f"/>
                </a:solidFill>
                <a:latin typeface="Zen Maru Gothic"/>
              </a:rPr>
              <a:t> Retrieved from </a:t>
            </a:r>
            <a:r>
              <a:rPr b="0" lang="en-US" sz="2500" spc="-21" strike="noStrike" u="sng">
                <a:solidFill>
                  <a:srgbClr val="0000ff"/>
                </a:solidFill>
                <a:uFillTx/>
                <a:latin typeface="Zen Maru Gothic"/>
                <a:hlinkClick r:id="rId2"/>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500" spc="-1" strike="noStrike">
              <a:solidFill>
                <a:srgbClr val="000000"/>
              </a:solidFill>
              <a:latin typeface="Arial"/>
            </a:endParaRPr>
          </a:p>
          <a:p>
            <a:pPr lvl="1" marL="452160" indent="-226080">
              <a:lnSpc>
                <a:spcPts val="3300"/>
              </a:lnSpc>
              <a:buClr>
                <a:srgbClr val="0f0f0f"/>
              </a:buClr>
              <a:buFont typeface="Arial"/>
              <a:buChar char="•"/>
            </a:pPr>
            <a:r>
              <a:rPr b="0" lang="en-US" sz="2500" spc="-21" strike="noStrike">
                <a:solidFill>
                  <a:srgbClr val="0f0f0f"/>
                </a:solidFill>
                <a:latin typeface="Zen Maru Gothic Bold"/>
              </a:rPr>
              <a:t>Tkinter Documentation. (2022)</a:t>
            </a:r>
            <a:r>
              <a:rPr b="0" lang="en-US" sz="2500" spc="-21" strike="noStrike">
                <a:solidFill>
                  <a:srgbClr val="0f0f0f"/>
                </a:solidFill>
                <a:latin typeface="Zen Maru Gothic"/>
              </a:rPr>
              <a:t>. Retrieved from </a:t>
            </a:r>
            <a:r>
              <a:rPr b="0" lang="en-US" sz="2500" spc="-21" strike="noStrike" u="sng">
                <a:solidFill>
                  <a:srgbClr val="0000ff"/>
                </a:solidFill>
                <a:uFillTx/>
                <a:latin typeface="Zen Maru Gothic"/>
                <a:hlinkClick r:id="rId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500" spc="-1" strike="noStrike">
              <a:solidFill>
                <a:srgbClr val="000000"/>
              </a:solidFill>
              <a:latin typeface="Arial"/>
            </a:endParaRPr>
          </a:p>
          <a:p>
            <a:pPr lvl="1" marL="452160" indent="-226080">
              <a:lnSpc>
                <a:spcPts val="3300"/>
              </a:lnSpc>
              <a:buClr>
                <a:srgbClr val="0f0f0f"/>
              </a:buClr>
              <a:buFont typeface="Arial"/>
              <a:buChar char="•"/>
            </a:pPr>
            <a:r>
              <a:rPr b="0" lang="en-US" sz="2500" spc="-21" strike="noStrike">
                <a:solidFill>
                  <a:srgbClr val="0f0f0f"/>
                </a:solidFill>
                <a:latin typeface="Zen Maru Gothic Bold"/>
              </a:rPr>
              <a:t>Pynput Documentation. (2022). </a:t>
            </a:r>
            <a:r>
              <a:rPr b="0" lang="en-US" sz="2500" spc="-21" strike="noStrike">
                <a:solidFill>
                  <a:srgbClr val="0f0f0f"/>
                </a:solidFill>
                <a:latin typeface="Zen Maru Gothic"/>
              </a:rPr>
              <a:t>Retrieved from </a:t>
            </a:r>
            <a:r>
              <a:rPr b="0" lang="en-US" sz="2500" spc="-21" strike="noStrike" u="sng">
                <a:solidFill>
                  <a:srgbClr val="0000ff"/>
                </a:solidFill>
                <a:uFillTx/>
                <a:latin typeface="Zen Maru Gothic"/>
                <a:hlinkClick r:id="rId4"/>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500" spc="-1" strike="noStrike">
              <a:solidFill>
                <a:srgbClr val="000000"/>
              </a:solidFill>
              <a:latin typeface="Arial"/>
            </a:endParaRPr>
          </a:p>
          <a:p>
            <a:pPr lvl="1" marL="452160" indent="-226080">
              <a:lnSpc>
                <a:spcPts val="3300"/>
              </a:lnSpc>
              <a:buClr>
                <a:srgbClr val="0f0f0f"/>
              </a:buClr>
              <a:buFont typeface="Arial"/>
              <a:buChar char="•"/>
            </a:pPr>
            <a:r>
              <a:rPr b="0" lang="en-US" sz="2500" spc="-21" strike="noStrike">
                <a:solidFill>
                  <a:srgbClr val="0f0f0f"/>
                </a:solidFill>
                <a:latin typeface="Zen Maru Gothic Bold"/>
              </a:rPr>
              <a:t>JSON Documentation. (2022). </a:t>
            </a:r>
            <a:r>
              <a:rPr b="0" lang="en-US" sz="2500" spc="-21" strike="noStrike">
                <a:solidFill>
                  <a:srgbClr val="0f0f0f"/>
                </a:solidFill>
                <a:latin typeface="Zen Maru Gothic"/>
              </a:rPr>
              <a:t>Retrieved from </a:t>
            </a:r>
            <a:r>
              <a:rPr b="0" lang="en-US" sz="2500" spc="-21" strike="noStrike" u="sng">
                <a:solidFill>
                  <a:srgbClr val="0000ff"/>
                </a:solidFill>
                <a:uFillTx/>
                <a:latin typeface="Zen Maru Gothic"/>
                <a:hlinkClick r:id="rId5"/>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500" spc="-1" strike="noStrike">
              <a:solidFill>
                <a:srgbClr val="000000"/>
              </a:solidFill>
              <a:latin typeface="Arial"/>
            </a:endParaRPr>
          </a:p>
          <a:p>
            <a:pPr>
              <a:lnSpc>
                <a:spcPts val="4751"/>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2" name="Group 2"/>
          <p:cNvGrpSpPr/>
          <p:nvPr/>
        </p:nvGrpSpPr>
        <p:grpSpPr>
          <a:xfrm>
            <a:off x="669960" y="685800"/>
            <a:ext cx="5554800" cy="142200"/>
            <a:chOff x="669960" y="685800"/>
            <a:chExt cx="5554800" cy="142200"/>
          </a:xfrm>
        </p:grpSpPr>
        <p:sp>
          <p:nvSpPr>
            <p:cNvPr id="133"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34" name="Group 4"/>
          <p:cNvGrpSpPr/>
          <p:nvPr/>
        </p:nvGrpSpPr>
        <p:grpSpPr>
          <a:xfrm>
            <a:off x="12063240" y="680400"/>
            <a:ext cx="5554800" cy="147600"/>
            <a:chOff x="12063240" y="680400"/>
            <a:chExt cx="5554800" cy="147600"/>
          </a:xfrm>
        </p:grpSpPr>
        <p:sp>
          <p:nvSpPr>
            <p:cNvPr id="135"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36" name="Group 6"/>
          <p:cNvGrpSpPr/>
          <p:nvPr/>
        </p:nvGrpSpPr>
        <p:grpSpPr>
          <a:xfrm>
            <a:off x="6362640" y="685800"/>
            <a:ext cx="5554800" cy="136800"/>
            <a:chOff x="6362640" y="685800"/>
            <a:chExt cx="5554800" cy="136800"/>
          </a:xfrm>
        </p:grpSpPr>
        <p:sp>
          <p:nvSpPr>
            <p:cNvPr id="137"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38"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9" name="TextBox 9"/>
          <p:cNvSpPr/>
          <p:nvPr/>
        </p:nvSpPr>
        <p:spPr>
          <a:xfrm>
            <a:off x="2286000" y="4109400"/>
            <a:ext cx="13764960" cy="640440"/>
          </a:xfrm>
          <a:prstGeom prst="rect">
            <a:avLst/>
          </a:prstGeom>
          <a:noFill/>
          <a:ln w="0">
            <a:noFill/>
          </a:ln>
        </p:spPr>
        <p:style>
          <a:lnRef idx="0"/>
          <a:fillRef idx="0"/>
          <a:effectRef idx="0"/>
          <a:fontRef idx="minor"/>
        </p:style>
        <p:txBody>
          <a:bodyPr lIns="0" rIns="0" tIns="0" bIns="0" anchor="t">
            <a:spAutoFit/>
          </a:bodyPr>
          <a:p>
            <a:pPr algn="ctr">
              <a:lnSpc>
                <a:spcPts val="5040"/>
              </a:lnSpc>
            </a:pPr>
            <a:r>
              <a:rPr b="0" lang="en-US" sz="4200" spc="-1" strike="noStrike">
                <a:solidFill>
                  <a:srgbClr val="002060"/>
                </a:solidFill>
                <a:latin typeface="Arial Bold"/>
              </a:rPr>
              <a:t>THANK YOU</a:t>
            </a: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8" name="Group 2"/>
          <p:cNvGrpSpPr/>
          <p:nvPr/>
        </p:nvGrpSpPr>
        <p:grpSpPr>
          <a:xfrm>
            <a:off x="669960" y="685800"/>
            <a:ext cx="5554800" cy="142200"/>
            <a:chOff x="669960" y="685800"/>
            <a:chExt cx="5554800" cy="142200"/>
          </a:xfrm>
        </p:grpSpPr>
        <p:sp>
          <p:nvSpPr>
            <p:cNvPr id="49"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50" name="Group 4"/>
          <p:cNvGrpSpPr/>
          <p:nvPr/>
        </p:nvGrpSpPr>
        <p:grpSpPr>
          <a:xfrm>
            <a:off x="12063240" y="680400"/>
            <a:ext cx="5554800" cy="147600"/>
            <a:chOff x="12063240" y="680400"/>
            <a:chExt cx="5554800" cy="147600"/>
          </a:xfrm>
        </p:grpSpPr>
        <p:sp>
          <p:nvSpPr>
            <p:cNvPr id="51"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52" name="Group 6"/>
          <p:cNvGrpSpPr/>
          <p:nvPr/>
        </p:nvGrpSpPr>
        <p:grpSpPr>
          <a:xfrm>
            <a:off x="6362640" y="685800"/>
            <a:ext cx="5554800" cy="136800"/>
            <a:chOff x="6362640" y="685800"/>
            <a:chExt cx="5554800" cy="136800"/>
          </a:xfrm>
        </p:grpSpPr>
        <p:sp>
          <p:nvSpPr>
            <p:cNvPr id="53"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54"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TextBox 9"/>
          <p:cNvSpPr/>
          <p:nvPr/>
        </p:nvSpPr>
        <p:spPr>
          <a:xfrm>
            <a:off x="1365840" y="797760"/>
            <a:ext cx="15590160" cy="640440"/>
          </a:xfrm>
          <a:prstGeom prst="rect">
            <a:avLst/>
          </a:prstGeom>
          <a:noFill/>
          <a:ln w="0">
            <a:noFill/>
          </a:ln>
        </p:spPr>
        <p:style>
          <a:lnRef idx="0"/>
          <a:fillRef idx="0"/>
          <a:effectRef idx="0"/>
          <a:fontRef idx="minor"/>
        </p:style>
        <p:txBody>
          <a:bodyPr lIns="0" rIns="0" tIns="0" bIns="0" anchor="t">
            <a:spAutoFit/>
          </a:bodyPr>
          <a:p>
            <a:pPr>
              <a:lnSpc>
                <a:spcPts val="5040"/>
              </a:lnSpc>
            </a:pPr>
            <a:r>
              <a:rPr b="0" lang="en-US" sz="4200" spc="-1" strike="noStrike">
                <a:solidFill>
                  <a:srgbClr val="002060"/>
                </a:solidFill>
                <a:latin typeface="Arial Bold"/>
              </a:rPr>
              <a:t>OUTLINE</a:t>
            </a:r>
            <a:endParaRPr b="0" lang="en-IN" sz="4200" spc="-1" strike="noStrike">
              <a:solidFill>
                <a:srgbClr val="000000"/>
              </a:solidFill>
              <a:latin typeface="Arial"/>
            </a:endParaRPr>
          </a:p>
        </p:txBody>
      </p:sp>
      <p:sp>
        <p:nvSpPr>
          <p:cNvPr id="56" name="TextBox 10"/>
          <p:cNvSpPr/>
          <p:nvPr/>
        </p:nvSpPr>
        <p:spPr>
          <a:xfrm>
            <a:off x="1348920" y="2378880"/>
            <a:ext cx="16345440" cy="5029560"/>
          </a:xfrm>
          <a:prstGeom prst="rect">
            <a:avLst/>
          </a:prstGeom>
          <a:noFill/>
          <a:ln w="0">
            <a:noFill/>
          </a:ln>
        </p:spPr>
        <p:style>
          <a:lnRef idx="0"/>
          <a:fillRef idx="0"/>
          <a:effectRef idx="0"/>
          <a:fontRef idx="minor"/>
        </p:style>
        <p:txBody>
          <a:bodyPr lIns="0" rIns="0" tIns="0" bIns="0" anchor="t">
            <a:spAutoFit/>
          </a:bodyPr>
          <a:p>
            <a:pPr>
              <a:lnSpc>
                <a:spcPts val="3960"/>
              </a:lnSpc>
            </a:pPr>
            <a:r>
              <a:rPr b="0" lang="en-US" sz="3000" spc="-1" strike="noStrike">
                <a:solidFill>
                  <a:srgbClr val="404040"/>
                </a:solidFill>
                <a:latin typeface="Arial Bold"/>
              </a:rPr>
              <a:t>  </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Problem Statement </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Proposed System/Solution</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System Development Approach </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Algorithm &amp; Deployment  </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Result </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Conclusion</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Future Scope</a:t>
            </a:r>
            <a:endParaRPr b="0" lang="en-IN" sz="3000" spc="-1" strike="noStrike">
              <a:solidFill>
                <a:srgbClr val="000000"/>
              </a:solidFill>
              <a:latin typeface="Arial"/>
            </a:endParaRPr>
          </a:p>
          <a:p>
            <a:pPr lvl="1" marL="542880" indent="-271440">
              <a:lnSpc>
                <a:spcPts val="3960"/>
              </a:lnSpc>
              <a:buClr>
                <a:srgbClr val="404040"/>
              </a:buClr>
              <a:buFont typeface="Arial"/>
              <a:buChar char="•"/>
            </a:pPr>
            <a:r>
              <a:rPr b="0" lang="en-US" sz="3000" spc="-1" strike="noStrike">
                <a:solidFill>
                  <a:srgbClr val="404040"/>
                </a:solidFill>
                <a:latin typeface="Arial Bold"/>
              </a:rPr>
              <a:t>References</a:t>
            </a:r>
            <a:endParaRPr b="0" lang="en-IN" sz="3000" spc="-1" strike="noStrike">
              <a:solidFill>
                <a:srgbClr val="000000"/>
              </a:solidFill>
              <a:latin typeface="Arial"/>
            </a:endParaRPr>
          </a:p>
          <a:p>
            <a:pPr marL="542880" indent="-271440">
              <a:lnSpc>
                <a:spcPts val="396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7" name="Group 2"/>
          <p:cNvGrpSpPr/>
          <p:nvPr/>
        </p:nvGrpSpPr>
        <p:grpSpPr>
          <a:xfrm>
            <a:off x="669960" y="685800"/>
            <a:ext cx="5554800" cy="142200"/>
            <a:chOff x="669960" y="685800"/>
            <a:chExt cx="5554800" cy="142200"/>
          </a:xfrm>
        </p:grpSpPr>
        <p:sp>
          <p:nvSpPr>
            <p:cNvPr id="58"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59" name="Group 4"/>
          <p:cNvGrpSpPr/>
          <p:nvPr/>
        </p:nvGrpSpPr>
        <p:grpSpPr>
          <a:xfrm>
            <a:off x="12063240" y="680400"/>
            <a:ext cx="5554800" cy="147600"/>
            <a:chOff x="12063240" y="680400"/>
            <a:chExt cx="5554800" cy="147600"/>
          </a:xfrm>
        </p:grpSpPr>
        <p:sp>
          <p:nvSpPr>
            <p:cNvPr id="60"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61" name="Group 6"/>
          <p:cNvGrpSpPr/>
          <p:nvPr/>
        </p:nvGrpSpPr>
        <p:grpSpPr>
          <a:xfrm>
            <a:off x="6362640" y="685800"/>
            <a:ext cx="5554800" cy="136800"/>
            <a:chOff x="6362640" y="685800"/>
            <a:chExt cx="5554800" cy="136800"/>
          </a:xfrm>
        </p:grpSpPr>
        <p:sp>
          <p:nvSpPr>
            <p:cNvPr id="62"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63"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64" name="TextBox 9"/>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Problem Statement</a:t>
            </a:r>
            <a:endParaRPr b="0" lang="en-IN" sz="5940" spc="-1" strike="noStrike">
              <a:solidFill>
                <a:srgbClr val="000000"/>
              </a:solidFill>
              <a:latin typeface="Arial"/>
            </a:endParaRPr>
          </a:p>
        </p:txBody>
      </p:sp>
      <p:sp>
        <p:nvSpPr>
          <p:cNvPr id="65" name="TextBox 10"/>
          <p:cNvSpPr/>
          <p:nvPr/>
        </p:nvSpPr>
        <p:spPr>
          <a:xfrm>
            <a:off x="1054800" y="3234240"/>
            <a:ext cx="16361280" cy="5429880"/>
          </a:xfrm>
          <a:prstGeom prst="rect">
            <a:avLst/>
          </a:prstGeom>
          <a:noFill/>
          <a:ln w="0">
            <a:noFill/>
          </a:ln>
        </p:spPr>
        <p:style>
          <a:lnRef idx="0"/>
          <a:fillRef idx="0"/>
          <a:effectRef idx="0"/>
          <a:fontRef idx="minor"/>
        </p:style>
        <p:txBody>
          <a:bodyPr lIns="0" rIns="0" tIns="0" bIns="0" anchor="t">
            <a:spAutoFit/>
          </a:bodyPr>
          <a:p>
            <a:pPr>
              <a:lnSpc>
                <a:spcPts val="4751"/>
              </a:lnSpc>
            </a:pPr>
            <a:r>
              <a:rPr b="0" lang="en-US" sz="3600" spc="-29" strike="noStrike">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6" name="Group 2"/>
          <p:cNvGrpSpPr/>
          <p:nvPr/>
        </p:nvGrpSpPr>
        <p:grpSpPr>
          <a:xfrm>
            <a:off x="669960" y="685800"/>
            <a:ext cx="5554800" cy="142200"/>
            <a:chOff x="669960" y="685800"/>
            <a:chExt cx="5554800" cy="142200"/>
          </a:xfrm>
        </p:grpSpPr>
        <p:sp>
          <p:nvSpPr>
            <p:cNvPr id="67"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68" name="Group 4"/>
          <p:cNvGrpSpPr/>
          <p:nvPr/>
        </p:nvGrpSpPr>
        <p:grpSpPr>
          <a:xfrm>
            <a:off x="12063240" y="680400"/>
            <a:ext cx="5554800" cy="147600"/>
            <a:chOff x="12063240" y="680400"/>
            <a:chExt cx="5554800" cy="147600"/>
          </a:xfrm>
        </p:grpSpPr>
        <p:sp>
          <p:nvSpPr>
            <p:cNvPr id="69"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70" name="Group 6"/>
          <p:cNvGrpSpPr/>
          <p:nvPr/>
        </p:nvGrpSpPr>
        <p:grpSpPr>
          <a:xfrm>
            <a:off x="6362640" y="685800"/>
            <a:ext cx="5554800" cy="136800"/>
            <a:chOff x="6362640" y="685800"/>
            <a:chExt cx="5554800" cy="136800"/>
          </a:xfrm>
        </p:grpSpPr>
        <p:sp>
          <p:nvSpPr>
            <p:cNvPr id="71"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72"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73" name="TextBox 9"/>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Proposed Solution</a:t>
            </a:r>
            <a:endParaRPr b="0" lang="en-IN" sz="5940" spc="-1" strike="noStrike">
              <a:solidFill>
                <a:srgbClr val="000000"/>
              </a:solidFill>
              <a:latin typeface="Arial"/>
            </a:endParaRPr>
          </a:p>
        </p:txBody>
      </p:sp>
      <p:sp>
        <p:nvSpPr>
          <p:cNvPr id="74" name="TextBox 10"/>
          <p:cNvSpPr/>
          <p:nvPr/>
        </p:nvSpPr>
        <p:spPr>
          <a:xfrm>
            <a:off x="753840" y="2183400"/>
            <a:ext cx="17237160" cy="6033960"/>
          </a:xfrm>
          <a:prstGeom prst="rect">
            <a:avLst/>
          </a:prstGeom>
          <a:noFill/>
          <a:ln w="0">
            <a:noFill/>
          </a:ln>
        </p:spPr>
        <p:style>
          <a:lnRef idx="0"/>
          <a:fillRef idx="0"/>
          <a:effectRef idx="0"/>
          <a:fontRef idx="minor"/>
        </p:style>
        <p:txBody>
          <a:bodyPr lIns="0" rIns="0" tIns="0" bIns="0" anchor="t">
            <a:spAutoFit/>
          </a:bodyPr>
          <a:p>
            <a:pPr>
              <a:lnSpc>
                <a:spcPts val="4751"/>
              </a:lnSpc>
            </a:pPr>
            <a:r>
              <a:rPr b="0" lang="en-US" sz="3600" spc="29" strike="noStrike">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endParaRPr b="0" lang="en-IN" sz="3600" spc="-1" strike="noStrike">
              <a:solidFill>
                <a:srgbClr val="000000"/>
              </a:solidFill>
              <a:latin typeface="Arial"/>
            </a:endParaRPr>
          </a:p>
          <a:p>
            <a:pPr marL="1625040" indent="-541800">
              <a:lnSpc>
                <a:spcPts val="4751"/>
              </a:lnSpc>
              <a:tabLst>
                <a:tab algn="l" pos="0"/>
              </a:tabLst>
            </a:pPr>
            <a:r>
              <a:rPr b="0" lang="en-US" sz="3600" spc="32" strike="noStrike">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5" name="Group 2"/>
          <p:cNvGrpSpPr/>
          <p:nvPr/>
        </p:nvGrpSpPr>
        <p:grpSpPr>
          <a:xfrm>
            <a:off x="669960" y="685800"/>
            <a:ext cx="5554800" cy="142200"/>
            <a:chOff x="669960" y="685800"/>
            <a:chExt cx="5554800" cy="142200"/>
          </a:xfrm>
        </p:grpSpPr>
        <p:sp>
          <p:nvSpPr>
            <p:cNvPr id="76"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77" name="Group 4"/>
          <p:cNvGrpSpPr/>
          <p:nvPr/>
        </p:nvGrpSpPr>
        <p:grpSpPr>
          <a:xfrm>
            <a:off x="12063240" y="680400"/>
            <a:ext cx="5554800" cy="147600"/>
            <a:chOff x="12063240" y="680400"/>
            <a:chExt cx="5554800" cy="147600"/>
          </a:xfrm>
        </p:grpSpPr>
        <p:sp>
          <p:nvSpPr>
            <p:cNvPr id="78"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79" name="Group 6"/>
          <p:cNvGrpSpPr/>
          <p:nvPr/>
        </p:nvGrpSpPr>
        <p:grpSpPr>
          <a:xfrm>
            <a:off x="6362640" y="685800"/>
            <a:ext cx="5554800" cy="136800"/>
            <a:chOff x="6362640" y="685800"/>
            <a:chExt cx="5554800" cy="136800"/>
          </a:xfrm>
        </p:grpSpPr>
        <p:sp>
          <p:nvSpPr>
            <p:cNvPr id="80"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81"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2" name="TextBox 9"/>
          <p:cNvSpPr/>
          <p:nvPr/>
        </p:nvSpPr>
        <p:spPr>
          <a:xfrm>
            <a:off x="963360" y="7243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System  Approach</a:t>
            </a:r>
            <a:endParaRPr b="0" lang="en-IN" sz="5940" spc="-1" strike="noStrike">
              <a:solidFill>
                <a:srgbClr val="000000"/>
              </a:solidFill>
              <a:latin typeface="Arial"/>
            </a:endParaRPr>
          </a:p>
        </p:txBody>
      </p:sp>
      <p:sp>
        <p:nvSpPr>
          <p:cNvPr id="83" name="TextBox 10"/>
          <p:cNvSpPr/>
          <p:nvPr/>
        </p:nvSpPr>
        <p:spPr>
          <a:xfrm>
            <a:off x="963360" y="1623960"/>
            <a:ext cx="16361280" cy="8584200"/>
          </a:xfrm>
          <a:prstGeom prst="rect">
            <a:avLst/>
          </a:prstGeom>
          <a:noFill/>
          <a:ln w="0">
            <a:noFill/>
          </a:ln>
        </p:spPr>
        <p:style>
          <a:lnRef idx="0"/>
          <a:fillRef idx="0"/>
          <a:effectRef idx="0"/>
          <a:fontRef idx="minor"/>
        </p:style>
        <p:txBody>
          <a:bodyPr lIns="0" rIns="0" tIns="0" bIns="0" anchor="t">
            <a:spAutoFit/>
          </a:bodyPr>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688"/>
              </a:lnSpc>
            </a:pPr>
            <a:r>
              <a:rPr b="0" lang="en-US" sz="2790" spc="-24" strike="noStrike">
                <a:solidFill>
                  <a:srgbClr val="0f0f0f"/>
                </a:solidFill>
                <a:latin typeface="Zen Maru Gothic Bold"/>
              </a:rPr>
              <a:t>System Requirements:</a:t>
            </a:r>
            <a:endParaRPr b="0" lang="en-IN" sz="279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Key Logging: Capture and record keystrokes entered on the target device.</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Data Handling: Store logged keystrokes in text files (key_log.txt, key_log.json) for further processing.</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User Interaction: Utilize tkinter for building a graphical user interface (GUI) for starting and stopping the keylogger.</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Event Handling: Implement functions for handling key press and release events using the pynput library.</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File Management: Write logged keystrokes to text files in real-time for immediate access and analysis.</a:t>
            </a:r>
            <a:endParaRPr b="0" lang="en-IN" sz="24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688"/>
              </a:lnSpc>
            </a:pPr>
            <a:r>
              <a:rPr b="0" lang="en-US" sz="2790" spc="-24" strike="noStrike">
                <a:solidFill>
                  <a:srgbClr val="0f0f0f"/>
                </a:solidFill>
                <a:latin typeface="Zen Maru Gothic Bold"/>
              </a:rPr>
              <a:t>Libraries Required:</a:t>
            </a:r>
            <a:endParaRPr b="0" lang="en-IN" sz="279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tkinter: GUI development for user interaction.</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pynput: Event handling for keylogging functionalities.</a:t>
            </a:r>
            <a:endParaRPr b="0" lang="en-IN" sz="2400" spc="-1" strike="noStrike">
              <a:solidFill>
                <a:srgbClr val="000000"/>
              </a:solidFill>
              <a:latin typeface="Arial"/>
            </a:endParaRPr>
          </a:p>
          <a:p>
            <a:pPr lvl="1" marL="518400" indent="-259200">
              <a:lnSpc>
                <a:spcPts val="3169"/>
              </a:lnSpc>
              <a:buClr>
                <a:srgbClr val="0f0f0f"/>
              </a:buClr>
              <a:buFont typeface="Arial"/>
              <a:buChar char="•"/>
            </a:pPr>
            <a:r>
              <a:rPr b="0" lang="en-US" sz="2400" spc="-21" strike="noStrike">
                <a:solidFill>
                  <a:srgbClr val="0f0f0f"/>
                </a:solidFill>
                <a:latin typeface="Zen Maru Gothic"/>
              </a:rPr>
              <a:t>json: Serialization and deserialization of key logs for storage in JSON format.</a:t>
            </a:r>
            <a:endParaRPr b="0" lang="en-IN" sz="2400" spc="-1" strike="noStrike">
              <a:solidFill>
                <a:srgbClr val="000000"/>
              </a:solidFill>
              <a:latin typeface="Arial"/>
            </a:endParaRPr>
          </a:p>
          <a:p>
            <a:pPr>
              <a:lnSpc>
                <a:spcPts val="3169"/>
              </a:lnSpc>
            </a:pPr>
            <a:r>
              <a:rPr b="0" lang="en-US" sz="2400" spc="-21" strike="noStrike">
                <a:solidFill>
                  <a:srgbClr val="0f0f0f"/>
                </a:solidFill>
                <a:latin typeface="Zen Maru Gothic"/>
              </a:rPr>
              <a:t>By adhering to these system requirements and utilizing the specified libraries, we can systematically develop and deploy a functional keylogger system based on the provided code.</a:t>
            </a:r>
            <a:endParaRPr b="0" lang="en-IN" sz="24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a:p>
            <a:pPr>
              <a:lnSpc>
                <a:spcPts val="3169"/>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4" name="Group 2"/>
          <p:cNvGrpSpPr/>
          <p:nvPr/>
        </p:nvGrpSpPr>
        <p:grpSpPr>
          <a:xfrm>
            <a:off x="669960" y="685800"/>
            <a:ext cx="5554800" cy="142200"/>
            <a:chOff x="669960" y="685800"/>
            <a:chExt cx="5554800" cy="142200"/>
          </a:xfrm>
        </p:grpSpPr>
        <p:sp>
          <p:nvSpPr>
            <p:cNvPr id="85"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86" name="Group 4"/>
          <p:cNvGrpSpPr/>
          <p:nvPr/>
        </p:nvGrpSpPr>
        <p:grpSpPr>
          <a:xfrm>
            <a:off x="12063240" y="680400"/>
            <a:ext cx="5554800" cy="147600"/>
            <a:chOff x="12063240" y="680400"/>
            <a:chExt cx="5554800" cy="147600"/>
          </a:xfrm>
        </p:grpSpPr>
        <p:sp>
          <p:nvSpPr>
            <p:cNvPr id="87"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88" name="Group 6"/>
          <p:cNvGrpSpPr/>
          <p:nvPr/>
        </p:nvGrpSpPr>
        <p:grpSpPr>
          <a:xfrm>
            <a:off x="6362640" y="685800"/>
            <a:ext cx="5554800" cy="136800"/>
            <a:chOff x="6362640" y="685800"/>
            <a:chExt cx="5554800" cy="136800"/>
          </a:xfrm>
        </p:grpSpPr>
        <p:sp>
          <p:nvSpPr>
            <p:cNvPr id="89"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90"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TextBox 9"/>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Algorithm &amp; Deployment</a:t>
            </a:r>
            <a:endParaRPr b="0" lang="en-IN" sz="5940" spc="-1" strike="noStrike">
              <a:solidFill>
                <a:srgbClr val="000000"/>
              </a:solidFill>
              <a:latin typeface="Arial"/>
            </a:endParaRPr>
          </a:p>
        </p:txBody>
      </p:sp>
      <p:sp>
        <p:nvSpPr>
          <p:cNvPr id="92" name="TextBox 10"/>
          <p:cNvSpPr/>
          <p:nvPr/>
        </p:nvSpPr>
        <p:spPr>
          <a:xfrm>
            <a:off x="963360" y="2076120"/>
            <a:ext cx="16361280" cy="6671880"/>
          </a:xfrm>
          <a:prstGeom prst="rect">
            <a:avLst/>
          </a:prstGeom>
          <a:noFill/>
          <a:ln w="0">
            <a:noFill/>
          </a:ln>
        </p:spPr>
        <p:style>
          <a:lnRef idx="0"/>
          <a:fillRef idx="0"/>
          <a:effectRef idx="0"/>
          <a:fontRef idx="minor"/>
        </p:style>
        <p:txBody>
          <a:bodyPr lIns="0" rIns="0" tIns="0" bIns="0" anchor="t">
            <a:spAutoFit/>
          </a:bodyPr>
          <a:p>
            <a:pPr>
              <a:lnSpc>
                <a:spcPts val="3696"/>
              </a:lnSpc>
            </a:pPr>
            <a:r>
              <a:rPr b="0" lang="en-US" sz="2800" spc="-24" strike="noStrike">
                <a:solidFill>
                  <a:srgbClr val="404040"/>
                </a:solidFill>
                <a:latin typeface="Zen Maru Gothic Bold"/>
              </a:rPr>
              <a:t>Algorithm:</a:t>
            </a:r>
            <a:endParaRPr b="0" lang="en-IN" sz="28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Initialize global variables and flags for tracking key events and states.</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Define functions for capturing key press and release events (on_press and on_release).</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Implement functions to handle starting and stopping the keylogger (start_keylogger and stop_keylogger).</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Utilize the pynput library to monitor keyboard events and record keystrokes.</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Store captured keystrokes in text files (key_log.txt, key_log.json) for further analysis.</a:t>
            </a:r>
            <a:endParaRPr b="0" lang="en-IN" sz="2500" spc="-1" strike="noStrike">
              <a:solidFill>
                <a:srgbClr val="000000"/>
              </a:solidFill>
              <a:latin typeface="Arial"/>
            </a:endParaRPr>
          </a:p>
          <a:p>
            <a:pPr>
              <a:lnSpc>
                <a:spcPts val="2772"/>
              </a:lnSpc>
            </a:pPr>
            <a:endParaRPr b="0" lang="en-IN" sz="1800" spc="-1" strike="noStrike">
              <a:solidFill>
                <a:srgbClr val="000000"/>
              </a:solidFill>
              <a:latin typeface="Arial"/>
            </a:endParaRPr>
          </a:p>
          <a:p>
            <a:pPr>
              <a:lnSpc>
                <a:spcPts val="3696"/>
              </a:lnSpc>
            </a:pPr>
            <a:r>
              <a:rPr b="0" lang="en-US" sz="2800" spc="-24" strike="noStrike">
                <a:solidFill>
                  <a:srgbClr val="404040"/>
                </a:solidFill>
                <a:latin typeface="Zen Maru Gothic Bold"/>
              </a:rPr>
              <a:t>Deployment:</a:t>
            </a:r>
            <a:endParaRPr b="0" lang="en-IN" sz="28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Ensure all necessary libraries (tkinter, pynput, json) are installed.</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Run the Python script containing the keylogger code on the target device.</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Upon execution, a GUI window will appear with options to start and stop the keylogger.</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Click "Start" to initiate the keylogging process.</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Press keys on the keyboard to capture and log keystrokes in real-time.</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Click "Stop" to terminate the keylogger and end the logging process.</a:t>
            </a:r>
            <a:endParaRPr b="0" lang="en-IN" sz="2500" spc="-1" strike="noStrike">
              <a:solidFill>
                <a:srgbClr val="000000"/>
              </a:solidFill>
              <a:latin typeface="Arial"/>
            </a:endParaRPr>
          </a:p>
          <a:p>
            <a:pPr lvl="1" marL="452520" indent="-226080">
              <a:lnSpc>
                <a:spcPts val="3300"/>
              </a:lnSpc>
              <a:buClr>
                <a:srgbClr val="404040"/>
              </a:buClr>
              <a:buFont typeface="Arial"/>
              <a:buChar char="•"/>
            </a:pPr>
            <a:r>
              <a:rPr b="0" lang="en-US" sz="2500" spc="-21" strike="noStrike">
                <a:solidFill>
                  <a:srgbClr val="404040"/>
                </a:solidFill>
                <a:latin typeface="Zen Maru Gothic"/>
              </a:rPr>
              <a:t>Access the generated text files (key_log.txt, key_log.json) to view the recorded keystrokes.</a:t>
            </a:r>
            <a:endParaRPr b="0" lang="en-IN" sz="2500" spc="-1" strike="noStrike">
              <a:solidFill>
                <a:srgbClr val="000000"/>
              </a:solidFill>
              <a:latin typeface="Arial"/>
            </a:endParaRPr>
          </a:p>
          <a:p>
            <a:pPr marL="866880" indent="-289080">
              <a:lnSpc>
                <a:spcPts val="2772"/>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3" name="Group 2"/>
          <p:cNvGrpSpPr/>
          <p:nvPr/>
        </p:nvGrpSpPr>
        <p:grpSpPr>
          <a:xfrm>
            <a:off x="669960" y="685800"/>
            <a:ext cx="5554800" cy="142200"/>
            <a:chOff x="669960" y="685800"/>
            <a:chExt cx="5554800" cy="142200"/>
          </a:xfrm>
        </p:grpSpPr>
        <p:sp>
          <p:nvSpPr>
            <p:cNvPr id="94"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95" name="Group 4"/>
          <p:cNvGrpSpPr/>
          <p:nvPr/>
        </p:nvGrpSpPr>
        <p:grpSpPr>
          <a:xfrm>
            <a:off x="12063240" y="680400"/>
            <a:ext cx="5554800" cy="147600"/>
            <a:chOff x="12063240" y="680400"/>
            <a:chExt cx="5554800" cy="147600"/>
          </a:xfrm>
        </p:grpSpPr>
        <p:sp>
          <p:nvSpPr>
            <p:cNvPr id="96"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97" name="Group 6"/>
          <p:cNvGrpSpPr/>
          <p:nvPr/>
        </p:nvGrpSpPr>
        <p:grpSpPr>
          <a:xfrm>
            <a:off x="6362640" y="685800"/>
            <a:ext cx="5554800" cy="136800"/>
            <a:chOff x="6362640" y="685800"/>
            <a:chExt cx="5554800" cy="136800"/>
          </a:xfrm>
        </p:grpSpPr>
        <p:sp>
          <p:nvSpPr>
            <p:cNvPr id="98"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99"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0" name="Freeform 9"/>
          <p:cNvSpPr/>
          <p:nvPr/>
        </p:nvSpPr>
        <p:spPr>
          <a:xfrm>
            <a:off x="669960" y="3085920"/>
            <a:ext cx="5865120" cy="7118280"/>
          </a:xfrm>
          <a:custGeom>
            <a:avLst/>
            <a:gdLst>
              <a:gd name="textAreaLeft" fmla="*/ 0 w 5865120"/>
              <a:gd name="textAreaRight" fmla="*/ 5865480 w 5865120"/>
              <a:gd name="textAreaTop" fmla="*/ 0 h 7118280"/>
              <a:gd name="textAreaBottom" fmla="*/ 7118640 h 7118280"/>
            </a:gdLst>
            <a:ahLst/>
            <a:rect l="textAreaLeft" t="textAreaTop" r="textAreaRight" b="textAreaBottom"/>
            <a:pathLst>
              <a:path w="5865331" h="7118664">
                <a:moveTo>
                  <a:pt x="0" y="0"/>
                </a:moveTo>
                <a:lnTo>
                  <a:pt x="5865331" y="0"/>
                </a:lnTo>
                <a:lnTo>
                  <a:pt x="5865331" y="7118664"/>
                </a:lnTo>
                <a:lnTo>
                  <a:pt x="0" y="7118664"/>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1" name="Freeform 10"/>
          <p:cNvSpPr/>
          <p:nvPr/>
        </p:nvSpPr>
        <p:spPr>
          <a:xfrm>
            <a:off x="6849720" y="3085920"/>
            <a:ext cx="8037720" cy="2151360"/>
          </a:xfrm>
          <a:custGeom>
            <a:avLst/>
            <a:gdLst>
              <a:gd name="textAreaLeft" fmla="*/ 0 w 8037720"/>
              <a:gd name="textAreaRight" fmla="*/ 8038080 w 8037720"/>
              <a:gd name="textAreaTop" fmla="*/ 0 h 2151360"/>
              <a:gd name="textAreaBottom" fmla="*/ 2151720 h 2151360"/>
            </a:gdLst>
            <a:ahLst/>
            <a:rect l="textAreaLeft" t="textAreaTop" r="textAreaRight" b="textAreaBottom"/>
            <a:pathLst>
              <a:path w="8038208" h="2151644">
                <a:moveTo>
                  <a:pt x="0" y="0"/>
                </a:moveTo>
                <a:lnTo>
                  <a:pt x="8038208" y="0"/>
                </a:lnTo>
                <a:lnTo>
                  <a:pt x="8038208" y="2151644"/>
                </a:lnTo>
                <a:lnTo>
                  <a:pt x="0" y="2151644"/>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2" name="Freeform 11"/>
          <p:cNvSpPr/>
          <p:nvPr/>
        </p:nvSpPr>
        <p:spPr>
          <a:xfrm>
            <a:off x="6849720" y="5433120"/>
            <a:ext cx="11437920" cy="4853520"/>
          </a:xfrm>
          <a:custGeom>
            <a:avLst/>
            <a:gdLst>
              <a:gd name="textAreaLeft" fmla="*/ 0 w 11437920"/>
              <a:gd name="textAreaRight" fmla="*/ 11438280 w 11437920"/>
              <a:gd name="textAreaTop" fmla="*/ 0 h 4853520"/>
              <a:gd name="textAreaBottom" fmla="*/ 4853880 h 4853520"/>
            </a:gdLst>
            <a:ahLst/>
            <a:rect l="textAreaLeft" t="textAreaTop" r="textAreaRight" b="textAreaBottom"/>
            <a:pathLst>
              <a:path w="11438332" h="4853772">
                <a:moveTo>
                  <a:pt x="0" y="0"/>
                </a:moveTo>
                <a:lnTo>
                  <a:pt x="11438332" y="0"/>
                </a:lnTo>
                <a:lnTo>
                  <a:pt x="11438332" y="4853772"/>
                </a:lnTo>
                <a:lnTo>
                  <a:pt x="0" y="4853772"/>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3" name="TextBox 12"/>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Result</a:t>
            </a:r>
            <a:endParaRPr b="0" lang="en-IN" sz="5940" spc="-1" strike="noStrike">
              <a:solidFill>
                <a:srgbClr val="000000"/>
              </a:solidFill>
              <a:latin typeface="Arial"/>
            </a:endParaRPr>
          </a:p>
        </p:txBody>
      </p:sp>
      <p:sp>
        <p:nvSpPr>
          <p:cNvPr id="104" name="TextBox 13"/>
          <p:cNvSpPr/>
          <p:nvPr/>
        </p:nvSpPr>
        <p:spPr>
          <a:xfrm>
            <a:off x="669960" y="1774440"/>
            <a:ext cx="16361280" cy="871560"/>
          </a:xfrm>
          <a:prstGeom prst="rect">
            <a:avLst/>
          </a:prstGeom>
          <a:noFill/>
          <a:ln w="0">
            <a:noFill/>
          </a:ln>
        </p:spPr>
        <p:style>
          <a:lnRef idx="0"/>
          <a:fillRef idx="0"/>
          <a:effectRef idx="0"/>
          <a:fontRef idx="minor"/>
        </p:style>
        <p:txBody>
          <a:bodyPr lIns="0" rIns="0" tIns="0" bIns="0" anchor="t">
            <a:spAutoFit/>
          </a:bodyPr>
          <a:p>
            <a:pPr>
              <a:lnSpc>
                <a:spcPts val="3433"/>
              </a:lnSpc>
            </a:pPr>
            <a:r>
              <a:rPr b="0" lang="en-US" sz="2600" spc="-21" strike="noStrike">
                <a:solidFill>
                  <a:srgbClr val="0f0f0f"/>
                </a:solidFill>
                <a:latin typeface="Zen Maru Gothic"/>
              </a:rPr>
              <a:t>The implementation of the keylogger system allows for the discreet capture and recording of keystrokes on the target device, facilitating user activity monitoring and analysis.</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5" name="Group 2"/>
          <p:cNvGrpSpPr/>
          <p:nvPr/>
        </p:nvGrpSpPr>
        <p:grpSpPr>
          <a:xfrm>
            <a:off x="669960" y="685800"/>
            <a:ext cx="5554800" cy="142200"/>
            <a:chOff x="669960" y="685800"/>
            <a:chExt cx="5554800" cy="142200"/>
          </a:xfrm>
        </p:grpSpPr>
        <p:sp>
          <p:nvSpPr>
            <p:cNvPr id="106"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07" name="Group 4"/>
          <p:cNvGrpSpPr/>
          <p:nvPr/>
        </p:nvGrpSpPr>
        <p:grpSpPr>
          <a:xfrm>
            <a:off x="12063240" y="680400"/>
            <a:ext cx="5554800" cy="147600"/>
            <a:chOff x="12063240" y="680400"/>
            <a:chExt cx="5554800" cy="147600"/>
          </a:xfrm>
        </p:grpSpPr>
        <p:sp>
          <p:nvSpPr>
            <p:cNvPr id="108"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09" name="Group 6"/>
          <p:cNvGrpSpPr/>
          <p:nvPr/>
        </p:nvGrpSpPr>
        <p:grpSpPr>
          <a:xfrm>
            <a:off x="6362640" y="685800"/>
            <a:ext cx="5554800" cy="136800"/>
            <a:chOff x="6362640" y="685800"/>
            <a:chExt cx="5554800" cy="136800"/>
          </a:xfrm>
        </p:grpSpPr>
        <p:sp>
          <p:nvSpPr>
            <p:cNvPr id="110"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1"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2" name="TextBox 9"/>
          <p:cNvSpPr/>
          <p:nvPr/>
        </p:nvSpPr>
        <p:spPr>
          <a:xfrm>
            <a:off x="963360" y="783720"/>
            <a:ext cx="16361280" cy="905760"/>
          </a:xfrm>
          <a:prstGeom prst="rect">
            <a:avLst/>
          </a:prstGeom>
          <a:noFill/>
          <a:ln w="0">
            <a:noFill/>
          </a:ln>
        </p:spPr>
        <p:style>
          <a:lnRef idx="0"/>
          <a:fillRef idx="0"/>
          <a:effectRef idx="0"/>
          <a:fontRef idx="minor"/>
        </p:style>
        <p:txBody>
          <a:bodyPr lIns="0" rIns="0" tIns="0" bIns="0" anchor="t">
            <a:spAutoFit/>
          </a:bodyPr>
          <a:p>
            <a:pPr>
              <a:lnSpc>
                <a:spcPts val="7129"/>
              </a:lnSpc>
            </a:pPr>
            <a:r>
              <a:rPr b="0" lang="en-US" sz="5940" spc="-1" strike="noStrike">
                <a:solidFill>
                  <a:srgbClr val="1cade4"/>
                </a:solidFill>
                <a:latin typeface="Arial Bold"/>
              </a:rPr>
              <a:t>Conclusion</a:t>
            </a:r>
            <a:endParaRPr b="0" lang="en-IN" sz="5940" spc="-1" strike="noStrike">
              <a:solidFill>
                <a:srgbClr val="000000"/>
              </a:solidFill>
              <a:latin typeface="Arial"/>
            </a:endParaRPr>
          </a:p>
        </p:txBody>
      </p:sp>
      <p:sp>
        <p:nvSpPr>
          <p:cNvPr id="113" name="TextBox 10"/>
          <p:cNvSpPr/>
          <p:nvPr/>
        </p:nvSpPr>
        <p:spPr>
          <a:xfrm>
            <a:off x="963360" y="2747160"/>
            <a:ext cx="16361280" cy="5429880"/>
          </a:xfrm>
          <a:prstGeom prst="rect">
            <a:avLst/>
          </a:prstGeom>
          <a:noFill/>
          <a:ln w="0">
            <a:noFill/>
          </a:ln>
        </p:spPr>
        <p:style>
          <a:lnRef idx="0"/>
          <a:fillRef idx="0"/>
          <a:effectRef idx="0"/>
          <a:fontRef idx="minor"/>
        </p:style>
        <p:txBody>
          <a:bodyPr lIns="0" rIns="0" tIns="0" bIns="0" anchor="t">
            <a:spAutoFit/>
          </a:bodyPr>
          <a:p>
            <a:pPr>
              <a:lnSpc>
                <a:spcPts val="4751"/>
              </a:lnSpc>
            </a:pPr>
            <a:r>
              <a:rPr b="0" lang="en-US" sz="3600" spc="-29" strike="noStrike">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Group 2"/>
          <p:cNvGrpSpPr/>
          <p:nvPr/>
        </p:nvGrpSpPr>
        <p:grpSpPr>
          <a:xfrm>
            <a:off x="669960" y="685800"/>
            <a:ext cx="5554800" cy="142200"/>
            <a:chOff x="669960" y="685800"/>
            <a:chExt cx="5554800" cy="142200"/>
          </a:xfrm>
        </p:grpSpPr>
        <p:sp>
          <p:nvSpPr>
            <p:cNvPr id="115" name="Freeform 3"/>
            <p:cNvSpPr/>
            <p:nvPr/>
          </p:nvSpPr>
          <p:spPr>
            <a:xfrm>
              <a:off x="669960" y="685800"/>
              <a:ext cx="5554800" cy="142200"/>
            </a:xfrm>
            <a:custGeom>
              <a:avLst/>
              <a:gdLst>
                <a:gd name="textAreaLeft" fmla="*/ 0 w 5554800"/>
                <a:gd name="textAreaRight" fmla="*/ 5555160 w 5554800"/>
                <a:gd name="textAreaTop" fmla="*/ 0 h 142200"/>
                <a:gd name="textAreaBottom" fmla="*/ 142560 h 142200"/>
              </a:gdLst>
              <a:ahLst/>
              <a:rect l="textAreaLeft" t="textAreaTop" r="textAreaRight" b="textAreaBottom"/>
              <a:pathLst>
                <a:path w="7406640" h="189992">
                  <a:moveTo>
                    <a:pt x="0" y="0"/>
                  </a:moveTo>
                  <a:lnTo>
                    <a:pt x="7406640" y="0"/>
                  </a:lnTo>
                  <a:lnTo>
                    <a:pt x="7406640" y="189992"/>
                  </a:lnTo>
                  <a:lnTo>
                    <a:pt x="0" y="189992"/>
                  </a:lnTo>
                  <a:close/>
                </a:path>
              </a:pathLst>
            </a:custGeom>
            <a:solidFill>
              <a:srgbClr val="465359"/>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16" name="Group 4"/>
          <p:cNvGrpSpPr/>
          <p:nvPr/>
        </p:nvGrpSpPr>
        <p:grpSpPr>
          <a:xfrm>
            <a:off x="12063240" y="680400"/>
            <a:ext cx="5554800" cy="147600"/>
            <a:chOff x="12063240" y="680400"/>
            <a:chExt cx="5554800" cy="147600"/>
          </a:xfrm>
        </p:grpSpPr>
        <p:sp>
          <p:nvSpPr>
            <p:cNvPr id="117" name="Freeform 5"/>
            <p:cNvSpPr/>
            <p:nvPr/>
          </p:nvSpPr>
          <p:spPr>
            <a:xfrm>
              <a:off x="12063240" y="680400"/>
              <a:ext cx="5554800" cy="147600"/>
            </a:xfrm>
            <a:custGeom>
              <a:avLst/>
              <a:gdLst>
                <a:gd name="textAreaLeft" fmla="*/ 0 w 5554800"/>
                <a:gd name="textAreaRight" fmla="*/ 5555160 w 5554800"/>
                <a:gd name="textAreaTop" fmla="*/ 0 h 147600"/>
                <a:gd name="textAreaBottom" fmla="*/ 147960 h 147600"/>
              </a:gdLst>
              <a:ahLst/>
              <a:rect l="textAreaLeft" t="textAreaTop" r="textAreaRight" b="textAreaBottom"/>
              <a:pathLst>
                <a:path w="7406640" h="197104">
                  <a:moveTo>
                    <a:pt x="0" y="0"/>
                  </a:moveTo>
                  <a:lnTo>
                    <a:pt x="7406640" y="0"/>
                  </a:lnTo>
                  <a:lnTo>
                    <a:pt x="7406640" y="197104"/>
                  </a:lnTo>
                  <a:lnTo>
                    <a:pt x="0" y="197104"/>
                  </a:lnTo>
                  <a:close/>
                </a:path>
              </a:pathLst>
            </a:custGeom>
            <a:solidFill>
              <a:srgbClr val="969fa7"/>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18" name="Group 6"/>
          <p:cNvGrpSpPr/>
          <p:nvPr/>
        </p:nvGrpSpPr>
        <p:grpSpPr>
          <a:xfrm>
            <a:off x="6362640" y="685800"/>
            <a:ext cx="5554800" cy="136800"/>
            <a:chOff x="6362640" y="685800"/>
            <a:chExt cx="5554800" cy="136800"/>
          </a:xfrm>
        </p:grpSpPr>
        <p:sp>
          <p:nvSpPr>
            <p:cNvPr id="119" name="Freeform 7"/>
            <p:cNvSpPr/>
            <p:nvPr/>
          </p:nvSpPr>
          <p:spPr>
            <a:xfrm>
              <a:off x="6362640" y="685800"/>
              <a:ext cx="5554800" cy="136800"/>
            </a:xfrm>
            <a:custGeom>
              <a:avLst/>
              <a:gdLst>
                <a:gd name="textAreaLeft" fmla="*/ 0 w 5554800"/>
                <a:gd name="textAreaRight" fmla="*/ 5555160 w 5554800"/>
                <a:gd name="textAreaTop" fmla="*/ 0 h 136800"/>
                <a:gd name="textAreaBottom" fmla="*/ 137160 h 136800"/>
              </a:gdLst>
              <a:ahLst/>
              <a:rect l="textAreaLeft" t="textAreaTop" r="textAreaRight" b="textAreaBottom"/>
              <a:pathLst>
                <a:path w="7406640" h="182880">
                  <a:moveTo>
                    <a:pt x="0" y="0"/>
                  </a:moveTo>
                  <a:lnTo>
                    <a:pt x="7406640" y="0"/>
                  </a:lnTo>
                  <a:lnTo>
                    <a:pt x="7406640" y="182880"/>
                  </a:lnTo>
                  <a:lnTo>
                    <a:pt x="0" y="182880"/>
                  </a:lnTo>
                  <a:close/>
                </a:path>
              </a:pathLst>
            </a:custGeom>
            <a:solidFill>
              <a:srgbClr val="1cade4"/>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20" name="Freeform 8"/>
          <p:cNvSpPr/>
          <p:nvPr/>
        </p:nvSpPr>
        <p:spPr>
          <a:xfrm>
            <a:off x="15727680" y="9657000"/>
            <a:ext cx="1688400" cy="547200"/>
          </a:xfrm>
          <a:custGeom>
            <a:avLst/>
            <a:gdLst>
              <a:gd name="textAreaLeft" fmla="*/ 0 w 1688400"/>
              <a:gd name="textAreaRight" fmla="*/ 1688760 w 1688400"/>
              <a:gd name="textAreaTop" fmla="*/ 0 h 547200"/>
              <a:gd name="textAreaBottom" fmla="*/ 547560 h 547200"/>
            </a:gdLst>
            <a:ahLst/>
            <a:rect l="textAreaLeft" t="textAreaTop" r="textAreaRight" b="textAreaBottom"/>
            <a:pathLst>
              <a:path w="1688707" h="547689">
                <a:moveTo>
                  <a:pt x="0" y="0"/>
                </a:moveTo>
                <a:lnTo>
                  <a:pt x="1688707" y="0"/>
                </a:lnTo>
                <a:lnTo>
                  <a:pt x="1688707" y="547689"/>
                </a:lnTo>
                <a:lnTo>
                  <a:pt x="0" y="54768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1" name="TextBox 9"/>
          <p:cNvSpPr/>
          <p:nvPr/>
        </p:nvSpPr>
        <p:spPr>
          <a:xfrm>
            <a:off x="963360" y="3214080"/>
            <a:ext cx="16361280" cy="4525920"/>
          </a:xfrm>
          <a:prstGeom prst="rect">
            <a:avLst/>
          </a:prstGeom>
          <a:noFill/>
          <a:ln w="0">
            <a:noFill/>
          </a:ln>
        </p:spPr>
        <p:style>
          <a:lnRef idx="0"/>
          <a:fillRef idx="0"/>
          <a:effectRef idx="0"/>
          <a:fontRef idx="minor"/>
        </p:style>
        <p:txBody>
          <a:bodyPr lIns="0" rIns="0" tIns="0" bIns="0" anchor="t">
            <a:spAutoFit/>
          </a:bodyPr>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Enhanced Logging: Capture additional data like mouse clicks and application usage.</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Remote Monitoring: Monitor user activity across devices from a central location.</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Anonymization: Protect privacy by anonymizing captured information.</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Behavior Analysis: Use AI to detect and prevent suspicious behavior.</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Real-time Alerts: Receive alerts for unauthorized activities.</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Cross-platform Support: Extend keylogging to various operating systems.</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User Authentication: Restrict keylogging to authorized users.</a:t>
            </a:r>
            <a:endParaRPr b="0" lang="en-IN" sz="3000" spc="-1" strike="noStrike">
              <a:solidFill>
                <a:srgbClr val="000000"/>
              </a:solidFill>
              <a:latin typeface="Arial"/>
            </a:endParaRPr>
          </a:p>
          <a:p>
            <a:pPr lvl="1" marL="647640" indent="-324000">
              <a:lnSpc>
                <a:spcPts val="3960"/>
              </a:lnSpc>
              <a:buClr>
                <a:srgbClr val="000000"/>
              </a:buClr>
              <a:buFont typeface="OpenSymbol"/>
              <a:buAutoNum type="arabicPeriod"/>
            </a:pPr>
            <a:r>
              <a:rPr b="0" lang="en-US" sz="3000" spc="-24" strike="noStrike">
                <a:solidFill>
                  <a:srgbClr val="000000"/>
                </a:solidFill>
                <a:latin typeface="Zen Maru Gothic"/>
              </a:rPr>
              <a:t>Reporting: Generate detailed insights for compliance and auditing.</a:t>
            </a:r>
            <a:endParaRPr b="0" lang="en-IN" sz="3000" spc="-1" strike="noStrike">
              <a:solidFill>
                <a:srgbClr val="000000"/>
              </a:solidFill>
              <a:latin typeface="Arial"/>
            </a:endParaRPr>
          </a:p>
          <a:p>
            <a:pPr marL="542880" indent="-271440">
              <a:lnSpc>
                <a:spcPts val="3960"/>
              </a:lnSpc>
              <a:tabLst>
                <a:tab algn="l" pos="0"/>
              </a:tabLst>
            </a:pPr>
            <a:endParaRPr b="0" lang="en-IN" sz="1800" spc="-1" strike="noStrike">
              <a:solidFill>
                <a:srgbClr val="000000"/>
              </a:solidFill>
              <a:latin typeface="Arial"/>
            </a:endParaRPr>
          </a:p>
        </p:txBody>
      </p:sp>
      <p:sp>
        <p:nvSpPr>
          <p:cNvPr id="122" name="TextBox 10"/>
          <p:cNvSpPr/>
          <p:nvPr/>
        </p:nvSpPr>
        <p:spPr>
          <a:xfrm>
            <a:off x="894960" y="1275120"/>
            <a:ext cx="16361280" cy="603720"/>
          </a:xfrm>
          <a:prstGeom prst="rect">
            <a:avLst/>
          </a:prstGeom>
          <a:noFill/>
          <a:ln w="0">
            <a:noFill/>
          </a:ln>
        </p:spPr>
        <p:style>
          <a:lnRef idx="0"/>
          <a:fillRef idx="0"/>
          <a:effectRef idx="0"/>
          <a:fontRef idx="minor"/>
        </p:style>
        <p:txBody>
          <a:bodyPr lIns="0" rIns="0" tIns="0" bIns="0" anchor="t">
            <a:spAutoFit/>
          </a:bodyPr>
          <a:p>
            <a:pPr>
              <a:lnSpc>
                <a:spcPts val="4751"/>
              </a:lnSpc>
            </a:pPr>
            <a:r>
              <a:rPr b="0" lang="en-US" sz="4950" spc="-1" strike="noStrike">
                <a:solidFill>
                  <a:srgbClr val="1cade4"/>
                </a:solidFill>
                <a:latin typeface="Arial Bold"/>
              </a:rPr>
              <a:t>Future scope</a:t>
            </a:r>
            <a:endParaRPr b="0" lang="en-IN" sz="49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2024-04-03T22:08:02Z</dcterms:modified>
  <cp:revision>1</cp:revision>
  <dc:subject/>
  <dc:title/>
</cp:coreProperties>
</file>