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6"/>
  </p:notesMasterIdLst>
  <p:sldIdLst>
    <p:sldId id="256" r:id="rId27"/>
    <p:sldId id="257" r:id="rId28"/>
    <p:sldId id="258" r:id="rId29"/>
    <p:sldId id="259" r:id="rId30"/>
    <p:sldId id="260" r:id="rId31"/>
    <p:sldId id="261" r:id="rId32"/>
    <p:sldId id="262" r:id="rId33"/>
    <p:sldId id="263" r:id="rId34"/>
    <p:sldId id="264"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Gagalin" charset="1" panose="000005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Agrandir" charset="1" panose="00000500000000000000"/>
      <p:regular r:id="rId15"/>
    </p:embeddedFont>
    <p:embeddedFont>
      <p:font typeface="Agrandir Bold" charset="1" panose="00000800000000000000"/>
      <p:regular r:id="rId16"/>
    </p:embeddedFont>
    <p:embeddedFont>
      <p:font typeface="Agrandir Italics" charset="1" panose="00000500000000000000"/>
      <p:regular r:id="rId17"/>
    </p:embeddedFont>
    <p:embeddedFont>
      <p:font typeface="Agrandir Bold Italics" charset="1" panose="00000800000000000000"/>
      <p:regular r:id="rId18"/>
    </p:embeddedFont>
    <p:embeddedFont>
      <p:font typeface="Agrandir Thin" charset="1" panose="00000200000000000000"/>
      <p:regular r:id="rId19"/>
    </p:embeddedFont>
    <p:embeddedFont>
      <p:font typeface="Agrandir Thin Italics" charset="1" panose="00000200000000000000"/>
      <p:regular r:id="rId20"/>
    </p:embeddedFont>
    <p:embeddedFont>
      <p:font typeface="Agrandir Medium" charset="1" panose="00000600000000000000"/>
      <p:regular r:id="rId21"/>
    </p:embeddedFont>
    <p:embeddedFont>
      <p:font typeface="Agrandir Medium Italics" charset="1" panose="00000600000000000000"/>
      <p:regular r:id="rId22"/>
    </p:embeddedFont>
    <p:embeddedFont>
      <p:font typeface="Agrandir Ultra-Bold" charset="1" panose="00000A00000000000000"/>
      <p:regular r:id="rId23"/>
    </p:embeddedFont>
    <p:embeddedFont>
      <p:font typeface="Agrandir Ultra-Bold Italics" charset="1" panose="00000A00000000000000"/>
      <p:regular r:id="rId24"/>
    </p:embeddedFont>
    <p:embeddedFont>
      <p:font typeface="Agrandir Heavy" charset="1" panose="00000900000000000000"/>
      <p:regular r:id="rId25"/>
    </p:embeddedFont>
    <p:embeddedFont>
      <p:font typeface="Agrandir Heavy Italics" charset="1" panose="000009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notesMasters/notesMaster1.xml" Type="http://schemas.openxmlformats.org/officeDocument/2006/relationships/notesMaster"/><Relationship Id="rId37" Target="theme/theme2.xml" Type="http://schemas.openxmlformats.org/officeDocument/2006/relationships/theme"/><Relationship Id="rId38" Target="notesSlides/notesSlide1.xml" Type="http://schemas.openxmlformats.org/officeDocument/2006/relationships/notesSlide"/><Relationship Id="rId39" Target="notesSlides/notesSlide2.xml" Type="http://schemas.openxmlformats.org/officeDocument/2006/relationships/notesSlide"/><Relationship Id="rId4" Target="theme/theme1.xml" Type="http://schemas.openxmlformats.org/officeDocument/2006/relationships/theme"/><Relationship Id="rId40" Target="notesSlides/notesSlide3.xml" Type="http://schemas.openxmlformats.org/officeDocument/2006/relationships/notesSlide"/><Relationship Id="rId41" Target="notesSlides/notesSlide4.xml" Type="http://schemas.openxmlformats.org/officeDocument/2006/relationships/notesSlide"/><Relationship Id="rId42" Target="notesSlides/notesSlide5.xml" Type="http://schemas.openxmlformats.org/officeDocument/2006/relationships/notesSlide"/><Relationship Id="rId43" Target="notesSlides/notesSlide6.xml" Type="http://schemas.openxmlformats.org/officeDocument/2006/relationships/notesSlide"/><Relationship Id="rId44" Target="notesSlides/notesSlide7.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Greet the audience and express excitement about the presentation. Mention that the presentation will focus on a research proposal in computer science, specifically on developing fair, transparent, and accountable AI systems for underserved communities.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Emphasize the rapid development and transformative potential of AI, as well as the challenges it poses, such as job displacement, ethical concerns, and bias. Highlight the importance of carefully considering these challenges as we develop and deploy AI systems.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Clearly state your area of interest: developing fair, transparent, and accountable AI systems for underserved communities. Justify your choice by highlighting the importance of ensuring that AI systems are developed and used in a way that benefits all of society, not just the privileged few. Cite the reference Bostrom (2014) to support your claim.</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Clearly state your area of interest: developing fair, transparent, and accountable AI systems for underserved communities. Justify your choice by highlighting the importance of ensuring that AI systems are developed and used in a way that benefits all of society, not just the privileged few. Cite the reference Bostrom (2014) to support your claim.</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Clearly state your area of interest: developing fair, transparent, and accountable AI systems for underserved communities. Justify your choice by highlighting the importance of ensuring that AI systems are developed and used in a way that benefits all of society, not just the privileged few. Cite the reference Bostrom (2014) to support your claim.</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Clearly state your area of interest: developing fair, transparent, and accountable AI systems for underserved communities. Justify your choice by highlighting the importance of ensuring that AI systems are developed and used in a way that benefits all of society, not just the privileged few. Cite the reference Bostrom (2014) to support your claim.</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Clearly state your area of interest: developing fair, transparent, and accountable AI systems for underserved communities. Justify your choice by highlighting the importance of ensuring that AI systems are developed and used in a way that benefits all of society, not just the privileged few. Cite the reference Bostrom (2014) to support your claim.</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10.png" Type="http://schemas.openxmlformats.org/officeDocument/2006/relationships/image"/><Relationship Id="rId13" Target="../media/image11.svg" Type="http://schemas.openxmlformats.org/officeDocument/2006/relationships/image"/><Relationship Id="rId14" Target="../media/image12.png" Type="http://schemas.openxmlformats.org/officeDocument/2006/relationships/image"/><Relationship Id="rId15" Target="../media/image13.svg" Type="http://schemas.openxmlformats.org/officeDocument/2006/relationships/image"/><Relationship Id="rId16" Target="../media/image14.png" Type="http://schemas.openxmlformats.org/officeDocument/2006/relationships/image"/><Relationship Id="rId17" Target="../media/image15.svg" Type="http://schemas.openxmlformats.org/officeDocument/2006/relationships/image"/><Relationship Id="rId18" Target="../media/image16.png" Type="http://schemas.openxmlformats.org/officeDocument/2006/relationships/image"/><Relationship Id="rId19" Target="../media/image17.svg" Type="http://schemas.openxmlformats.org/officeDocument/2006/relationships/image"/><Relationship Id="rId2" Target="../notesSlides/notesSlide1.xml" Type="http://schemas.openxmlformats.org/officeDocument/2006/relationships/notesSlide"/><Relationship Id="rId20" Target="../media/image18.png" Type="http://schemas.openxmlformats.org/officeDocument/2006/relationships/image"/><Relationship Id="rId21" Target="../media/image19.svg" Type="http://schemas.openxmlformats.org/officeDocument/2006/relationships/image"/><Relationship Id="rId22" Target="../media/image20.png" Type="http://schemas.openxmlformats.org/officeDocument/2006/relationships/image"/><Relationship Id="rId23" Target="../media/image21.svg" Type="http://schemas.openxmlformats.org/officeDocument/2006/relationships/image"/><Relationship Id="rId24" Target="../media/image22.png" Type="http://schemas.openxmlformats.org/officeDocument/2006/relationships/image"/><Relationship Id="rId25" Target="../media/image23.svg" Type="http://schemas.openxmlformats.org/officeDocument/2006/relationships/image"/><Relationship Id="rId26" Target="../media/image24.png" Type="http://schemas.openxmlformats.org/officeDocument/2006/relationships/image"/><Relationship Id="rId27" Target="../media/image25.sv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2" Target="../notesSlides/notesSlide2.xml" Type="http://schemas.openxmlformats.org/officeDocument/2006/relationships/notesSlide"/><Relationship Id="rId3" Target="../media/image1.pn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2" Target="../notesSlides/notesSlide3.xml" Type="http://schemas.openxmlformats.org/officeDocument/2006/relationships/notesSlide"/><Relationship Id="rId3" Target="../media/image1.pn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2" Target="../notesSlides/notesSlide4.xml" Type="http://schemas.openxmlformats.org/officeDocument/2006/relationships/notesSlide"/><Relationship Id="rId3" Target="../media/image1.pn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2" Target="../notesSlides/notesSlide5.xml" Type="http://schemas.openxmlformats.org/officeDocument/2006/relationships/notesSlide"/><Relationship Id="rId3" Target="../media/image1.pn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2" Target="../notesSlides/notesSlide6.xml" Type="http://schemas.openxmlformats.org/officeDocument/2006/relationships/notesSlide"/><Relationship Id="rId3" Target="../media/image1.pn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2" Target="../notesSlides/notesSlide7.xml" Type="http://schemas.openxmlformats.org/officeDocument/2006/relationships/notesSlide"/><Relationship Id="rId3" Target="../media/image1.pn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3.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2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36.png" Type="http://schemas.openxmlformats.org/officeDocument/2006/relationships/image"/><Relationship Id="rId12" Target="../media/image3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34.png" Type="http://schemas.openxmlformats.org/officeDocument/2006/relationships/image"/><Relationship Id="rId8" Target="../media/image35.sv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alphaModFix amt="99000"/>
            </a:blip>
            <a:stretch>
              <a:fillRect l="0" t="-38888" r="-48" b="-38974"/>
            </a:stretch>
          </a:blipFill>
        </p:spPr>
      </p:sp>
      <p:sp>
        <p:nvSpPr>
          <p:cNvPr name="Freeform 3" id="3"/>
          <p:cNvSpPr/>
          <p:nvPr/>
        </p:nvSpPr>
        <p:spPr>
          <a:xfrm flipH="false" flipV="false" rot="3649572">
            <a:off x="13905010" y="4377341"/>
            <a:ext cx="7530117" cy="6918465"/>
          </a:xfrm>
          <a:custGeom>
            <a:avLst/>
            <a:gdLst/>
            <a:ahLst/>
            <a:cxnLst/>
            <a:rect r="r" b="b" t="t" l="l"/>
            <a:pathLst>
              <a:path h="6918465" w="7530117">
                <a:moveTo>
                  <a:pt x="0" y="0"/>
                </a:moveTo>
                <a:lnTo>
                  <a:pt x="7530117" y="0"/>
                </a:lnTo>
                <a:lnTo>
                  <a:pt x="7530117" y="6918466"/>
                </a:lnTo>
                <a:lnTo>
                  <a:pt x="0" y="69184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802992">
            <a:off x="-1245989" y="-3362067"/>
            <a:ext cx="6320685" cy="6724133"/>
          </a:xfrm>
          <a:custGeom>
            <a:avLst/>
            <a:gdLst/>
            <a:ahLst/>
            <a:cxnLst/>
            <a:rect r="r" b="b" t="t" l="l"/>
            <a:pathLst>
              <a:path h="6724133" w="6320685">
                <a:moveTo>
                  <a:pt x="0" y="0"/>
                </a:moveTo>
                <a:lnTo>
                  <a:pt x="6320685" y="0"/>
                </a:lnTo>
                <a:lnTo>
                  <a:pt x="6320685" y="6724134"/>
                </a:lnTo>
                <a:lnTo>
                  <a:pt x="0" y="67241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728116" y="6015904"/>
            <a:ext cx="3941664" cy="3662164"/>
          </a:xfrm>
          <a:custGeom>
            <a:avLst/>
            <a:gdLst/>
            <a:ahLst/>
            <a:cxnLst/>
            <a:rect r="r" b="b" t="t" l="l"/>
            <a:pathLst>
              <a:path h="3662164" w="3941664">
                <a:moveTo>
                  <a:pt x="0" y="0"/>
                </a:moveTo>
                <a:lnTo>
                  <a:pt x="3941663" y="0"/>
                </a:lnTo>
                <a:lnTo>
                  <a:pt x="3941663" y="3662164"/>
                </a:lnTo>
                <a:lnTo>
                  <a:pt x="0" y="36621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382868" y="8694512"/>
            <a:ext cx="2656101" cy="2574003"/>
          </a:xfrm>
          <a:custGeom>
            <a:avLst/>
            <a:gdLst/>
            <a:ahLst/>
            <a:cxnLst/>
            <a:rect r="r" b="b" t="t" l="l"/>
            <a:pathLst>
              <a:path h="2574003" w="2656101">
                <a:moveTo>
                  <a:pt x="0" y="0"/>
                </a:moveTo>
                <a:lnTo>
                  <a:pt x="2656101" y="0"/>
                </a:lnTo>
                <a:lnTo>
                  <a:pt x="2656101" y="2574003"/>
                </a:lnTo>
                <a:lnTo>
                  <a:pt x="0" y="25740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3454998" y="5279153"/>
            <a:ext cx="6249851" cy="5742191"/>
          </a:xfrm>
          <a:custGeom>
            <a:avLst/>
            <a:gdLst/>
            <a:ahLst/>
            <a:cxnLst/>
            <a:rect r="r" b="b" t="t" l="l"/>
            <a:pathLst>
              <a:path h="5742191" w="6249851">
                <a:moveTo>
                  <a:pt x="0" y="0"/>
                </a:moveTo>
                <a:lnTo>
                  <a:pt x="6249850" y="0"/>
                </a:lnTo>
                <a:lnTo>
                  <a:pt x="6249850" y="5742191"/>
                </a:lnTo>
                <a:lnTo>
                  <a:pt x="0" y="574219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2237146">
            <a:off x="-315172" y="6923252"/>
            <a:ext cx="4459052" cy="3210518"/>
          </a:xfrm>
          <a:custGeom>
            <a:avLst/>
            <a:gdLst/>
            <a:ahLst/>
            <a:cxnLst/>
            <a:rect r="r" b="b" t="t" l="l"/>
            <a:pathLst>
              <a:path h="3210518" w="4459052">
                <a:moveTo>
                  <a:pt x="0" y="0"/>
                </a:moveTo>
                <a:lnTo>
                  <a:pt x="4459052" y="0"/>
                </a:lnTo>
                <a:lnTo>
                  <a:pt x="4459052" y="3210518"/>
                </a:lnTo>
                <a:lnTo>
                  <a:pt x="0" y="321051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9021057" y="-1370502"/>
            <a:ext cx="2656101" cy="2574003"/>
          </a:xfrm>
          <a:custGeom>
            <a:avLst/>
            <a:gdLst/>
            <a:ahLst/>
            <a:cxnLst/>
            <a:rect r="r" b="b" t="t" l="l"/>
            <a:pathLst>
              <a:path h="2574003" w="2656101">
                <a:moveTo>
                  <a:pt x="0" y="0"/>
                </a:moveTo>
                <a:lnTo>
                  <a:pt x="2656101" y="0"/>
                </a:lnTo>
                <a:lnTo>
                  <a:pt x="2656101" y="2574004"/>
                </a:lnTo>
                <a:lnTo>
                  <a:pt x="0" y="257400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7670037">
            <a:off x="13383024" y="-2542762"/>
            <a:ext cx="5974748" cy="5489435"/>
          </a:xfrm>
          <a:custGeom>
            <a:avLst/>
            <a:gdLst/>
            <a:ahLst/>
            <a:cxnLst/>
            <a:rect r="r" b="b" t="t" l="l"/>
            <a:pathLst>
              <a:path h="5489435" w="5974748">
                <a:moveTo>
                  <a:pt x="0" y="0"/>
                </a:moveTo>
                <a:lnTo>
                  <a:pt x="5974748" y="0"/>
                </a:lnTo>
                <a:lnTo>
                  <a:pt x="5974748" y="5489435"/>
                </a:lnTo>
                <a:lnTo>
                  <a:pt x="0" y="548943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13767542" y="-372656"/>
            <a:ext cx="3902526" cy="3235549"/>
          </a:xfrm>
          <a:custGeom>
            <a:avLst/>
            <a:gdLst/>
            <a:ahLst/>
            <a:cxnLst/>
            <a:rect r="r" b="b" t="t" l="l"/>
            <a:pathLst>
              <a:path h="3235549" w="3902526">
                <a:moveTo>
                  <a:pt x="0" y="0"/>
                </a:moveTo>
                <a:lnTo>
                  <a:pt x="3902526" y="0"/>
                </a:lnTo>
                <a:lnTo>
                  <a:pt x="3902526" y="3235549"/>
                </a:lnTo>
                <a:lnTo>
                  <a:pt x="0" y="323554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1789354">
            <a:off x="575474" y="-347429"/>
            <a:ext cx="2725139" cy="3833315"/>
          </a:xfrm>
          <a:custGeom>
            <a:avLst/>
            <a:gdLst/>
            <a:ahLst/>
            <a:cxnLst/>
            <a:rect r="r" b="b" t="t" l="l"/>
            <a:pathLst>
              <a:path h="3833315" w="2725139">
                <a:moveTo>
                  <a:pt x="0" y="0"/>
                </a:moveTo>
                <a:lnTo>
                  <a:pt x="2725139" y="0"/>
                </a:lnTo>
                <a:lnTo>
                  <a:pt x="2725139" y="3833316"/>
                </a:lnTo>
                <a:lnTo>
                  <a:pt x="0" y="383331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0">
            <a:off x="5833552" y="-1855444"/>
            <a:ext cx="4515556" cy="4114800"/>
          </a:xfrm>
          <a:custGeom>
            <a:avLst/>
            <a:gdLst/>
            <a:ahLst/>
            <a:cxnLst/>
            <a:rect r="r" b="b" t="t" l="l"/>
            <a:pathLst>
              <a:path h="4114800" w="4515556">
                <a:moveTo>
                  <a:pt x="0" y="0"/>
                </a:moveTo>
                <a:lnTo>
                  <a:pt x="4515555" y="0"/>
                </a:lnTo>
                <a:lnTo>
                  <a:pt x="4515555" y="4114800"/>
                </a:lnTo>
                <a:lnTo>
                  <a:pt x="0" y="4114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14" id="14"/>
          <p:cNvSpPr txBox="true"/>
          <p:nvPr/>
        </p:nvSpPr>
        <p:spPr>
          <a:xfrm rot="0">
            <a:off x="4870710" y="3255177"/>
            <a:ext cx="10956794" cy="1866900"/>
          </a:xfrm>
          <a:prstGeom prst="rect">
            <a:avLst/>
          </a:prstGeom>
        </p:spPr>
        <p:txBody>
          <a:bodyPr anchor="t" rtlCol="false" tIns="0" lIns="0" bIns="0" rIns="0">
            <a:spAutoFit/>
          </a:bodyPr>
          <a:lstStyle/>
          <a:p>
            <a:pPr marL="0" indent="0" lvl="0">
              <a:lnSpc>
                <a:spcPts val="7425"/>
              </a:lnSpc>
            </a:pPr>
            <a:r>
              <a:rPr lang="en-US" sz="5500" spc="110">
                <a:solidFill>
                  <a:srgbClr val="000000"/>
                </a:solidFill>
                <a:latin typeface="Gagalin"/>
              </a:rPr>
              <a:t>AGILE PRESENTATION: ENHANCING DEVELOPMENT WITH SCRUM-AGILE</a:t>
            </a:r>
          </a:p>
        </p:txBody>
      </p:sp>
      <p:sp>
        <p:nvSpPr>
          <p:cNvPr name="TextBox 15" id="15"/>
          <p:cNvSpPr txBox="true"/>
          <p:nvPr/>
        </p:nvSpPr>
        <p:spPr>
          <a:xfrm rot="0">
            <a:off x="9246667" y="8053880"/>
            <a:ext cx="5378781" cy="1103542"/>
          </a:xfrm>
          <a:prstGeom prst="rect">
            <a:avLst/>
          </a:prstGeom>
        </p:spPr>
        <p:txBody>
          <a:bodyPr anchor="t" rtlCol="false" tIns="0" lIns="0" bIns="0" rIns="0">
            <a:spAutoFit/>
          </a:bodyPr>
          <a:lstStyle/>
          <a:p>
            <a:pPr marL="0" indent="0" lvl="0">
              <a:lnSpc>
                <a:spcPts val="7928"/>
              </a:lnSpc>
              <a:spcBef>
                <a:spcPct val="0"/>
              </a:spcBef>
            </a:pPr>
            <a:r>
              <a:rPr lang="en-US" sz="5285" spc="105">
                <a:solidFill>
                  <a:srgbClr val="000000"/>
                </a:solidFill>
                <a:latin typeface="Agrandir"/>
              </a:rPr>
              <a:t>By Mandip Raut </a:t>
            </a:r>
          </a:p>
        </p:txBody>
      </p:sp>
      <p:sp>
        <p:nvSpPr>
          <p:cNvPr name="Freeform 16" id="16"/>
          <p:cNvSpPr/>
          <p:nvPr/>
        </p:nvSpPr>
        <p:spPr>
          <a:xfrm flipH="false" flipV="false" rot="0">
            <a:off x="6115669" y="9157421"/>
            <a:ext cx="3028331" cy="3997797"/>
          </a:xfrm>
          <a:custGeom>
            <a:avLst/>
            <a:gdLst/>
            <a:ahLst/>
            <a:cxnLst/>
            <a:rect r="r" b="b" t="t" l="l"/>
            <a:pathLst>
              <a:path h="3997797" w="3028331">
                <a:moveTo>
                  <a:pt x="0" y="0"/>
                </a:moveTo>
                <a:lnTo>
                  <a:pt x="3028331" y="0"/>
                </a:lnTo>
                <a:lnTo>
                  <a:pt x="3028331" y="3997797"/>
                </a:lnTo>
                <a:lnTo>
                  <a:pt x="0" y="3997797"/>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7" id="17"/>
          <p:cNvSpPr/>
          <p:nvPr/>
        </p:nvSpPr>
        <p:spPr>
          <a:xfrm flipH="false" flipV="false" rot="0">
            <a:off x="11677158" y="1028700"/>
            <a:ext cx="1577381" cy="1528625"/>
          </a:xfrm>
          <a:custGeom>
            <a:avLst/>
            <a:gdLst/>
            <a:ahLst/>
            <a:cxnLst/>
            <a:rect r="r" b="b" t="t" l="l"/>
            <a:pathLst>
              <a:path h="1528625" w="1577381">
                <a:moveTo>
                  <a:pt x="0" y="0"/>
                </a:moveTo>
                <a:lnTo>
                  <a:pt x="1577381" y="0"/>
                </a:lnTo>
                <a:lnTo>
                  <a:pt x="1577381" y="1528625"/>
                </a:lnTo>
                <a:lnTo>
                  <a:pt x="0" y="15286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false" flipV="false" rot="4065037">
            <a:off x="11095644" y="9610088"/>
            <a:ext cx="2417198" cy="2342484"/>
          </a:xfrm>
          <a:custGeom>
            <a:avLst/>
            <a:gdLst/>
            <a:ahLst/>
            <a:cxnLst/>
            <a:rect r="r" b="b" t="t" l="l"/>
            <a:pathLst>
              <a:path h="2342484" w="2417198">
                <a:moveTo>
                  <a:pt x="0" y="0"/>
                </a:moveTo>
                <a:lnTo>
                  <a:pt x="2417198" y="0"/>
                </a:lnTo>
                <a:lnTo>
                  <a:pt x="2417198" y="2342484"/>
                </a:lnTo>
                <a:lnTo>
                  <a:pt x="0" y="2342484"/>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9" id="19"/>
          <p:cNvSpPr txBox="true"/>
          <p:nvPr/>
        </p:nvSpPr>
        <p:spPr>
          <a:xfrm rot="0">
            <a:off x="2794852" y="3205519"/>
            <a:ext cx="5378781" cy="1103542"/>
          </a:xfrm>
          <a:prstGeom prst="rect">
            <a:avLst/>
          </a:prstGeom>
        </p:spPr>
        <p:txBody>
          <a:bodyPr anchor="t" rtlCol="false" tIns="0" lIns="0" bIns="0" rIns="0">
            <a:spAutoFit/>
          </a:bodyPr>
          <a:lstStyle/>
          <a:p>
            <a:pPr marL="0" indent="0" lvl="0">
              <a:lnSpc>
                <a:spcPts val="7928"/>
              </a:lnSpc>
              <a:spcBef>
                <a:spcPct val="0"/>
              </a:spcBef>
            </a:pPr>
            <a:r>
              <a:rPr lang="en-US" sz="5285" spc="105">
                <a:solidFill>
                  <a:srgbClr val="000000"/>
                </a:solidFill>
                <a:latin typeface="Agrandir"/>
              </a:rPr>
              <a:t>Title: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alphaModFix amt="99000"/>
            </a:blip>
            <a:stretch>
              <a:fillRect l="0" t="-38888" r="-48" b="-38974"/>
            </a:stretch>
          </a:blipFill>
        </p:spPr>
      </p:sp>
      <p:sp>
        <p:nvSpPr>
          <p:cNvPr name="Freeform 3" id="3"/>
          <p:cNvSpPr/>
          <p:nvPr/>
        </p:nvSpPr>
        <p:spPr>
          <a:xfrm flipH="false" flipV="false" rot="-2272947">
            <a:off x="13553100" y="-2371378"/>
            <a:ext cx="8106813" cy="8725533"/>
          </a:xfrm>
          <a:custGeom>
            <a:avLst/>
            <a:gdLst/>
            <a:ahLst/>
            <a:cxnLst/>
            <a:rect r="r" b="b" t="t" l="l"/>
            <a:pathLst>
              <a:path h="8725533" w="8106813">
                <a:moveTo>
                  <a:pt x="0" y="0"/>
                </a:moveTo>
                <a:lnTo>
                  <a:pt x="8106813" y="0"/>
                </a:lnTo>
                <a:lnTo>
                  <a:pt x="8106813" y="8725533"/>
                </a:lnTo>
                <a:lnTo>
                  <a:pt x="0" y="87255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74744" y="7682326"/>
            <a:ext cx="3252480" cy="3151948"/>
          </a:xfrm>
          <a:custGeom>
            <a:avLst/>
            <a:gdLst/>
            <a:ahLst/>
            <a:cxnLst/>
            <a:rect r="r" b="b" t="t" l="l"/>
            <a:pathLst>
              <a:path h="3151948" w="3252480">
                <a:moveTo>
                  <a:pt x="0" y="0"/>
                </a:moveTo>
                <a:lnTo>
                  <a:pt x="3252479" y="0"/>
                </a:lnTo>
                <a:lnTo>
                  <a:pt x="3252479" y="3151948"/>
                </a:lnTo>
                <a:lnTo>
                  <a:pt x="0" y="31519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649572">
            <a:off x="-2773072" y="5310177"/>
            <a:ext cx="7530117" cy="6918465"/>
          </a:xfrm>
          <a:custGeom>
            <a:avLst/>
            <a:gdLst/>
            <a:ahLst/>
            <a:cxnLst/>
            <a:rect r="r" b="b" t="t" l="l"/>
            <a:pathLst>
              <a:path h="6918465" w="7530117">
                <a:moveTo>
                  <a:pt x="0" y="0"/>
                </a:moveTo>
                <a:lnTo>
                  <a:pt x="7530118" y="0"/>
                </a:lnTo>
                <a:lnTo>
                  <a:pt x="7530118" y="6918466"/>
                </a:lnTo>
                <a:lnTo>
                  <a:pt x="0" y="69184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882822">
            <a:off x="15329165" y="-215633"/>
            <a:ext cx="3343637" cy="4414042"/>
          </a:xfrm>
          <a:custGeom>
            <a:avLst/>
            <a:gdLst/>
            <a:ahLst/>
            <a:cxnLst/>
            <a:rect r="r" b="b" t="t" l="l"/>
            <a:pathLst>
              <a:path h="4414042" w="3343637">
                <a:moveTo>
                  <a:pt x="0" y="0"/>
                </a:moveTo>
                <a:lnTo>
                  <a:pt x="3343637" y="0"/>
                </a:lnTo>
                <a:lnTo>
                  <a:pt x="3343637" y="4414042"/>
                </a:lnTo>
                <a:lnTo>
                  <a:pt x="0" y="44140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1772112">
            <a:off x="-1176621" y="6761333"/>
            <a:ext cx="3375450" cy="4072941"/>
          </a:xfrm>
          <a:custGeom>
            <a:avLst/>
            <a:gdLst/>
            <a:ahLst/>
            <a:cxnLst/>
            <a:rect r="r" b="b" t="t" l="l"/>
            <a:pathLst>
              <a:path h="4072941" w="3375450">
                <a:moveTo>
                  <a:pt x="0" y="0"/>
                </a:moveTo>
                <a:lnTo>
                  <a:pt x="3375451" y="0"/>
                </a:lnTo>
                <a:lnTo>
                  <a:pt x="3375451" y="4072941"/>
                </a:lnTo>
                <a:lnTo>
                  <a:pt x="0" y="40729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8" id="8"/>
          <p:cNvGrpSpPr/>
          <p:nvPr/>
        </p:nvGrpSpPr>
        <p:grpSpPr>
          <a:xfrm rot="0">
            <a:off x="1835587" y="3148797"/>
            <a:ext cx="14802717" cy="6390848"/>
            <a:chOff x="0" y="0"/>
            <a:chExt cx="3770720" cy="1627951"/>
          </a:xfrm>
        </p:grpSpPr>
        <p:sp>
          <p:nvSpPr>
            <p:cNvPr name="Freeform 9" id="9"/>
            <p:cNvSpPr/>
            <p:nvPr/>
          </p:nvSpPr>
          <p:spPr>
            <a:xfrm flipH="false" flipV="false" rot="0">
              <a:off x="0" y="0"/>
              <a:ext cx="3770720" cy="1627951"/>
            </a:xfrm>
            <a:custGeom>
              <a:avLst/>
              <a:gdLst/>
              <a:ahLst/>
              <a:cxnLst/>
              <a:rect r="r" b="b" t="t" l="l"/>
              <a:pathLst>
                <a:path h="1627951" w="3770720">
                  <a:moveTo>
                    <a:pt x="0" y="0"/>
                  </a:moveTo>
                  <a:lnTo>
                    <a:pt x="3770720" y="0"/>
                  </a:lnTo>
                  <a:lnTo>
                    <a:pt x="3770720" y="1627951"/>
                  </a:lnTo>
                  <a:lnTo>
                    <a:pt x="0" y="1627951"/>
                  </a:lnTo>
                  <a:close/>
                </a:path>
              </a:pathLst>
            </a:custGeom>
            <a:solidFill>
              <a:srgbClr val="FFFFFF">
                <a:alpha val="40000"/>
              </a:srgbClr>
            </a:solidFill>
            <a:ln w="38100" cap="sq">
              <a:solidFill>
                <a:srgbClr val="000000">
                  <a:alpha val="40000"/>
                </a:srgbClr>
              </a:solidFill>
              <a:prstDash val="solid"/>
              <a:miter/>
            </a:ln>
          </p:spPr>
        </p:sp>
        <p:sp>
          <p:nvSpPr>
            <p:cNvPr name="TextBox 10" id="10"/>
            <p:cNvSpPr txBox="true"/>
            <p:nvPr/>
          </p:nvSpPr>
          <p:spPr>
            <a:xfrm>
              <a:off x="0" y="-57150"/>
              <a:ext cx="3770720" cy="1685101"/>
            </a:xfrm>
            <a:prstGeom prst="rect">
              <a:avLst/>
            </a:prstGeom>
          </p:spPr>
          <p:txBody>
            <a:bodyPr anchor="ctr" rtlCol="false" tIns="52524" lIns="52524" bIns="52524" rIns="52524"/>
            <a:lstStyle/>
            <a:p>
              <a:pPr algn="ctr">
                <a:lnSpc>
                  <a:spcPts val="2660"/>
                </a:lnSpc>
              </a:pPr>
            </a:p>
          </p:txBody>
        </p:sp>
      </p:grpSp>
      <p:sp>
        <p:nvSpPr>
          <p:cNvPr name="TextBox 11" id="11"/>
          <p:cNvSpPr txBox="true"/>
          <p:nvPr/>
        </p:nvSpPr>
        <p:spPr>
          <a:xfrm rot="0">
            <a:off x="1835587" y="1702700"/>
            <a:ext cx="11381592" cy="1149350"/>
          </a:xfrm>
          <a:prstGeom prst="rect">
            <a:avLst/>
          </a:prstGeom>
        </p:spPr>
        <p:txBody>
          <a:bodyPr anchor="t" rtlCol="false" tIns="0" lIns="0" bIns="0" rIns="0">
            <a:spAutoFit/>
          </a:bodyPr>
          <a:lstStyle/>
          <a:p>
            <a:pPr marL="0" indent="0" lvl="0">
              <a:lnSpc>
                <a:spcPts val="8800"/>
              </a:lnSpc>
            </a:pPr>
            <a:r>
              <a:rPr lang="en-US" sz="8000" spc="160">
                <a:solidFill>
                  <a:srgbClr val="000000"/>
                </a:solidFill>
                <a:latin typeface="Gagalin"/>
              </a:rPr>
              <a:t>Introduction</a:t>
            </a:r>
          </a:p>
        </p:txBody>
      </p:sp>
      <p:sp>
        <p:nvSpPr>
          <p:cNvPr name="TextBox 12" id="12"/>
          <p:cNvSpPr txBox="true"/>
          <p:nvPr/>
        </p:nvSpPr>
        <p:spPr>
          <a:xfrm rot="0">
            <a:off x="2020687" y="3316283"/>
            <a:ext cx="14391839" cy="5654675"/>
          </a:xfrm>
          <a:prstGeom prst="rect">
            <a:avLst/>
          </a:prstGeom>
        </p:spPr>
        <p:txBody>
          <a:bodyPr anchor="t" rtlCol="false" tIns="0" lIns="0" bIns="0" rIns="0">
            <a:spAutoFit/>
          </a:bodyPr>
          <a:lstStyle/>
          <a:p>
            <a:pPr algn="l" marL="0" indent="0" lvl="0">
              <a:lnSpc>
                <a:spcPts val="4900"/>
              </a:lnSpc>
            </a:pPr>
            <a:r>
              <a:rPr lang="en-US" sz="3500">
                <a:solidFill>
                  <a:srgbClr val="000000"/>
                </a:solidFill>
                <a:latin typeface="Agrandir"/>
              </a:rPr>
              <a:t>ChadaTech teansforms from Waterfall to Scrum-Agile, driven by a commitment to enhance products and cultivate a more collaborative corporate culture. This strategic shift reflects our recognition of the need for agility, innovation, and increased client satisfaction. Embracing Scrum-Agile goes beyond a methodology change; it's a holistic transformation fostering continuous improvement and a culture of innovation within our teams. This approach will deliver higher quality, tackle customer needs effectively, and evolve the software development landscape.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alphaModFix amt="99000"/>
            </a:blip>
            <a:stretch>
              <a:fillRect l="0" t="-38888" r="-48" b="-38974"/>
            </a:stretch>
          </a:blipFill>
        </p:spPr>
      </p:sp>
      <p:sp>
        <p:nvSpPr>
          <p:cNvPr name="Freeform 3" id="3"/>
          <p:cNvSpPr/>
          <p:nvPr/>
        </p:nvSpPr>
        <p:spPr>
          <a:xfrm flipH="false" flipV="false" rot="-2272947">
            <a:off x="14573817" y="-3564775"/>
            <a:ext cx="8106813" cy="8725533"/>
          </a:xfrm>
          <a:custGeom>
            <a:avLst/>
            <a:gdLst/>
            <a:ahLst/>
            <a:cxnLst/>
            <a:rect r="r" b="b" t="t" l="l"/>
            <a:pathLst>
              <a:path h="8725533" w="8106813">
                <a:moveTo>
                  <a:pt x="0" y="0"/>
                </a:moveTo>
                <a:lnTo>
                  <a:pt x="8106813" y="0"/>
                </a:lnTo>
                <a:lnTo>
                  <a:pt x="8106813" y="8725533"/>
                </a:lnTo>
                <a:lnTo>
                  <a:pt x="0" y="87255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74744" y="7682326"/>
            <a:ext cx="3252480" cy="3151948"/>
          </a:xfrm>
          <a:custGeom>
            <a:avLst/>
            <a:gdLst/>
            <a:ahLst/>
            <a:cxnLst/>
            <a:rect r="r" b="b" t="t" l="l"/>
            <a:pathLst>
              <a:path h="3151948" w="3252480">
                <a:moveTo>
                  <a:pt x="0" y="0"/>
                </a:moveTo>
                <a:lnTo>
                  <a:pt x="3252479" y="0"/>
                </a:lnTo>
                <a:lnTo>
                  <a:pt x="3252479" y="3151948"/>
                </a:lnTo>
                <a:lnTo>
                  <a:pt x="0" y="31519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649572">
            <a:off x="-5248741" y="4833871"/>
            <a:ext cx="7530117" cy="6918465"/>
          </a:xfrm>
          <a:custGeom>
            <a:avLst/>
            <a:gdLst/>
            <a:ahLst/>
            <a:cxnLst/>
            <a:rect r="r" b="b" t="t" l="l"/>
            <a:pathLst>
              <a:path h="6918465" w="7530117">
                <a:moveTo>
                  <a:pt x="0" y="0"/>
                </a:moveTo>
                <a:lnTo>
                  <a:pt x="7530117" y="0"/>
                </a:lnTo>
                <a:lnTo>
                  <a:pt x="7530117" y="6918466"/>
                </a:lnTo>
                <a:lnTo>
                  <a:pt x="0" y="69184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882822">
            <a:off x="16279439" y="-280141"/>
            <a:ext cx="3343637" cy="4414042"/>
          </a:xfrm>
          <a:custGeom>
            <a:avLst/>
            <a:gdLst/>
            <a:ahLst/>
            <a:cxnLst/>
            <a:rect r="r" b="b" t="t" l="l"/>
            <a:pathLst>
              <a:path h="4414042" w="3343637">
                <a:moveTo>
                  <a:pt x="0" y="0"/>
                </a:moveTo>
                <a:lnTo>
                  <a:pt x="3343637" y="0"/>
                </a:lnTo>
                <a:lnTo>
                  <a:pt x="3343637" y="4414042"/>
                </a:lnTo>
                <a:lnTo>
                  <a:pt x="0" y="44140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1772112">
            <a:off x="-1687725" y="7793460"/>
            <a:ext cx="3375450" cy="4072941"/>
          </a:xfrm>
          <a:custGeom>
            <a:avLst/>
            <a:gdLst/>
            <a:ahLst/>
            <a:cxnLst/>
            <a:rect r="r" b="b" t="t" l="l"/>
            <a:pathLst>
              <a:path h="4072941" w="3375450">
                <a:moveTo>
                  <a:pt x="0" y="0"/>
                </a:moveTo>
                <a:lnTo>
                  <a:pt x="3375450" y="0"/>
                </a:lnTo>
                <a:lnTo>
                  <a:pt x="3375450" y="4072941"/>
                </a:lnTo>
                <a:lnTo>
                  <a:pt x="0" y="40729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15786" y="644206"/>
            <a:ext cx="13800640" cy="826137"/>
          </a:xfrm>
          <a:prstGeom prst="rect">
            <a:avLst/>
          </a:prstGeom>
        </p:spPr>
        <p:txBody>
          <a:bodyPr anchor="t" rtlCol="false" tIns="0" lIns="0" bIns="0" rIns="0">
            <a:spAutoFit/>
          </a:bodyPr>
          <a:lstStyle/>
          <a:p>
            <a:pPr marL="0" indent="0" lvl="0">
              <a:lnSpc>
                <a:spcPts val="6380"/>
              </a:lnSpc>
            </a:pPr>
            <a:r>
              <a:rPr lang="en-US" sz="5800" spc="116">
                <a:solidFill>
                  <a:srgbClr val="000000"/>
                </a:solidFill>
                <a:latin typeface="Gagalin"/>
              </a:rPr>
              <a:t>Various Roles in a Scrum-Agile Team</a:t>
            </a:r>
          </a:p>
        </p:txBody>
      </p:sp>
      <p:sp>
        <p:nvSpPr>
          <p:cNvPr name="TextBox 9" id="9"/>
          <p:cNvSpPr txBox="true"/>
          <p:nvPr/>
        </p:nvSpPr>
        <p:spPr>
          <a:xfrm rot="0">
            <a:off x="1028700" y="1551763"/>
            <a:ext cx="16230600" cy="9053195"/>
          </a:xfrm>
          <a:prstGeom prst="rect">
            <a:avLst/>
          </a:prstGeom>
        </p:spPr>
        <p:txBody>
          <a:bodyPr anchor="t" rtlCol="false" tIns="0" lIns="0" bIns="0" rIns="0">
            <a:spAutoFit/>
          </a:bodyPr>
          <a:lstStyle/>
          <a:p>
            <a:pPr>
              <a:lnSpc>
                <a:spcPts val="4480"/>
              </a:lnSpc>
            </a:pPr>
            <a:r>
              <a:rPr lang="en-US" sz="3200">
                <a:solidFill>
                  <a:srgbClr val="000000"/>
                </a:solidFill>
                <a:latin typeface="Agrandir Bold"/>
              </a:rPr>
              <a:t>Product Owner:</a:t>
            </a:r>
          </a:p>
          <a:p>
            <a:pPr marL="690881" indent="-345440" lvl="1">
              <a:lnSpc>
                <a:spcPts val="4480"/>
              </a:lnSpc>
              <a:buFont typeface="Arial"/>
              <a:buChar char="•"/>
            </a:pPr>
            <a:r>
              <a:rPr lang="en-US" sz="3200">
                <a:solidFill>
                  <a:srgbClr val="000000"/>
                </a:solidFill>
                <a:latin typeface="Agrandir"/>
              </a:rPr>
              <a:t>Responsibilit</a:t>
            </a:r>
            <a:r>
              <a:rPr lang="en-US" sz="3200">
                <a:solidFill>
                  <a:srgbClr val="000000"/>
                </a:solidFill>
                <a:latin typeface="Agrandir"/>
              </a:rPr>
              <a:t>y: Represents the client, prioritizes the backlog and ensures business value.</a:t>
            </a:r>
          </a:p>
          <a:p>
            <a:pPr marL="690881" indent="-345440" lvl="1">
              <a:lnSpc>
                <a:spcPts val="4480"/>
              </a:lnSpc>
              <a:buFont typeface="Arial"/>
              <a:buChar char="•"/>
            </a:pPr>
            <a:r>
              <a:rPr lang="en-US" sz="3200">
                <a:solidFill>
                  <a:srgbClr val="000000"/>
                </a:solidFill>
                <a:latin typeface="Agrandir"/>
              </a:rPr>
              <a:t>Importance: Aligns development efforts with client needs, maximizing product value.</a:t>
            </a:r>
          </a:p>
          <a:p>
            <a:pPr>
              <a:lnSpc>
                <a:spcPts val="4480"/>
              </a:lnSpc>
            </a:pPr>
            <a:r>
              <a:rPr lang="en-US" sz="3200">
                <a:solidFill>
                  <a:srgbClr val="000000"/>
                </a:solidFill>
                <a:latin typeface="Agrandir Bold"/>
              </a:rPr>
              <a:t>Scrum Master:</a:t>
            </a:r>
          </a:p>
          <a:p>
            <a:pPr marL="690881" indent="-345440" lvl="1">
              <a:lnSpc>
                <a:spcPts val="4480"/>
              </a:lnSpc>
              <a:buFont typeface="Arial"/>
              <a:buChar char="•"/>
            </a:pPr>
            <a:r>
              <a:rPr lang="en-US" sz="3200">
                <a:solidFill>
                  <a:srgbClr val="000000"/>
                </a:solidFill>
                <a:latin typeface="Agrandir"/>
              </a:rPr>
              <a:t>Responsibility: Facilitates the Scrum process, removes impediments, and ensures adherence to Scrum principles.</a:t>
            </a:r>
          </a:p>
          <a:p>
            <a:pPr marL="690881" indent="-345440" lvl="1">
              <a:lnSpc>
                <a:spcPts val="4480"/>
              </a:lnSpc>
              <a:buFont typeface="Arial"/>
              <a:buChar char="•"/>
            </a:pPr>
            <a:r>
              <a:rPr lang="en-US" sz="3200">
                <a:solidFill>
                  <a:srgbClr val="000000"/>
                </a:solidFill>
                <a:latin typeface="Agrandir"/>
              </a:rPr>
              <a:t>Importance: Fosters collaboration, maintains transparency, and ensures the team's efficiency.</a:t>
            </a:r>
          </a:p>
          <a:p>
            <a:pPr>
              <a:lnSpc>
                <a:spcPts val="4480"/>
              </a:lnSpc>
            </a:pPr>
            <a:r>
              <a:rPr lang="en-US" sz="3200">
                <a:solidFill>
                  <a:srgbClr val="000000"/>
                </a:solidFill>
                <a:latin typeface="Agrandir Bold"/>
              </a:rPr>
              <a:t>Development Team:</a:t>
            </a:r>
          </a:p>
          <a:p>
            <a:pPr marL="690881" indent="-345440" lvl="1">
              <a:lnSpc>
                <a:spcPts val="4480"/>
              </a:lnSpc>
              <a:buFont typeface="Arial"/>
              <a:buChar char="•"/>
            </a:pPr>
            <a:r>
              <a:rPr lang="en-US" sz="3200">
                <a:solidFill>
                  <a:srgbClr val="000000"/>
                </a:solidFill>
                <a:latin typeface="Agrandir"/>
              </a:rPr>
              <a:t>Responsibility: Self-organizing, cross-functional team responsible for delivering increments.</a:t>
            </a:r>
          </a:p>
          <a:p>
            <a:pPr algn="l" marL="690881" indent="-345440" lvl="1">
              <a:lnSpc>
                <a:spcPts val="4480"/>
              </a:lnSpc>
              <a:buFont typeface="Arial"/>
              <a:buChar char="•"/>
            </a:pPr>
            <a:r>
              <a:rPr lang="en-US" sz="3200">
                <a:solidFill>
                  <a:srgbClr val="000000"/>
                </a:solidFill>
                <a:latin typeface="Agrandir"/>
              </a:rPr>
              <a:t>Importance: Bring diverse skills, collaborate on solutions, and ensure technical excellence.</a:t>
            </a:r>
          </a:p>
          <a:p>
            <a:pPr algn="l" marL="0" indent="0" lvl="0">
              <a:lnSpc>
                <a:spcPts val="448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alphaModFix amt="99000"/>
            </a:blip>
            <a:stretch>
              <a:fillRect l="0" t="-38888" r="-48" b="-38974"/>
            </a:stretch>
          </a:blipFill>
        </p:spPr>
      </p:sp>
      <p:sp>
        <p:nvSpPr>
          <p:cNvPr name="Freeform 3" id="3"/>
          <p:cNvSpPr/>
          <p:nvPr/>
        </p:nvSpPr>
        <p:spPr>
          <a:xfrm flipH="false" flipV="false" rot="-2272947">
            <a:off x="14573817" y="-3564775"/>
            <a:ext cx="8106813" cy="8725533"/>
          </a:xfrm>
          <a:custGeom>
            <a:avLst/>
            <a:gdLst/>
            <a:ahLst/>
            <a:cxnLst/>
            <a:rect r="r" b="b" t="t" l="l"/>
            <a:pathLst>
              <a:path h="8725533" w="8106813">
                <a:moveTo>
                  <a:pt x="0" y="0"/>
                </a:moveTo>
                <a:lnTo>
                  <a:pt x="8106813" y="0"/>
                </a:lnTo>
                <a:lnTo>
                  <a:pt x="8106813" y="8725533"/>
                </a:lnTo>
                <a:lnTo>
                  <a:pt x="0" y="87255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74744" y="7682326"/>
            <a:ext cx="3252480" cy="3151948"/>
          </a:xfrm>
          <a:custGeom>
            <a:avLst/>
            <a:gdLst/>
            <a:ahLst/>
            <a:cxnLst/>
            <a:rect r="r" b="b" t="t" l="l"/>
            <a:pathLst>
              <a:path h="3151948" w="3252480">
                <a:moveTo>
                  <a:pt x="0" y="0"/>
                </a:moveTo>
                <a:lnTo>
                  <a:pt x="3252479" y="0"/>
                </a:lnTo>
                <a:lnTo>
                  <a:pt x="3252479" y="3151948"/>
                </a:lnTo>
                <a:lnTo>
                  <a:pt x="0" y="31519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649572">
            <a:off x="-5248741" y="4833871"/>
            <a:ext cx="7530117" cy="6918465"/>
          </a:xfrm>
          <a:custGeom>
            <a:avLst/>
            <a:gdLst/>
            <a:ahLst/>
            <a:cxnLst/>
            <a:rect r="r" b="b" t="t" l="l"/>
            <a:pathLst>
              <a:path h="6918465" w="7530117">
                <a:moveTo>
                  <a:pt x="0" y="0"/>
                </a:moveTo>
                <a:lnTo>
                  <a:pt x="7530117" y="0"/>
                </a:lnTo>
                <a:lnTo>
                  <a:pt x="7530117" y="6918466"/>
                </a:lnTo>
                <a:lnTo>
                  <a:pt x="0" y="69184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882822">
            <a:off x="16279439" y="-280141"/>
            <a:ext cx="3343637" cy="4414042"/>
          </a:xfrm>
          <a:custGeom>
            <a:avLst/>
            <a:gdLst/>
            <a:ahLst/>
            <a:cxnLst/>
            <a:rect r="r" b="b" t="t" l="l"/>
            <a:pathLst>
              <a:path h="4414042" w="3343637">
                <a:moveTo>
                  <a:pt x="0" y="0"/>
                </a:moveTo>
                <a:lnTo>
                  <a:pt x="3343637" y="0"/>
                </a:lnTo>
                <a:lnTo>
                  <a:pt x="3343637" y="4414042"/>
                </a:lnTo>
                <a:lnTo>
                  <a:pt x="0" y="44140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1772112">
            <a:off x="-1687725" y="7793460"/>
            <a:ext cx="3375450" cy="4072941"/>
          </a:xfrm>
          <a:custGeom>
            <a:avLst/>
            <a:gdLst/>
            <a:ahLst/>
            <a:cxnLst/>
            <a:rect r="r" b="b" t="t" l="l"/>
            <a:pathLst>
              <a:path h="4072941" w="3375450">
                <a:moveTo>
                  <a:pt x="0" y="0"/>
                </a:moveTo>
                <a:lnTo>
                  <a:pt x="3375450" y="0"/>
                </a:lnTo>
                <a:lnTo>
                  <a:pt x="3375450" y="4072941"/>
                </a:lnTo>
                <a:lnTo>
                  <a:pt x="0" y="40729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15786" y="644206"/>
            <a:ext cx="14961783" cy="826137"/>
          </a:xfrm>
          <a:prstGeom prst="rect">
            <a:avLst/>
          </a:prstGeom>
        </p:spPr>
        <p:txBody>
          <a:bodyPr anchor="t" rtlCol="false" tIns="0" lIns="0" bIns="0" rIns="0">
            <a:spAutoFit/>
          </a:bodyPr>
          <a:lstStyle/>
          <a:p>
            <a:pPr marL="0" indent="0" lvl="0">
              <a:lnSpc>
                <a:spcPts val="6380"/>
              </a:lnSpc>
            </a:pPr>
            <a:r>
              <a:rPr lang="en-US" sz="5800" spc="116">
                <a:solidFill>
                  <a:srgbClr val="000000"/>
                </a:solidFill>
                <a:latin typeface="Gagalin"/>
              </a:rPr>
              <a:t>Phases of the SDLC in an Agile Approach</a:t>
            </a:r>
          </a:p>
        </p:txBody>
      </p:sp>
      <p:sp>
        <p:nvSpPr>
          <p:cNvPr name="TextBox 9" id="9"/>
          <p:cNvSpPr txBox="true"/>
          <p:nvPr/>
        </p:nvSpPr>
        <p:spPr>
          <a:xfrm rot="0">
            <a:off x="1641241" y="1764955"/>
            <a:ext cx="15359743" cy="7876540"/>
          </a:xfrm>
          <a:prstGeom prst="rect">
            <a:avLst/>
          </a:prstGeom>
        </p:spPr>
        <p:txBody>
          <a:bodyPr anchor="t" rtlCol="false" tIns="0" lIns="0" bIns="0" rIns="0">
            <a:spAutoFit/>
          </a:bodyPr>
          <a:lstStyle/>
          <a:p>
            <a:pPr>
              <a:lnSpc>
                <a:spcPts val="4759"/>
              </a:lnSpc>
            </a:pPr>
            <a:r>
              <a:rPr lang="en-US" sz="3399">
                <a:solidFill>
                  <a:srgbClr val="000000"/>
                </a:solidFill>
                <a:latin typeface="Agrandir Bold"/>
              </a:rPr>
              <a:t>Planning:</a:t>
            </a:r>
          </a:p>
          <a:p>
            <a:pPr marL="734059" indent="-367030" lvl="1">
              <a:lnSpc>
                <a:spcPts val="4759"/>
              </a:lnSpc>
              <a:buFont typeface="Arial"/>
              <a:buChar char="•"/>
            </a:pPr>
            <a:r>
              <a:rPr lang="en-US" sz="3399">
                <a:solidFill>
                  <a:srgbClr val="000000"/>
                </a:solidFill>
                <a:latin typeface="Agrandir"/>
              </a:rPr>
              <a:t>Im</a:t>
            </a:r>
            <a:r>
              <a:rPr lang="en-US" sz="3399">
                <a:solidFill>
                  <a:srgbClr val="000000"/>
                </a:solidFill>
                <a:latin typeface="Agrandir"/>
              </a:rPr>
              <a:t>po</a:t>
            </a:r>
            <a:r>
              <a:rPr lang="en-US" sz="3399">
                <a:solidFill>
                  <a:srgbClr val="000000"/>
                </a:solidFill>
                <a:latin typeface="Agrandir"/>
              </a:rPr>
              <a:t>rtance: Sprint Planning defines the scope for the upcoming Sprint, setting clear objectives</a:t>
            </a:r>
            <a:r>
              <a:rPr lang="en-US" sz="3399">
                <a:solidFill>
                  <a:srgbClr val="000000"/>
                </a:solidFill>
                <a:latin typeface="Agrandir Bold"/>
              </a:rPr>
              <a:t>.</a:t>
            </a:r>
          </a:p>
          <a:p>
            <a:pPr>
              <a:lnSpc>
                <a:spcPts val="4759"/>
              </a:lnSpc>
            </a:pPr>
            <a:r>
              <a:rPr lang="en-US" sz="3399">
                <a:solidFill>
                  <a:srgbClr val="000000"/>
                </a:solidFill>
                <a:latin typeface="Agrandir Bold"/>
              </a:rPr>
              <a:t>Exe</a:t>
            </a:r>
            <a:r>
              <a:rPr lang="en-US" sz="3399">
                <a:solidFill>
                  <a:srgbClr val="000000"/>
                </a:solidFill>
                <a:latin typeface="Agrandir Bold"/>
              </a:rPr>
              <a:t>cution:</a:t>
            </a:r>
          </a:p>
          <a:p>
            <a:pPr marL="734059" indent="-367030" lvl="1">
              <a:lnSpc>
                <a:spcPts val="4759"/>
              </a:lnSpc>
              <a:buFont typeface="Arial"/>
              <a:buChar char="•"/>
            </a:pPr>
            <a:r>
              <a:rPr lang="en-US" sz="3399">
                <a:solidFill>
                  <a:srgbClr val="000000"/>
                </a:solidFill>
                <a:latin typeface="Agrandir"/>
              </a:rPr>
              <a:t>Importance: Daily stand-ups, coding, testing, and continuous integration to achieve Sprint goals.</a:t>
            </a:r>
          </a:p>
          <a:p>
            <a:pPr>
              <a:lnSpc>
                <a:spcPts val="4759"/>
              </a:lnSpc>
            </a:pPr>
            <a:r>
              <a:rPr lang="en-US" sz="3399">
                <a:solidFill>
                  <a:srgbClr val="000000"/>
                </a:solidFill>
                <a:latin typeface="Agrandir Bold"/>
              </a:rPr>
              <a:t>Review:</a:t>
            </a:r>
          </a:p>
          <a:p>
            <a:pPr marL="734059" indent="-367030" lvl="1">
              <a:lnSpc>
                <a:spcPts val="4759"/>
              </a:lnSpc>
              <a:buFont typeface="Arial"/>
              <a:buChar char="•"/>
            </a:pPr>
            <a:r>
              <a:rPr lang="en-US" sz="3399">
                <a:solidFill>
                  <a:srgbClr val="000000"/>
                </a:solidFill>
                <a:latin typeface="Agrandir"/>
              </a:rPr>
              <a:t>Importance: Sprint Review showcases completed features, gathers feedback, and ensures alignment with client expectations.</a:t>
            </a:r>
          </a:p>
          <a:p>
            <a:pPr>
              <a:lnSpc>
                <a:spcPts val="4759"/>
              </a:lnSpc>
            </a:pPr>
            <a:r>
              <a:rPr lang="en-US" sz="3399">
                <a:solidFill>
                  <a:srgbClr val="000000"/>
                </a:solidFill>
                <a:latin typeface="Agrandir Bold"/>
              </a:rPr>
              <a:t>R</a:t>
            </a:r>
            <a:r>
              <a:rPr lang="en-US" sz="3399">
                <a:solidFill>
                  <a:srgbClr val="000000"/>
                </a:solidFill>
                <a:latin typeface="Agrandir Bold"/>
              </a:rPr>
              <a:t>etrospective:</a:t>
            </a:r>
          </a:p>
          <a:p>
            <a:pPr algn="l" marL="734059" indent="-367030" lvl="1">
              <a:lnSpc>
                <a:spcPts val="4759"/>
              </a:lnSpc>
              <a:buFont typeface="Arial"/>
              <a:buChar char="•"/>
            </a:pPr>
            <a:r>
              <a:rPr lang="en-US" sz="3399">
                <a:solidFill>
                  <a:srgbClr val="000000"/>
                </a:solidFill>
                <a:latin typeface="Agrandir"/>
              </a:rPr>
              <a:t>Importance: A reflective phase where the team identifies areas for improvement, fostering continuous learning.</a:t>
            </a:r>
          </a:p>
          <a:p>
            <a:pPr algn="l" marL="0" indent="0" lvl="0">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alphaModFix amt="99000"/>
            </a:blip>
            <a:stretch>
              <a:fillRect l="0" t="-38888" r="-48" b="-38974"/>
            </a:stretch>
          </a:blipFill>
        </p:spPr>
      </p:sp>
      <p:sp>
        <p:nvSpPr>
          <p:cNvPr name="Freeform 3" id="3"/>
          <p:cNvSpPr/>
          <p:nvPr/>
        </p:nvSpPr>
        <p:spPr>
          <a:xfrm flipH="false" flipV="false" rot="-2272947">
            <a:off x="14573817" y="-3564775"/>
            <a:ext cx="8106813" cy="8725533"/>
          </a:xfrm>
          <a:custGeom>
            <a:avLst/>
            <a:gdLst/>
            <a:ahLst/>
            <a:cxnLst/>
            <a:rect r="r" b="b" t="t" l="l"/>
            <a:pathLst>
              <a:path h="8725533" w="8106813">
                <a:moveTo>
                  <a:pt x="0" y="0"/>
                </a:moveTo>
                <a:lnTo>
                  <a:pt x="8106813" y="0"/>
                </a:lnTo>
                <a:lnTo>
                  <a:pt x="8106813" y="8725533"/>
                </a:lnTo>
                <a:lnTo>
                  <a:pt x="0" y="87255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74744" y="7682326"/>
            <a:ext cx="3252480" cy="3151948"/>
          </a:xfrm>
          <a:custGeom>
            <a:avLst/>
            <a:gdLst/>
            <a:ahLst/>
            <a:cxnLst/>
            <a:rect r="r" b="b" t="t" l="l"/>
            <a:pathLst>
              <a:path h="3151948" w="3252480">
                <a:moveTo>
                  <a:pt x="0" y="0"/>
                </a:moveTo>
                <a:lnTo>
                  <a:pt x="3252479" y="0"/>
                </a:lnTo>
                <a:lnTo>
                  <a:pt x="3252479" y="3151948"/>
                </a:lnTo>
                <a:lnTo>
                  <a:pt x="0" y="31519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649572">
            <a:off x="-5248741" y="4833871"/>
            <a:ext cx="7530117" cy="6918465"/>
          </a:xfrm>
          <a:custGeom>
            <a:avLst/>
            <a:gdLst/>
            <a:ahLst/>
            <a:cxnLst/>
            <a:rect r="r" b="b" t="t" l="l"/>
            <a:pathLst>
              <a:path h="6918465" w="7530117">
                <a:moveTo>
                  <a:pt x="0" y="0"/>
                </a:moveTo>
                <a:lnTo>
                  <a:pt x="7530117" y="0"/>
                </a:lnTo>
                <a:lnTo>
                  <a:pt x="7530117" y="6918466"/>
                </a:lnTo>
                <a:lnTo>
                  <a:pt x="0" y="69184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882822">
            <a:off x="16279439" y="-280141"/>
            <a:ext cx="3343637" cy="4414042"/>
          </a:xfrm>
          <a:custGeom>
            <a:avLst/>
            <a:gdLst/>
            <a:ahLst/>
            <a:cxnLst/>
            <a:rect r="r" b="b" t="t" l="l"/>
            <a:pathLst>
              <a:path h="4414042" w="3343637">
                <a:moveTo>
                  <a:pt x="0" y="0"/>
                </a:moveTo>
                <a:lnTo>
                  <a:pt x="3343637" y="0"/>
                </a:lnTo>
                <a:lnTo>
                  <a:pt x="3343637" y="4414042"/>
                </a:lnTo>
                <a:lnTo>
                  <a:pt x="0" y="44140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1772112">
            <a:off x="-1687725" y="7793460"/>
            <a:ext cx="3375450" cy="4072941"/>
          </a:xfrm>
          <a:custGeom>
            <a:avLst/>
            <a:gdLst/>
            <a:ahLst/>
            <a:cxnLst/>
            <a:rect r="r" b="b" t="t" l="l"/>
            <a:pathLst>
              <a:path h="4072941" w="3375450">
                <a:moveTo>
                  <a:pt x="0" y="0"/>
                </a:moveTo>
                <a:lnTo>
                  <a:pt x="3375450" y="0"/>
                </a:lnTo>
                <a:lnTo>
                  <a:pt x="3375450" y="4072941"/>
                </a:lnTo>
                <a:lnTo>
                  <a:pt x="0" y="40729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15786" y="644206"/>
            <a:ext cx="15026291" cy="1635762"/>
          </a:xfrm>
          <a:prstGeom prst="rect">
            <a:avLst/>
          </a:prstGeom>
        </p:spPr>
        <p:txBody>
          <a:bodyPr anchor="t" rtlCol="false" tIns="0" lIns="0" bIns="0" rIns="0">
            <a:spAutoFit/>
          </a:bodyPr>
          <a:lstStyle/>
          <a:p>
            <a:pPr marL="0" indent="0" lvl="0">
              <a:lnSpc>
                <a:spcPts val="6380"/>
              </a:lnSpc>
            </a:pPr>
            <a:r>
              <a:rPr lang="en-US" sz="5800" spc="116">
                <a:solidFill>
                  <a:srgbClr val="000000"/>
                </a:solidFill>
                <a:latin typeface="Gagalin"/>
              </a:rPr>
              <a:t>Contrasting Waterfall and Agile Approaches</a:t>
            </a:r>
          </a:p>
        </p:txBody>
      </p:sp>
      <p:sp>
        <p:nvSpPr>
          <p:cNvPr name="TextBox 9" id="9"/>
          <p:cNvSpPr txBox="true"/>
          <p:nvPr/>
        </p:nvSpPr>
        <p:spPr>
          <a:xfrm rot="0">
            <a:off x="1464129" y="2711137"/>
            <a:ext cx="15359743" cy="72764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Agrandir Bold"/>
              </a:rPr>
              <a:t>Waterfall Ap</a:t>
            </a:r>
            <a:r>
              <a:rPr lang="en-US" sz="3399">
                <a:solidFill>
                  <a:srgbClr val="000000"/>
                </a:solidFill>
                <a:latin typeface="Agrandir Bold"/>
              </a:rPr>
              <a:t>p</a:t>
            </a:r>
            <a:r>
              <a:rPr lang="en-US" sz="3399">
                <a:solidFill>
                  <a:srgbClr val="000000"/>
                </a:solidFill>
                <a:latin typeface="Agrandir Bold"/>
              </a:rPr>
              <a:t>roach:</a:t>
            </a:r>
          </a:p>
          <a:p>
            <a:pPr marL="1468119" indent="-489373" lvl="2">
              <a:lnSpc>
                <a:spcPts val="4759"/>
              </a:lnSpc>
              <a:buFont typeface="Arial"/>
              <a:buChar char="⚬"/>
            </a:pPr>
            <a:r>
              <a:rPr lang="en-US" sz="3399">
                <a:solidFill>
                  <a:srgbClr val="000000"/>
                </a:solidFill>
                <a:latin typeface="Agrandir"/>
              </a:rPr>
              <a:t>Linear, sequential development.</a:t>
            </a:r>
          </a:p>
          <a:p>
            <a:pPr marL="1468119" indent="-489373" lvl="2">
              <a:lnSpc>
                <a:spcPts val="4759"/>
              </a:lnSpc>
              <a:buFont typeface="Arial"/>
              <a:buChar char="⚬"/>
            </a:pPr>
            <a:r>
              <a:rPr lang="en-US" sz="3399">
                <a:solidFill>
                  <a:srgbClr val="000000"/>
                </a:solidFill>
                <a:latin typeface="Agrandir"/>
              </a:rPr>
              <a:t>Rigorous planning and documentation upfront.</a:t>
            </a:r>
          </a:p>
          <a:p>
            <a:pPr marL="1468119" indent="-489373" lvl="2">
              <a:lnSpc>
                <a:spcPts val="4759"/>
              </a:lnSpc>
              <a:buFont typeface="Arial"/>
              <a:buChar char="⚬"/>
            </a:pPr>
            <a:r>
              <a:rPr lang="en-US" sz="3399">
                <a:solidFill>
                  <a:srgbClr val="000000"/>
                </a:solidFill>
                <a:latin typeface="Agrandir"/>
              </a:rPr>
              <a:t>L</a:t>
            </a:r>
            <a:r>
              <a:rPr lang="en-US" sz="3399">
                <a:solidFill>
                  <a:srgbClr val="000000"/>
                </a:solidFill>
                <a:latin typeface="Agrandir"/>
              </a:rPr>
              <a:t>imited flexibility for changes during development.</a:t>
            </a:r>
          </a:p>
          <a:p>
            <a:pPr marL="1468119" indent="-489373" lvl="2">
              <a:lnSpc>
                <a:spcPts val="4759"/>
              </a:lnSpc>
              <a:buFont typeface="Arial"/>
              <a:buChar char="⚬"/>
            </a:pPr>
            <a:r>
              <a:rPr lang="en-US" sz="3399">
                <a:solidFill>
                  <a:srgbClr val="000000"/>
                </a:solidFill>
                <a:latin typeface="Agrandir"/>
              </a:rPr>
              <a:t>Emphasizes delivering the ent</a:t>
            </a:r>
            <a:r>
              <a:rPr lang="en-US" sz="3399">
                <a:solidFill>
                  <a:srgbClr val="000000"/>
                </a:solidFill>
                <a:latin typeface="Agrandir"/>
              </a:rPr>
              <a:t>ire </a:t>
            </a:r>
            <a:r>
              <a:rPr lang="en-US" sz="3399">
                <a:solidFill>
                  <a:srgbClr val="000000"/>
                </a:solidFill>
                <a:latin typeface="Agrandir"/>
              </a:rPr>
              <a:t>product at the end.</a:t>
            </a:r>
          </a:p>
          <a:p>
            <a:pPr>
              <a:lnSpc>
                <a:spcPts val="4759"/>
              </a:lnSpc>
            </a:pPr>
          </a:p>
          <a:p>
            <a:pPr marL="734059" indent="-367030" lvl="1">
              <a:lnSpc>
                <a:spcPts val="4759"/>
              </a:lnSpc>
              <a:buFont typeface="Arial"/>
              <a:buChar char="•"/>
            </a:pPr>
            <a:r>
              <a:rPr lang="en-US" sz="3399">
                <a:solidFill>
                  <a:srgbClr val="000000"/>
                </a:solidFill>
                <a:latin typeface="Agrandir Bold"/>
              </a:rPr>
              <a:t>Agile Approach:</a:t>
            </a:r>
          </a:p>
          <a:p>
            <a:pPr marL="1468119" indent="-489373" lvl="2">
              <a:lnSpc>
                <a:spcPts val="4759"/>
              </a:lnSpc>
              <a:buFont typeface="Arial"/>
              <a:buChar char="⚬"/>
            </a:pPr>
            <a:r>
              <a:rPr lang="en-US" sz="3399">
                <a:solidFill>
                  <a:srgbClr val="000000"/>
                </a:solidFill>
                <a:latin typeface="Agrandir"/>
              </a:rPr>
              <a:t>Iterative and incremental development.</a:t>
            </a:r>
          </a:p>
          <a:p>
            <a:pPr marL="1468119" indent="-489373" lvl="2">
              <a:lnSpc>
                <a:spcPts val="4759"/>
              </a:lnSpc>
              <a:buFont typeface="Arial"/>
              <a:buChar char="⚬"/>
            </a:pPr>
            <a:r>
              <a:rPr lang="en-US" sz="3399">
                <a:solidFill>
                  <a:srgbClr val="000000"/>
                </a:solidFill>
                <a:latin typeface="Agrandir"/>
              </a:rPr>
              <a:t>Ada</a:t>
            </a:r>
            <a:r>
              <a:rPr lang="en-US" sz="3399">
                <a:solidFill>
                  <a:srgbClr val="000000"/>
                </a:solidFill>
                <a:latin typeface="Agrandir"/>
              </a:rPr>
              <a:t>ptive to changing requirements.</a:t>
            </a:r>
          </a:p>
          <a:p>
            <a:pPr marL="1468119" indent="-489373" lvl="2">
              <a:lnSpc>
                <a:spcPts val="4759"/>
              </a:lnSpc>
              <a:buFont typeface="Arial"/>
              <a:buChar char="⚬"/>
            </a:pPr>
            <a:r>
              <a:rPr lang="en-US" sz="3399">
                <a:solidFill>
                  <a:srgbClr val="000000"/>
                </a:solidFill>
                <a:latin typeface="Agrandir"/>
              </a:rPr>
              <a:t>Frequent delivery of small, shippable increments.</a:t>
            </a:r>
          </a:p>
          <a:p>
            <a:pPr algn="l" marL="1468119" indent="-489373" lvl="2">
              <a:lnSpc>
                <a:spcPts val="4759"/>
              </a:lnSpc>
              <a:buFont typeface="Arial"/>
              <a:buChar char="⚬"/>
            </a:pPr>
            <a:r>
              <a:rPr lang="en-US" sz="3399">
                <a:solidFill>
                  <a:srgbClr val="000000"/>
                </a:solidFill>
                <a:latin typeface="Agrandir"/>
              </a:rPr>
              <a:t>Continuous client involvement and feedback.</a:t>
            </a:r>
          </a:p>
          <a:p>
            <a:pPr algn="l" marL="0" indent="0" lvl="0">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alphaModFix amt="99000"/>
            </a:blip>
            <a:stretch>
              <a:fillRect l="0" t="-38888" r="-48" b="-38974"/>
            </a:stretch>
          </a:blipFill>
        </p:spPr>
      </p:sp>
      <p:sp>
        <p:nvSpPr>
          <p:cNvPr name="Freeform 3" id="3"/>
          <p:cNvSpPr/>
          <p:nvPr/>
        </p:nvSpPr>
        <p:spPr>
          <a:xfrm flipH="false" flipV="false" rot="-2272947">
            <a:off x="14573817" y="-3564775"/>
            <a:ext cx="8106813" cy="8725533"/>
          </a:xfrm>
          <a:custGeom>
            <a:avLst/>
            <a:gdLst/>
            <a:ahLst/>
            <a:cxnLst/>
            <a:rect r="r" b="b" t="t" l="l"/>
            <a:pathLst>
              <a:path h="8725533" w="8106813">
                <a:moveTo>
                  <a:pt x="0" y="0"/>
                </a:moveTo>
                <a:lnTo>
                  <a:pt x="8106813" y="0"/>
                </a:lnTo>
                <a:lnTo>
                  <a:pt x="8106813" y="8725533"/>
                </a:lnTo>
                <a:lnTo>
                  <a:pt x="0" y="87255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74744" y="7682326"/>
            <a:ext cx="3252480" cy="3151948"/>
          </a:xfrm>
          <a:custGeom>
            <a:avLst/>
            <a:gdLst/>
            <a:ahLst/>
            <a:cxnLst/>
            <a:rect r="r" b="b" t="t" l="l"/>
            <a:pathLst>
              <a:path h="3151948" w="3252480">
                <a:moveTo>
                  <a:pt x="0" y="0"/>
                </a:moveTo>
                <a:lnTo>
                  <a:pt x="3252479" y="0"/>
                </a:lnTo>
                <a:lnTo>
                  <a:pt x="3252479" y="3151948"/>
                </a:lnTo>
                <a:lnTo>
                  <a:pt x="0" y="31519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649572">
            <a:off x="-5248741" y="4833871"/>
            <a:ext cx="7530117" cy="6918465"/>
          </a:xfrm>
          <a:custGeom>
            <a:avLst/>
            <a:gdLst/>
            <a:ahLst/>
            <a:cxnLst/>
            <a:rect r="r" b="b" t="t" l="l"/>
            <a:pathLst>
              <a:path h="6918465" w="7530117">
                <a:moveTo>
                  <a:pt x="0" y="0"/>
                </a:moveTo>
                <a:lnTo>
                  <a:pt x="7530117" y="0"/>
                </a:lnTo>
                <a:lnTo>
                  <a:pt x="7530117" y="6918466"/>
                </a:lnTo>
                <a:lnTo>
                  <a:pt x="0" y="69184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882822">
            <a:off x="16279439" y="-280141"/>
            <a:ext cx="3343637" cy="4414042"/>
          </a:xfrm>
          <a:custGeom>
            <a:avLst/>
            <a:gdLst/>
            <a:ahLst/>
            <a:cxnLst/>
            <a:rect r="r" b="b" t="t" l="l"/>
            <a:pathLst>
              <a:path h="4414042" w="3343637">
                <a:moveTo>
                  <a:pt x="0" y="0"/>
                </a:moveTo>
                <a:lnTo>
                  <a:pt x="3343637" y="0"/>
                </a:lnTo>
                <a:lnTo>
                  <a:pt x="3343637" y="4414042"/>
                </a:lnTo>
                <a:lnTo>
                  <a:pt x="0" y="44140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1772112">
            <a:off x="-1687725" y="7793460"/>
            <a:ext cx="3375450" cy="4072941"/>
          </a:xfrm>
          <a:custGeom>
            <a:avLst/>
            <a:gdLst/>
            <a:ahLst/>
            <a:cxnLst/>
            <a:rect r="r" b="b" t="t" l="l"/>
            <a:pathLst>
              <a:path h="4072941" w="3375450">
                <a:moveTo>
                  <a:pt x="0" y="0"/>
                </a:moveTo>
                <a:lnTo>
                  <a:pt x="3375450" y="0"/>
                </a:lnTo>
                <a:lnTo>
                  <a:pt x="3375450" y="4072941"/>
                </a:lnTo>
                <a:lnTo>
                  <a:pt x="0" y="40729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15786" y="644206"/>
            <a:ext cx="15026291" cy="826137"/>
          </a:xfrm>
          <a:prstGeom prst="rect">
            <a:avLst/>
          </a:prstGeom>
        </p:spPr>
        <p:txBody>
          <a:bodyPr anchor="t" rtlCol="false" tIns="0" lIns="0" bIns="0" rIns="0">
            <a:spAutoFit/>
          </a:bodyPr>
          <a:lstStyle/>
          <a:p>
            <a:pPr marL="0" indent="0" lvl="0">
              <a:lnSpc>
                <a:spcPts val="6380"/>
              </a:lnSpc>
            </a:pPr>
            <a:r>
              <a:rPr lang="en-US" sz="5800" spc="116">
                <a:solidFill>
                  <a:srgbClr val="000000"/>
                </a:solidFill>
                <a:latin typeface="Gagalin"/>
              </a:rPr>
              <a:t>How the Process Differs - Case Scenario</a:t>
            </a:r>
          </a:p>
        </p:txBody>
      </p:sp>
      <p:sp>
        <p:nvSpPr>
          <p:cNvPr name="TextBox 9" id="9"/>
          <p:cNvSpPr txBox="true"/>
          <p:nvPr/>
        </p:nvSpPr>
        <p:spPr>
          <a:xfrm rot="0">
            <a:off x="1464129" y="2711137"/>
            <a:ext cx="15359743" cy="4876165"/>
          </a:xfrm>
          <a:prstGeom prst="rect">
            <a:avLst/>
          </a:prstGeom>
        </p:spPr>
        <p:txBody>
          <a:bodyPr anchor="t" rtlCol="false" tIns="0" lIns="0" bIns="0" rIns="0">
            <a:spAutoFit/>
          </a:bodyPr>
          <a:lstStyle/>
          <a:p>
            <a:pPr>
              <a:lnSpc>
                <a:spcPts val="4759"/>
              </a:lnSpc>
            </a:pPr>
            <a:r>
              <a:rPr lang="en-US" sz="3399">
                <a:solidFill>
                  <a:srgbClr val="000000"/>
                </a:solidFill>
                <a:latin typeface="Agrandir Bold"/>
              </a:rPr>
              <a:t>Challenge: changing client requirements mid-project</a:t>
            </a:r>
          </a:p>
          <a:p>
            <a:pPr>
              <a:lnSpc>
                <a:spcPts val="4759"/>
              </a:lnSpc>
            </a:pPr>
          </a:p>
          <a:p>
            <a:pPr marL="734059" indent="-367030" lvl="1">
              <a:lnSpc>
                <a:spcPts val="4759"/>
              </a:lnSpc>
              <a:buFont typeface="Arial"/>
              <a:buChar char="•"/>
            </a:pPr>
            <a:r>
              <a:rPr lang="en-US" sz="3399">
                <a:solidFill>
                  <a:srgbClr val="000000"/>
                </a:solidFill>
                <a:latin typeface="Agrandir Bold"/>
              </a:rPr>
              <a:t>Waterfall: </a:t>
            </a:r>
            <a:r>
              <a:rPr lang="en-US" sz="3399">
                <a:solidFill>
                  <a:srgbClr val="000000"/>
                </a:solidFill>
                <a:latin typeface="Agrandir"/>
              </a:rPr>
              <a:t>Change might require revisiting the entire project plan, causing delays and additional costs.</a:t>
            </a:r>
          </a:p>
          <a:p>
            <a:pPr>
              <a:lnSpc>
                <a:spcPts val="4759"/>
              </a:lnSpc>
            </a:pPr>
          </a:p>
          <a:p>
            <a:pPr marL="734059" indent="-367030" lvl="1">
              <a:lnSpc>
                <a:spcPts val="4759"/>
              </a:lnSpc>
              <a:buFont typeface="Arial"/>
              <a:buChar char="•"/>
            </a:pPr>
            <a:r>
              <a:rPr lang="en-US" sz="3399">
                <a:solidFill>
                  <a:srgbClr val="000000"/>
                </a:solidFill>
                <a:latin typeface="Agrandir Bold"/>
              </a:rPr>
              <a:t>Agile: </a:t>
            </a:r>
            <a:r>
              <a:rPr lang="en-US" sz="3399">
                <a:solidFill>
                  <a:srgbClr val="000000"/>
                </a:solidFill>
                <a:latin typeface="Agrandir"/>
              </a:rPr>
              <a:t>Change is embraced, and the team adapts within the current Sprint, minimizing impact.</a:t>
            </a:r>
          </a:p>
          <a:p>
            <a:pPr algn="l">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alphaModFix amt="99000"/>
            </a:blip>
            <a:stretch>
              <a:fillRect l="0" t="-38888" r="-48" b="-38974"/>
            </a:stretch>
          </a:blipFill>
        </p:spPr>
      </p:sp>
      <p:sp>
        <p:nvSpPr>
          <p:cNvPr name="Freeform 3" id="3"/>
          <p:cNvSpPr/>
          <p:nvPr/>
        </p:nvSpPr>
        <p:spPr>
          <a:xfrm flipH="false" flipV="false" rot="-2272947">
            <a:off x="14573817" y="-3564775"/>
            <a:ext cx="8106813" cy="8725533"/>
          </a:xfrm>
          <a:custGeom>
            <a:avLst/>
            <a:gdLst/>
            <a:ahLst/>
            <a:cxnLst/>
            <a:rect r="r" b="b" t="t" l="l"/>
            <a:pathLst>
              <a:path h="8725533" w="8106813">
                <a:moveTo>
                  <a:pt x="0" y="0"/>
                </a:moveTo>
                <a:lnTo>
                  <a:pt x="8106813" y="0"/>
                </a:lnTo>
                <a:lnTo>
                  <a:pt x="8106813" y="8725533"/>
                </a:lnTo>
                <a:lnTo>
                  <a:pt x="0" y="87255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74744" y="7682326"/>
            <a:ext cx="3252480" cy="3151948"/>
          </a:xfrm>
          <a:custGeom>
            <a:avLst/>
            <a:gdLst/>
            <a:ahLst/>
            <a:cxnLst/>
            <a:rect r="r" b="b" t="t" l="l"/>
            <a:pathLst>
              <a:path h="3151948" w="3252480">
                <a:moveTo>
                  <a:pt x="0" y="0"/>
                </a:moveTo>
                <a:lnTo>
                  <a:pt x="3252479" y="0"/>
                </a:lnTo>
                <a:lnTo>
                  <a:pt x="3252479" y="3151948"/>
                </a:lnTo>
                <a:lnTo>
                  <a:pt x="0" y="31519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649572">
            <a:off x="-5248741" y="4833871"/>
            <a:ext cx="7530117" cy="6918465"/>
          </a:xfrm>
          <a:custGeom>
            <a:avLst/>
            <a:gdLst/>
            <a:ahLst/>
            <a:cxnLst/>
            <a:rect r="r" b="b" t="t" l="l"/>
            <a:pathLst>
              <a:path h="6918465" w="7530117">
                <a:moveTo>
                  <a:pt x="0" y="0"/>
                </a:moveTo>
                <a:lnTo>
                  <a:pt x="7530117" y="0"/>
                </a:lnTo>
                <a:lnTo>
                  <a:pt x="7530117" y="6918466"/>
                </a:lnTo>
                <a:lnTo>
                  <a:pt x="0" y="69184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882822">
            <a:off x="16279439" y="-280141"/>
            <a:ext cx="3343637" cy="4414042"/>
          </a:xfrm>
          <a:custGeom>
            <a:avLst/>
            <a:gdLst/>
            <a:ahLst/>
            <a:cxnLst/>
            <a:rect r="r" b="b" t="t" l="l"/>
            <a:pathLst>
              <a:path h="4414042" w="3343637">
                <a:moveTo>
                  <a:pt x="0" y="0"/>
                </a:moveTo>
                <a:lnTo>
                  <a:pt x="3343637" y="0"/>
                </a:lnTo>
                <a:lnTo>
                  <a:pt x="3343637" y="4414042"/>
                </a:lnTo>
                <a:lnTo>
                  <a:pt x="0" y="44140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1772112">
            <a:off x="-1687725" y="7793460"/>
            <a:ext cx="3375450" cy="4072941"/>
          </a:xfrm>
          <a:custGeom>
            <a:avLst/>
            <a:gdLst/>
            <a:ahLst/>
            <a:cxnLst/>
            <a:rect r="r" b="b" t="t" l="l"/>
            <a:pathLst>
              <a:path h="4072941" w="3375450">
                <a:moveTo>
                  <a:pt x="0" y="0"/>
                </a:moveTo>
                <a:lnTo>
                  <a:pt x="3375450" y="0"/>
                </a:lnTo>
                <a:lnTo>
                  <a:pt x="3375450" y="4072941"/>
                </a:lnTo>
                <a:lnTo>
                  <a:pt x="0" y="40729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464129" y="547444"/>
            <a:ext cx="15026291" cy="1635762"/>
          </a:xfrm>
          <a:prstGeom prst="rect">
            <a:avLst/>
          </a:prstGeom>
        </p:spPr>
        <p:txBody>
          <a:bodyPr anchor="t" rtlCol="false" tIns="0" lIns="0" bIns="0" rIns="0">
            <a:spAutoFit/>
          </a:bodyPr>
          <a:lstStyle/>
          <a:p>
            <a:pPr marL="0" indent="0" lvl="0">
              <a:lnSpc>
                <a:spcPts val="6380"/>
              </a:lnSpc>
            </a:pPr>
            <a:r>
              <a:rPr lang="en-US" sz="5800" spc="116">
                <a:solidFill>
                  <a:srgbClr val="000000"/>
                </a:solidFill>
                <a:latin typeface="Gagalin"/>
              </a:rPr>
              <a:t>Factors for Choosing a Development Approach</a:t>
            </a:r>
          </a:p>
        </p:txBody>
      </p:sp>
      <p:sp>
        <p:nvSpPr>
          <p:cNvPr name="TextBox 9" id="9"/>
          <p:cNvSpPr txBox="true"/>
          <p:nvPr/>
        </p:nvSpPr>
        <p:spPr>
          <a:xfrm rot="0">
            <a:off x="1464129" y="2410460"/>
            <a:ext cx="16487129" cy="7876540"/>
          </a:xfrm>
          <a:prstGeom prst="rect">
            <a:avLst/>
          </a:prstGeom>
        </p:spPr>
        <p:txBody>
          <a:bodyPr anchor="t" rtlCol="false" tIns="0" lIns="0" bIns="0" rIns="0">
            <a:spAutoFit/>
          </a:bodyPr>
          <a:lstStyle/>
          <a:p>
            <a:pPr>
              <a:lnSpc>
                <a:spcPts val="4759"/>
              </a:lnSpc>
            </a:pPr>
            <a:r>
              <a:rPr lang="en-US" sz="3399">
                <a:solidFill>
                  <a:srgbClr val="000000"/>
                </a:solidFill>
                <a:latin typeface="Agrandir Bold"/>
              </a:rPr>
              <a:t>Project Complexity:</a:t>
            </a:r>
          </a:p>
          <a:p>
            <a:pPr marL="734059" indent="-367030" lvl="1">
              <a:lnSpc>
                <a:spcPts val="4759"/>
              </a:lnSpc>
              <a:buFont typeface="Arial"/>
              <a:buChar char="•"/>
            </a:pPr>
            <a:r>
              <a:rPr lang="en-US" sz="3399">
                <a:solidFill>
                  <a:srgbClr val="000000"/>
                </a:solidFill>
                <a:latin typeface="Agrandir"/>
              </a:rPr>
              <a:t>Waterfall: Suitable for well-defined, stable projects.</a:t>
            </a:r>
          </a:p>
          <a:p>
            <a:pPr marL="734059" indent="-367030" lvl="1">
              <a:lnSpc>
                <a:spcPts val="4759"/>
              </a:lnSpc>
              <a:buFont typeface="Arial"/>
              <a:buChar char="•"/>
            </a:pPr>
            <a:r>
              <a:rPr lang="en-US" sz="3399">
                <a:solidFill>
                  <a:srgbClr val="000000"/>
                </a:solidFill>
                <a:latin typeface="Agrandir"/>
              </a:rPr>
              <a:t>Agile: Ideal for dynamic, complex projects with evolving requirements.</a:t>
            </a:r>
          </a:p>
          <a:p>
            <a:pPr>
              <a:lnSpc>
                <a:spcPts val="4759"/>
              </a:lnSpc>
            </a:pPr>
            <a:r>
              <a:rPr lang="en-US" sz="3399">
                <a:solidFill>
                  <a:srgbClr val="000000"/>
                </a:solidFill>
                <a:latin typeface="Agrandir Bold"/>
              </a:rPr>
              <a:t>Client Involvement:</a:t>
            </a:r>
          </a:p>
          <a:p>
            <a:pPr marL="734059" indent="-367030" lvl="1">
              <a:lnSpc>
                <a:spcPts val="4759"/>
              </a:lnSpc>
              <a:buFont typeface="Arial"/>
              <a:buChar char="•"/>
            </a:pPr>
            <a:r>
              <a:rPr lang="en-US" sz="3399">
                <a:solidFill>
                  <a:srgbClr val="000000"/>
                </a:solidFill>
                <a:latin typeface="Agrandir"/>
              </a:rPr>
              <a:t>Waterfall: Limited client involvement after initial requirements gathering.</a:t>
            </a:r>
          </a:p>
          <a:p>
            <a:pPr marL="734059" indent="-367030" lvl="1">
              <a:lnSpc>
                <a:spcPts val="4759"/>
              </a:lnSpc>
              <a:buFont typeface="Arial"/>
              <a:buChar char="•"/>
            </a:pPr>
            <a:r>
              <a:rPr lang="en-US" sz="3399">
                <a:solidFill>
                  <a:srgbClr val="000000"/>
                </a:solidFill>
                <a:latin typeface="Agrandir"/>
              </a:rPr>
              <a:t>Agile: Continuous client engagement, ensuring alignment with evolving needs.</a:t>
            </a:r>
          </a:p>
          <a:p>
            <a:pPr>
              <a:lnSpc>
                <a:spcPts val="4759"/>
              </a:lnSpc>
            </a:pPr>
            <a:r>
              <a:rPr lang="en-US" sz="3399">
                <a:solidFill>
                  <a:srgbClr val="000000"/>
                </a:solidFill>
                <a:latin typeface="Agrandir Bold"/>
              </a:rPr>
              <a:t>Flexibility Requirements:</a:t>
            </a:r>
          </a:p>
          <a:p>
            <a:pPr marL="734059" indent="-367030" lvl="1">
              <a:lnSpc>
                <a:spcPts val="4759"/>
              </a:lnSpc>
              <a:buFont typeface="Arial"/>
              <a:buChar char="•"/>
            </a:pPr>
            <a:r>
              <a:rPr lang="en-US" sz="3399">
                <a:solidFill>
                  <a:srgbClr val="000000"/>
                </a:solidFill>
                <a:latin typeface="Agrandir"/>
              </a:rPr>
              <a:t>Waterfall: Limited flexibility once the project starts.</a:t>
            </a:r>
          </a:p>
          <a:p>
            <a:pPr marL="734059" indent="-367030" lvl="1">
              <a:lnSpc>
                <a:spcPts val="4759"/>
              </a:lnSpc>
              <a:buFont typeface="Arial"/>
              <a:buChar char="•"/>
            </a:pPr>
            <a:r>
              <a:rPr lang="en-US" sz="3399">
                <a:solidFill>
                  <a:srgbClr val="000000"/>
                </a:solidFill>
                <a:latin typeface="Agrandir"/>
              </a:rPr>
              <a:t>Agile: Adaptable to changes throughout the development process.</a:t>
            </a:r>
          </a:p>
          <a:p>
            <a:pPr>
              <a:lnSpc>
                <a:spcPts val="4759"/>
              </a:lnSpc>
            </a:pPr>
            <a:r>
              <a:rPr lang="en-US" sz="3399">
                <a:solidFill>
                  <a:srgbClr val="000000"/>
                </a:solidFill>
                <a:latin typeface="Agrandir Bold"/>
              </a:rPr>
              <a:t>Team Expertise:</a:t>
            </a:r>
          </a:p>
          <a:p>
            <a:pPr marL="734059" indent="-367030" lvl="1">
              <a:lnSpc>
                <a:spcPts val="4759"/>
              </a:lnSpc>
              <a:buFont typeface="Arial"/>
              <a:buChar char="•"/>
            </a:pPr>
            <a:r>
              <a:rPr lang="en-US" sz="3399">
                <a:solidFill>
                  <a:srgbClr val="000000"/>
                </a:solidFill>
                <a:latin typeface="Agrandir"/>
              </a:rPr>
              <a:t>Waterfall: Can proceed with a clear plan regardless of team composition.</a:t>
            </a:r>
          </a:p>
          <a:p>
            <a:pPr marL="734059" indent="-367030" lvl="1">
              <a:lnSpc>
                <a:spcPts val="4759"/>
              </a:lnSpc>
              <a:buFont typeface="Arial"/>
              <a:buChar char="•"/>
            </a:pPr>
            <a:r>
              <a:rPr lang="en-US" sz="3399">
                <a:solidFill>
                  <a:srgbClr val="000000"/>
                </a:solidFill>
                <a:latin typeface="Agrandir"/>
              </a:rPr>
              <a:t>Agile: Requires a collaborative, self-organized team for success.</a:t>
            </a:r>
          </a:p>
          <a:p>
            <a:pPr algn="l">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2272947">
            <a:off x="13553100" y="-2371378"/>
            <a:ext cx="8106813" cy="8725533"/>
          </a:xfrm>
          <a:custGeom>
            <a:avLst/>
            <a:gdLst/>
            <a:ahLst/>
            <a:cxnLst/>
            <a:rect r="r" b="b" t="t" l="l"/>
            <a:pathLst>
              <a:path h="8725533" w="8106813">
                <a:moveTo>
                  <a:pt x="0" y="0"/>
                </a:moveTo>
                <a:lnTo>
                  <a:pt x="8106813" y="0"/>
                </a:lnTo>
                <a:lnTo>
                  <a:pt x="8106813" y="8725533"/>
                </a:lnTo>
                <a:lnTo>
                  <a:pt x="0" y="87255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374744" y="7682326"/>
            <a:ext cx="3252480" cy="3151948"/>
          </a:xfrm>
          <a:custGeom>
            <a:avLst/>
            <a:gdLst/>
            <a:ahLst/>
            <a:cxnLst/>
            <a:rect r="r" b="b" t="t" l="l"/>
            <a:pathLst>
              <a:path h="3151948" w="3252480">
                <a:moveTo>
                  <a:pt x="0" y="0"/>
                </a:moveTo>
                <a:lnTo>
                  <a:pt x="3252479" y="0"/>
                </a:lnTo>
                <a:lnTo>
                  <a:pt x="3252479" y="3151948"/>
                </a:lnTo>
                <a:lnTo>
                  <a:pt x="0" y="31519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3649572">
            <a:off x="-3765059" y="5277923"/>
            <a:ext cx="7530117" cy="6918465"/>
          </a:xfrm>
          <a:custGeom>
            <a:avLst/>
            <a:gdLst/>
            <a:ahLst/>
            <a:cxnLst/>
            <a:rect r="r" b="b" t="t" l="l"/>
            <a:pathLst>
              <a:path h="6918465" w="7530117">
                <a:moveTo>
                  <a:pt x="0" y="0"/>
                </a:moveTo>
                <a:lnTo>
                  <a:pt x="7530118" y="0"/>
                </a:lnTo>
                <a:lnTo>
                  <a:pt x="7530118" y="6918466"/>
                </a:lnTo>
                <a:lnTo>
                  <a:pt x="0" y="69184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1882822">
            <a:off x="15329165" y="-215633"/>
            <a:ext cx="3343637" cy="4414042"/>
          </a:xfrm>
          <a:custGeom>
            <a:avLst/>
            <a:gdLst/>
            <a:ahLst/>
            <a:cxnLst/>
            <a:rect r="r" b="b" t="t" l="l"/>
            <a:pathLst>
              <a:path h="4414042" w="3343637">
                <a:moveTo>
                  <a:pt x="0" y="0"/>
                </a:moveTo>
                <a:lnTo>
                  <a:pt x="3343637" y="0"/>
                </a:lnTo>
                <a:lnTo>
                  <a:pt x="3343637" y="4414042"/>
                </a:lnTo>
                <a:lnTo>
                  <a:pt x="0" y="441404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1772112">
            <a:off x="-1176621" y="6761333"/>
            <a:ext cx="3375450" cy="4072941"/>
          </a:xfrm>
          <a:custGeom>
            <a:avLst/>
            <a:gdLst/>
            <a:ahLst/>
            <a:cxnLst/>
            <a:rect r="r" b="b" t="t" l="l"/>
            <a:pathLst>
              <a:path h="4072941" w="3375450">
                <a:moveTo>
                  <a:pt x="0" y="0"/>
                </a:moveTo>
                <a:lnTo>
                  <a:pt x="3375451" y="0"/>
                </a:lnTo>
                <a:lnTo>
                  <a:pt x="3375451" y="4072941"/>
                </a:lnTo>
                <a:lnTo>
                  <a:pt x="0" y="40729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8" id="8"/>
          <p:cNvGrpSpPr/>
          <p:nvPr/>
        </p:nvGrpSpPr>
        <p:grpSpPr>
          <a:xfrm rot="0">
            <a:off x="1330417" y="3169170"/>
            <a:ext cx="15627165" cy="1847037"/>
            <a:chOff x="0" y="0"/>
            <a:chExt cx="4115797" cy="486462"/>
          </a:xfrm>
        </p:grpSpPr>
        <p:sp>
          <p:nvSpPr>
            <p:cNvPr name="Freeform 9" id="9"/>
            <p:cNvSpPr/>
            <p:nvPr/>
          </p:nvSpPr>
          <p:spPr>
            <a:xfrm flipH="false" flipV="false" rot="0">
              <a:off x="0" y="0"/>
              <a:ext cx="4115797" cy="486462"/>
            </a:xfrm>
            <a:custGeom>
              <a:avLst/>
              <a:gdLst/>
              <a:ahLst/>
              <a:cxnLst/>
              <a:rect r="r" b="b" t="t" l="l"/>
              <a:pathLst>
                <a:path h="486462" w="4115797">
                  <a:moveTo>
                    <a:pt x="0" y="0"/>
                  </a:moveTo>
                  <a:lnTo>
                    <a:pt x="4115797" y="0"/>
                  </a:lnTo>
                  <a:lnTo>
                    <a:pt x="4115797" y="486462"/>
                  </a:lnTo>
                  <a:lnTo>
                    <a:pt x="0" y="486462"/>
                  </a:lnTo>
                  <a:close/>
                </a:path>
              </a:pathLst>
            </a:custGeom>
            <a:solidFill>
              <a:srgbClr val="FFFFFF">
                <a:alpha val="40000"/>
              </a:srgbClr>
            </a:solidFill>
            <a:ln w="38100" cap="sq">
              <a:solidFill>
                <a:srgbClr val="000000">
                  <a:alpha val="40000"/>
                </a:srgbClr>
              </a:solidFill>
              <a:prstDash val="solid"/>
              <a:miter/>
            </a:ln>
          </p:spPr>
        </p:sp>
        <p:sp>
          <p:nvSpPr>
            <p:cNvPr name="TextBox 10" id="10"/>
            <p:cNvSpPr txBox="true"/>
            <p:nvPr/>
          </p:nvSpPr>
          <p:spPr>
            <a:xfrm>
              <a:off x="0" y="-57150"/>
              <a:ext cx="4115797" cy="543612"/>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6224914" y="1095375"/>
            <a:ext cx="11381592" cy="1149350"/>
          </a:xfrm>
          <a:prstGeom prst="rect">
            <a:avLst/>
          </a:prstGeom>
        </p:spPr>
        <p:txBody>
          <a:bodyPr anchor="t" rtlCol="false" tIns="0" lIns="0" bIns="0" rIns="0">
            <a:spAutoFit/>
          </a:bodyPr>
          <a:lstStyle/>
          <a:p>
            <a:pPr marL="0" indent="0" lvl="0">
              <a:lnSpc>
                <a:spcPts val="8800"/>
              </a:lnSpc>
            </a:pPr>
            <a:r>
              <a:rPr lang="en-US" sz="8000" spc="160">
                <a:solidFill>
                  <a:srgbClr val="000000"/>
                </a:solidFill>
                <a:latin typeface="Gagalin"/>
              </a:rPr>
              <a:t>Reference</a:t>
            </a:r>
          </a:p>
        </p:txBody>
      </p:sp>
      <p:sp>
        <p:nvSpPr>
          <p:cNvPr name="TextBox 12" id="12"/>
          <p:cNvSpPr txBox="true"/>
          <p:nvPr/>
        </p:nvSpPr>
        <p:spPr>
          <a:xfrm rot="0">
            <a:off x="1816361" y="3209314"/>
            <a:ext cx="15442939" cy="2323719"/>
          </a:xfrm>
          <a:prstGeom prst="rect">
            <a:avLst/>
          </a:prstGeom>
        </p:spPr>
        <p:txBody>
          <a:bodyPr anchor="t" rtlCol="false" tIns="0" lIns="0" bIns="0" rIns="0">
            <a:spAutoFit/>
          </a:bodyPr>
          <a:lstStyle/>
          <a:p>
            <a:pPr>
              <a:lnSpc>
                <a:spcPts val="6048"/>
              </a:lnSpc>
            </a:pPr>
            <a:r>
              <a:rPr lang="en-US" sz="3600">
                <a:solidFill>
                  <a:srgbClr val="000000"/>
                </a:solidFill>
                <a:latin typeface="Agrandir"/>
              </a:rPr>
              <a:t>Schwaber, K., &amp; Sutherland, J. (2017). The Scrum guide. Scrum.org. </a:t>
            </a:r>
          </a:p>
          <a:p>
            <a:pPr>
              <a:lnSpc>
                <a:spcPts val="6048"/>
              </a:lnSpc>
            </a:pPr>
            <a:r>
              <a:rPr lang="en-US" sz="3600">
                <a:solidFill>
                  <a:srgbClr val="000000"/>
                </a:solidFill>
                <a:latin typeface="Agrandir"/>
              </a:rPr>
              <a:t>Sommerville, I. (2011). Software engineering (9th ed.). Addison-Wesley.</a:t>
            </a:r>
          </a:p>
          <a:p>
            <a:pPr algn="l" marL="0" indent="0" lvl="0">
              <a:lnSpc>
                <a:spcPts val="6048"/>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6802992">
            <a:off x="-1092430" y="-2256521"/>
            <a:ext cx="4242260" cy="4513043"/>
          </a:xfrm>
          <a:custGeom>
            <a:avLst/>
            <a:gdLst/>
            <a:ahLst/>
            <a:cxnLst/>
            <a:rect r="r" b="b" t="t" l="l"/>
            <a:pathLst>
              <a:path h="4513043" w="4242260">
                <a:moveTo>
                  <a:pt x="0" y="0"/>
                </a:moveTo>
                <a:lnTo>
                  <a:pt x="4242260" y="0"/>
                </a:lnTo>
                <a:lnTo>
                  <a:pt x="4242260" y="4513042"/>
                </a:lnTo>
                <a:lnTo>
                  <a:pt x="0" y="45130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989142">
            <a:off x="-3994456" y="4198274"/>
            <a:ext cx="11022365" cy="10127047"/>
          </a:xfrm>
          <a:custGeom>
            <a:avLst/>
            <a:gdLst/>
            <a:ahLst/>
            <a:cxnLst/>
            <a:rect r="r" b="b" t="t" l="l"/>
            <a:pathLst>
              <a:path h="10127047" w="11022365">
                <a:moveTo>
                  <a:pt x="0" y="0"/>
                </a:moveTo>
                <a:lnTo>
                  <a:pt x="11022365" y="0"/>
                </a:lnTo>
                <a:lnTo>
                  <a:pt x="11022365" y="10127046"/>
                </a:lnTo>
                <a:lnTo>
                  <a:pt x="0" y="101270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197150">
            <a:off x="425819" y="4818414"/>
            <a:ext cx="5381103" cy="4990973"/>
          </a:xfrm>
          <a:custGeom>
            <a:avLst/>
            <a:gdLst/>
            <a:ahLst/>
            <a:cxnLst/>
            <a:rect r="r" b="b" t="t" l="l"/>
            <a:pathLst>
              <a:path h="4990973" w="5381103">
                <a:moveTo>
                  <a:pt x="0" y="0"/>
                </a:moveTo>
                <a:lnTo>
                  <a:pt x="5381103" y="0"/>
                </a:lnTo>
                <a:lnTo>
                  <a:pt x="5381103" y="4990973"/>
                </a:lnTo>
                <a:lnTo>
                  <a:pt x="0" y="49909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5461674" y="-1231629"/>
            <a:ext cx="4204062" cy="4074119"/>
          </a:xfrm>
          <a:custGeom>
            <a:avLst/>
            <a:gdLst/>
            <a:ahLst/>
            <a:cxnLst/>
            <a:rect r="r" b="b" t="t" l="l"/>
            <a:pathLst>
              <a:path h="4074119" w="4204062">
                <a:moveTo>
                  <a:pt x="0" y="0"/>
                </a:moveTo>
                <a:lnTo>
                  <a:pt x="4204063" y="0"/>
                </a:lnTo>
                <a:lnTo>
                  <a:pt x="4204063" y="4074119"/>
                </a:lnTo>
                <a:lnTo>
                  <a:pt x="0" y="40741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9349271" y="4386263"/>
            <a:ext cx="5749360" cy="1514475"/>
          </a:xfrm>
          <a:prstGeom prst="rect">
            <a:avLst/>
          </a:prstGeom>
        </p:spPr>
        <p:txBody>
          <a:bodyPr anchor="t" rtlCol="false" tIns="0" lIns="0" bIns="0" rIns="0">
            <a:spAutoFit/>
          </a:bodyPr>
          <a:lstStyle/>
          <a:p>
            <a:pPr marL="0" indent="0" lvl="0">
              <a:lnSpc>
                <a:spcPts val="11999"/>
              </a:lnSpc>
              <a:spcBef>
                <a:spcPct val="0"/>
              </a:spcBef>
            </a:pPr>
            <a:r>
              <a:rPr lang="en-US" sz="9999" spc="199">
                <a:solidFill>
                  <a:srgbClr val="000000"/>
                </a:solidFill>
                <a:latin typeface="Gagalin"/>
              </a:rPr>
              <a:t>Thankyou</a:t>
            </a:r>
          </a:p>
        </p:txBody>
      </p:sp>
      <p:sp>
        <p:nvSpPr>
          <p:cNvPr name="Freeform 8" id="8"/>
          <p:cNvSpPr/>
          <p:nvPr/>
        </p:nvSpPr>
        <p:spPr>
          <a:xfrm flipH="false" flipV="false" rot="0">
            <a:off x="15098631" y="-416990"/>
            <a:ext cx="4321338" cy="3424660"/>
          </a:xfrm>
          <a:custGeom>
            <a:avLst/>
            <a:gdLst/>
            <a:ahLst/>
            <a:cxnLst/>
            <a:rect r="r" b="b" t="t" l="l"/>
            <a:pathLst>
              <a:path h="3424660" w="4321338">
                <a:moveTo>
                  <a:pt x="0" y="0"/>
                </a:moveTo>
                <a:lnTo>
                  <a:pt x="4321338" y="0"/>
                </a:lnTo>
                <a:lnTo>
                  <a:pt x="4321338" y="3424660"/>
                </a:lnTo>
                <a:lnTo>
                  <a:pt x="0" y="342466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DAFzwUTYgHw</dc:identifier>
  <dcterms:modified xsi:type="dcterms:W3CDTF">2011-08-01T06:04:30Z</dcterms:modified>
  <cp:revision>1</cp:revision>
  <dc:title>Writing Informative or Explanatory Texts English Presentation in Colorful Pastel Doodle Style</dc:title>
</cp:coreProperties>
</file>