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2"/>
  </p:notesMasterIdLst>
  <p:sldIdLst>
    <p:sldId id="257" r:id="rId3"/>
    <p:sldId id="258" r:id="rId4"/>
    <p:sldId id="261" r:id="rId5"/>
    <p:sldId id="263" r:id="rId6"/>
    <p:sldId id="262" r:id="rId7"/>
    <p:sldId id="273" r:id="rId8"/>
    <p:sldId id="280" r:id="rId9"/>
    <p:sldId id="272" r:id="rId10"/>
    <p:sldId id="27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37527-75BA-4C1F-A768-65EA30E635D1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472CD-761D-47F8-91C5-429B99FCD9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56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96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7592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8861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08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25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66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788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853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711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3513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5396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78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59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232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4714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400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9320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55496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7202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4340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19579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460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7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3642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757524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47086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334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343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160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25789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50429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51983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1339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4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83069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379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943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845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28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20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986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3744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02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2" r:id="rId19"/>
    <p:sldLayoutId id="2147483703" r:id="rId20"/>
    <p:sldLayoutId id="214748370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ed-blue-neon-fingerprint-background_607100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s://www.freepik.com/free-vector/dashboard-element-collection-template_6100740.htm/?utm_source=slidesgo_template&amp;utm_medium=referral-link&amp;utm_campaign=sg_resources&amp;utm_content=freepi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es-ES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Science</a:t>
            </a: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framework</a:t>
            </a: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report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25"/>
          <p:cNvSpPr/>
          <p:nvPr/>
        </p:nvSpPr>
        <p:spPr>
          <a:xfrm>
            <a:off x="9397259" y="4717088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25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25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3" name="Google Shape;453;p25"/>
          <p:cNvSpPr/>
          <p:nvPr/>
        </p:nvSpPr>
        <p:spPr>
          <a:xfrm>
            <a:off x="9928802" y="46066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963334" y="5238140"/>
            <a:ext cx="265335" cy="1156264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40495" y="4529067"/>
            <a:ext cx="300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MODEL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40497" y="5106233"/>
            <a:ext cx="2338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dirty="0"/>
              <a:t>Define</a:t>
            </a:r>
            <a:r>
              <a:rPr lang="en" dirty="0"/>
              <a:t> the framework of analysis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114112" y="4529067"/>
            <a:ext cx="1848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DATA 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83392" y="4529067"/>
            <a:ext cx="2870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DEFINITION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31017" y="5106240"/>
            <a:ext cx="23408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ASIS AND TOBE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31017" y="35278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114103" y="5106240"/>
            <a:ext cx="23408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dirty="0"/>
              <a:t>R</a:t>
            </a:r>
            <a:r>
              <a:rPr lang="en" dirty="0"/>
              <a:t>equirements, methodology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114103" y="35278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39705" y="35278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3101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82" name="Google Shape;482;p27"/>
          <p:cNvSpPr/>
          <p:nvPr/>
        </p:nvSpPr>
        <p:spPr>
          <a:xfrm>
            <a:off x="4114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83" name="Google Shape;483;p27"/>
          <p:cNvSpPr/>
          <p:nvPr/>
        </p:nvSpPr>
        <p:spPr>
          <a:xfrm>
            <a:off x="66397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123101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4114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397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63461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88" name="Google Shape;488;p27"/>
          <p:cNvSpPr/>
          <p:nvPr/>
        </p:nvSpPr>
        <p:spPr>
          <a:xfrm>
            <a:off x="77385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89" name="Google Shape;489;p27"/>
          <p:cNvSpPr/>
          <p:nvPr/>
        </p:nvSpPr>
        <p:spPr>
          <a:xfrm>
            <a:off x="139561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291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8043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3" name="Google Shape;471;p27">
            <a:extLst>
              <a:ext uri="{FF2B5EF4-FFF2-40B4-BE49-F238E27FC236}">
                <a16:creationId xmlns:a16="http://schemas.microsoft.com/office/drawing/2014/main" id="{04E840AC-D978-4B3A-900C-5AC2D2195E3E}"/>
              </a:ext>
            </a:extLst>
          </p:cNvPr>
          <p:cNvSpPr txBox="1">
            <a:spLocks/>
          </p:cNvSpPr>
          <p:nvPr/>
        </p:nvSpPr>
        <p:spPr>
          <a:xfrm>
            <a:off x="9335579" y="4529067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dirty="0"/>
              <a:t>SUMMARY</a:t>
            </a:r>
          </a:p>
        </p:txBody>
      </p:sp>
      <p:sp>
        <p:nvSpPr>
          <p:cNvPr id="34" name="Google Shape;472;p27">
            <a:extLst>
              <a:ext uri="{FF2B5EF4-FFF2-40B4-BE49-F238E27FC236}">
                <a16:creationId xmlns:a16="http://schemas.microsoft.com/office/drawing/2014/main" id="{FFDED874-F992-44C0-8090-80AAC5992D37}"/>
              </a:ext>
            </a:extLst>
          </p:cNvPr>
          <p:cNvSpPr txBox="1">
            <a:spLocks/>
          </p:cNvSpPr>
          <p:nvPr/>
        </p:nvSpPr>
        <p:spPr>
          <a:xfrm>
            <a:off x="9335581" y="5106233"/>
            <a:ext cx="2338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Delivery of the product and maintaining</a:t>
            </a:r>
          </a:p>
        </p:txBody>
      </p:sp>
      <p:sp>
        <p:nvSpPr>
          <p:cNvPr id="35" name="Google Shape;480;p27">
            <a:extLst>
              <a:ext uri="{FF2B5EF4-FFF2-40B4-BE49-F238E27FC236}">
                <a16:creationId xmlns:a16="http://schemas.microsoft.com/office/drawing/2014/main" id="{070C4137-9EF7-46F8-B420-4323E2F494EA}"/>
              </a:ext>
            </a:extLst>
          </p:cNvPr>
          <p:cNvSpPr txBox="1">
            <a:spLocks/>
          </p:cNvSpPr>
          <p:nvPr/>
        </p:nvSpPr>
        <p:spPr>
          <a:xfrm>
            <a:off x="9334789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04</a:t>
            </a:r>
          </a:p>
        </p:txBody>
      </p:sp>
      <p:sp>
        <p:nvSpPr>
          <p:cNvPr id="36" name="Google Shape;483;p27">
            <a:extLst>
              <a:ext uri="{FF2B5EF4-FFF2-40B4-BE49-F238E27FC236}">
                <a16:creationId xmlns:a16="http://schemas.microsoft.com/office/drawing/2014/main" id="{277BD58F-3AFC-4B9C-ABCB-84C3A482AD31}"/>
              </a:ext>
            </a:extLst>
          </p:cNvPr>
          <p:cNvSpPr/>
          <p:nvPr/>
        </p:nvSpPr>
        <p:spPr>
          <a:xfrm>
            <a:off x="9334789" y="2083667"/>
            <a:ext cx="1098800" cy="109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00B050"/>
              </a:solidFill>
            </a:endParaRPr>
          </a:p>
        </p:txBody>
      </p:sp>
      <p:cxnSp>
        <p:nvCxnSpPr>
          <p:cNvPr id="37" name="Google Shape;486;p27">
            <a:extLst>
              <a:ext uri="{FF2B5EF4-FFF2-40B4-BE49-F238E27FC236}">
                <a16:creationId xmlns:a16="http://schemas.microsoft.com/office/drawing/2014/main" id="{3ABF2738-1709-4D55-8446-4F6F1ECCA6B9}"/>
              </a:ext>
            </a:extLst>
          </p:cNvPr>
          <p:cNvCxnSpPr>
            <a:stCxn id="36" idx="1"/>
            <a:endCxn id="35" idx="1"/>
          </p:cNvCxnSpPr>
          <p:nvPr/>
        </p:nvCxnSpPr>
        <p:spPr>
          <a:xfrm>
            <a:off x="9334789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88;p27">
            <a:extLst>
              <a:ext uri="{FF2B5EF4-FFF2-40B4-BE49-F238E27FC236}">
                <a16:creationId xmlns:a16="http://schemas.microsoft.com/office/drawing/2014/main" id="{74E4AF54-1933-4788-A1D3-146FF0415DE9}"/>
              </a:ext>
            </a:extLst>
          </p:cNvPr>
          <p:cNvSpPr/>
          <p:nvPr/>
        </p:nvSpPr>
        <p:spPr>
          <a:xfrm>
            <a:off x="10433595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44" name="Google Shape;13591;p64">
            <a:extLst>
              <a:ext uri="{FF2B5EF4-FFF2-40B4-BE49-F238E27FC236}">
                <a16:creationId xmlns:a16="http://schemas.microsoft.com/office/drawing/2014/main" id="{06096F86-983F-49B6-BD35-A4B50F758FB6}"/>
              </a:ext>
            </a:extLst>
          </p:cNvPr>
          <p:cNvGrpSpPr/>
          <p:nvPr/>
        </p:nvGrpSpPr>
        <p:grpSpPr>
          <a:xfrm>
            <a:off x="9474228" y="2246196"/>
            <a:ext cx="800418" cy="773729"/>
            <a:chOff x="853568" y="1975538"/>
            <a:chExt cx="337334" cy="353599"/>
          </a:xfrm>
        </p:grpSpPr>
        <p:sp>
          <p:nvSpPr>
            <p:cNvPr id="45" name="Google Shape;13592;p64">
              <a:extLst>
                <a:ext uri="{FF2B5EF4-FFF2-40B4-BE49-F238E27FC236}">
                  <a16:creationId xmlns:a16="http://schemas.microsoft.com/office/drawing/2014/main" id="{8F47B34E-8B63-4B93-A3D5-1C0411C054F1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3593;p64">
              <a:extLst>
                <a:ext uri="{FF2B5EF4-FFF2-40B4-BE49-F238E27FC236}">
                  <a16:creationId xmlns:a16="http://schemas.microsoft.com/office/drawing/2014/main" id="{E4F01552-D480-4DD0-B591-3CC40B6432D3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594;p64">
              <a:extLst>
                <a:ext uri="{FF2B5EF4-FFF2-40B4-BE49-F238E27FC236}">
                  <a16:creationId xmlns:a16="http://schemas.microsoft.com/office/drawing/2014/main" id="{1C47C423-CE56-4475-9CFA-D844A50B8775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95;p64">
              <a:extLst>
                <a:ext uri="{FF2B5EF4-FFF2-40B4-BE49-F238E27FC236}">
                  <a16:creationId xmlns:a16="http://schemas.microsoft.com/office/drawing/2014/main" id="{69796747-FE45-46BE-8146-AA1D4911F7E6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/>
              <a:t>Increased in the number of customers who have defaulted on loans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" dirty="0"/>
              <a:t> </a:t>
            </a:r>
          </a:p>
          <a:p>
            <a:pPr marL="285750" indent="-285750"/>
            <a:r>
              <a:rPr lang="en-US" dirty="0"/>
              <a:t>Need a much better way to understand how much credit to allow someone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dirty="0"/>
              <a:t>DEFINITION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6446215" y="1319310"/>
            <a:ext cx="3801923" cy="4285317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10248140" y="-635000"/>
            <a:ext cx="3055009" cy="38964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7465657" y="1825296"/>
            <a:ext cx="2055668" cy="3273337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3" name="Google Shape;507;p28">
            <a:extLst>
              <a:ext uri="{FF2B5EF4-FFF2-40B4-BE49-F238E27FC236}">
                <a16:creationId xmlns:a16="http://schemas.microsoft.com/office/drawing/2014/main" id="{093499F8-99CA-4764-B473-246C188F592E}"/>
              </a:ext>
            </a:extLst>
          </p:cNvPr>
          <p:cNvSpPr txBox="1">
            <a:spLocks/>
          </p:cNvSpPr>
          <p:nvPr/>
        </p:nvSpPr>
        <p:spPr>
          <a:xfrm>
            <a:off x="792498" y="1319300"/>
            <a:ext cx="358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4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3200" dirty="0" err="1"/>
              <a:t>Asis</a:t>
            </a:r>
            <a:endParaRPr lang="es-E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825100" y="1991249"/>
            <a:ext cx="5649120" cy="42366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 err="1"/>
              <a:t>Achive</a:t>
            </a:r>
            <a:r>
              <a:rPr lang="en-US" dirty="0"/>
              <a:t> better accuracy with classification of customers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" dirty="0"/>
              <a:t> </a:t>
            </a:r>
          </a:p>
          <a:p>
            <a:pPr marL="285750" indent="-285750"/>
            <a:r>
              <a:rPr lang="en-US" dirty="0"/>
              <a:t>Reduce the number of defaulters finding patterns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Stablish a loan limit according to characteristics of the customers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Calculate an interest rate depending on the risk of the operation. The more default risk, the more interest rate.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 scalable platform to put more variable and cases in the future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dirty="0"/>
              <a:t>DEFINITION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6446215" y="1319310"/>
            <a:ext cx="3801923" cy="4285317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10248140" y="-635000"/>
            <a:ext cx="3055009" cy="38964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7465657" y="1825296"/>
            <a:ext cx="2055668" cy="3273337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3" name="Google Shape;507;p28">
            <a:extLst>
              <a:ext uri="{FF2B5EF4-FFF2-40B4-BE49-F238E27FC236}">
                <a16:creationId xmlns:a16="http://schemas.microsoft.com/office/drawing/2014/main" id="{093499F8-99CA-4764-B473-246C188F592E}"/>
              </a:ext>
            </a:extLst>
          </p:cNvPr>
          <p:cNvSpPr txBox="1">
            <a:spLocks/>
          </p:cNvSpPr>
          <p:nvPr/>
        </p:nvSpPr>
        <p:spPr>
          <a:xfrm>
            <a:off x="792498" y="1319300"/>
            <a:ext cx="358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4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24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3200" dirty="0"/>
              <a:t>Tobe (</a:t>
            </a:r>
            <a:r>
              <a:rPr lang="es-ES" sz="3200" dirty="0" err="1"/>
              <a:t>goals</a:t>
            </a:r>
            <a:r>
              <a:rPr lang="es-E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41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828840" y="548900"/>
            <a:ext cx="7851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OUR SOLUTIONS</a:t>
            </a:r>
            <a:endParaRPr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8072740" y="1632807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Less defaulters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24721" y="4065755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Find the perfect customer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624721" y="1632807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Fast analysis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8072740" y="4065755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Report of the result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4681100" y="2231967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10" name="Google Shape;610;p30"/>
          <p:cNvSpPr/>
          <p:nvPr/>
        </p:nvSpPr>
        <p:spPr>
          <a:xfrm>
            <a:off x="4681100" y="4109833"/>
            <a:ext cx="965200" cy="96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11" name="Google Shape;611;p30"/>
          <p:cNvSpPr/>
          <p:nvPr/>
        </p:nvSpPr>
        <p:spPr>
          <a:xfrm>
            <a:off x="6545700" y="2231967"/>
            <a:ext cx="965200" cy="9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12" name="Google Shape;612;p30"/>
          <p:cNvSpPr/>
          <p:nvPr/>
        </p:nvSpPr>
        <p:spPr>
          <a:xfrm>
            <a:off x="6545700" y="4109833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5646300" y="2714567"/>
            <a:ext cx="899600" cy="8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5646300" y="4592433"/>
            <a:ext cx="89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6705954" y="2422409"/>
            <a:ext cx="651517" cy="584328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4" name="Google Shape;602;p30">
            <a:extLst>
              <a:ext uri="{FF2B5EF4-FFF2-40B4-BE49-F238E27FC236}">
                <a16:creationId xmlns:a16="http://schemas.microsoft.com/office/drawing/2014/main" id="{B48022E5-7DA5-4DF5-BBB9-D521F35AF31A}"/>
              </a:ext>
            </a:extLst>
          </p:cNvPr>
          <p:cNvSpPr txBox="1">
            <a:spLocks/>
          </p:cNvSpPr>
          <p:nvPr/>
        </p:nvSpPr>
        <p:spPr>
          <a:xfrm>
            <a:off x="1624721" y="4925176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machine </a:t>
            </a:r>
            <a:r>
              <a:rPr lang="es-ES" sz="1800" dirty="0" err="1"/>
              <a:t>learning</a:t>
            </a:r>
            <a:r>
              <a:rPr lang="es-ES" sz="1800" dirty="0"/>
              <a:t> </a:t>
            </a:r>
          </a:p>
        </p:txBody>
      </p:sp>
      <p:sp>
        <p:nvSpPr>
          <p:cNvPr id="65" name="Google Shape;604;p30">
            <a:extLst>
              <a:ext uri="{FF2B5EF4-FFF2-40B4-BE49-F238E27FC236}">
                <a16:creationId xmlns:a16="http://schemas.microsoft.com/office/drawing/2014/main" id="{2EB414C4-D5F6-459A-9BC3-0705C31A29C2}"/>
              </a:ext>
            </a:extLst>
          </p:cNvPr>
          <p:cNvSpPr txBox="1">
            <a:spLocks/>
          </p:cNvSpPr>
          <p:nvPr/>
        </p:nvSpPr>
        <p:spPr>
          <a:xfrm>
            <a:off x="1624721" y="261317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dirty="0"/>
              <a:t>Use </a:t>
            </a:r>
            <a:r>
              <a:rPr lang="es-ES" sz="1800" dirty="0" err="1"/>
              <a:t>of</a:t>
            </a:r>
            <a:r>
              <a:rPr lang="es-ES" sz="1800" dirty="0"/>
              <a:t> Python and </a:t>
            </a:r>
            <a:r>
              <a:rPr lang="es-ES" sz="1800" dirty="0" err="1"/>
              <a:t>high</a:t>
            </a:r>
            <a:r>
              <a:rPr lang="es-ES" sz="1800" dirty="0"/>
              <a:t> performance </a:t>
            </a:r>
            <a:r>
              <a:rPr lang="es-ES" sz="1800" dirty="0" err="1"/>
              <a:t>algorithm</a:t>
            </a:r>
            <a:endParaRPr lang="es-ES" sz="1800" dirty="0"/>
          </a:p>
        </p:txBody>
      </p:sp>
      <p:sp>
        <p:nvSpPr>
          <p:cNvPr id="66" name="Google Shape;608;p30">
            <a:extLst>
              <a:ext uri="{FF2B5EF4-FFF2-40B4-BE49-F238E27FC236}">
                <a16:creationId xmlns:a16="http://schemas.microsoft.com/office/drawing/2014/main" id="{0959EFCD-706B-4120-9A54-E279015E1BB2}"/>
              </a:ext>
            </a:extLst>
          </p:cNvPr>
          <p:cNvSpPr txBox="1">
            <a:spLocks/>
          </p:cNvSpPr>
          <p:nvPr/>
        </p:nvSpPr>
        <p:spPr>
          <a:xfrm>
            <a:off x="8148940" y="4925176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dirty="0"/>
              <a:t>Notebook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accountability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payments</a:t>
            </a:r>
            <a:endParaRPr lang="es-ES" sz="1800" dirty="0"/>
          </a:p>
        </p:txBody>
      </p:sp>
      <p:sp>
        <p:nvSpPr>
          <p:cNvPr id="67" name="Google Shape;608;p30">
            <a:extLst>
              <a:ext uri="{FF2B5EF4-FFF2-40B4-BE49-F238E27FC236}">
                <a16:creationId xmlns:a16="http://schemas.microsoft.com/office/drawing/2014/main" id="{529C0FAD-0A3C-4C6E-92B0-EFE27D3F37FB}"/>
              </a:ext>
            </a:extLst>
          </p:cNvPr>
          <p:cNvSpPr txBox="1">
            <a:spLocks/>
          </p:cNvSpPr>
          <p:nvPr/>
        </p:nvSpPr>
        <p:spPr>
          <a:xfrm>
            <a:off x="8148940" y="261317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dirty="0"/>
              <a:t>Small </a:t>
            </a:r>
            <a:r>
              <a:rPr lang="es-ES" sz="1800" dirty="0" err="1"/>
              <a:t>investment</a:t>
            </a:r>
            <a:r>
              <a:rPr lang="es-ES" sz="1800" dirty="0"/>
              <a:t> </a:t>
            </a:r>
            <a:r>
              <a:rPr lang="es-ES" sz="1800" dirty="0" err="1"/>
              <a:t>but</a:t>
            </a:r>
            <a:r>
              <a:rPr lang="es-ES" sz="1800" dirty="0"/>
              <a:t> more </a:t>
            </a:r>
            <a:r>
              <a:rPr lang="es-ES" sz="1800" dirty="0" err="1"/>
              <a:t>revenue</a:t>
            </a:r>
            <a:endParaRPr lang="es-ES" sz="1800" dirty="0"/>
          </a:p>
        </p:txBody>
      </p:sp>
      <p:cxnSp>
        <p:nvCxnSpPr>
          <p:cNvPr id="68" name="Google Shape;615;p30">
            <a:extLst>
              <a:ext uri="{FF2B5EF4-FFF2-40B4-BE49-F238E27FC236}">
                <a16:creationId xmlns:a16="http://schemas.microsoft.com/office/drawing/2014/main" id="{FB0D707B-388E-4E44-A27A-5BFB599D63CF}"/>
              </a:ext>
            </a:extLst>
          </p:cNvPr>
          <p:cNvCxnSpPr>
            <a:cxnSpLocks/>
            <a:stCxn id="611" idx="2"/>
            <a:endCxn id="612" idx="0"/>
          </p:cNvCxnSpPr>
          <p:nvPr/>
        </p:nvCxnSpPr>
        <p:spPr>
          <a:xfrm>
            <a:off x="7028300" y="3197167"/>
            <a:ext cx="0" cy="91266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615;p30">
            <a:extLst>
              <a:ext uri="{FF2B5EF4-FFF2-40B4-BE49-F238E27FC236}">
                <a16:creationId xmlns:a16="http://schemas.microsoft.com/office/drawing/2014/main" id="{D48A9D21-F09F-472A-8329-0D7F096DE72D}"/>
              </a:ext>
            </a:extLst>
          </p:cNvPr>
          <p:cNvCxnSpPr>
            <a:cxnSpLocks/>
            <a:stCxn id="609" idx="2"/>
            <a:endCxn id="610" idx="0"/>
          </p:cNvCxnSpPr>
          <p:nvPr/>
        </p:nvCxnSpPr>
        <p:spPr>
          <a:xfrm>
            <a:off x="5163700" y="3197167"/>
            <a:ext cx="0" cy="91266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DATA PROCESS</a:t>
            </a:r>
            <a:endParaRPr dirty="0"/>
          </a:p>
        </p:txBody>
      </p:sp>
      <p:sp>
        <p:nvSpPr>
          <p:cNvPr id="1165" name="Google Shape;1165;p42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—CLEANING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1190567" y="3201680"/>
            <a:ext cx="2508400" cy="6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—CUSTOMERS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977767" y="1988468"/>
            <a:ext cx="2934000" cy="1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Require these kind of data: name, gender, studies, job, type of contract, earnings, sentimental situation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4624884" y="2067854"/>
            <a:ext cx="2934000" cy="1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dirty="0"/>
              <a:t>F</a:t>
            </a:r>
            <a:r>
              <a:rPr lang="en" dirty="0"/>
              <a:t>iltering and organizing data for a proper modelling. Filling empty values and excluding outliers</a:t>
            </a:r>
            <a:endParaRPr dirty="0"/>
          </a:p>
        </p:txBody>
      </p:sp>
      <p:sp>
        <p:nvSpPr>
          <p:cNvPr id="1169" name="Google Shape;1169;p42"/>
          <p:cNvSpPr txBox="1">
            <a:spLocks noGrp="1"/>
          </p:cNvSpPr>
          <p:nvPr>
            <p:ph type="ctrTitle" idx="4"/>
          </p:nvPr>
        </p:nvSpPr>
        <p:spPr>
          <a:xfrm>
            <a:off x="8365165" y="3023808"/>
            <a:ext cx="2768000" cy="6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dirty="0"/>
              <a:t>—MODEL</a:t>
            </a:r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8235365" y="2191668"/>
            <a:ext cx="3027600" cy="1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Machine learning model with random forest 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ctrTitle" idx="7"/>
          </p:nvPr>
        </p:nvSpPr>
        <p:spPr>
          <a:xfrm>
            <a:off x="1190567" y="5513067"/>
            <a:ext cx="2508400" cy="6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dirty="0"/>
              <a:t>—DATA STORAGE</a:t>
            </a:r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977767" y="4639001"/>
            <a:ext cx="2934000" cy="1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All the data will be stored in a big </a:t>
            </a:r>
            <a:r>
              <a:rPr lang="en-US" dirty="0" err="1"/>
              <a:t>sql</a:t>
            </a:r>
            <a:r>
              <a:rPr lang="en-US" dirty="0"/>
              <a:t> storage</a:t>
            </a:r>
          </a:p>
        </p:txBody>
      </p:sp>
      <p:sp>
        <p:nvSpPr>
          <p:cNvPr id="1173" name="Google Shape;1173;p42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—ANALYSIS</a:t>
            </a:r>
            <a:endParaRPr dirty="0"/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err="1"/>
              <a:t>Demografic</a:t>
            </a:r>
            <a:r>
              <a:rPr lang="en-US" dirty="0"/>
              <a:t> study of the customers and </a:t>
            </a:r>
            <a:r>
              <a:rPr lang="en-US" dirty="0" err="1"/>
              <a:t>presention</a:t>
            </a:r>
            <a:r>
              <a:rPr lang="en-US" dirty="0"/>
              <a:t> with graph</a:t>
            </a:r>
          </a:p>
        </p:txBody>
      </p:sp>
      <p:sp>
        <p:nvSpPr>
          <p:cNvPr id="1175" name="Google Shape;1175;p42"/>
          <p:cNvSpPr txBox="1">
            <a:spLocks noGrp="1"/>
          </p:cNvSpPr>
          <p:nvPr>
            <p:ph type="ctrTitle" idx="14"/>
          </p:nvPr>
        </p:nvSpPr>
        <p:spPr>
          <a:xfrm>
            <a:off x="8494965" y="5513067"/>
            <a:ext cx="2508400" cy="6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—FINAL REPORT</a:t>
            </a:r>
            <a:endParaRPr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8235365" y="4639001"/>
            <a:ext cx="3027600" cy="1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dirty="0" err="1"/>
              <a:t>It</a:t>
            </a:r>
            <a:r>
              <a:rPr lang="en" dirty="0"/>
              <a:t> will be shown the credit limit for the optimal customers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2167767" y="4007045"/>
            <a:ext cx="554000" cy="5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8" name="Google Shape;1178;p42"/>
          <p:cNvSpPr/>
          <p:nvPr/>
        </p:nvSpPr>
        <p:spPr>
          <a:xfrm>
            <a:off x="5814884" y="4007045"/>
            <a:ext cx="554000" cy="5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9" name="Google Shape;1179;p42"/>
          <p:cNvSpPr/>
          <p:nvPr/>
        </p:nvSpPr>
        <p:spPr>
          <a:xfrm>
            <a:off x="9472165" y="4007045"/>
            <a:ext cx="554000" cy="5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80" name="Google Shape;1180;p42"/>
          <p:cNvSpPr/>
          <p:nvPr/>
        </p:nvSpPr>
        <p:spPr>
          <a:xfrm>
            <a:off x="2167767" y="1347789"/>
            <a:ext cx="554000" cy="5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81" name="Google Shape;1181;p42"/>
          <p:cNvSpPr/>
          <p:nvPr/>
        </p:nvSpPr>
        <p:spPr>
          <a:xfrm>
            <a:off x="5814884" y="1427164"/>
            <a:ext cx="554000" cy="5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1182" name="Google Shape;1182;p42"/>
          <p:cNvSpPr/>
          <p:nvPr/>
        </p:nvSpPr>
        <p:spPr>
          <a:xfrm>
            <a:off x="9481570" y="1338407"/>
            <a:ext cx="554000" cy="5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183" name="Google Shape;1183;p42"/>
          <p:cNvCxnSpPr>
            <a:cxnSpLocks/>
            <a:stCxn id="1180" idx="3"/>
            <a:endCxn id="1178" idx="1"/>
          </p:cNvCxnSpPr>
          <p:nvPr/>
        </p:nvCxnSpPr>
        <p:spPr>
          <a:xfrm>
            <a:off x="2721767" y="1624789"/>
            <a:ext cx="3093117" cy="2659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  <a:stCxn id="1178" idx="3"/>
          </p:cNvCxnSpPr>
          <p:nvPr/>
        </p:nvCxnSpPr>
        <p:spPr>
          <a:xfrm flipV="1">
            <a:off x="6368884" y="1606765"/>
            <a:ext cx="3101349" cy="26772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2" name="Google Shape;1202;p42"/>
          <p:cNvGrpSpPr/>
          <p:nvPr/>
        </p:nvGrpSpPr>
        <p:grpSpPr>
          <a:xfrm>
            <a:off x="2276315" y="1394172"/>
            <a:ext cx="347044" cy="461219"/>
            <a:chOff x="8055961" y="2881842"/>
            <a:chExt cx="260283" cy="345914"/>
          </a:xfrm>
        </p:grpSpPr>
        <p:sp>
          <p:nvSpPr>
            <p:cNvPr id="1203" name="Google Shape;1203;p42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7" name="Google Shape;12692;p62">
            <a:extLst>
              <a:ext uri="{FF2B5EF4-FFF2-40B4-BE49-F238E27FC236}">
                <a16:creationId xmlns:a16="http://schemas.microsoft.com/office/drawing/2014/main" id="{A01EC00D-2605-4AE8-8253-07BD1C136AC6}"/>
              </a:ext>
            </a:extLst>
          </p:cNvPr>
          <p:cNvGrpSpPr/>
          <p:nvPr/>
        </p:nvGrpSpPr>
        <p:grpSpPr>
          <a:xfrm>
            <a:off x="2291822" y="4095600"/>
            <a:ext cx="306759" cy="351445"/>
            <a:chOff x="859262" y="3353920"/>
            <a:chExt cx="306759" cy="351445"/>
          </a:xfrm>
        </p:grpSpPr>
        <p:sp>
          <p:nvSpPr>
            <p:cNvPr id="68" name="Google Shape;12693;p62">
              <a:extLst>
                <a:ext uri="{FF2B5EF4-FFF2-40B4-BE49-F238E27FC236}">
                  <a16:creationId xmlns:a16="http://schemas.microsoft.com/office/drawing/2014/main" id="{E04E0989-3CF7-46A3-BAE4-3E9E716965E7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694;p62">
              <a:extLst>
                <a:ext uri="{FF2B5EF4-FFF2-40B4-BE49-F238E27FC236}">
                  <a16:creationId xmlns:a16="http://schemas.microsoft.com/office/drawing/2014/main" id="{3A34AF63-67F4-45A5-B4BF-0ED5A19C5579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695;p62">
              <a:extLst>
                <a:ext uri="{FF2B5EF4-FFF2-40B4-BE49-F238E27FC236}">
                  <a16:creationId xmlns:a16="http://schemas.microsoft.com/office/drawing/2014/main" id="{D6633504-E8CD-4255-8A32-B6203D5EA718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696;p62">
              <a:extLst>
                <a:ext uri="{FF2B5EF4-FFF2-40B4-BE49-F238E27FC236}">
                  <a16:creationId xmlns:a16="http://schemas.microsoft.com/office/drawing/2014/main" id="{CEC08799-5AD7-4737-8078-6464872671EE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697;p62">
              <a:extLst>
                <a:ext uri="{FF2B5EF4-FFF2-40B4-BE49-F238E27FC236}">
                  <a16:creationId xmlns:a16="http://schemas.microsoft.com/office/drawing/2014/main" id="{32DEEB0D-B7EB-470F-9791-E4EA4ED9A268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1419;p61">
            <a:extLst>
              <a:ext uri="{FF2B5EF4-FFF2-40B4-BE49-F238E27FC236}">
                <a16:creationId xmlns:a16="http://schemas.microsoft.com/office/drawing/2014/main" id="{06823566-610A-4EF7-B8F5-1D64651D7DF2}"/>
              </a:ext>
            </a:extLst>
          </p:cNvPr>
          <p:cNvGrpSpPr/>
          <p:nvPr/>
        </p:nvGrpSpPr>
        <p:grpSpPr>
          <a:xfrm>
            <a:off x="5903376" y="1503994"/>
            <a:ext cx="342144" cy="362704"/>
            <a:chOff x="2704005" y="4258781"/>
            <a:chExt cx="342144" cy="362704"/>
          </a:xfrm>
        </p:grpSpPr>
        <p:sp>
          <p:nvSpPr>
            <p:cNvPr id="74" name="Google Shape;11420;p61">
              <a:extLst>
                <a:ext uri="{FF2B5EF4-FFF2-40B4-BE49-F238E27FC236}">
                  <a16:creationId xmlns:a16="http://schemas.microsoft.com/office/drawing/2014/main" id="{CE6B0DF8-6B0C-4CB1-8AB1-33925BB48D51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421;p61">
              <a:extLst>
                <a:ext uri="{FF2B5EF4-FFF2-40B4-BE49-F238E27FC236}">
                  <a16:creationId xmlns:a16="http://schemas.microsoft.com/office/drawing/2014/main" id="{8DE496EB-ACEC-41BC-83F9-5B9409F784A3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22;p61">
              <a:extLst>
                <a:ext uri="{FF2B5EF4-FFF2-40B4-BE49-F238E27FC236}">
                  <a16:creationId xmlns:a16="http://schemas.microsoft.com/office/drawing/2014/main" id="{1A3B8C55-0B2C-4BEF-B596-93B140CEBF0F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23;p61">
              <a:extLst>
                <a:ext uri="{FF2B5EF4-FFF2-40B4-BE49-F238E27FC236}">
                  <a16:creationId xmlns:a16="http://schemas.microsoft.com/office/drawing/2014/main" id="{205900BE-2BCA-470E-A5F7-3CD2EB62A0B8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24;p61">
              <a:extLst>
                <a:ext uri="{FF2B5EF4-FFF2-40B4-BE49-F238E27FC236}">
                  <a16:creationId xmlns:a16="http://schemas.microsoft.com/office/drawing/2014/main" id="{D3A89730-8B9A-4568-A79C-692C1926B6BB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25;p61">
              <a:extLst>
                <a:ext uri="{FF2B5EF4-FFF2-40B4-BE49-F238E27FC236}">
                  <a16:creationId xmlns:a16="http://schemas.microsoft.com/office/drawing/2014/main" id="{18AAD866-8FD8-44B9-8F91-82843B5FDDC2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426;p61">
              <a:extLst>
                <a:ext uri="{FF2B5EF4-FFF2-40B4-BE49-F238E27FC236}">
                  <a16:creationId xmlns:a16="http://schemas.microsoft.com/office/drawing/2014/main" id="{6ECD821D-0E5C-4829-B242-DF78DA50C16A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10858;p60">
            <a:extLst>
              <a:ext uri="{FF2B5EF4-FFF2-40B4-BE49-F238E27FC236}">
                <a16:creationId xmlns:a16="http://schemas.microsoft.com/office/drawing/2014/main" id="{927D5B12-3B24-45FC-A55A-0737B07A7D86}"/>
              </a:ext>
            </a:extLst>
          </p:cNvPr>
          <p:cNvSpPr/>
          <p:nvPr/>
        </p:nvSpPr>
        <p:spPr>
          <a:xfrm>
            <a:off x="9602307" y="1373147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10640;p60">
            <a:extLst>
              <a:ext uri="{FF2B5EF4-FFF2-40B4-BE49-F238E27FC236}">
                <a16:creationId xmlns:a16="http://schemas.microsoft.com/office/drawing/2014/main" id="{EF5DB84F-13EA-4ABD-B87E-1739D6427136}"/>
              </a:ext>
            </a:extLst>
          </p:cNvPr>
          <p:cNvGrpSpPr/>
          <p:nvPr/>
        </p:nvGrpSpPr>
        <p:grpSpPr>
          <a:xfrm>
            <a:off x="9602307" y="4109327"/>
            <a:ext cx="294850" cy="349434"/>
            <a:chOff x="3122257" y="1508594"/>
            <a:chExt cx="294850" cy="349434"/>
          </a:xfrm>
        </p:grpSpPr>
        <p:sp>
          <p:nvSpPr>
            <p:cNvPr id="83" name="Google Shape;10641;p60">
              <a:extLst>
                <a:ext uri="{FF2B5EF4-FFF2-40B4-BE49-F238E27FC236}">
                  <a16:creationId xmlns:a16="http://schemas.microsoft.com/office/drawing/2014/main" id="{A7D7DD8E-2BE6-4783-80B7-D6A7CBF50CA6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6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42;p60">
              <a:extLst>
                <a:ext uri="{FF2B5EF4-FFF2-40B4-BE49-F238E27FC236}">
                  <a16:creationId xmlns:a16="http://schemas.microsoft.com/office/drawing/2014/main" id="{EEF9A581-151A-4749-9B1D-A2CEA26DE919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6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43;p60">
              <a:extLst>
                <a:ext uri="{FF2B5EF4-FFF2-40B4-BE49-F238E27FC236}">
                  <a16:creationId xmlns:a16="http://schemas.microsoft.com/office/drawing/2014/main" id="{B01F575F-AA03-4D26-88BF-E604AF785D3B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6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44;p60">
              <a:extLst>
                <a:ext uri="{FF2B5EF4-FFF2-40B4-BE49-F238E27FC236}">
                  <a16:creationId xmlns:a16="http://schemas.microsoft.com/office/drawing/2014/main" id="{772A1B69-473F-4615-A09A-9AD0FC7B5C87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6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45;p60">
              <a:extLst>
                <a:ext uri="{FF2B5EF4-FFF2-40B4-BE49-F238E27FC236}">
                  <a16:creationId xmlns:a16="http://schemas.microsoft.com/office/drawing/2014/main" id="{50563241-80AB-41CC-BAE0-5891D21269AE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6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0921;p60">
            <a:extLst>
              <a:ext uri="{FF2B5EF4-FFF2-40B4-BE49-F238E27FC236}">
                <a16:creationId xmlns:a16="http://schemas.microsoft.com/office/drawing/2014/main" id="{4AA1AA7D-A2A9-4674-9971-AF38093C1150}"/>
              </a:ext>
            </a:extLst>
          </p:cNvPr>
          <p:cNvGrpSpPr/>
          <p:nvPr/>
        </p:nvGrpSpPr>
        <p:grpSpPr>
          <a:xfrm>
            <a:off x="5907119" y="4139046"/>
            <a:ext cx="332757" cy="332343"/>
            <a:chOff x="2656907" y="2439293"/>
            <a:chExt cx="332757" cy="332343"/>
          </a:xfrm>
        </p:grpSpPr>
        <p:sp>
          <p:nvSpPr>
            <p:cNvPr id="89" name="Google Shape;10922;p60">
              <a:extLst>
                <a:ext uri="{FF2B5EF4-FFF2-40B4-BE49-F238E27FC236}">
                  <a16:creationId xmlns:a16="http://schemas.microsoft.com/office/drawing/2014/main" id="{2195401E-1D18-465A-8D55-49E43CB92650}"/>
                </a:ext>
              </a:extLst>
            </p:cNvPr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23;p60">
              <a:extLst>
                <a:ext uri="{FF2B5EF4-FFF2-40B4-BE49-F238E27FC236}">
                  <a16:creationId xmlns:a16="http://schemas.microsoft.com/office/drawing/2014/main" id="{966D8076-02FD-4223-84A3-5591283AB1C7}"/>
                </a:ext>
              </a:extLst>
            </p:cNvPr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24;p60">
              <a:extLst>
                <a:ext uri="{FF2B5EF4-FFF2-40B4-BE49-F238E27FC236}">
                  <a16:creationId xmlns:a16="http://schemas.microsoft.com/office/drawing/2014/main" id="{6C93496E-8D5B-4A3E-B858-C47A9E339A6C}"/>
                </a:ext>
              </a:extLst>
            </p:cNvPr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25;p60">
              <a:extLst>
                <a:ext uri="{FF2B5EF4-FFF2-40B4-BE49-F238E27FC236}">
                  <a16:creationId xmlns:a16="http://schemas.microsoft.com/office/drawing/2014/main" id="{DE0D3FCF-7DBD-4F26-B93B-ECA05E845EC6}"/>
                </a:ext>
              </a:extLst>
            </p:cNvPr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26;p60">
              <a:extLst>
                <a:ext uri="{FF2B5EF4-FFF2-40B4-BE49-F238E27FC236}">
                  <a16:creationId xmlns:a16="http://schemas.microsoft.com/office/drawing/2014/main" id="{DD2CB0E5-A2D3-4A13-8D87-62EF7AA42F99}"/>
                </a:ext>
              </a:extLst>
            </p:cNvPr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927;p60">
              <a:extLst>
                <a:ext uri="{FF2B5EF4-FFF2-40B4-BE49-F238E27FC236}">
                  <a16:creationId xmlns:a16="http://schemas.microsoft.com/office/drawing/2014/main" id="{ED13130C-C007-4704-834F-2B4C6B0A228C}"/>
                </a:ext>
              </a:extLst>
            </p:cNvPr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928;p60">
              <a:extLst>
                <a:ext uri="{FF2B5EF4-FFF2-40B4-BE49-F238E27FC236}">
                  <a16:creationId xmlns:a16="http://schemas.microsoft.com/office/drawing/2014/main" id="{7AB35EF8-4368-4FB3-BCC0-6C5EB3AB2FE4}"/>
                </a:ext>
              </a:extLst>
            </p:cNvPr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>
                  <a:alpha val="58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796500" y="1917344"/>
            <a:ext cx="5211600" cy="50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" sz="2400" dirty="0">
                <a:latin typeface="Share Tech"/>
                <a:ea typeface="Share Tech"/>
                <a:cs typeface="Share Tech"/>
                <a:sym typeface="Share Tech"/>
              </a:rPr>
              <a:t>ANALYSIS</a:t>
            </a:r>
            <a:endParaRPr sz="24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indent="0">
              <a:buNone/>
            </a:pPr>
            <a:endParaRPr sz="24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321725" indent="-287859">
              <a:spcBef>
                <a:spcPts val="4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Graph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to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show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from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where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are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from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defaulters</a:t>
            </a:r>
            <a:endParaRPr sz="1867" dirty="0"/>
          </a:p>
          <a:p>
            <a:pPr marL="321725" indent="-287859">
              <a:spcBef>
                <a:spcPts val="4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Barplot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for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each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customer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characteristic</a:t>
            </a:r>
            <a:endParaRPr sz="1867" dirty="0"/>
          </a:p>
          <a:p>
            <a:pPr marL="321725" indent="-287859">
              <a:spcBef>
                <a:spcPts val="4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867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Red and blue neon fingerprint background</a:t>
            </a:r>
            <a:endParaRPr sz="1867" dirty="0"/>
          </a:p>
          <a:p>
            <a:pPr marL="321725" indent="-287859">
              <a:spcBef>
                <a:spcPts val="4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867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Dashboard element collection template</a:t>
            </a:r>
            <a:endParaRPr sz="1867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ANALYSIS AND MODEL</a:t>
            </a:r>
            <a:endParaRPr dirty="0"/>
          </a:p>
        </p:txBody>
      </p:sp>
      <p:sp>
        <p:nvSpPr>
          <p:cNvPr id="1588" name="Google Shape;1588;p49"/>
          <p:cNvSpPr txBox="1">
            <a:spLocks noGrp="1"/>
          </p:cNvSpPr>
          <p:nvPr>
            <p:ph type="body" idx="2"/>
          </p:nvPr>
        </p:nvSpPr>
        <p:spPr>
          <a:xfrm>
            <a:off x="6253500" y="2121440"/>
            <a:ext cx="5211600" cy="27744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Share Tech"/>
                <a:ea typeface="Share Tech"/>
                <a:cs typeface="Share Tech"/>
                <a:sym typeface="Share Tech"/>
              </a:rPr>
              <a:t>MODEL</a:t>
            </a:r>
            <a:endParaRPr sz="24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indent="0">
              <a:buNone/>
            </a:pPr>
            <a:endParaRPr sz="24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321725" indent="-287859">
              <a:spcBef>
                <a:spcPts val="4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Classify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if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costumers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is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a probable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defaulter</a:t>
            </a:r>
            <a:endParaRPr sz="1867" dirty="0"/>
          </a:p>
          <a:p>
            <a:pPr marL="321725" indent="-287859">
              <a:spcBef>
                <a:spcPts val="4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Confusion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matrix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: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to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check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success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of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model</a:t>
            </a:r>
            <a:endParaRPr sz="1867" dirty="0"/>
          </a:p>
          <a:p>
            <a:pPr marL="321725" indent="-287859">
              <a:spcBef>
                <a:spcPts val="4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Build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another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more precise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model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in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order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to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fix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a loan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limit</a:t>
            </a:r>
            <a:r>
              <a:rPr lang="es-ES" sz="1867" dirty="0">
                <a:solidFill>
                  <a:schemeClr val="hlink"/>
                </a:solidFill>
                <a:uFill>
                  <a:noFill/>
                </a:uFill>
              </a:rPr>
              <a:t> per </a:t>
            </a:r>
            <a:r>
              <a:rPr lang="es-ES" sz="1867" dirty="0" err="1">
                <a:solidFill>
                  <a:schemeClr val="hlink"/>
                </a:solidFill>
                <a:uFill>
                  <a:noFill/>
                </a:uFill>
              </a:rPr>
              <a:t>customer</a:t>
            </a:r>
            <a:endParaRPr sz="1867" dirty="0"/>
          </a:p>
          <a:p>
            <a:pPr marL="0" indent="0">
              <a:spcAft>
                <a:spcPts val="2133"/>
              </a:spcAft>
              <a:buNone/>
            </a:pPr>
            <a:endParaRPr sz="186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Model framework</a:t>
            </a:r>
            <a:endParaRPr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PANDAS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Library to build dataframes and import data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8460691" y="1979338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Library and tool to visualize the results and the data 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8460690" y="2732684"/>
            <a:ext cx="3236009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dirty="0"/>
              <a:t>MATPLOTLIB AND SEABORN</a:t>
            </a:r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NUMPY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Library to manage elements from an array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8460690" y="3815367"/>
            <a:ext cx="3350309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SCIKIT LEARN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Library to design machine learning models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4233169" y="1795068"/>
            <a:ext cx="3725607" cy="3725537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49" name="Google Shape;1149;p41"/>
          <p:cNvSpPr/>
          <p:nvPr/>
        </p:nvSpPr>
        <p:spPr>
          <a:xfrm>
            <a:off x="4484599" y="2047334"/>
            <a:ext cx="3222723" cy="3221889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0" name="Google Shape;1150;p41"/>
          <p:cNvSpPr/>
          <p:nvPr/>
        </p:nvSpPr>
        <p:spPr>
          <a:xfrm>
            <a:off x="4629120" y="2297862"/>
            <a:ext cx="2826825" cy="2719909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1" name="Google Shape;1151;p41"/>
          <p:cNvSpPr/>
          <p:nvPr/>
        </p:nvSpPr>
        <p:spPr>
          <a:xfrm>
            <a:off x="4899806" y="2549015"/>
            <a:ext cx="2304687" cy="2217373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4233228" y="1796046"/>
            <a:ext cx="3725544" cy="3724652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3" name="Google Shape;1153;p41"/>
          <p:cNvSpPr/>
          <p:nvPr/>
        </p:nvSpPr>
        <p:spPr>
          <a:xfrm>
            <a:off x="4484601" y="2047263"/>
            <a:ext cx="3222800" cy="32220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4736518" y="2298981"/>
            <a:ext cx="2719455" cy="2718664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4991673" y="2554281"/>
            <a:ext cx="2208697" cy="2207828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757792" y="3647667"/>
            <a:ext cx="228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757792" y="4083733"/>
            <a:ext cx="2103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7621125" y="3647667"/>
            <a:ext cx="17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7837525" y="4083733"/>
            <a:ext cx="1530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1143;p41">
            <a:extLst>
              <a:ext uri="{FF2B5EF4-FFF2-40B4-BE49-F238E27FC236}">
                <a16:creationId xmlns:a16="http://schemas.microsoft.com/office/drawing/2014/main" id="{D6B82EB0-68A8-4FC7-B558-72BEF7511E2B}"/>
              </a:ext>
            </a:extLst>
          </p:cNvPr>
          <p:cNvSpPr txBox="1">
            <a:spLocks/>
          </p:cNvSpPr>
          <p:nvPr/>
        </p:nvSpPr>
        <p:spPr>
          <a:xfrm>
            <a:off x="5448881" y="3335351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dirty="0"/>
              <a:t>JUPYTER 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1092404" y="1490332"/>
            <a:ext cx="10032000" cy="44690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41" name="Google Shape;1241;p44"/>
          <p:cNvSpPr/>
          <p:nvPr/>
        </p:nvSpPr>
        <p:spPr>
          <a:xfrm>
            <a:off x="1270609" y="1634700"/>
            <a:ext cx="9675600" cy="40874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SUMMARY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6576702" y="5962649"/>
            <a:ext cx="1248871" cy="1275895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DA858-6453-4FF3-BE2A-D358F1C305FF}"/>
              </a:ext>
            </a:extLst>
          </p:cNvPr>
          <p:cNvSpPr txBox="1"/>
          <p:nvPr/>
        </p:nvSpPr>
        <p:spPr>
          <a:xfrm>
            <a:off x="1438275" y="2047875"/>
            <a:ext cx="93154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Presentation of a dense exploratory data analyst excluding outliers.</a:t>
            </a: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Demographic distribution of the age and income. </a:t>
            </a: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General </a:t>
            </a:r>
            <a:r>
              <a:rPr lang="en-GB" sz="1800" dirty="0" err="1">
                <a:solidFill>
                  <a:schemeClr val="bg1"/>
                </a:solidFill>
              </a:rPr>
              <a:t>insigths</a:t>
            </a:r>
            <a:r>
              <a:rPr lang="en-GB" sz="1800" dirty="0">
                <a:solidFill>
                  <a:schemeClr val="bg1"/>
                </a:solidFill>
              </a:rPr>
              <a:t> of each characteristic in order to  find correlation between them and the default risk.</a:t>
            </a: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The output of the model will show a suitable interest rate and a credit limit according to a default risk </a:t>
            </a: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Only accept the </a:t>
            </a:r>
            <a:r>
              <a:rPr lang="en-GB" sz="1800">
                <a:solidFill>
                  <a:schemeClr val="bg1"/>
                </a:solidFill>
              </a:rPr>
              <a:t>safest customers.</a:t>
            </a: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500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415</Words>
  <Application>Microsoft Office PowerPoint</Application>
  <PresentationFormat>Panorámica</PresentationFormat>
  <Paragraphs>84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Advent Pro Medium</vt:lpstr>
      <vt:lpstr>Advent Pro SemiBold</vt:lpstr>
      <vt:lpstr>Arial</vt:lpstr>
      <vt:lpstr>Calibri</vt:lpstr>
      <vt:lpstr>Courier New</vt:lpstr>
      <vt:lpstr>Fira Sans Condensed Medium</vt:lpstr>
      <vt:lpstr>Fira Sans Extra Condensed Medium</vt:lpstr>
      <vt:lpstr>Livvic Light</vt:lpstr>
      <vt:lpstr>Maven Pro</vt:lpstr>
      <vt:lpstr>Nunito Light</vt:lpstr>
      <vt:lpstr>Roboto</vt:lpstr>
      <vt:lpstr>Share Tech</vt:lpstr>
      <vt:lpstr>Data Science Consulting by Slidesgo</vt:lpstr>
      <vt:lpstr>1_Data Science Consulting by Slidesgo</vt:lpstr>
      <vt:lpstr>Data Science framework report</vt:lpstr>
      <vt:lpstr>MODEL</vt:lpstr>
      <vt:lpstr>DEFINITION</vt:lpstr>
      <vt:lpstr>DEFINITION</vt:lpstr>
      <vt:lpstr>OUR SOLUTIONS</vt:lpstr>
      <vt:lpstr>DATA PROCESS</vt:lpstr>
      <vt:lpstr>ANALYSIS AND MODEL</vt:lpstr>
      <vt:lpstr>Model framework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 report</dc:title>
  <dc:creator>raul Toledano</dc:creator>
  <cp:lastModifiedBy>raul Toledano</cp:lastModifiedBy>
  <cp:revision>9</cp:revision>
  <dcterms:created xsi:type="dcterms:W3CDTF">2021-09-23T17:35:48Z</dcterms:created>
  <dcterms:modified xsi:type="dcterms:W3CDTF">2021-09-24T16:13:38Z</dcterms:modified>
</cp:coreProperties>
</file>