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regular.fntdata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font" Target="fonts/Roboto-italic.fntdata"/><Relationship Id="rId10" Type="http://schemas.openxmlformats.org/officeDocument/2006/relationships/slide" Target="slides/slide6.xml"/><Relationship Id="rId32" Type="http://schemas.openxmlformats.org/officeDocument/2006/relationships/font" Target="fonts/Roboto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fc6df5acb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fc6df5acb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5a3ad6c1a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35a3ad6c1a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5a3ad6c1a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5a3ad6c1a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5a3ad6c1a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5a3ad6c1a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fc6df5acb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fc6df5acb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fc6df5ac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3fc6df5ac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3fc6df5ac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3fc6df5ac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fc6df5ac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3fc6df5ac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3fc6df5ac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3fc6df5ac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35a2129a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35a2129a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5a2129a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5a2129a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35a2129a6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35a2129a6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5a2129a6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35a2129a6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5a2129a6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35a2129a6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35a2129a66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35a2129a66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35a2129a6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35a2129a6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35a3ad6c1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35a3ad6c1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35a2129a6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35a2129a6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5a2129a6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35a2129a6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5a3ad6c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5a3ad6c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5a3ad6c1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5a3ad6c1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5a3ad6c1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35a3ad6c1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5a3ad6c1a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5a3ad6c1a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fc6df5acb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fc6df5acb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fc6df5ac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fc6df5ac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069125"/>
            <a:ext cx="8222100" cy="235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>
                <a:latin typeface="Calibri"/>
                <a:ea typeface="Calibri"/>
                <a:cs typeface="Calibri"/>
                <a:sym typeface="Calibri"/>
              </a:rPr>
              <a:t>AI &amp; Big Data Analytics for Society</a:t>
            </a:r>
            <a:endParaRPr sz="5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/>
          <p:nvPr>
            <p:ph type="ctrTitle"/>
          </p:nvPr>
        </p:nvSpPr>
        <p:spPr>
          <a:xfrm>
            <a:off x="210825" y="25825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Calibri"/>
                <a:ea typeface="Calibri"/>
                <a:cs typeface="Calibri"/>
                <a:sym typeface="Calibri"/>
              </a:rPr>
              <a:t>cont……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22"/>
          <p:cNvSpPr txBox="1"/>
          <p:nvPr>
            <p:ph idx="1" type="subTitle"/>
          </p:nvPr>
        </p:nvSpPr>
        <p:spPr>
          <a:xfrm>
            <a:off x="280750" y="1191850"/>
            <a:ext cx="7883700" cy="38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Font typeface="Calibri"/>
              <a:buChar char="●"/>
            </a:pPr>
            <a:r>
              <a:rPr lang="en" sz="3000">
                <a:latin typeface="Calibri"/>
                <a:ea typeface="Calibri"/>
                <a:cs typeface="Calibri"/>
                <a:sym typeface="Calibri"/>
              </a:rPr>
              <a:t>Bernoulli: Binary outcomes (success/failure).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7" name="Google Shape;127;p22" title="WhatsApp Image 2025-03-13 at 21.10.29_2947828c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275" y="2169700"/>
            <a:ext cx="7509574" cy="2840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/>
          <p:nvPr>
            <p:ph type="ctrTitle"/>
          </p:nvPr>
        </p:nvSpPr>
        <p:spPr>
          <a:xfrm>
            <a:off x="390525" y="294225"/>
            <a:ext cx="8222100" cy="95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Distribution &amp; Visualization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3"/>
          <p:cNvSpPr txBox="1"/>
          <p:nvPr>
            <p:ph idx="1" type="subTitle"/>
          </p:nvPr>
        </p:nvSpPr>
        <p:spPr>
          <a:xfrm>
            <a:off x="390525" y="1080350"/>
            <a:ext cx="7762800" cy="38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300"/>
              <a:buFont typeface="Calibri"/>
              <a:buChar char="●"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 Scatterplots: Show relationships between variables.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4" name="Google Shape;134;p23" title="scatter-plot-example-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2371850"/>
            <a:ext cx="7830100" cy="271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ctrTitle"/>
          </p:nvPr>
        </p:nvSpPr>
        <p:spPr>
          <a:xfrm>
            <a:off x="390525" y="271775"/>
            <a:ext cx="8222100" cy="6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Calibri"/>
                <a:ea typeface="Calibri"/>
                <a:cs typeface="Calibri"/>
                <a:sym typeface="Calibri"/>
              </a:rPr>
              <a:t>cont…….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24"/>
          <p:cNvSpPr txBox="1"/>
          <p:nvPr>
            <p:ph idx="1" type="subTitle"/>
          </p:nvPr>
        </p:nvSpPr>
        <p:spPr>
          <a:xfrm>
            <a:off x="390525" y="923050"/>
            <a:ext cx="7751400" cy="41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300"/>
              <a:buFont typeface="Calibri"/>
              <a:buChar char="●"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 Heatmaps: Display correlation strengths.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Google Shape;141;p24" title="Correlation-heat-map-The-heatmap-provides-a-visual-representation-of-the-Pears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525" y="1608175"/>
            <a:ext cx="7580400" cy="3535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ctrTitle"/>
          </p:nvPr>
        </p:nvSpPr>
        <p:spPr>
          <a:xfrm>
            <a:off x="390525" y="226850"/>
            <a:ext cx="82221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Calibri"/>
                <a:ea typeface="Calibri"/>
                <a:cs typeface="Calibri"/>
                <a:sym typeface="Calibri"/>
              </a:rPr>
              <a:t>cont……..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5"/>
          <p:cNvSpPr txBox="1"/>
          <p:nvPr>
            <p:ph idx="1" type="subTitle"/>
          </p:nvPr>
        </p:nvSpPr>
        <p:spPr>
          <a:xfrm>
            <a:off x="390525" y="743425"/>
            <a:ext cx="7830000" cy="416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300"/>
              <a:buFont typeface="Calibri"/>
              <a:buChar char="●"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Box Plots: Data distribution insights.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25" title="box-plot-exampl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78800"/>
            <a:ext cx="8222100" cy="304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ctrTitle"/>
          </p:nvPr>
        </p:nvSpPr>
        <p:spPr>
          <a:xfrm>
            <a:off x="390525" y="193150"/>
            <a:ext cx="8222100" cy="7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Calibri"/>
                <a:ea typeface="Calibri"/>
                <a:cs typeface="Calibri"/>
                <a:sym typeface="Calibri"/>
              </a:rPr>
              <a:t>cont…….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6"/>
          <p:cNvSpPr txBox="1"/>
          <p:nvPr>
            <p:ph idx="1" type="subTitle"/>
          </p:nvPr>
        </p:nvSpPr>
        <p:spPr>
          <a:xfrm>
            <a:off x="358100" y="833300"/>
            <a:ext cx="7785300" cy="39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Histogram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6" title="Histogram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675" y="1664350"/>
            <a:ext cx="7850150" cy="3346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ctrTitle"/>
          </p:nvPr>
        </p:nvSpPr>
        <p:spPr>
          <a:xfrm>
            <a:off x="390525" y="305475"/>
            <a:ext cx="8222100" cy="84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Prior vs Posterior Probability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7"/>
          <p:cNvSpPr txBox="1"/>
          <p:nvPr>
            <p:ph idx="1" type="subTitle"/>
          </p:nvPr>
        </p:nvSpPr>
        <p:spPr>
          <a:xfrm>
            <a:off x="390525" y="1304950"/>
            <a:ext cx="7830000" cy="3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300"/>
              <a:buFont typeface="Calibri"/>
              <a:buChar char="●"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Prior Probability: Initial belief before new evidence. 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Font typeface="Calibri"/>
              <a:buChar char="●"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Posterior Probability: Updated probability after new evidence (via Bayes' Theorem). 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Font typeface="Calibri"/>
              <a:buChar char="●"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Example: Weather prediction before and after new satellite data.  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ctrTitle"/>
          </p:nvPr>
        </p:nvSpPr>
        <p:spPr>
          <a:xfrm>
            <a:off x="390525" y="181925"/>
            <a:ext cx="8222100" cy="159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Statistical Models for Structured and Unstructured Data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8"/>
          <p:cNvSpPr txBox="1"/>
          <p:nvPr>
            <p:ph idx="1" type="subTitle"/>
          </p:nvPr>
        </p:nvSpPr>
        <p:spPr>
          <a:xfrm>
            <a:off x="390525" y="1450950"/>
            <a:ext cx="7751400" cy="3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254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100"/>
              <a:buFont typeface="Calibri"/>
              <a:buChar char="●"/>
            </a:pPr>
            <a:r>
              <a:rPr lang="en" sz="3100">
                <a:latin typeface="Calibri"/>
                <a:ea typeface="Calibri"/>
                <a:cs typeface="Calibri"/>
                <a:sym typeface="Calibri"/>
              </a:rPr>
              <a:t>Structured Data: Uses traditional models    (e.g., Linear Regression, Decision Trees). 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Calibri"/>
              <a:buChar char="●"/>
            </a:pPr>
            <a:r>
              <a:rPr lang="en" sz="3100">
                <a:latin typeface="Calibri"/>
                <a:ea typeface="Calibri"/>
                <a:cs typeface="Calibri"/>
                <a:sym typeface="Calibri"/>
              </a:rPr>
              <a:t>Unstructured Data: Uses advanced models (e.g., Neural Networks, NLP techniques). 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  <a:p>
            <a:pPr indent="-425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00"/>
              <a:buFont typeface="Calibri"/>
              <a:buChar char="●"/>
            </a:pPr>
            <a:r>
              <a:rPr lang="en" sz="3100">
                <a:latin typeface="Calibri"/>
                <a:ea typeface="Calibri"/>
                <a:cs typeface="Calibri"/>
                <a:sym typeface="Calibri"/>
              </a:rPr>
              <a:t>Example: Sales data (Structured) vs Social Media Text (Unstructured).  </a:t>
            </a:r>
            <a:endParaRPr sz="3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9"/>
          <p:cNvSpPr txBox="1"/>
          <p:nvPr>
            <p:ph type="ctrTitle"/>
          </p:nvPr>
        </p:nvSpPr>
        <p:spPr>
          <a:xfrm>
            <a:off x="390525" y="0"/>
            <a:ext cx="8222100" cy="137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Maximum Likelihood Estimation (MLE)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9"/>
          <p:cNvSpPr txBox="1"/>
          <p:nvPr>
            <p:ph idx="1" type="subTitle"/>
          </p:nvPr>
        </p:nvSpPr>
        <p:spPr>
          <a:xfrm>
            <a:off x="390525" y="1495875"/>
            <a:ext cx="7818900" cy="487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300"/>
              <a:buFont typeface="Calibri"/>
              <a:buChar char="●"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It is widely used in regression, classification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Font typeface="Calibri"/>
              <a:buChar char="●"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Often used to solved using optimization techniques like Gradient Descent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Font typeface="Calibri"/>
              <a:buChar char="●"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Gradient is a fancy word for Derivation 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0"/>
          <p:cNvSpPr txBox="1"/>
          <p:nvPr>
            <p:ph type="ctrTitle"/>
          </p:nvPr>
        </p:nvSpPr>
        <p:spPr>
          <a:xfrm>
            <a:off x="311900" y="202100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Calibri"/>
                <a:ea typeface="Calibri"/>
                <a:cs typeface="Calibri"/>
                <a:sym typeface="Calibri"/>
              </a:rPr>
              <a:t>cont……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30"/>
          <p:cNvSpPr txBox="1"/>
          <p:nvPr>
            <p:ph idx="1" type="subTitle"/>
          </p:nvPr>
        </p:nvSpPr>
        <p:spPr>
          <a:xfrm>
            <a:off x="390525" y="1271245"/>
            <a:ext cx="8222100" cy="35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200"/>
              <a:buFont typeface="Calibri"/>
              <a:buChar char="●"/>
            </a:pP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 Example: Estimating mean and variance of a dataset. 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Char char="●"/>
            </a:pPr>
            <a:r>
              <a:rPr lang="en" sz="3200">
                <a:latin typeface="Calibri"/>
                <a:ea typeface="Calibri"/>
                <a:cs typeface="Calibri"/>
                <a:sym typeface="Calibri"/>
              </a:rPr>
              <a:t>Variance (σ²): How far values are from the mean is called as Variance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1"/>
          <p:cNvSpPr txBox="1"/>
          <p:nvPr>
            <p:ph type="ctrTitle"/>
          </p:nvPr>
        </p:nvSpPr>
        <p:spPr>
          <a:xfrm>
            <a:off x="390525" y="249325"/>
            <a:ext cx="8222100" cy="86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Importance of AI &amp; Big Data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31"/>
          <p:cNvSpPr txBox="1"/>
          <p:nvPr>
            <p:ph idx="1" type="subTitle"/>
          </p:nvPr>
        </p:nvSpPr>
        <p:spPr>
          <a:xfrm>
            <a:off x="390525" y="1113900"/>
            <a:ext cx="7830000" cy="395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Enhances decision-making processes.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Drives automation and efficiency.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Facilitates real-time insights for businesses and governance.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ts val="2700"/>
              <a:buFont typeface="Calibri"/>
              <a:buChar char="●"/>
            </a:pPr>
            <a:r>
              <a:rPr lang="en" sz="2700">
                <a:latin typeface="Calibri"/>
                <a:ea typeface="Calibri"/>
                <a:cs typeface="Calibri"/>
                <a:sym typeface="Calibri"/>
              </a:rPr>
              <a:t>Improves quality of life through predictive analytics</a:t>
            </a:r>
            <a:endParaRPr sz="27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390525" y="260550"/>
            <a:ext cx="8222100" cy="9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Artificial Intelligence (AI)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390525" y="1170121"/>
            <a:ext cx="8222100" cy="376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Font typeface="Calibri"/>
              <a:buChar char="●"/>
            </a:pPr>
            <a:r>
              <a:rPr lang="en" sz="2300">
                <a:latin typeface="Calibri"/>
                <a:ea typeface="Calibri"/>
                <a:cs typeface="Calibri"/>
                <a:sym typeface="Calibri"/>
              </a:rPr>
              <a:t>The ability of machines to think like human intelligence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14" title="AI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675" y="1664350"/>
            <a:ext cx="7715251" cy="335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ctrTitle"/>
          </p:nvPr>
        </p:nvSpPr>
        <p:spPr>
          <a:xfrm>
            <a:off x="390525" y="181925"/>
            <a:ext cx="8222100" cy="66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Calibri"/>
                <a:ea typeface="Calibri"/>
                <a:cs typeface="Calibri"/>
                <a:sym typeface="Calibri"/>
              </a:rPr>
              <a:t>Impact on Healthcare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2"/>
          <p:cNvSpPr txBox="1"/>
          <p:nvPr>
            <p:ph idx="1" type="subTitle"/>
          </p:nvPr>
        </p:nvSpPr>
        <p:spPr>
          <a:xfrm>
            <a:off x="390525" y="844600"/>
            <a:ext cx="7796400" cy="42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AI-powered diagnostics and predictive analysis.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Personalized medicine and treatment recommendations.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Efficient management of healthcare records and patient data.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Disease outbreak prediction and prevention.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/>
          <p:nvPr>
            <p:ph type="ctrTitle"/>
          </p:nvPr>
        </p:nvSpPr>
        <p:spPr>
          <a:xfrm>
            <a:off x="390525" y="226850"/>
            <a:ext cx="8222100" cy="8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Calibri"/>
                <a:ea typeface="Calibri"/>
                <a:cs typeface="Calibri"/>
                <a:sym typeface="Calibri"/>
              </a:rPr>
              <a:t>Impact on Finance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33"/>
          <p:cNvSpPr txBox="1"/>
          <p:nvPr>
            <p:ph idx="1" type="subTitle"/>
          </p:nvPr>
        </p:nvSpPr>
        <p:spPr>
          <a:xfrm>
            <a:off x="390525" y="1035325"/>
            <a:ext cx="7807500" cy="397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Calibri"/>
              <a:buChar char="●"/>
            </a:pPr>
            <a:r>
              <a:rPr lang="en" sz="2900">
                <a:latin typeface="Calibri"/>
                <a:ea typeface="Calibri"/>
                <a:cs typeface="Calibri"/>
                <a:sym typeface="Calibri"/>
              </a:rPr>
              <a:t>Fraud detection and risk management.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Calibri"/>
              <a:buChar char="●"/>
            </a:pPr>
            <a:r>
              <a:rPr lang="en" sz="2900">
                <a:latin typeface="Calibri"/>
                <a:ea typeface="Calibri"/>
                <a:cs typeface="Calibri"/>
                <a:sym typeface="Calibri"/>
              </a:rPr>
              <a:t>Automated trading and personalized financial services.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Calibri"/>
              <a:buChar char="●"/>
            </a:pPr>
            <a:r>
              <a:rPr lang="en" sz="2900">
                <a:latin typeface="Calibri"/>
                <a:ea typeface="Calibri"/>
                <a:cs typeface="Calibri"/>
                <a:sym typeface="Calibri"/>
              </a:rPr>
              <a:t>Credit scoring and loan approval automation.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-412750" lvl="0" marL="457200" rtl="0" algn="l">
              <a:spcBef>
                <a:spcPts val="0"/>
              </a:spcBef>
              <a:spcAft>
                <a:spcPts val="0"/>
              </a:spcAft>
              <a:buSzPts val="2900"/>
              <a:buFont typeface="Calibri"/>
              <a:buChar char="●"/>
            </a:pPr>
            <a:r>
              <a:rPr lang="en" sz="2900">
                <a:latin typeface="Calibri"/>
                <a:ea typeface="Calibri"/>
                <a:cs typeface="Calibri"/>
                <a:sym typeface="Calibri"/>
              </a:rPr>
              <a:t>Chatbots for customer service in banking.</a:t>
            </a:r>
            <a:endParaRPr sz="2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4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Calibri"/>
                <a:ea typeface="Calibri"/>
                <a:cs typeface="Calibri"/>
                <a:sym typeface="Calibri"/>
              </a:rPr>
              <a:t>Impact on Education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34"/>
          <p:cNvSpPr txBox="1"/>
          <p:nvPr>
            <p:ph idx="1" type="subTitle"/>
          </p:nvPr>
        </p:nvSpPr>
        <p:spPr>
          <a:xfrm>
            <a:off x="390525" y="1271275"/>
            <a:ext cx="7830000" cy="377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Personalized learning experiences through AI-driven platforms.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Automated grading and assessment tools.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Virtual tutors and AI-powered education assistants.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Data-driven policy decisions for better curriculum design.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5"/>
          <p:cNvSpPr txBox="1"/>
          <p:nvPr>
            <p:ph type="ctrTitle"/>
          </p:nvPr>
        </p:nvSpPr>
        <p:spPr>
          <a:xfrm>
            <a:off x="390525" y="283000"/>
            <a:ext cx="8222100" cy="31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 on Smart Cities &amp; Governance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5"/>
          <p:cNvSpPr txBox="1"/>
          <p:nvPr>
            <p:ph idx="1" type="subTitle"/>
          </p:nvPr>
        </p:nvSpPr>
        <p:spPr>
          <a:xfrm>
            <a:off x="334375" y="2270775"/>
            <a:ext cx="7852500" cy="277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AI-enabled traffic management and transportation planning.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Smart energy management and sustainability initiatives.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Predictive policing and crime analysis.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Font typeface="Calibri"/>
              <a:buChar char="●"/>
            </a:pPr>
            <a:r>
              <a:rPr lang="en" sz="1900">
                <a:latin typeface="Calibri"/>
                <a:ea typeface="Calibri"/>
                <a:cs typeface="Calibri"/>
                <a:sym typeface="Calibri"/>
              </a:rPr>
              <a:t>Digital governance and citizen engagement through AI-powered chatbots.</a:t>
            </a:r>
            <a:endParaRPr sz="19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/>
          <p:nvPr>
            <p:ph type="ctrTitle"/>
          </p:nvPr>
        </p:nvSpPr>
        <p:spPr>
          <a:xfrm>
            <a:off x="390525" y="294225"/>
            <a:ext cx="8222100" cy="30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Calibri"/>
                <a:ea typeface="Calibri"/>
                <a:cs typeface="Calibri"/>
                <a:sym typeface="Calibri"/>
              </a:rPr>
              <a:t>Ethical Considerations &amp; Challenges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36"/>
          <p:cNvSpPr txBox="1"/>
          <p:nvPr>
            <p:ph idx="1" type="subTitle"/>
          </p:nvPr>
        </p:nvSpPr>
        <p:spPr>
          <a:xfrm>
            <a:off x="390525" y="1900200"/>
            <a:ext cx="7818900" cy="29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Data privacy and security concerns.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Bias in AI algorithms and decision-making.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Job displacement due to automation.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Regulation and policy framework for responsible AI usage.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7"/>
          <p:cNvSpPr txBox="1"/>
          <p:nvPr>
            <p:ph type="ctrTitle"/>
          </p:nvPr>
        </p:nvSpPr>
        <p:spPr>
          <a:xfrm>
            <a:off x="390525" y="361625"/>
            <a:ext cx="8222100" cy="149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Calibri"/>
                <a:ea typeface="Calibri"/>
                <a:cs typeface="Calibri"/>
                <a:sym typeface="Calibri"/>
              </a:rPr>
              <a:t>Career Map: AI &amp; Big Data Analytics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37"/>
          <p:cNvSpPr txBox="1"/>
          <p:nvPr>
            <p:ph idx="1" type="subTitle"/>
          </p:nvPr>
        </p:nvSpPr>
        <p:spPr>
          <a:xfrm>
            <a:off x="390525" y="1810350"/>
            <a:ext cx="7751400" cy="312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 Entry-Level: Data Analyst, AI Research Assistant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 Mid-Level: Machine Learning Engineer, Data     Scientist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Senior-Level: AI Architect, Chief Data Officer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Specializations: NLP Engineer, Computer Vision Engineer, AI Ethics Consultant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8"/>
          <p:cNvSpPr txBox="1"/>
          <p:nvPr>
            <p:ph type="ctrTitle"/>
          </p:nvPr>
        </p:nvSpPr>
        <p:spPr>
          <a:xfrm>
            <a:off x="390525" y="395300"/>
            <a:ext cx="8222100" cy="9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Calibri"/>
                <a:ea typeface="Calibri"/>
                <a:cs typeface="Calibri"/>
                <a:sym typeface="Calibri"/>
              </a:rPr>
              <a:t>Q&amp;A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38"/>
          <p:cNvSpPr txBox="1"/>
          <p:nvPr>
            <p:ph idx="1" type="subTitle"/>
          </p:nvPr>
        </p:nvSpPr>
        <p:spPr>
          <a:xfrm>
            <a:off x="334375" y="1304950"/>
            <a:ext cx="7863900" cy="37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" sz="2500"/>
              <a:t>Q</a:t>
            </a:r>
            <a:r>
              <a:rPr lang="en" sz="2500"/>
              <a:t>uestions and Discussions</a:t>
            </a:r>
            <a:endParaRPr sz="2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ctrTitle"/>
          </p:nvPr>
        </p:nvSpPr>
        <p:spPr>
          <a:xfrm>
            <a:off x="390525" y="204400"/>
            <a:ext cx="8222100" cy="78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Big Data Analytics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/>
          <p:nvPr>
            <p:ph idx="1" type="subTitle"/>
          </p:nvPr>
        </p:nvSpPr>
        <p:spPr>
          <a:xfrm>
            <a:off x="390525" y="990394"/>
            <a:ext cx="8222100" cy="6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The process of analyzing large datasets to extract insights and patterns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1" name="Google Shape;81;p15" title="1_XXy9W_ - swOTlMYCMg5c6A (1).jpg"/>
          <p:cNvPicPr preferRelativeResize="0"/>
          <p:nvPr/>
        </p:nvPicPr>
        <p:blipFill rotWithShape="1">
          <a:blip r:embed="rId3">
            <a:alphaModFix/>
          </a:blip>
          <a:srcRect b="7074" l="0" r="0" t="7074"/>
          <a:stretch/>
        </p:blipFill>
        <p:spPr>
          <a:xfrm>
            <a:off x="152400" y="1794400"/>
            <a:ext cx="8045750" cy="31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ctrTitle"/>
          </p:nvPr>
        </p:nvSpPr>
        <p:spPr>
          <a:xfrm>
            <a:off x="390525" y="226850"/>
            <a:ext cx="8222100" cy="7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General vs Narrow AI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6"/>
          <p:cNvSpPr txBox="1"/>
          <p:nvPr>
            <p:ph idx="1" type="subTitle"/>
          </p:nvPr>
        </p:nvSpPr>
        <p:spPr>
          <a:xfrm>
            <a:off x="390525" y="1024225"/>
            <a:ext cx="7830000" cy="400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300"/>
              <a:buFont typeface="Calibri"/>
              <a:buChar char="●"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General AI: Capable of performing any intellectual task like a human.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Font typeface="Calibri"/>
              <a:buChar char="●"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Narrow AI: Specialized in a specific task, such as image recognition or NLP.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ctrTitle"/>
          </p:nvPr>
        </p:nvSpPr>
        <p:spPr>
          <a:xfrm>
            <a:off x="390525" y="316700"/>
            <a:ext cx="8222100" cy="69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Fields of AI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7"/>
          <p:cNvSpPr txBox="1"/>
          <p:nvPr>
            <p:ph idx="1" type="subTitle"/>
          </p:nvPr>
        </p:nvSpPr>
        <p:spPr>
          <a:xfrm>
            <a:off x="390525" y="934350"/>
            <a:ext cx="7785300" cy="40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300"/>
              <a:buFont typeface="Calibri"/>
              <a:buChar char="●"/>
            </a:pPr>
            <a:r>
              <a:rPr lang="en" sz="3300"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Image Processing</a:t>
            </a:r>
            <a:endParaRPr sz="3300"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Font typeface="Calibri"/>
              <a:buChar char="●"/>
            </a:pPr>
            <a:r>
              <a:rPr lang="en" sz="3300"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Computer Vision</a:t>
            </a:r>
            <a:endParaRPr sz="3300"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Font typeface="Calibri"/>
              <a:buChar char="●"/>
            </a:pPr>
            <a:r>
              <a:rPr lang="en" sz="3300"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Robotics</a:t>
            </a:r>
            <a:endParaRPr sz="3300"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Font typeface="Calibri"/>
              <a:buChar char="●"/>
            </a:pPr>
            <a:r>
              <a:rPr lang="en" sz="3300"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Natural Language Processing (NLP)</a:t>
            </a:r>
            <a:endParaRPr sz="3300"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Font typeface="Calibri"/>
              <a:buChar char="●"/>
            </a:pPr>
            <a:r>
              <a:rPr lang="en" sz="3300"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Expert Systems</a:t>
            </a:r>
            <a:endParaRPr sz="3300"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Font typeface="Calibri"/>
              <a:buChar char="●"/>
            </a:pPr>
            <a:r>
              <a:rPr lang="en" sz="3300"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Machine Learning &amp; Deep Learning</a:t>
            </a:r>
            <a:endParaRPr sz="3300"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ctrTitle"/>
          </p:nvPr>
        </p:nvSpPr>
        <p:spPr>
          <a:xfrm>
            <a:off x="390525" y="305475"/>
            <a:ext cx="8222100" cy="10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Supervised vs Unsupervised vs Deep Learning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8"/>
          <p:cNvSpPr txBox="1"/>
          <p:nvPr>
            <p:ph idx="1" type="subTitle"/>
          </p:nvPr>
        </p:nvSpPr>
        <p:spPr>
          <a:xfrm>
            <a:off x="390525" y="1516100"/>
            <a:ext cx="7740300" cy="344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81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300"/>
              <a:buFont typeface="Calibri"/>
              <a:buChar char="●"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Supervised Learning: Uses labeled data for training.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Font typeface="Calibri"/>
              <a:buChar char="●"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 Unsupervised Learning: No labeled data, finds hidden patterns.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-438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Font typeface="Calibri"/>
              <a:buChar char="●"/>
            </a:pPr>
            <a:r>
              <a:rPr lang="en" sz="3300">
                <a:latin typeface="Calibri"/>
                <a:ea typeface="Calibri"/>
                <a:cs typeface="Calibri"/>
                <a:sym typeface="Calibri"/>
              </a:rPr>
              <a:t>Deep Learning: Uses neural networks for complex problem-solving.</a:t>
            </a:r>
            <a:endParaRPr sz="3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ctrTitle"/>
          </p:nvPr>
        </p:nvSpPr>
        <p:spPr>
          <a:xfrm>
            <a:off x="390525" y="238075"/>
            <a:ext cx="8222100" cy="94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Calibri"/>
                <a:ea typeface="Calibri"/>
                <a:cs typeface="Calibri"/>
                <a:sym typeface="Calibri"/>
              </a:rPr>
              <a:t>Probability Distributions</a:t>
            </a:r>
            <a:endParaRPr sz="4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9"/>
          <p:cNvSpPr txBox="1"/>
          <p:nvPr>
            <p:ph idx="1" type="subTitle"/>
          </p:nvPr>
        </p:nvSpPr>
        <p:spPr>
          <a:xfrm>
            <a:off x="390525" y="1125275"/>
            <a:ext cx="7807500" cy="50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735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b="1" lang="en" sz="2500">
                <a:latin typeface="Calibri"/>
                <a:ea typeface="Calibri"/>
                <a:cs typeface="Calibri"/>
                <a:sym typeface="Calibri"/>
              </a:rPr>
              <a:t>Normal</a:t>
            </a: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: Bell-shaped, used in statistics.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Font typeface="Calibri"/>
              <a:buChar char="●"/>
            </a:pP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Example of </a:t>
            </a: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Probability</a:t>
            </a:r>
            <a:r>
              <a:rPr lang="en" sz="2500">
                <a:latin typeface="Calibri"/>
                <a:ea typeface="Calibri"/>
                <a:cs typeface="Calibri"/>
                <a:sym typeface="Calibri"/>
              </a:rPr>
              <a:t> Distribution: Rolling a die (values: 1, 2, 3, 4, 5, 6)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6" name="Google Shape;106;p19" title="WhatsApp Image 2025-03-13 at 20.38.31_074cc84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500" y="2585225"/>
            <a:ext cx="8107524" cy="249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type="ctrTitle"/>
          </p:nvPr>
        </p:nvSpPr>
        <p:spPr>
          <a:xfrm>
            <a:off x="390525" y="238075"/>
            <a:ext cx="8222100" cy="7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Calibri"/>
                <a:ea typeface="Calibri"/>
                <a:cs typeface="Calibri"/>
                <a:sym typeface="Calibri"/>
              </a:rPr>
              <a:t>cont……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390525" y="979263"/>
            <a:ext cx="8222100" cy="34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800"/>
              <a:buFont typeface="Calibri"/>
              <a:buChar char="●"/>
            </a:pPr>
            <a:r>
              <a:rPr b="1" lang="en" sz="2800">
                <a:latin typeface="Calibri"/>
                <a:ea typeface="Calibri"/>
                <a:cs typeface="Calibri"/>
                <a:sym typeface="Calibri"/>
              </a:rPr>
              <a:t>Poisson</a:t>
            </a:r>
            <a:r>
              <a:rPr lang="en" sz="2800">
                <a:latin typeface="Calibri"/>
                <a:ea typeface="Calibri"/>
                <a:cs typeface="Calibri"/>
                <a:sym typeface="Calibri"/>
              </a:rPr>
              <a:t>: Reference to Models rare events.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3" name="Google Shape;113;p20" title="0_uvUxmoe0MDTvM4yq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25" y="1675575"/>
            <a:ext cx="7773950" cy="338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>
            <p:ph type="ctrTitle"/>
          </p:nvPr>
        </p:nvSpPr>
        <p:spPr>
          <a:xfrm>
            <a:off x="390525" y="148250"/>
            <a:ext cx="8222100" cy="7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latin typeface="Calibri"/>
                <a:ea typeface="Calibri"/>
                <a:cs typeface="Calibri"/>
                <a:sym typeface="Calibri"/>
              </a:rPr>
              <a:t>cont…..</a:t>
            </a:r>
            <a:endParaRPr sz="5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1"/>
          <p:cNvSpPr txBox="1"/>
          <p:nvPr>
            <p:ph idx="1" type="subTitle"/>
          </p:nvPr>
        </p:nvSpPr>
        <p:spPr>
          <a:xfrm>
            <a:off x="390525" y="1091575"/>
            <a:ext cx="7751400" cy="399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b="1" lang="en" sz="2200">
                <a:latin typeface="Calibri"/>
                <a:ea typeface="Calibri"/>
                <a:cs typeface="Calibri"/>
                <a:sym typeface="Calibri"/>
              </a:rPr>
              <a:t>Exponential</a:t>
            </a: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: Time between events in a Poisson process.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Ex: 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1) Time until a radioactive particle decays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2) Time between customer arrivals at a store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1" title="Exponential-Function-image-1 (1)_cleanup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225" y="3113050"/>
            <a:ext cx="7625399" cy="190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