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9"/>
  </p:notesMasterIdLst>
  <p:handoutMasterIdLst>
    <p:handoutMasterId r:id="rId20"/>
  </p:handoutMasterIdLst>
  <p:sldIdLst>
    <p:sldId id="322" r:id="rId5"/>
    <p:sldId id="323" r:id="rId6"/>
    <p:sldId id="311" r:id="rId7"/>
    <p:sldId id="313" r:id="rId8"/>
    <p:sldId id="312" r:id="rId9"/>
    <p:sldId id="324" r:id="rId10"/>
    <p:sldId id="325" r:id="rId11"/>
    <p:sldId id="327" r:id="rId12"/>
    <p:sldId id="328" r:id="rId13"/>
    <p:sldId id="329" r:id="rId14"/>
    <p:sldId id="330" r:id="rId15"/>
    <p:sldId id="331" r:id="rId16"/>
    <p:sldId id="332" r:id="rId17"/>
    <p:sldId id="333" r:id="rId18"/>
  </p:sldIdLst>
  <p:sldSz cx="12188825"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p:scale>
          <a:sx n="67" d="100"/>
          <a:sy n="67" d="100"/>
        </p:scale>
        <p:origin x="644" y="5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5/6/2020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5/6/2020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913923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67849" y="762000"/>
            <a:ext cx="2924556"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569" y="1298448"/>
            <a:ext cx="7313295" cy="3255264"/>
          </a:xfrm>
        </p:spPr>
        <p:txBody>
          <a:bodyPr anchor="b">
            <a:normAutofit/>
          </a:bodyPr>
          <a:lstStyle>
            <a:lvl1pPr algn="l">
              <a:defRPr sz="5898"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099729" y="4670246"/>
            <a:ext cx="7313295" cy="914400"/>
          </a:xfrm>
        </p:spPr>
        <p:txBody>
          <a:bodyPr anchor="t">
            <a:normAutofit/>
          </a:bodyPr>
          <a:lstStyle>
            <a:lvl1pPr marL="0" indent="0" algn="l">
              <a:buNone/>
              <a:defRPr sz="2199" cap="none" spc="0" baseline="0">
                <a:solidFill>
                  <a:schemeClr val="accent1">
                    <a:lumMod val="20000"/>
                    <a:lumOff val="80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5/6/2020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11939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2CF6B-193C-4CEB-9860-F1C5F0818FA3}" type="datetime1">
              <a:rPr lang="en-US" smtClean="0"/>
              <a:t>5/6/2020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2523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0901" y="990600"/>
            <a:ext cx="2818666"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6905" y="868680"/>
            <a:ext cx="7313295"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6CBC3-4EDC-4C84-BDD0-15F2AD890B92}" type="datetime1">
              <a:rPr lang="en-US" smtClean="0"/>
              <a:t>5/6/2020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7218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9161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6905" y="1298448"/>
            <a:ext cx="7313295" cy="3255264"/>
          </a:xfrm>
        </p:spPr>
        <p:txBody>
          <a:bodyPr anchor="b">
            <a:normAutofit/>
          </a:bodyPr>
          <a:lstStyle>
            <a:lvl1pPr>
              <a:defRPr sz="5898"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5188" y="4672584"/>
            <a:ext cx="7313295" cy="914400"/>
          </a:xfrm>
        </p:spPr>
        <p:txBody>
          <a:bodyPr anchor="t">
            <a:normAutofit/>
          </a:bodyPr>
          <a:lstStyle>
            <a:lvl1pPr marL="0" indent="0">
              <a:buNone/>
              <a:defRPr sz="2199" cap="none" spc="0" baseline="0">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01707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6905" y="868680"/>
            <a:ext cx="3473815" cy="512064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6084" y="868680"/>
            <a:ext cx="3473815" cy="512064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9C9C1D9-07E1-4387-AF34-89EE2802766D}" type="datetime1">
              <a:rPr lang="en-US" smtClean="0"/>
              <a:t>5/6/2020</a:t>
            </a:fld>
            <a:endParaRPr lang="en-US" dirty="0"/>
          </a:p>
        </p:txBody>
      </p:sp>
      <p:sp>
        <p:nvSpPr>
          <p:cNvPr id="9" name="Footer Placeholder 8"/>
          <p:cNvSpPr>
            <a:spLocks noGrp="1"/>
          </p:cNvSpPr>
          <p:nvPr>
            <p:ph type="ftr" sz="quarter" idx="11"/>
          </p:nvPr>
        </p:nvSpPr>
        <p:spPr/>
        <p:txBody>
          <a:bodyPr/>
          <a:lstStyle/>
          <a:p>
            <a:r>
              <a:rPr lang="en-US"/>
              <a:t>Add a footer</a:t>
            </a:r>
            <a:endParaRPr lang="en-US" dirty="0"/>
          </a:p>
        </p:txBody>
      </p:sp>
      <p:sp>
        <p:nvSpPr>
          <p:cNvPr id="10" name="Slide Number Placeholder 9"/>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8197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6905" y="1023586"/>
            <a:ext cx="3473815" cy="807720"/>
          </a:xfrm>
        </p:spPr>
        <p:txBody>
          <a:bodyPr anchor="b">
            <a:normAutofit/>
          </a:bodyPr>
          <a:lstStyle>
            <a:lvl1pPr marL="0" indent="0">
              <a:spcBef>
                <a:spcPts val="0"/>
              </a:spcBef>
              <a:buNone/>
              <a:defRPr sz="1999" b="1">
                <a:solidFill>
                  <a:schemeClr val="tx1">
                    <a:lumMod val="65000"/>
                    <a:lumOff val="3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3866905" y="1930936"/>
            <a:ext cx="3473815" cy="402336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6427" y="1023587"/>
            <a:ext cx="3473815" cy="813171"/>
          </a:xfrm>
        </p:spPr>
        <p:txBody>
          <a:bodyPr anchor="b">
            <a:normAutofit/>
          </a:bodyPr>
          <a:lstStyle>
            <a:lvl1pPr marL="0" indent="0">
              <a:spcBef>
                <a:spcPts val="0"/>
              </a:spcBef>
              <a:buNone/>
              <a:defRPr sz="1999" b="1">
                <a:solidFill>
                  <a:schemeClr val="tx1">
                    <a:lumMod val="65000"/>
                    <a:lumOff val="3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6427" y="1930936"/>
            <a:ext cx="3473815" cy="402336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769E85B-B39A-43E9-82DE-E3279D984288}" type="datetime1">
              <a:rPr lang="en-US" smtClean="0"/>
              <a:t>5/6/2020</a:t>
            </a:fld>
            <a:endParaRPr lang="en-US" dirty="0"/>
          </a:p>
        </p:txBody>
      </p:sp>
      <p:sp>
        <p:nvSpPr>
          <p:cNvPr id="11" name="Footer Placeholder 10"/>
          <p:cNvSpPr>
            <a:spLocks noGrp="1"/>
          </p:cNvSpPr>
          <p:nvPr>
            <p:ph type="ftr" sz="quarter" idx="11"/>
          </p:nvPr>
        </p:nvSpPr>
        <p:spPr/>
        <p:txBody>
          <a:bodyPr/>
          <a:lstStyle/>
          <a:p>
            <a:r>
              <a:rPr lang="en-US"/>
              <a:t>Add a footer</a:t>
            </a:r>
            <a:endParaRPr lang="en-US" dirty="0"/>
          </a:p>
        </p:txBody>
      </p:sp>
      <p:sp>
        <p:nvSpPr>
          <p:cNvPr id="12" name="Slide Number Placeholder 11"/>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4123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0270C95-D35D-47FC-816D-E56328637043}" type="datetime1">
              <a:rPr lang="en-US" smtClean="0"/>
              <a:t>5/6/2020</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sp>
        <p:nvSpPr>
          <p:cNvPr id="8" name="Slide Number Placeholder 7"/>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2584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1163A7-695C-4C09-B334-6924060F5B71}" type="datetime1">
              <a:rPr lang="en-US" smtClean="0"/>
              <a:t>5/6/2020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22791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65" y="1143000"/>
            <a:ext cx="2833902" cy="2377440"/>
          </a:xfrm>
        </p:spPr>
        <p:txBody>
          <a:bodyPr anchor="b">
            <a:normAutofit/>
          </a:bodyPr>
          <a:lstStyle>
            <a:lvl1pPr>
              <a:defRPr sz="3199" b="0" baseline="0"/>
            </a:lvl1pPr>
          </a:lstStyle>
          <a:p>
            <a:r>
              <a:rPr lang="en-US"/>
              <a:t>Click to edit Master title style</a:t>
            </a:r>
            <a:endParaRPr lang="en-US" dirty="0"/>
          </a:p>
        </p:txBody>
      </p:sp>
      <p:sp>
        <p:nvSpPr>
          <p:cNvPr id="3" name="Content Placeholder 2"/>
          <p:cNvSpPr>
            <a:spLocks noGrp="1"/>
          </p:cNvSpPr>
          <p:nvPr>
            <p:ph idx="1"/>
          </p:nvPr>
        </p:nvSpPr>
        <p:spPr>
          <a:xfrm>
            <a:off x="3866905" y="868680"/>
            <a:ext cx="7313295" cy="512064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5965" y="3494176"/>
            <a:ext cx="2833902" cy="2321990"/>
          </a:xfrm>
        </p:spPr>
        <p:txBody>
          <a:bodyPr anchor="t">
            <a:normAutofit/>
          </a:bodyPr>
          <a:lstStyle>
            <a:lvl1pPr marL="0" indent="0">
              <a:lnSpc>
                <a:spcPct val="100000"/>
              </a:lnSpc>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C5B6D02-49B3-41C1-9893-391F698AE757}" type="datetime1">
              <a:rPr lang="en-US" smtClean="0"/>
              <a:t>5/6/2020</a:t>
            </a:fld>
            <a:endParaRPr lang="en-US" dirty="0"/>
          </a:p>
        </p:txBody>
      </p:sp>
      <p:sp>
        <p:nvSpPr>
          <p:cNvPr id="9" name="Footer Placeholder 8"/>
          <p:cNvSpPr>
            <a:spLocks noGrp="1"/>
          </p:cNvSpPr>
          <p:nvPr>
            <p:ph type="ftr" sz="quarter" idx="11"/>
          </p:nvPr>
        </p:nvSpPr>
        <p:spPr/>
        <p:txBody>
          <a:bodyPr/>
          <a:lstStyle/>
          <a:p>
            <a:r>
              <a:rPr lang="en-US"/>
              <a:t>Add a footer</a:t>
            </a:r>
            <a:endParaRPr lang="en-US" dirty="0"/>
          </a:p>
        </p:txBody>
      </p:sp>
      <p:sp>
        <p:nvSpPr>
          <p:cNvPr id="10" name="Slide Number Placeholder 9"/>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74531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65" y="1143000"/>
            <a:ext cx="2833902" cy="2377440"/>
          </a:xfrm>
        </p:spPr>
        <p:txBody>
          <a:bodyPr anchor="b">
            <a:normAutofit/>
          </a:bodyPr>
          <a:lstStyle>
            <a:lvl1pPr>
              <a:defRPr sz="31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69714" y="767419"/>
            <a:ext cx="8113117" cy="5330952"/>
          </a:xfrm>
          <a:solidFill>
            <a:schemeClr val="bg1">
              <a:lumMod val="75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255965" y="3493008"/>
            <a:ext cx="2833902" cy="2322576"/>
          </a:xfrm>
        </p:spPr>
        <p:txBody>
          <a:bodyPr anchor="t">
            <a:normAutofit/>
          </a:bodyPr>
          <a:lstStyle>
            <a:lvl1pPr marL="0" indent="0">
              <a:lnSpc>
                <a:spcPct val="100000"/>
              </a:lnSpc>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D91AC91-90B4-40B7-917F-BAE86E369F96}" type="datetime1">
              <a:rPr lang="en-US" smtClean="0"/>
              <a:t>5/6/2020</a:t>
            </a:fld>
            <a:endParaRPr lang="en-US" dirty="0"/>
          </a:p>
        </p:txBody>
      </p:sp>
      <p:sp>
        <p:nvSpPr>
          <p:cNvPr id="9" name="Footer Placeholder 8"/>
          <p:cNvSpPr>
            <a:spLocks noGrp="1"/>
          </p:cNvSpPr>
          <p:nvPr>
            <p:ph type="ftr" sz="quarter" idx="11"/>
          </p:nvPr>
        </p:nvSpPr>
        <p:spPr>
          <a:xfrm>
            <a:off x="3498190" y="6356351"/>
            <a:ext cx="5909978" cy="365125"/>
          </a:xfrm>
        </p:spPr>
        <p:txBody>
          <a:bodyPr/>
          <a:lstStyle/>
          <a:p>
            <a:r>
              <a:rPr lang="en-US"/>
              <a:t>Add a footer</a:t>
            </a:r>
            <a:endParaRPr lang="en-US" dirty="0"/>
          </a:p>
        </p:txBody>
      </p:sp>
      <p:sp>
        <p:nvSpPr>
          <p:cNvPr id="10" name="Slide Number Placeholder 9"/>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81550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853" y="1123838"/>
            <a:ext cx="2946714"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2787" y="758952"/>
            <a:ext cx="3839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8260" y="864108"/>
            <a:ext cx="7313295"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396" y="6356351"/>
            <a:ext cx="2742486"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B4AB525-F3F4-481A-B8D5-B732FA9EB082}" type="datetime1">
              <a:rPr lang="en-US" smtClean="0"/>
              <a:pPr/>
              <a:t>5/6/2020</a:t>
            </a:fld>
            <a:endParaRPr lang="en-US" dirty="0"/>
          </a:p>
        </p:txBody>
      </p:sp>
      <p:sp>
        <p:nvSpPr>
          <p:cNvPr id="5" name="Footer Placeholder 4"/>
          <p:cNvSpPr>
            <a:spLocks noGrp="1"/>
          </p:cNvSpPr>
          <p:nvPr>
            <p:ph type="ftr" sz="quarter" idx="3"/>
          </p:nvPr>
        </p:nvSpPr>
        <p:spPr>
          <a:xfrm>
            <a:off x="3868261" y="6356351"/>
            <a:ext cx="590997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631366" y="6356351"/>
            <a:ext cx="1530528" cy="365125"/>
          </a:xfrm>
          <a:prstGeom prst="rect">
            <a:avLst/>
          </a:prstGeom>
        </p:spPr>
        <p:txBody>
          <a:bodyPr vert="horz" lIns="91440" tIns="45720" rIns="91440" bIns="45720" rtlCol="0" anchor="ctr"/>
          <a:lstStyle>
            <a:lvl1pPr algn="r">
              <a:defRPr sz="1200" b="1">
                <a:solidFill>
                  <a:schemeClr val="accent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6037923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90000"/>
        </a:lnSpc>
        <a:spcBef>
          <a:spcPct val="0"/>
        </a:spcBef>
        <a:buNone/>
        <a:defRPr sz="3599" kern="1200" spc="-60" baseline="0">
          <a:solidFill>
            <a:srgbClr val="FFFFFF"/>
          </a:solid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buClr>
        <a:buFont typeface="Wingdings 2" pitchFamily="18" charset="2"/>
        <a:buChar char=""/>
        <a:defRPr sz="1999" kern="1200">
          <a:solidFill>
            <a:schemeClr val="tx1">
              <a:lumMod val="65000"/>
              <a:lumOff val="35000"/>
            </a:schemeClr>
          </a:solidFill>
          <a:latin typeface="+mn-lt"/>
          <a:ea typeface="+mn-ea"/>
          <a:cs typeface="+mn-cs"/>
        </a:defRPr>
      </a:lvl1pPr>
      <a:lvl2pPr marL="685594" indent="-182825" algn="l" defTabSz="914126" rtl="0" eaLnBrk="1" latinLnBrk="0" hangingPunct="1">
        <a:lnSpc>
          <a:spcPct val="90000"/>
        </a:lnSpc>
        <a:spcBef>
          <a:spcPts val="250"/>
        </a:spcBef>
        <a:spcAft>
          <a:spcPts val="250"/>
        </a:spcAft>
        <a:buClr>
          <a:schemeClr val="accent1"/>
        </a:buClr>
        <a:buFont typeface="Wingdings 2" pitchFamily="18" charset="2"/>
        <a:buChar char=""/>
        <a:defRPr sz="1799" kern="1200">
          <a:solidFill>
            <a:schemeClr val="tx1">
              <a:lumMod val="65000"/>
              <a:lumOff val="35000"/>
            </a:schemeClr>
          </a:solidFill>
          <a:latin typeface="+mn-lt"/>
          <a:ea typeface="+mn-ea"/>
          <a:cs typeface="+mn-cs"/>
        </a:defRPr>
      </a:lvl2pPr>
      <a:lvl3pPr marL="1142657" indent="-182825" algn="l" defTabSz="914126"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599720" indent="-182825"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6783" indent="-182825"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5034" indent="-228531" algn="l" defTabSz="914126"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800" b="1" dirty="0"/>
              <a:t>Exploring business opportunities in setting up Food joint by exploring venues of </a:t>
            </a:r>
            <a:br>
              <a:rPr lang="en-IN" sz="2800" b="1" dirty="0"/>
            </a:br>
            <a:r>
              <a:rPr lang="en-IN" sz="2800" b="1" dirty="0"/>
              <a:t>Bengaluru, India.</a:t>
            </a:r>
            <a:endParaRPr lang="en-IN" sz="2800" dirty="0"/>
          </a:p>
        </p:txBody>
      </p:sp>
      <p:sp>
        <p:nvSpPr>
          <p:cNvPr id="3" name="Subtitle 2"/>
          <p:cNvSpPr>
            <a:spLocks noGrp="1"/>
          </p:cNvSpPr>
          <p:nvPr>
            <p:ph type="subTitle" idx="1"/>
          </p:nvPr>
        </p:nvSpPr>
        <p:spPr/>
        <p:txBody>
          <a:bodyPr/>
          <a:lstStyle/>
          <a:p>
            <a:r>
              <a:rPr lang="en-US" dirty="0"/>
              <a:t>Rajesh B Raut</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Results-</a:t>
            </a:r>
            <a:br>
              <a:rPr lang="en-US" dirty="0"/>
            </a:br>
            <a:r>
              <a:rPr lang="en-US" dirty="0"/>
              <a:t>Maps of Central region with location of Chinese Restaurants</a:t>
            </a:r>
          </a:p>
        </p:txBody>
      </p:sp>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369332"/>
          </a:xfrm>
          <a:prstGeom prst="rect">
            <a:avLst/>
          </a:prstGeom>
        </p:spPr>
        <p:txBody>
          <a:bodyPr>
            <a:spAutoFit/>
          </a:bodyPr>
          <a:lstStyle/>
          <a:p>
            <a:r>
              <a:rPr lang="en-IN" b="1" dirty="0">
                <a:latin typeface="Bookman Old Style" panose="02050604050505020204" pitchFamily="18" charset="0"/>
                <a:ea typeface="Calibri" panose="020F0502020204030204" pitchFamily="34" charset="0"/>
                <a:cs typeface="Times New Roman" panose="02020603050405020304" pitchFamily="18" charset="0"/>
              </a:rPr>
              <a:t>Region wise distribution of Chinese Restaurants</a:t>
            </a:r>
            <a:endParaRPr lang="en-IN" dirty="0"/>
          </a:p>
        </p:txBody>
      </p:sp>
      <p:pic>
        <p:nvPicPr>
          <p:cNvPr id="6" name="Picture 5">
            <a:extLst>
              <a:ext uri="{FF2B5EF4-FFF2-40B4-BE49-F238E27FC236}">
                <a16:creationId xmlns:a16="http://schemas.microsoft.com/office/drawing/2014/main" id="{8AAE8A16-B061-4090-AD4C-79572A36AC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116" y="1268760"/>
            <a:ext cx="8424936" cy="4680520"/>
          </a:xfrm>
          <a:prstGeom prst="rect">
            <a:avLst/>
          </a:prstGeom>
          <a:noFill/>
          <a:ln>
            <a:noFill/>
          </a:ln>
        </p:spPr>
      </p:pic>
      <p:sp>
        <p:nvSpPr>
          <p:cNvPr id="7" name="Rectangle 6">
            <a:extLst>
              <a:ext uri="{FF2B5EF4-FFF2-40B4-BE49-F238E27FC236}">
                <a16:creationId xmlns:a16="http://schemas.microsoft.com/office/drawing/2014/main" id="{DDA19B7E-F7C3-4A23-B9F6-3CB926F23C36}"/>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229162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Results-</a:t>
            </a:r>
            <a:br>
              <a:rPr lang="en-US" dirty="0"/>
            </a:br>
            <a:r>
              <a:rPr lang="en-US" dirty="0"/>
              <a:t>Minimum distance</a:t>
            </a:r>
          </a:p>
        </p:txBody>
      </p:sp>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369332"/>
          </a:xfrm>
          <a:prstGeom prst="rect">
            <a:avLst/>
          </a:prstGeom>
        </p:spPr>
        <p:txBody>
          <a:bodyPr>
            <a:spAutoFit/>
          </a:bodyPr>
          <a:lstStyle/>
          <a:p>
            <a:r>
              <a:rPr lang="en-IN" b="1">
                <a:latin typeface="Bookman Old Style" panose="02050604050505020204" pitchFamily="18" charset="0"/>
                <a:ea typeface="Calibri" panose="020F0502020204030204" pitchFamily="34" charset="0"/>
                <a:cs typeface="Times New Roman" panose="02020603050405020304" pitchFamily="18" charset="0"/>
              </a:rPr>
              <a:t>Minimum </a:t>
            </a:r>
            <a:r>
              <a:rPr lang="en-IN" b="1" dirty="0">
                <a:latin typeface="Bookman Old Style" panose="02050604050505020204" pitchFamily="18" charset="0"/>
                <a:ea typeface="Calibri" panose="020F0502020204030204" pitchFamily="34" charset="0"/>
                <a:cs typeface="Times New Roman" panose="02020603050405020304" pitchFamily="18" charset="0"/>
              </a:rPr>
              <a:t>distance </a:t>
            </a:r>
            <a:endParaRPr lang="en-IN" dirty="0"/>
          </a:p>
        </p:txBody>
      </p:sp>
      <p:pic>
        <p:nvPicPr>
          <p:cNvPr id="7" name="Picture 6">
            <a:extLst>
              <a:ext uri="{FF2B5EF4-FFF2-40B4-BE49-F238E27FC236}">
                <a16:creationId xmlns:a16="http://schemas.microsoft.com/office/drawing/2014/main" id="{BC57E0F2-560B-4D08-B10A-72F1F51F70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51212" y="1292224"/>
            <a:ext cx="8431832" cy="5377135"/>
          </a:xfrm>
          <a:prstGeom prst="rect">
            <a:avLst/>
          </a:prstGeom>
          <a:noFill/>
          <a:ln>
            <a:noFill/>
          </a:ln>
        </p:spPr>
      </p:pic>
      <p:sp>
        <p:nvSpPr>
          <p:cNvPr id="8" name="Rectangle 7">
            <a:extLst>
              <a:ext uri="{FF2B5EF4-FFF2-40B4-BE49-F238E27FC236}">
                <a16:creationId xmlns:a16="http://schemas.microsoft.com/office/drawing/2014/main" id="{FC87CB91-5E6B-4865-B813-AA19B3210251}"/>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
        <p:nvSpPr>
          <p:cNvPr id="2" name="Rectangle 1">
            <a:extLst>
              <a:ext uri="{FF2B5EF4-FFF2-40B4-BE49-F238E27FC236}">
                <a16:creationId xmlns:a16="http://schemas.microsoft.com/office/drawing/2014/main" id="{1520C457-0461-47F0-BFA2-A634303E81C9}"/>
              </a:ext>
            </a:extLst>
          </p:cNvPr>
          <p:cNvSpPr>
            <a:spLocks noChangeArrowheads="1"/>
          </p:cNvSpPr>
          <p:nvPr/>
        </p:nvSpPr>
        <p:spPr bwMode="auto">
          <a:xfrm>
            <a:off x="30344" y="6460122"/>
            <a:ext cx="88723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accent5">
                    <a:lumMod val="75000"/>
                  </a:schemeClr>
                </a:solidFill>
                <a:effectLst/>
                <a:latin typeface="Arial Unicode MS"/>
              </a:rPr>
              <a:t>Minimum distance to the nearest Chinese Restaurant from core location is 685 metres</a:t>
            </a:r>
            <a:r>
              <a:rPr kumimoji="0" lang="en-US" altLang="en-US" sz="1600" b="0" i="0" u="none" strike="noStrike" cap="none" normalizeH="0" baseline="0">
                <a:ln>
                  <a:noFill/>
                </a:ln>
                <a:solidFill>
                  <a:schemeClr val="accent5">
                    <a:lumMod val="75000"/>
                  </a:schemeClr>
                </a:solidFill>
                <a:effectLst/>
              </a:rPr>
              <a:t> </a:t>
            </a:r>
            <a:endParaRPr kumimoji="0" lang="en-US" altLang="en-US" sz="1600" b="0" i="0" u="none" strike="noStrike" cap="none" normalizeH="0" baseline="0">
              <a:ln>
                <a:noFill/>
              </a:ln>
              <a:solidFill>
                <a:schemeClr val="accent5">
                  <a:lumMod val="75000"/>
                </a:schemeClr>
              </a:solidFill>
              <a:effectLst/>
              <a:latin typeface="Arial" panose="020B0604020202020204" pitchFamily="34" charset="0"/>
            </a:endParaRPr>
          </a:p>
        </p:txBody>
      </p:sp>
    </p:spTree>
    <p:extLst>
      <p:ext uri="{BB962C8B-B14F-4D97-AF65-F5344CB8AC3E}">
        <p14:creationId xmlns:p14="http://schemas.microsoft.com/office/powerpoint/2010/main" val="73656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Discussion</a:t>
            </a:r>
          </a:p>
        </p:txBody>
      </p:sp>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369332"/>
          </a:xfrm>
          <a:prstGeom prst="rect">
            <a:avLst/>
          </a:prstGeom>
        </p:spPr>
        <p:txBody>
          <a:bodyPr>
            <a:spAutoFit/>
          </a:bodyPr>
          <a:lstStyle/>
          <a:p>
            <a:r>
              <a:rPr lang="en-US" b="1" dirty="0">
                <a:latin typeface="Bookman Old Style" panose="02050604050505020204" pitchFamily="18" charset="0"/>
                <a:cs typeface="Times New Roman" panose="02020603050405020304" pitchFamily="18" charset="0"/>
              </a:rPr>
              <a:t>D</a:t>
            </a:r>
            <a:r>
              <a:rPr lang="en-IN" b="1" dirty="0" err="1">
                <a:latin typeface="Bookman Old Style" panose="02050604050505020204" pitchFamily="18" charset="0"/>
                <a:cs typeface="Times New Roman" panose="02020603050405020304" pitchFamily="18" charset="0"/>
              </a:rPr>
              <a:t>iscussion</a:t>
            </a:r>
            <a:r>
              <a:rPr lang="en-IN" b="1" dirty="0">
                <a:latin typeface="Bookman Old Style" panose="02050604050505020204" pitchFamily="18" charset="0"/>
                <a:cs typeface="Times New Roman" panose="02020603050405020304" pitchFamily="18" charset="0"/>
              </a:rPr>
              <a:t> </a:t>
            </a:r>
            <a:endParaRPr lang="en-IN" dirty="0"/>
          </a:p>
        </p:txBody>
      </p:sp>
      <p:sp>
        <p:nvSpPr>
          <p:cNvPr id="2" name="Rectangle 1">
            <a:extLst>
              <a:ext uri="{FF2B5EF4-FFF2-40B4-BE49-F238E27FC236}">
                <a16:creationId xmlns:a16="http://schemas.microsoft.com/office/drawing/2014/main" id="{9CC240BE-ECDF-4717-A94D-8DEDDDF4E943}"/>
              </a:ext>
            </a:extLst>
          </p:cNvPr>
          <p:cNvSpPr/>
          <p:nvPr/>
        </p:nvSpPr>
        <p:spPr>
          <a:xfrm>
            <a:off x="3790156" y="1412776"/>
            <a:ext cx="7560840" cy="2152833"/>
          </a:xfrm>
          <a:prstGeom prst="rect">
            <a:avLst/>
          </a:prstGeom>
        </p:spPr>
        <p:txBody>
          <a:bodyPr wrap="square">
            <a:spAutoFit/>
          </a:bodyPr>
          <a:lstStyle/>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The above result section showed the locations and number of food joints exists in various regions of </a:t>
            </a:r>
            <a:r>
              <a:rPr lang="en-IN" dirty="0" err="1">
                <a:latin typeface="Bookman Old Style" panose="02050604050505020204" pitchFamily="18" charset="0"/>
                <a:ea typeface="Calibri" panose="020F0502020204030204" pitchFamily="34" charset="0"/>
                <a:cs typeface="Times New Roman" panose="02020603050405020304" pitchFamily="18" charset="0"/>
              </a:rPr>
              <a:t>Banglore</a:t>
            </a:r>
            <a:r>
              <a:rPr lang="en-IN" dirty="0">
                <a:latin typeface="Bookman Old Style" panose="02050604050505020204" pitchFamily="18" charset="0"/>
                <a:ea typeface="Calibri" panose="020F0502020204030204" pitchFamily="34" charset="0"/>
                <a:cs typeface="Times New Roman" panose="02020603050405020304" pitchFamily="18" charset="0"/>
              </a:rPr>
              <a:t> city. We have seen that the distance of a particular type of food joint from the middle of the given region. From various results we have obtained as above we could get an idea which type of food joint can be set up in the given region. This would help the new entrepreneur to start a business venture in a particular region.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1518145-D85C-408A-AE6A-8CD859B0B35A}"/>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386731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369332"/>
          </a:xfrm>
          <a:prstGeom prst="rect">
            <a:avLst/>
          </a:prstGeom>
        </p:spPr>
        <p:txBody>
          <a:bodyPr>
            <a:spAutoFit/>
          </a:bodyPr>
          <a:lstStyle/>
          <a:p>
            <a:r>
              <a:rPr lang="en-US" b="1" dirty="0">
                <a:latin typeface="Bookman Old Style" panose="02050604050505020204" pitchFamily="18" charset="0"/>
                <a:cs typeface="Times New Roman" panose="02020603050405020304" pitchFamily="18" charset="0"/>
              </a:rPr>
              <a:t>Conclusion</a:t>
            </a:r>
            <a:endParaRPr lang="en-IN" dirty="0"/>
          </a:p>
        </p:txBody>
      </p:sp>
      <p:sp>
        <p:nvSpPr>
          <p:cNvPr id="2" name="Rectangle 1">
            <a:extLst>
              <a:ext uri="{FF2B5EF4-FFF2-40B4-BE49-F238E27FC236}">
                <a16:creationId xmlns:a16="http://schemas.microsoft.com/office/drawing/2014/main" id="{9CC240BE-ECDF-4717-A94D-8DEDDDF4E943}"/>
              </a:ext>
            </a:extLst>
          </p:cNvPr>
          <p:cNvSpPr/>
          <p:nvPr/>
        </p:nvSpPr>
        <p:spPr>
          <a:xfrm>
            <a:off x="3790156" y="1412776"/>
            <a:ext cx="7560840" cy="967381"/>
          </a:xfrm>
          <a:prstGeom prst="rect">
            <a:avLst/>
          </a:prstGeom>
        </p:spPr>
        <p:txBody>
          <a:bodyPr wrap="square">
            <a:spAutoFit/>
          </a:bodyPr>
          <a:lstStyle/>
          <a:p>
            <a:pPr algn="just">
              <a:lnSpc>
                <a:spcPct val="107000"/>
              </a:lnSpc>
              <a:spcAft>
                <a:spcPts val="800"/>
              </a:spcAft>
            </a:pPr>
            <a:r>
              <a:rPr lang="en-IN" dirty="0">
                <a:latin typeface="Bookman Old Style" panose="02050604050505020204" pitchFamily="18" charset="0"/>
                <a:ea typeface="Calibri" panose="020F0502020204030204" pitchFamily="34" charset="0"/>
                <a:cs typeface="Times New Roman" panose="02020603050405020304" pitchFamily="18" charset="0"/>
              </a:rPr>
              <a:t>As a business person, one would be able to set up a food joint at a suitable location. This analysis would definitely help them to set a successful venture which will bring revenue and prosperity.</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87E394AA-E5E9-4E02-8ED7-A4F1E5439B87}"/>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196208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Thanks!</a:t>
            </a:r>
          </a:p>
        </p:txBody>
      </p:sp>
      <p:sp>
        <p:nvSpPr>
          <p:cNvPr id="6" name="Rectangle 5">
            <a:extLst>
              <a:ext uri="{FF2B5EF4-FFF2-40B4-BE49-F238E27FC236}">
                <a16:creationId xmlns:a16="http://schemas.microsoft.com/office/drawing/2014/main" id="{716F07B9-22CD-4B5B-911F-7F96FB4DC1FE}"/>
              </a:ext>
            </a:extLst>
          </p:cNvPr>
          <p:cNvSpPr/>
          <p:nvPr/>
        </p:nvSpPr>
        <p:spPr>
          <a:xfrm>
            <a:off x="4150196" y="3239763"/>
            <a:ext cx="6092825" cy="369332"/>
          </a:xfrm>
          <a:prstGeom prst="rect">
            <a:avLst/>
          </a:prstGeom>
        </p:spPr>
        <p:txBody>
          <a:bodyPr>
            <a:spAutoFit/>
          </a:bodyPr>
          <a:lstStyle/>
          <a:p>
            <a:r>
              <a:rPr lang="en-US" b="1" dirty="0">
                <a:latin typeface="Bookman Old Style" panose="02050604050505020204" pitchFamily="18" charset="0"/>
                <a:cs typeface="Times New Roman" panose="02020603050405020304" pitchFamily="18" charset="0"/>
              </a:rPr>
              <a:t>Thank you Coursera and my fellow learners!</a:t>
            </a:r>
            <a:endParaRPr lang="en-IN" dirty="0"/>
          </a:p>
        </p:txBody>
      </p:sp>
    </p:spTree>
    <p:extLst>
      <p:ext uri="{BB962C8B-B14F-4D97-AF65-F5344CB8AC3E}">
        <p14:creationId xmlns:p14="http://schemas.microsoft.com/office/powerpoint/2010/main" val="142084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br>
              <a:rPr lang="en-US" dirty="0"/>
            </a:br>
            <a:r>
              <a:rPr lang="en-US" dirty="0"/>
              <a:t>Description of problem</a:t>
            </a:r>
          </a:p>
        </p:txBody>
      </p:sp>
      <p:sp>
        <p:nvSpPr>
          <p:cNvPr id="14" name="Content Placeholder 13"/>
          <p:cNvSpPr>
            <a:spLocks noGrp="1"/>
          </p:cNvSpPr>
          <p:nvPr>
            <p:ph idx="1"/>
          </p:nvPr>
        </p:nvSpPr>
        <p:spPr/>
        <p:txBody>
          <a:bodyPr/>
          <a:lstStyle/>
          <a:p>
            <a:pPr algn="just"/>
            <a:r>
              <a:rPr lang="en-IN" b="1" dirty="0"/>
              <a:t>India being a food-loving country with each region having its own special cuisine, Indians have never been very big on eating out. But the scenario is changing now. The restaurant industry in India and in Bengaluru as well has been growing at a rapid pace over the past few years or so and the growth story is set to continue for the next foreseeable future.</a:t>
            </a:r>
          </a:p>
          <a:p>
            <a:pPr algn="just"/>
            <a:endParaRPr lang="en-IN" dirty="0"/>
          </a:p>
          <a:p>
            <a:pPr algn="just"/>
            <a:r>
              <a:rPr lang="en-IN" b="1" dirty="0"/>
              <a:t>This project aims to explore venue related to food joints in various regions of Bengaluru city using Foursquare API. This project would help all those interested in setting up food joint such as Restaurant, Pizza Place, café etc. in various region pf </a:t>
            </a:r>
            <a:r>
              <a:rPr lang="en-IN" b="1" dirty="0" err="1"/>
              <a:t>Banglore</a:t>
            </a:r>
            <a:r>
              <a:rPr lang="en-IN" b="1" dirty="0"/>
              <a:t> city. This would help to analyse which type of food joint and its number are already there in a particular region so as to decide the type of food joint to set up in that particular region.</a:t>
            </a:r>
          </a:p>
        </p:txBody>
      </p:sp>
      <p:sp>
        <p:nvSpPr>
          <p:cNvPr id="4" name="Rectangle 3">
            <a:extLst>
              <a:ext uri="{FF2B5EF4-FFF2-40B4-BE49-F238E27FC236}">
                <a16:creationId xmlns:a16="http://schemas.microsoft.com/office/drawing/2014/main" id="{2D77CEA1-B9C4-4DAE-9BFD-61C26F107797}"/>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127C941-1708-49B7-AA6F-0DF817B3EE24}"/>
              </a:ext>
            </a:extLst>
          </p:cNvPr>
          <p:cNvSpPr>
            <a:spLocks noGrp="1"/>
          </p:cNvSpPr>
          <p:nvPr>
            <p:ph idx="1"/>
          </p:nvPr>
        </p:nvSpPr>
        <p:spPr/>
        <p:txBody>
          <a:bodyPr/>
          <a:lstStyle/>
          <a:p>
            <a:r>
              <a:rPr lang="en-US" b="1" dirty="0"/>
              <a:t>Wikipedia.org</a:t>
            </a:r>
          </a:p>
          <a:p>
            <a:pPr lvl="1"/>
            <a:r>
              <a:rPr lang="en-US" dirty="0"/>
              <a:t>To get the Neighborhood data of </a:t>
            </a:r>
            <a:r>
              <a:rPr lang="en-US" dirty="0" err="1"/>
              <a:t>Banglore</a:t>
            </a:r>
            <a:r>
              <a:rPr lang="en-US" dirty="0"/>
              <a:t> city</a:t>
            </a:r>
          </a:p>
          <a:p>
            <a:endParaRPr lang="en-US" dirty="0"/>
          </a:p>
          <a:p>
            <a:r>
              <a:rPr lang="en-US" b="1" dirty="0"/>
              <a:t>Foursquare API</a:t>
            </a:r>
          </a:p>
          <a:p>
            <a:pPr lvl="1"/>
            <a:r>
              <a:rPr lang="en-US" dirty="0"/>
              <a:t>To find Venues and Venue categories in various regions of </a:t>
            </a:r>
            <a:r>
              <a:rPr lang="en-US" dirty="0" err="1"/>
              <a:t>Banglore</a:t>
            </a:r>
            <a:r>
              <a:rPr lang="en-US" dirty="0"/>
              <a:t> city</a:t>
            </a:r>
          </a:p>
        </p:txBody>
      </p:sp>
      <p:sp>
        <p:nvSpPr>
          <p:cNvPr id="4" name="Rectangle 3">
            <a:extLst>
              <a:ext uri="{FF2B5EF4-FFF2-40B4-BE49-F238E27FC236}">
                <a16:creationId xmlns:a16="http://schemas.microsoft.com/office/drawing/2014/main" id="{00369FDB-551A-42D9-841C-934FF2DEE1DE}"/>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half" idx="1"/>
          </p:nvPr>
        </p:nvSpPr>
        <p:spPr/>
        <p:txBody>
          <a:bodyPr/>
          <a:lstStyle/>
          <a:p>
            <a:pPr marL="0" indent="0" algn="just">
              <a:buNone/>
            </a:pPr>
            <a:r>
              <a:rPr lang="en-IN" dirty="0"/>
              <a:t>I have got the ‘Neighbourhood’ data from Wikipedia page (https://en.wikipedia.org/wiki/List_of_neighbourhoods_in_Bangalore). Finding the latitude and longitude of </a:t>
            </a:r>
            <a:r>
              <a:rPr lang="en-IN" dirty="0" err="1"/>
              <a:t>Banglore</a:t>
            </a:r>
            <a:r>
              <a:rPr lang="en-IN" dirty="0"/>
              <a:t> various and </a:t>
            </a:r>
            <a:r>
              <a:rPr lang="en-IN" dirty="0" err="1"/>
              <a:t>and</a:t>
            </a:r>
            <a:r>
              <a:rPr lang="en-IN" dirty="0"/>
              <a:t> Neighbourhoods are shown by generating the map of </a:t>
            </a:r>
            <a:r>
              <a:rPr lang="en-IN" dirty="0" err="1"/>
              <a:t>Banglore</a:t>
            </a:r>
            <a:r>
              <a:rPr lang="en-IN" dirty="0"/>
              <a:t> city using ‘folium’. </a:t>
            </a:r>
            <a:endParaRPr lang="en-US" dirty="0"/>
          </a:p>
        </p:txBody>
      </p:sp>
      <p:sp>
        <p:nvSpPr>
          <p:cNvPr id="5" name="Content Placeholder 4">
            <a:extLst>
              <a:ext uri="{FF2B5EF4-FFF2-40B4-BE49-F238E27FC236}">
                <a16:creationId xmlns:a16="http://schemas.microsoft.com/office/drawing/2014/main" id="{BC0E4C26-96A3-4BAD-9119-81E31E07FCD2}"/>
              </a:ext>
            </a:extLst>
          </p:cNvPr>
          <p:cNvSpPr>
            <a:spLocks noGrp="1"/>
          </p:cNvSpPr>
          <p:nvPr>
            <p:ph sz="half" idx="2"/>
          </p:nvPr>
        </p:nvSpPr>
        <p:spPr/>
        <p:txBody>
          <a:bodyPr/>
          <a:lstStyle/>
          <a:p>
            <a:r>
              <a:rPr lang="en-IN" dirty="0"/>
              <a:t>I have used the Four Square API through the Region and its Neighbourhoods. Regions and Venue category have also been obtained by making </a:t>
            </a:r>
            <a:r>
              <a:rPr lang="en-IN" dirty="0" err="1"/>
              <a:t>Foursqaure</a:t>
            </a:r>
            <a:r>
              <a:rPr lang="en-IN" dirty="0"/>
              <a:t> API call. Count of region wise venue category was also obtained </a:t>
            </a:r>
          </a:p>
        </p:txBody>
      </p:sp>
      <p:sp>
        <p:nvSpPr>
          <p:cNvPr id="7" name="Rectangle 6">
            <a:extLst>
              <a:ext uri="{FF2B5EF4-FFF2-40B4-BE49-F238E27FC236}">
                <a16:creationId xmlns:a16="http://schemas.microsoft.com/office/drawing/2014/main" id="{D814D288-A410-4FB1-9D11-B8733F74AC2A}"/>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2B419324-E9B7-4B98-9C4B-364364587D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8148" y="1628800"/>
            <a:ext cx="7992888" cy="4968552"/>
          </a:xfrm>
          <a:prstGeom prst="rect">
            <a:avLst/>
          </a:prstGeom>
          <a:noFill/>
          <a:ln>
            <a:noFill/>
          </a:ln>
        </p:spPr>
      </p:pic>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646331"/>
          </a:xfrm>
          <a:prstGeom prst="rect">
            <a:avLst/>
          </a:prstGeom>
        </p:spPr>
        <p:txBody>
          <a:bodyPr>
            <a:spAutoFit/>
          </a:bodyPr>
          <a:lstStyle/>
          <a:p>
            <a:r>
              <a:rPr lang="en-IN" b="1" dirty="0">
                <a:latin typeface="Bookman Old Style" panose="02050604050505020204" pitchFamily="18" charset="0"/>
                <a:ea typeface="Calibri" panose="020F0502020204030204" pitchFamily="34" charset="0"/>
                <a:cs typeface="Times New Roman" panose="02020603050405020304" pitchFamily="18" charset="0"/>
              </a:rPr>
              <a:t>Region wise distribution of various food joints (Venue categories) </a:t>
            </a:r>
            <a:endParaRPr lang="en-IN" dirty="0"/>
          </a:p>
        </p:txBody>
      </p:sp>
      <p:sp>
        <p:nvSpPr>
          <p:cNvPr id="8" name="Rectangle 7">
            <a:extLst>
              <a:ext uri="{FF2B5EF4-FFF2-40B4-BE49-F238E27FC236}">
                <a16:creationId xmlns:a16="http://schemas.microsoft.com/office/drawing/2014/main" id="{B099A918-22B8-4AF3-8567-A4D9117F59B5}"/>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Results</a:t>
            </a:r>
          </a:p>
        </p:txBody>
      </p:sp>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369332"/>
          </a:xfrm>
          <a:prstGeom prst="rect">
            <a:avLst/>
          </a:prstGeom>
        </p:spPr>
        <p:txBody>
          <a:bodyPr>
            <a:spAutoFit/>
          </a:bodyPr>
          <a:lstStyle/>
          <a:p>
            <a:r>
              <a:rPr lang="en-IN" b="1" dirty="0">
                <a:latin typeface="Bookman Old Style" panose="02050604050505020204" pitchFamily="18" charset="0"/>
                <a:ea typeface="Calibri" panose="020F0502020204030204" pitchFamily="34" charset="0"/>
                <a:cs typeface="Times New Roman" panose="02020603050405020304" pitchFamily="18" charset="0"/>
              </a:rPr>
              <a:t>Region wise distribution of India Restaurants</a:t>
            </a:r>
            <a:endParaRPr lang="en-IN" dirty="0"/>
          </a:p>
        </p:txBody>
      </p:sp>
      <p:pic>
        <p:nvPicPr>
          <p:cNvPr id="7" name="Picture 6">
            <a:extLst>
              <a:ext uri="{FF2B5EF4-FFF2-40B4-BE49-F238E27FC236}">
                <a16:creationId xmlns:a16="http://schemas.microsoft.com/office/drawing/2014/main" id="{D5FED753-5613-40E0-93CF-E4668A8A414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117" y="1621888"/>
            <a:ext cx="8208912" cy="4543415"/>
          </a:xfrm>
          <a:prstGeom prst="rect">
            <a:avLst/>
          </a:prstGeom>
          <a:noFill/>
          <a:ln>
            <a:noFill/>
          </a:ln>
        </p:spPr>
      </p:pic>
      <p:sp>
        <p:nvSpPr>
          <p:cNvPr id="8" name="Rectangle 7">
            <a:extLst>
              <a:ext uri="{FF2B5EF4-FFF2-40B4-BE49-F238E27FC236}">
                <a16:creationId xmlns:a16="http://schemas.microsoft.com/office/drawing/2014/main" id="{7EE4BF21-6E40-4F3B-8B68-0A98F0D9580E}"/>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285592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Results</a:t>
            </a:r>
          </a:p>
        </p:txBody>
      </p:sp>
      <p:sp>
        <p:nvSpPr>
          <p:cNvPr id="7" name="Rectangle 6">
            <a:extLst>
              <a:ext uri="{FF2B5EF4-FFF2-40B4-BE49-F238E27FC236}">
                <a16:creationId xmlns:a16="http://schemas.microsoft.com/office/drawing/2014/main" id="{C7E63A86-6F6C-4A6E-A183-8682C8C54D64}"/>
              </a:ext>
            </a:extLst>
          </p:cNvPr>
          <p:cNvSpPr/>
          <p:nvPr/>
        </p:nvSpPr>
        <p:spPr>
          <a:xfrm>
            <a:off x="4150196" y="692696"/>
            <a:ext cx="6092825" cy="369332"/>
          </a:xfrm>
          <a:prstGeom prst="rect">
            <a:avLst/>
          </a:prstGeom>
        </p:spPr>
        <p:txBody>
          <a:bodyPr>
            <a:spAutoFit/>
          </a:bodyPr>
          <a:lstStyle/>
          <a:p>
            <a:r>
              <a:rPr lang="en-IN" b="1" dirty="0">
                <a:latin typeface="Bookman Old Style" panose="02050604050505020204" pitchFamily="18" charset="0"/>
                <a:ea typeface="Calibri" panose="020F0502020204030204" pitchFamily="34" charset="0"/>
                <a:cs typeface="Times New Roman" panose="02020603050405020304" pitchFamily="18" charset="0"/>
              </a:rPr>
              <a:t>Region wise distribution of Pizza Places</a:t>
            </a:r>
            <a:endParaRPr lang="en-IN" dirty="0"/>
          </a:p>
        </p:txBody>
      </p:sp>
      <p:pic>
        <p:nvPicPr>
          <p:cNvPr id="8" name="Picture 7">
            <a:extLst>
              <a:ext uri="{FF2B5EF4-FFF2-40B4-BE49-F238E27FC236}">
                <a16:creationId xmlns:a16="http://schemas.microsoft.com/office/drawing/2014/main" id="{DCDA60B3-1E62-463E-B2C2-63211CF3D9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116" y="1268760"/>
            <a:ext cx="8374429" cy="4968552"/>
          </a:xfrm>
          <a:prstGeom prst="rect">
            <a:avLst/>
          </a:prstGeom>
          <a:noFill/>
          <a:ln>
            <a:noFill/>
          </a:ln>
        </p:spPr>
      </p:pic>
      <p:sp>
        <p:nvSpPr>
          <p:cNvPr id="9" name="Rectangle 8">
            <a:extLst>
              <a:ext uri="{FF2B5EF4-FFF2-40B4-BE49-F238E27FC236}">
                <a16:creationId xmlns:a16="http://schemas.microsoft.com/office/drawing/2014/main" id="{9931669D-0AD8-4755-B218-F74EF3676FFD}"/>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30412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Results</a:t>
            </a:r>
          </a:p>
        </p:txBody>
      </p:sp>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369332"/>
          </a:xfrm>
          <a:prstGeom prst="rect">
            <a:avLst/>
          </a:prstGeom>
        </p:spPr>
        <p:txBody>
          <a:bodyPr>
            <a:spAutoFit/>
          </a:bodyPr>
          <a:lstStyle/>
          <a:p>
            <a:r>
              <a:rPr lang="en-IN" b="1" dirty="0">
                <a:latin typeface="Bookman Old Style" panose="02050604050505020204" pitchFamily="18" charset="0"/>
                <a:ea typeface="Calibri" panose="020F0502020204030204" pitchFamily="34" charset="0"/>
                <a:cs typeface="Times New Roman" panose="02020603050405020304" pitchFamily="18" charset="0"/>
              </a:rPr>
              <a:t>Region wise distribution of Café </a:t>
            </a:r>
            <a:endParaRPr lang="en-IN" dirty="0"/>
          </a:p>
        </p:txBody>
      </p:sp>
      <p:pic>
        <p:nvPicPr>
          <p:cNvPr id="4" name="Picture 3">
            <a:extLst>
              <a:ext uri="{FF2B5EF4-FFF2-40B4-BE49-F238E27FC236}">
                <a16:creationId xmlns:a16="http://schemas.microsoft.com/office/drawing/2014/main" id="{41630418-0F24-43AA-85C1-1E9E97EEEF5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132" y="1708138"/>
            <a:ext cx="8463076" cy="4601182"/>
          </a:xfrm>
          <a:prstGeom prst="rect">
            <a:avLst/>
          </a:prstGeom>
          <a:noFill/>
          <a:ln>
            <a:noFill/>
          </a:ln>
        </p:spPr>
      </p:pic>
      <p:sp>
        <p:nvSpPr>
          <p:cNvPr id="6" name="Rectangle 5">
            <a:extLst>
              <a:ext uri="{FF2B5EF4-FFF2-40B4-BE49-F238E27FC236}">
                <a16:creationId xmlns:a16="http://schemas.microsoft.com/office/drawing/2014/main" id="{F1AF8D21-E2AF-4900-95E9-539032340722}"/>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286277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Results</a:t>
            </a:r>
          </a:p>
        </p:txBody>
      </p:sp>
      <p:sp>
        <p:nvSpPr>
          <p:cNvPr id="5" name="Rectangle 4">
            <a:extLst>
              <a:ext uri="{FF2B5EF4-FFF2-40B4-BE49-F238E27FC236}">
                <a16:creationId xmlns:a16="http://schemas.microsoft.com/office/drawing/2014/main" id="{92E3903C-3B61-49FF-A15D-8405D021115B}"/>
              </a:ext>
            </a:extLst>
          </p:cNvPr>
          <p:cNvSpPr/>
          <p:nvPr/>
        </p:nvSpPr>
        <p:spPr>
          <a:xfrm>
            <a:off x="4150196" y="692696"/>
            <a:ext cx="6092825" cy="369332"/>
          </a:xfrm>
          <a:prstGeom prst="rect">
            <a:avLst/>
          </a:prstGeom>
        </p:spPr>
        <p:txBody>
          <a:bodyPr>
            <a:spAutoFit/>
          </a:bodyPr>
          <a:lstStyle/>
          <a:p>
            <a:r>
              <a:rPr lang="en-IN" b="1" dirty="0">
                <a:latin typeface="Bookman Old Style" panose="02050604050505020204" pitchFamily="18" charset="0"/>
                <a:ea typeface="Calibri" panose="020F0502020204030204" pitchFamily="34" charset="0"/>
                <a:cs typeface="Times New Roman" panose="02020603050405020304" pitchFamily="18" charset="0"/>
              </a:rPr>
              <a:t>Region wise distribution of Chinese Restaurants</a:t>
            </a:r>
            <a:endParaRPr lang="en-IN" dirty="0"/>
          </a:p>
        </p:txBody>
      </p:sp>
      <p:pic>
        <p:nvPicPr>
          <p:cNvPr id="4" name="Picture 3">
            <a:extLst>
              <a:ext uri="{FF2B5EF4-FFF2-40B4-BE49-F238E27FC236}">
                <a16:creationId xmlns:a16="http://schemas.microsoft.com/office/drawing/2014/main" id="{8A733E2B-1DCA-4723-A534-DFF9F590646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132" y="1628800"/>
            <a:ext cx="8208912" cy="4752528"/>
          </a:xfrm>
          <a:prstGeom prst="rect">
            <a:avLst/>
          </a:prstGeom>
          <a:noFill/>
          <a:ln>
            <a:noFill/>
          </a:ln>
        </p:spPr>
      </p:pic>
      <p:sp>
        <p:nvSpPr>
          <p:cNvPr id="6" name="Rectangle 5">
            <a:extLst>
              <a:ext uri="{FF2B5EF4-FFF2-40B4-BE49-F238E27FC236}">
                <a16:creationId xmlns:a16="http://schemas.microsoft.com/office/drawing/2014/main" id="{88F7A8AB-7206-4E7B-BE4C-C66043C15DA0}"/>
              </a:ext>
            </a:extLst>
          </p:cNvPr>
          <p:cNvSpPr/>
          <p:nvPr/>
        </p:nvSpPr>
        <p:spPr>
          <a:xfrm>
            <a:off x="6310436" y="116632"/>
            <a:ext cx="5908733" cy="369332"/>
          </a:xfrm>
          <a:prstGeom prst="rect">
            <a:avLst/>
          </a:prstGeom>
        </p:spPr>
        <p:txBody>
          <a:bodyPr wrap="none">
            <a:spAutoFit/>
          </a:bodyPr>
          <a:lstStyle/>
          <a:p>
            <a:r>
              <a:rPr lang="en-US" dirty="0">
                <a:solidFill>
                  <a:srgbClr val="FF0000"/>
                </a:solidFill>
              </a:rPr>
              <a:t>IBM Data Science Capstone Project- Battle of Neighborhood</a:t>
            </a:r>
          </a:p>
        </p:txBody>
      </p:sp>
    </p:spTree>
    <p:extLst>
      <p:ext uri="{BB962C8B-B14F-4D97-AF65-F5344CB8AC3E}">
        <p14:creationId xmlns:p14="http://schemas.microsoft.com/office/powerpoint/2010/main" val="60216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TM03457475[[fn=Frame]]</Template>
  <TotalTime>33</TotalTime>
  <Words>610</Words>
  <Application>Microsoft Office PowerPoint</Application>
  <PresentationFormat>Custom</PresentationFormat>
  <Paragraphs>51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Bookman Old Style</vt:lpstr>
      <vt:lpstr>Calibri</vt:lpstr>
      <vt:lpstr>Century Gothic</vt:lpstr>
      <vt:lpstr>Corbel</vt:lpstr>
      <vt:lpstr>Wingdings 2</vt:lpstr>
      <vt:lpstr>Frame</vt:lpstr>
      <vt:lpstr>Exploring business opportunities in setting up Food joint by exploring venues of  Bengaluru, India.</vt:lpstr>
      <vt:lpstr>Introduction/ Description of problem</vt:lpstr>
      <vt:lpstr>Data</vt:lpstr>
      <vt:lpstr>Methodology</vt:lpstr>
      <vt:lpstr>Results</vt:lpstr>
      <vt:lpstr>Results</vt:lpstr>
      <vt:lpstr>Results</vt:lpstr>
      <vt:lpstr>Results</vt:lpstr>
      <vt:lpstr>Results</vt:lpstr>
      <vt:lpstr>Results- Maps of Central region with location of Chinese Restaurants</vt:lpstr>
      <vt:lpstr>Results- Minimum distance</vt:lpstr>
      <vt:lpstr>Discussion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business opportunities in setting up Food joint by exploring venues of  Bengaluru, India.</dc:title>
  <dc:creator>Rajesh Raut</dc:creator>
  <cp:lastModifiedBy>Rajesh Raut</cp:lastModifiedBy>
  <cp:revision>6</cp:revision>
  <dcterms:created xsi:type="dcterms:W3CDTF">2020-05-06T12:27:22Z</dcterms:created>
  <dcterms:modified xsi:type="dcterms:W3CDTF">2020-05-06T13:01:21Z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