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stantia" panose="02030602050306030303" pitchFamily="18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Vzt6TpoSxYmtvP9es6i+sbZh7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32c717c18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32c717c18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32c717c18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32c717c18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32c717c18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32c717c18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32c717c18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32c717c18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2c717c18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32c717c18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32c717c18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32c717c18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32c717c18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32c717c18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34797e02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34797e02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32c717c18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32c717c18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8f2f0b12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8f2f0b12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8f2f0b1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8f2f0b1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8f2f0b12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8f2f0b12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32c717c18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32c717c18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9342b2042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9342b2042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71aff862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71aff862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28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28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8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8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28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>
            <a:spLocks noGrp="1"/>
          </p:cNvSpPr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65000" sy="65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8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8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Google Shape;14;p18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8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65000" sy="65000" flip="none" algn="tl"/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17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p17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1" name="Google Shape;31;p17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17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Redeem Coupon Prediction</a:t>
            </a:r>
            <a:endParaRPr/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marR="45720" lvl="0" indent="0" algn="r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0" marR="45720" lvl="0" indent="0" algn="r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dirty="0"/>
              <a:t>Shubham Raut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f32c717c18_1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8650"/>
            <a:ext cx="8839200" cy="38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f32c717c18_1_75"/>
          <p:cNvSpPr txBox="1"/>
          <p:nvPr/>
        </p:nvSpPr>
        <p:spPr>
          <a:xfrm>
            <a:off x="889650" y="5771100"/>
            <a:ext cx="7364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Even though age group 46-55 have made the most redemptions. The age group 26-35, 36-45, 56-70 have almost same redemption percentage with respect to number of transactions in each age group.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8" name="Google Shape;168;gf32c717c18_1_75"/>
          <p:cNvSpPr txBox="1"/>
          <p:nvPr/>
        </p:nvSpPr>
        <p:spPr>
          <a:xfrm>
            <a:off x="277100" y="900550"/>
            <a:ext cx="8714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tantia"/>
              <a:buChar char="●"/>
            </a:pPr>
            <a:r>
              <a:rPr lang="en-US" sz="1600" b="1">
                <a:solidFill>
                  <a:schemeClr val="dk1"/>
                </a:solidFill>
                <a:highlight>
                  <a:srgbClr val="FFFFFF"/>
                </a:highlight>
                <a:latin typeface="Constantia"/>
                <a:ea typeface="Constantia"/>
                <a:cs typeface="Constantia"/>
                <a:sym typeface="Constantia"/>
              </a:rPr>
              <a:t> Can you provide customer insights (by demographics, income, personal life, lifestyle etc.) and their propensity to redeem a coupon</a:t>
            </a:r>
            <a:endParaRPr sz="1600" b="1">
              <a:solidFill>
                <a:schemeClr val="dk1"/>
              </a:solidFill>
              <a:highlight>
                <a:srgbClr val="FFFFFF"/>
              </a:highlight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f32c717c18_1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1052525"/>
            <a:ext cx="866775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f32c717c18_1_47"/>
          <p:cNvSpPr txBox="1"/>
          <p:nvPr/>
        </p:nvSpPr>
        <p:spPr>
          <a:xfrm>
            <a:off x="614375" y="5543550"/>
            <a:ext cx="395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5" name="Google Shape;175;gf32c717c18_1_47"/>
          <p:cNvSpPr txBox="1"/>
          <p:nvPr/>
        </p:nvSpPr>
        <p:spPr>
          <a:xfrm>
            <a:off x="4948275" y="5610225"/>
            <a:ext cx="395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6" name="Google Shape;176;gf32c717c18_1_47"/>
          <p:cNvSpPr txBox="1"/>
          <p:nvPr/>
        </p:nvSpPr>
        <p:spPr>
          <a:xfrm>
            <a:off x="903000" y="5610225"/>
            <a:ext cx="7338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In term of count, the income bracket 5 as most number of redemption. But when compare the redemption percentage with respect to number of transactions in each income bracket, the income bracket 6 as more redemption.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f32c717c18_1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4075"/>
            <a:ext cx="8839200" cy="4110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f32c717c18_1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00" y="1477563"/>
            <a:ext cx="8392999" cy="39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f32c717c18_1_63"/>
          <p:cNvSpPr txBox="1"/>
          <p:nvPr/>
        </p:nvSpPr>
        <p:spPr>
          <a:xfrm>
            <a:off x="903000" y="5615000"/>
            <a:ext cx="7338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In term of count, the family size 1 as most number of redemption. But when compare to the redemption percentage with respect to number of transactions in each family size group, the family size 4 as more redemption. 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32c717c18_1_82"/>
          <p:cNvSpPr txBox="1"/>
          <p:nvPr/>
        </p:nvSpPr>
        <p:spPr>
          <a:xfrm>
            <a:off x="903000" y="5562600"/>
            <a:ext cx="73380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onstantia"/>
              <a:buAutoNum type="arabicPeriod"/>
            </a:pPr>
            <a:r>
              <a:rPr lang="en-US" sz="1300">
                <a:latin typeface="Constantia"/>
                <a:ea typeface="Constantia"/>
                <a:cs typeface="Constantia"/>
                <a:sym typeface="Constantia"/>
              </a:rPr>
              <a:t>Coupons are applied to Garden, Salads, Travel, Vegetables, Restaurant are never redeemed. So this coupons can be discarded.</a:t>
            </a:r>
            <a:endParaRPr sz="1300">
              <a:latin typeface="Constantia"/>
              <a:ea typeface="Constantia"/>
              <a:cs typeface="Constantia"/>
              <a:sym typeface="Constantia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onstantia"/>
              <a:buAutoNum type="arabicPeriod"/>
            </a:pPr>
            <a:r>
              <a:rPr lang="en-US" sz="1300">
                <a:latin typeface="Constantia"/>
                <a:ea typeface="Constantia"/>
                <a:cs typeface="Constantia"/>
                <a:sym typeface="Constantia"/>
              </a:rPr>
              <a:t>22% out of total coupon applied to grocery is redeemed. Similar 14% out of total coupons applied to the Pharmaceutical is redeemed.  so the organization should focus on the coupon that applies to this category.</a:t>
            </a:r>
            <a:endParaRPr sz="1300">
              <a:latin typeface="Constantia"/>
              <a:ea typeface="Constantia"/>
              <a:cs typeface="Constantia"/>
              <a:sym typeface="Constanti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Constantia"/>
              <a:ea typeface="Constantia"/>
              <a:cs typeface="Constantia"/>
              <a:sym typeface="Constant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93" name="Google Shape;193;gf32c717c18_1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775" y="1828800"/>
            <a:ext cx="7911775" cy="36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f32c717c18_1_82"/>
          <p:cNvSpPr txBox="1"/>
          <p:nvPr/>
        </p:nvSpPr>
        <p:spPr>
          <a:xfrm>
            <a:off x="128600" y="928700"/>
            <a:ext cx="8829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nstantia"/>
              <a:buChar char="●"/>
            </a:pPr>
            <a:r>
              <a:rPr lang="en-US" sz="1600" b="1">
                <a:latin typeface="Constantia"/>
                <a:ea typeface="Constantia"/>
                <a:cs typeface="Constantia"/>
                <a:sym typeface="Constantia"/>
              </a:rPr>
              <a:t>coupons should be used more by the organization in the upcoming days and which coupons the company should discard?</a:t>
            </a:r>
            <a:endParaRPr sz="1600" b="1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f32c717c18_1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00" y="1571625"/>
            <a:ext cx="8810625" cy="511017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f32c717c18_1_67"/>
          <p:cNvSpPr txBox="1"/>
          <p:nvPr/>
        </p:nvSpPr>
        <p:spPr>
          <a:xfrm>
            <a:off x="166700" y="828675"/>
            <a:ext cx="8810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nstantia"/>
              <a:buChar char="●"/>
            </a:pPr>
            <a:r>
              <a:rPr lang="en-US" sz="1600" b="1">
                <a:latin typeface="Constantia"/>
                <a:ea typeface="Constantia"/>
                <a:cs typeface="Constantia"/>
                <a:sym typeface="Constantia"/>
              </a:rPr>
              <a:t>profile the products/items based on various characteristics like price, item category, propensity to be sold, discount percentage</a:t>
            </a:r>
            <a:endParaRPr sz="1600" b="1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f32c717c18_1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8" y="1238250"/>
            <a:ext cx="8810625" cy="53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f34797e022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75" y="1085275"/>
            <a:ext cx="5828124" cy="556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f34797e022_0_35"/>
          <p:cNvSpPr txBox="1"/>
          <p:nvPr/>
        </p:nvSpPr>
        <p:spPr>
          <a:xfrm>
            <a:off x="6072900" y="1300150"/>
            <a:ext cx="292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tantia"/>
              <a:buAutoNum type="arabicPeriod"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Fuels and Miscellaneous items are sold the most.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nstantia"/>
              <a:buAutoNum type="arabicPeriod"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Items under category of Alcohol, Restaurant, Salads, Travel, Vegetable as zero coupon discount.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f32c717c18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2413"/>
            <a:ext cx="8839200" cy="4110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f32c717c18_1_24"/>
          <p:cNvSpPr txBox="1"/>
          <p:nvPr/>
        </p:nvSpPr>
        <p:spPr>
          <a:xfrm>
            <a:off x="557225" y="5229225"/>
            <a:ext cx="830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8" name="Google Shape;218;gf32c717c18_1_24"/>
          <p:cNvSpPr txBox="1"/>
          <p:nvPr/>
        </p:nvSpPr>
        <p:spPr>
          <a:xfrm>
            <a:off x="903000" y="5629425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9" name="Google Shape;219;gf32c717c18_1_24"/>
          <p:cNvSpPr txBox="1"/>
          <p:nvPr/>
        </p:nvSpPr>
        <p:spPr>
          <a:xfrm>
            <a:off x="897900" y="5943750"/>
            <a:ext cx="73482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nstantia"/>
                <a:ea typeface="Constantia"/>
                <a:cs typeface="Constantia"/>
                <a:sym typeface="Constantia"/>
              </a:rPr>
              <a:t>The average transaction counts by campaign types: On average, the number of transactions is much higher during the X type campaigns. so we can say that X type campaign are more profitable</a:t>
            </a:r>
            <a:endParaRPr sz="15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0" name="Google Shape;220;gf32c717c18_1_24"/>
          <p:cNvSpPr txBox="1"/>
          <p:nvPr/>
        </p:nvSpPr>
        <p:spPr>
          <a:xfrm>
            <a:off x="152400" y="985850"/>
            <a:ext cx="877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tantia"/>
              <a:buChar char="●"/>
            </a:pPr>
            <a:r>
              <a:rPr lang="en-US" sz="1600" b="1">
                <a:solidFill>
                  <a:schemeClr val="dk1"/>
                </a:solidFill>
                <a:highlight>
                  <a:srgbClr val="FFFFFF"/>
                </a:highlight>
                <a:latin typeface="Constantia"/>
                <a:ea typeface="Constantia"/>
                <a:cs typeface="Constantia"/>
                <a:sym typeface="Constantia"/>
              </a:rPr>
              <a:t>which campaigns are more profitable</a:t>
            </a:r>
            <a:endParaRPr sz="1600"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Modelling</a:t>
            </a:r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AutoNum type="arabicPeriod"/>
            </a:pPr>
            <a:r>
              <a:rPr lang="en-US"/>
              <a:t>The algorithm we used to build models are logistics regression, decision tree, random forest, gradient boosting.</a:t>
            </a:r>
            <a:endParaRPr/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AutoNum type="arabicPeriod"/>
            </a:pPr>
            <a:r>
              <a:rPr lang="en-US"/>
              <a:t>This algorithm were chosen as their distinct ways for models to be trained and all provides features importances for analyzing  results.</a:t>
            </a:r>
            <a:endParaRPr/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AutoNum type="arabicPeriod"/>
            </a:pPr>
            <a:r>
              <a:rPr lang="en-US"/>
              <a:t>The models were tuned based on the recall scores as the most important thing for modeling for this project is to detect as much positive classes as possible.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 whether customers redeem the coupons received across channels, which will enable the retailer’s marketing team to accurately design coupon construct, and develop more precise and targeted marketing strategies.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8f2f0b12b_0_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Importance Features</a:t>
            </a:r>
            <a:endParaRPr/>
          </a:p>
        </p:txBody>
      </p:sp>
      <p:pic>
        <p:nvPicPr>
          <p:cNvPr id="232" name="Google Shape;232;gf8f2f0b12b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38" y="2128105"/>
            <a:ext cx="8049125" cy="36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f8f2f0b12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13" y="1304925"/>
            <a:ext cx="8031176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f8f2f0b12b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00" y="1376362"/>
            <a:ext cx="834540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Result</a:t>
            </a:r>
            <a:endParaRPr/>
          </a:p>
        </p:txBody>
      </p:sp>
      <p:sp>
        <p:nvSpPr>
          <p:cNvPr id="248" name="Google Shape;248;p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92735" algn="l" rtl="0">
              <a:spcBef>
                <a:spcPts val="0"/>
              </a:spcBef>
              <a:spcAft>
                <a:spcPts val="0"/>
              </a:spcAft>
              <a:buSzPts val="1010"/>
              <a:buChar char="⚫"/>
            </a:pPr>
            <a:r>
              <a:rPr lang="en-US"/>
              <a:t>Train Scores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2735" algn="l" rtl="0">
              <a:spcBef>
                <a:spcPts val="0"/>
              </a:spcBef>
              <a:spcAft>
                <a:spcPts val="0"/>
              </a:spcAft>
              <a:buSzPts val="1010"/>
              <a:buChar char="⚫"/>
            </a:pPr>
            <a:r>
              <a:rPr lang="en-US"/>
              <a:t>Test Scores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9" name="Google Shape;2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63" y="2698538"/>
            <a:ext cx="6877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650" y="5001013"/>
            <a:ext cx="69246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32c717c18_1_8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</a:t>
            </a:r>
            <a:r>
              <a:rPr lang="en-US" sz="2400" i="1"/>
              <a:t>(on basis of slide 20)</a:t>
            </a:r>
            <a:endParaRPr sz="2400" i="1"/>
          </a:p>
        </p:txBody>
      </p:sp>
      <p:sp>
        <p:nvSpPr>
          <p:cNvPr id="256" name="Google Shape;256;gf32c717c18_1_8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/>
          </a:bodyPr>
          <a:lstStyle/>
          <a:p>
            <a:pPr marL="457200" lvl="0" indent="-312753" algn="l" rtl="0">
              <a:spcBef>
                <a:spcPts val="360"/>
              </a:spcBef>
              <a:spcAft>
                <a:spcPts val="0"/>
              </a:spcAft>
              <a:buSzPct val="65769"/>
              <a:buAutoNum type="arabicPeriod"/>
            </a:pPr>
            <a:r>
              <a:rPr lang="en-US"/>
              <a:t>From chart we say that  Y type campaigns negatively impact which can be thought as customers would anticipate using more coupons during X type campaign and would pay less attention to the coupon for the type Y campaigns. By changing type Y promotion to type X promotion we can increase the redemption rate. </a:t>
            </a:r>
            <a:endParaRPr/>
          </a:p>
          <a:p>
            <a:pPr marL="457200" lvl="0" indent="-312753" algn="l" rtl="0">
              <a:spcBef>
                <a:spcPts val="0"/>
              </a:spcBef>
              <a:spcAft>
                <a:spcPts val="0"/>
              </a:spcAft>
              <a:buSzPct val="65769"/>
              <a:buAutoNum type="arabicPeriod"/>
            </a:pPr>
            <a:r>
              <a:rPr lang="en-US"/>
              <a:t>We can see that widely applicable coupons over different brands are more likely to be redeemed. so we make coupons that are less specific towards brands.</a:t>
            </a:r>
            <a:endParaRPr/>
          </a:p>
          <a:p>
            <a:pPr marL="457200" lvl="0" indent="-312753" algn="l" rtl="0">
              <a:spcBef>
                <a:spcPts val="0"/>
              </a:spcBef>
              <a:spcAft>
                <a:spcPts val="0"/>
              </a:spcAft>
              <a:buSzPct val="65769"/>
              <a:buAutoNum type="arabicPeriod"/>
            </a:pPr>
            <a:r>
              <a:rPr lang="en-US"/>
              <a:t>Customer who use many coupons are likely to use coupons more coupons so we can encourage this customers to use more coupons by improving source of promotion/coupon advertisement</a:t>
            </a:r>
            <a:endParaRPr/>
          </a:p>
          <a:p>
            <a:pPr marL="457200" lvl="0" indent="-312753" algn="l" rtl="0">
              <a:spcBef>
                <a:spcPts val="0"/>
              </a:spcBef>
              <a:spcAft>
                <a:spcPts val="0"/>
              </a:spcAft>
              <a:buSzPct val="65769"/>
              <a:buAutoNum type="arabicPeriod"/>
            </a:pPr>
            <a:r>
              <a:rPr lang="en-US"/>
              <a:t>Customers with a high spending level in entire transaction history i.e loyal customer or big spenders are more likely to use coupon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9342b2042_1_5"/>
          <p:cNvSpPr txBox="1">
            <a:spLocks noGrp="1"/>
          </p:cNvSpPr>
          <p:nvPr>
            <p:ph type="title"/>
          </p:nvPr>
        </p:nvSpPr>
        <p:spPr>
          <a:xfrm>
            <a:off x="419100" y="3047238"/>
            <a:ext cx="8305800" cy="1143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b="1"/>
              <a:t>Thank You</a:t>
            </a:r>
            <a:endParaRPr sz="7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Solution Flow</a:t>
            </a:r>
            <a:endParaRPr/>
          </a:p>
        </p:txBody>
      </p:sp>
      <p:pic>
        <p:nvPicPr>
          <p:cNvPr id="123" name="Google Shape;1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2543313"/>
            <a:ext cx="80010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Data Understanding</a:t>
            </a:r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95000"/>
              <a:buAutoNum type="arabicPeriod"/>
            </a:pPr>
            <a:r>
              <a:rPr lang="en-US" b="1"/>
              <a:t>Train_data</a:t>
            </a:r>
            <a:r>
              <a:rPr lang="en-US"/>
              <a:t> : -</a:t>
            </a:r>
            <a:endParaRPr/>
          </a:p>
          <a:p>
            <a:pPr marL="640080" lvl="1" indent="-246888" algn="l" rtl="0">
              <a:spcBef>
                <a:spcPts val="444"/>
              </a:spcBef>
              <a:spcAft>
                <a:spcPts val="0"/>
              </a:spcAft>
              <a:buSzPct val="85000"/>
              <a:buAutoNum type="alphaLcPeriod"/>
            </a:pPr>
            <a:r>
              <a:rPr lang="en-US"/>
              <a:t>Contain the coupons offered to the given customer under the 18 campaigns.</a:t>
            </a:r>
            <a:endParaRPr/>
          </a:p>
          <a:p>
            <a:pPr marL="640080" lvl="1" indent="-246888" algn="l" rtl="0">
              <a:spcBef>
                <a:spcPts val="444"/>
              </a:spcBef>
              <a:spcAft>
                <a:spcPts val="0"/>
              </a:spcAft>
              <a:buSzPct val="85000"/>
              <a:buAutoNum type="alphaLcPeriod"/>
            </a:pPr>
            <a:r>
              <a:rPr lang="en-US"/>
              <a:t>Only 0.93% of coupons offered are redeemed.</a:t>
            </a:r>
            <a:endParaRPr/>
          </a:p>
          <a:p>
            <a:pPr marL="274320" lvl="0" indent="-274320" algn="l" rtl="0">
              <a:spcBef>
                <a:spcPts val="481"/>
              </a:spcBef>
              <a:spcAft>
                <a:spcPts val="0"/>
              </a:spcAft>
              <a:buSzPct val="95000"/>
              <a:buAutoNum type="arabicPeriod"/>
            </a:pPr>
            <a:r>
              <a:rPr lang="en-US" b="1"/>
              <a:t>Campaign_data</a:t>
            </a:r>
            <a:r>
              <a:rPr lang="en-US"/>
              <a:t> :-</a:t>
            </a:r>
            <a:endParaRPr/>
          </a:p>
          <a:p>
            <a:pPr marL="640080" lvl="1" indent="-246888" algn="l" rtl="0">
              <a:spcBef>
                <a:spcPts val="444"/>
              </a:spcBef>
              <a:spcAft>
                <a:spcPts val="0"/>
              </a:spcAft>
              <a:buSzPct val="85000"/>
              <a:buAutoNum type="alphaLcPeriod"/>
            </a:pPr>
            <a:r>
              <a:rPr lang="en-US"/>
              <a:t>Contain Campaign information for each of the 28 campaigns</a:t>
            </a:r>
            <a:endParaRPr/>
          </a:p>
          <a:p>
            <a:pPr marL="640080" lvl="1" indent="-246888" algn="l" rtl="0">
              <a:spcBef>
                <a:spcPts val="444"/>
              </a:spcBef>
              <a:spcAft>
                <a:spcPts val="0"/>
              </a:spcAft>
              <a:buSzPct val="85000"/>
              <a:buAutoNum type="alphaLcPeriod"/>
            </a:pPr>
            <a:r>
              <a:rPr lang="en-US"/>
              <a:t>There are 22 0f Y type campaigns and 6 of X type campaigns</a:t>
            </a:r>
            <a:endParaRPr/>
          </a:p>
          <a:p>
            <a:pPr marL="274320" lvl="0" indent="-274320" algn="l" rtl="0">
              <a:spcBef>
                <a:spcPts val="481"/>
              </a:spcBef>
              <a:spcAft>
                <a:spcPts val="0"/>
              </a:spcAft>
              <a:buSzPct val="95000"/>
              <a:buAutoNum type="arabicPeriod"/>
            </a:pPr>
            <a:r>
              <a:rPr lang="en-US" b="1"/>
              <a:t>Coupon_Item_mapping </a:t>
            </a:r>
            <a:r>
              <a:rPr lang="en-US"/>
              <a:t>:-</a:t>
            </a:r>
            <a:endParaRPr/>
          </a:p>
          <a:p>
            <a:pPr marL="640080" lvl="1" indent="-246888" algn="l" rtl="0">
              <a:spcBef>
                <a:spcPts val="444"/>
              </a:spcBef>
              <a:spcAft>
                <a:spcPts val="0"/>
              </a:spcAft>
              <a:buSzPct val="85000"/>
              <a:buAutoNum type="alphaLcPeriod"/>
            </a:pPr>
            <a:r>
              <a:rPr lang="en-US"/>
              <a:t>Contain mapping of coupon and item.</a:t>
            </a:r>
            <a:endParaRPr/>
          </a:p>
          <a:p>
            <a:pPr marL="640080" lvl="1" indent="-246888" algn="l" rtl="0">
              <a:spcBef>
                <a:spcPts val="444"/>
              </a:spcBef>
              <a:spcAft>
                <a:spcPts val="0"/>
              </a:spcAft>
              <a:buSzPct val="85000"/>
              <a:buAutoNum type="alphaLcPeriod"/>
            </a:pPr>
            <a:r>
              <a:rPr lang="en-US"/>
              <a:t>There are coupons that applied to multiple items </a:t>
            </a:r>
            <a:endParaRPr/>
          </a:p>
          <a:p>
            <a:pPr marL="640080" lvl="1" indent="-127063" algn="l" rtl="0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Data Understanding </a:t>
            </a:r>
            <a:r>
              <a:rPr lang="en-US" sz="3200" i="1"/>
              <a:t>(continued)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80"/>
              <a:buAutoNum type="arabicPeriod"/>
            </a:pPr>
            <a:r>
              <a:rPr lang="en-US" sz="2400" b="1"/>
              <a:t>Customer_Demographics</a:t>
            </a:r>
            <a:r>
              <a:rPr lang="en-US" sz="2400"/>
              <a:t> :-</a:t>
            </a:r>
            <a:endParaRPr/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2040"/>
              <a:buAutoNum type="alphaLcPeriod"/>
            </a:pPr>
            <a:r>
              <a:rPr lang="en-US"/>
              <a:t>Contain customer information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280"/>
              <a:buAutoNum type="arabicPeriod"/>
            </a:pPr>
            <a:r>
              <a:rPr lang="en-US" sz="2400" b="1"/>
              <a:t>Customer_transaction_data</a:t>
            </a:r>
            <a:r>
              <a:rPr lang="en-US" sz="2400"/>
              <a:t> :-</a:t>
            </a:r>
            <a:endParaRPr/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2040"/>
              <a:buAutoNum type="alphaLcPeriod"/>
            </a:pPr>
            <a:r>
              <a:rPr lang="en-US"/>
              <a:t>Transaction data for all customers for duration of campaigns in the train data</a:t>
            </a:r>
            <a:endParaRPr/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2040"/>
              <a:buAutoNum type="alphaLcPeriod"/>
            </a:pPr>
            <a:r>
              <a:rPr lang="en-US"/>
              <a:t>There are only 1.6% of transactions that received coupon discount.</a:t>
            </a:r>
            <a:endParaRPr/>
          </a:p>
          <a:p>
            <a:pPr marL="274320" lvl="0" indent="-274320" algn="l" rtl="0">
              <a:spcBef>
                <a:spcPts val="480"/>
              </a:spcBef>
              <a:spcAft>
                <a:spcPts val="0"/>
              </a:spcAft>
              <a:buSzPts val="2280"/>
              <a:buAutoNum type="arabicPeriod"/>
            </a:pPr>
            <a:r>
              <a:rPr lang="en-US" sz="2400" b="1"/>
              <a:t>Item_data</a:t>
            </a:r>
            <a:r>
              <a:rPr lang="en-US" sz="2400"/>
              <a:t> :-</a:t>
            </a:r>
            <a:endParaRPr/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2040"/>
              <a:buAutoNum type="alphaLcPeriod"/>
            </a:pPr>
            <a:r>
              <a:rPr lang="en-US"/>
              <a:t>Item information for each item sold by the retailer.</a:t>
            </a:r>
            <a:endParaRPr/>
          </a:p>
          <a:p>
            <a:pPr marL="640080" lvl="1" indent="-117348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Data Cleaning</a:t>
            </a:r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AutoNum type="arabicPeriod"/>
            </a:pPr>
            <a:r>
              <a:rPr lang="en-US" b="1"/>
              <a:t>Missing data</a:t>
            </a:r>
            <a:r>
              <a:rPr lang="en-US"/>
              <a:t> : -</a:t>
            </a:r>
            <a:endParaRPr/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2040"/>
              <a:buAutoNum type="alphaLcPeriod"/>
            </a:pPr>
            <a:r>
              <a:rPr lang="en-US"/>
              <a:t>no_of_children : Assuming it to be zero</a:t>
            </a:r>
            <a:endParaRPr/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2040"/>
              <a:buAutoNum type="alphaLcPeriod"/>
            </a:pPr>
            <a:r>
              <a:rPr lang="en-US"/>
              <a:t>Marital_status : Filled ‘na’ with an unknown</a:t>
            </a:r>
            <a:endParaRPr/>
          </a:p>
          <a:p>
            <a:pPr marL="640080" lvl="1" indent="-214503" algn="l" rtl="0">
              <a:spcBef>
                <a:spcPts val="480"/>
              </a:spcBef>
              <a:spcAft>
                <a:spcPts val="0"/>
              </a:spcAft>
              <a:buSzPts val="1530"/>
              <a:buAutoNum type="alphaLcPeriod"/>
            </a:pPr>
            <a:r>
              <a:rPr lang="en-US"/>
              <a:t>Age_range : Filled ‘na’ with an unknown</a:t>
            </a:r>
            <a:endParaRPr/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1530"/>
              <a:buAutoNum type="alphaLcPeriod"/>
            </a:pPr>
            <a:r>
              <a:rPr lang="en-US"/>
              <a:t>rented :  Since the majority of values for rented is 0, we filled the missing values with 0.</a:t>
            </a:r>
            <a:endParaRPr/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1530"/>
              <a:buAutoNum type="alphaLcPeriod"/>
            </a:pPr>
            <a:r>
              <a:rPr lang="en-US"/>
              <a:t>family_size : Filled ‘na’ with an unknown</a:t>
            </a:r>
            <a:endParaRPr/>
          </a:p>
          <a:p>
            <a:pPr marL="640080" lvl="1" indent="-117348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AutoNum type="arabicPeriod"/>
            </a:pPr>
            <a:r>
              <a:rPr lang="en-US" b="1"/>
              <a:t>Outliers </a:t>
            </a:r>
            <a:r>
              <a:rPr lang="en-US"/>
              <a:t>:- </a:t>
            </a:r>
            <a:endParaRPr/>
          </a:p>
          <a:p>
            <a:pPr marL="640080" lvl="1" indent="-246888" algn="l" rtl="0">
              <a:spcBef>
                <a:spcPts val="520"/>
              </a:spcBef>
              <a:spcAft>
                <a:spcPts val="0"/>
              </a:spcAft>
              <a:buSzPts val="1530"/>
              <a:buAutoNum type="alphaLcPeriod"/>
            </a:pPr>
            <a:r>
              <a:rPr lang="en-US"/>
              <a:t>Since data is highly imbalanced, removing outlier may leads to removal of important data points. So the prediction algorithm need to be trained with outliers.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Data Preparation</a:t>
            </a:r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29041" algn="l" rtl="0">
              <a:spcBef>
                <a:spcPts val="0"/>
              </a:spcBef>
              <a:spcAft>
                <a:spcPts val="0"/>
              </a:spcAft>
              <a:buSzPct val="65769"/>
              <a:buAutoNum type="arabicPeriod"/>
            </a:pPr>
            <a:r>
              <a:rPr lang="en-US" b="1"/>
              <a:t>Customer transaction Data(cust_tran)</a:t>
            </a:r>
            <a:r>
              <a:rPr lang="en-US"/>
              <a:t> :-</a:t>
            </a:r>
            <a:endParaRPr/>
          </a:p>
          <a:p>
            <a:pPr marL="914400" lvl="1" indent="-318468" algn="l" rtl="0">
              <a:spcBef>
                <a:spcPts val="0"/>
              </a:spcBef>
              <a:spcAft>
                <a:spcPts val="0"/>
              </a:spcAft>
              <a:buSzPct val="63750"/>
              <a:buAutoNum type="alphaLcPeriod"/>
            </a:pPr>
            <a:r>
              <a:rPr lang="en-US"/>
              <a:t>It is needed to aggregated to extract meaningful information as it does not have a primary key but has  different types of ids that are used multiple times. ( customer_id, item_id)</a:t>
            </a:r>
            <a:endParaRPr/>
          </a:p>
          <a:p>
            <a:pPr marL="914400" lvl="1" indent="-318468" algn="l" rtl="0">
              <a:spcBef>
                <a:spcPts val="0"/>
              </a:spcBef>
              <a:spcAft>
                <a:spcPts val="0"/>
              </a:spcAft>
              <a:buSzPct val="63750"/>
              <a:buAutoNum type="alphaLcPeriod"/>
            </a:pPr>
            <a:r>
              <a:rPr lang="en-US"/>
              <a:t>We aggregated transaction data on each item and then merge it with items data which gives us the sales of each items.(item_tran)</a:t>
            </a:r>
            <a:endParaRPr/>
          </a:p>
          <a:p>
            <a:pPr marL="914400" lvl="1" indent="-318468" algn="l" rtl="0">
              <a:spcBef>
                <a:spcPts val="0"/>
              </a:spcBef>
              <a:spcAft>
                <a:spcPts val="0"/>
              </a:spcAft>
              <a:buSzPct val="63750"/>
              <a:buAutoNum type="alphaLcPeriod"/>
            </a:pPr>
            <a:r>
              <a:rPr lang="en-US"/>
              <a:t>Similar We can aggregate transaction data on each customer id and then merge it with customer data which gives us the customer buying habit.(customer_history)</a:t>
            </a:r>
            <a:endParaRPr/>
          </a:p>
          <a:p>
            <a:pPr marL="457200" lvl="0" indent="-329041" algn="l" rtl="0">
              <a:spcBef>
                <a:spcPts val="0"/>
              </a:spcBef>
              <a:spcAft>
                <a:spcPts val="0"/>
              </a:spcAft>
              <a:buSzPct val="65769"/>
              <a:buAutoNum type="arabicPeriod"/>
            </a:pPr>
            <a:r>
              <a:rPr lang="en-US" b="1"/>
              <a:t>Train data</a:t>
            </a:r>
            <a:r>
              <a:rPr lang="en-US"/>
              <a:t> :-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Train data does not include information about items and customers, so here we can merge this data with item_tran and customer_history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body" idx="1"/>
          </p:nvPr>
        </p:nvSpPr>
        <p:spPr>
          <a:xfrm>
            <a:off x="457450" y="5629275"/>
            <a:ext cx="82296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The Dataset is highly imbalanced. Only 0.94% of data is of redemption</a:t>
            </a:r>
            <a:endParaRPr sz="1800"/>
          </a:p>
        </p:txBody>
      </p:sp>
      <p:pic>
        <p:nvPicPr>
          <p:cNvPr id="154" name="Google Shape;154;p8" descr="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925" y="1847100"/>
            <a:ext cx="6007549" cy="37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71aff862f_0_14"/>
          <p:cNvSpPr txBox="1"/>
          <p:nvPr/>
        </p:nvSpPr>
        <p:spPr>
          <a:xfrm>
            <a:off x="639900" y="5626025"/>
            <a:ext cx="393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77% coupons were never redeemed by any customer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0" name="Google Shape;160;gf71aff862f_0_14"/>
          <p:cNvSpPr txBox="1"/>
          <p:nvPr/>
        </p:nvSpPr>
        <p:spPr>
          <a:xfrm>
            <a:off x="5084025" y="5626025"/>
            <a:ext cx="414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tantia"/>
                <a:ea typeface="Constantia"/>
                <a:cs typeface="Constantia"/>
                <a:sym typeface="Constantia"/>
              </a:rPr>
              <a:t>86% customers have never redeemed any coupons</a:t>
            </a:r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id="161" name="Google Shape;161;gf71aff862f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138200"/>
            <a:ext cx="87630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Microsoft Macintosh PowerPoint</Application>
  <PresentationFormat>On-screen Show (4:3)</PresentationFormat>
  <Paragraphs>78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Constantia</vt:lpstr>
      <vt:lpstr>Arial</vt:lpstr>
      <vt:lpstr>Noto Sans Symbols</vt:lpstr>
      <vt:lpstr>Flow</vt:lpstr>
      <vt:lpstr>Flow</vt:lpstr>
      <vt:lpstr>Redeem Coupon Prediction</vt:lpstr>
      <vt:lpstr>Problem Statement</vt:lpstr>
      <vt:lpstr>Solution Flow</vt:lpstr>
      <vt:lpstr>Data Understanding</vt:lpstr>
      <vt:lpstr>Data Understanding (continued)</vt:lpstr>
      <vt:lpstr>Data Cleaning</vt:lpstr>
      <vt:lpstr>Data Preparation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Modelling</vt:lpstr>
      <vt:lpstr>Importance Features</vt:lpstr>
      <vt:lpstr>PowerPoint Presentation</vt:lpstr>
      <vt:lpstr>PowerPoint Presentation</vt:lpstr>
      <vt:lpstr>Result</vt:lpstr>
      <vt:lpstr>Recommendation (on basis of slide 20)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Redeem Coupon Prediction</dc:title>
  <dc:creator>Windows User</dc:creator>
  <cp:lastModifiedBy>Microsoft Office User</cp:lastModifiedBy>
  <cp:revision>1</cp:revision>
  <dcterms:created xsi:type="dcterms:W3CDTF">2021-10-13T05:34:46Z</dcterms:created>
  <dcterms:modified xsi:type="dcterms:W3CDTF">2024-01-24T21:02:43Z</dcterms:modified>
</cp:coreProperties>
</file>