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comments/comment7.xml" ContentType="application/vnd.openxmlformats-officedocument.presentationml.comments+xml"/>
  <Override PartName="/ppt/notesSlides/notesSlide11.xml" ContentType="application/vnd.openxmlformats-officedocument.presentationml.notesSlide+xml"/>
  <Override PartName="/ppt/comments/comment8.xml" ContentType="application/vnd.openxmlformats-officedocument.presentationml.comments+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comments/comment10.xml" ContentType="application/vnd.openxmlformats-officedocument.presentationml.comments+xml"/>
  <Override PartName="/ppt/notesSlides/notesSlide14.xml" ContentType="application/vnd.openxmlformats-officedocument.presentationml.notesSlide+xml"/>
  <Override PartName="/ppt/comments/comment1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Quattrocento Sans" panose="020B05020500000200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Sg7SdUhJ/haVPiOaSXZ+hOFzdS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frimerican TV" initials="" lastIdx="21" clrIdx="0"/>
  <p:cmAuthor id="1" name="Ashwin Mahendra" initials="" lastIdx="2" clrIdx="1"/>
  <p:cmAuthor id="2" name="Kushal Upadhyay" initials="" lastIdx="13" clrIdx="2"/>
  <p:cmAuthor id="3" name="Colin Regan" initials="" lastIdx="1" clrIdx="3"/>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7"/>
  </p:normalViewPr>
  <p:slideViewPr>
    <p:cSldViewPr snapToGrid="0">
      <p:cViewPr varScale="1">
        <p:scale>
          <a:sx n="108" d="100"/>
          <a:sy n="108" d="100"/>
        </p:scale>
        <p:origin x="73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1-02T21:35:10.003" idx="1">
    <p:pos x="2681" y="804"/>
    <p:text>Remember we agreed to frame our work moving forward from the POV of each user... The general presentation needs to be organized in that way with a master diagram which would serve as the foundation for the schematic.</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VxSPZc"/>
      </p:ext>
    </p:extLst>
  </p:cm>
  <p:cm authorId="1" dt="2021-11-02T21:34:38.875" idx="1">
    <p:pos x="2681" y="804"/>
    <p:text>_Marked as resolved_</p:text>
    <p:extLst>
      <p:ext uri="{C676402C-5697-4E1C-873F-D02D1690AC5C}">
        <p15:threadingInfo xmlns:p15="http://schemas.microsoft.com/office/powerpoint/2012/main" timeZoneBias="0">
          <p15:parentCm authorId="0" idx="1"/>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vk"/>
      </p:ext>
    </p:extLst>
  </p:cm>
  <p:cm authorId="1" dt="2021-11-02T21:35:10.003" idx="2">
    <p:pos x="2681" y="804"/>
    <p:text>_Re-opened_</p:text>
    <p:extLst>
      <p:ext uri="{C676402C-5697-4E1C-873F-D02D1690AC5C}">
        <p15:threadingInfo xmlns:p15="http://schemas.microsoft.com/office/powerpoint/2012/main" timeZoneBias="0">
          <p15:parentCm authorId="0" idx="1"/>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v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0" dt="2021-11-02T23:19:42.399" idx="20">
    <p:pos x="3902" y="1763"/>
    <p:text>attendance, data report that shows progress if attendance leads to a certification of participation.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Xdj1gg"/>
      </p:ext>
    </p:extLst>
  </p:cm>
  <p:cm authorId="2" dt="2021-11-02T23:19:42.399" idx="13">
    <p:pos x="3902" y="1763"/>
    <p:text>Part of meta data we are doing more research</p:text>
    <p:extLst>
      <p:ext uri="{C676402C-5697-4E1C-873F-D02D1690AC5C}">
        <p15:threadingInfo xmlns:p15="http://schemas.microsoft.com/office/powerpoint/2012/main" timeZoneBias="0">
          <p15:parentCm authorId="0" idx="20"/>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vGZ-q4"/>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0" dt="2021-10-31T19:33:03.944" idx="21">
    <p:pos x="696" y="1127"/>
    <p:text>Overall the integration with zoom and what that looks like. Pathways of each type of user for the platform, Restorative terms of usage, data and reports, focus on being a meeting scheduler, how do we pay facilitators for work done automatically. What are cancellation protocols? We are getting to where we need to start focusing in on the end presentation and make sure we have a solid foundation laid for the next group.</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Xdj1gk"/>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1-11-02T21:37:17.254" idx="2">
    <p:pos x="2197" y="712"/>
    <p:text>This is where we think out the administrative pathway, how best to sort relevant data. What should be public data? How is meta data handled?</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VxSPZk"/>
      </p:ext>
    </p:extLst>
  </p:cm>
  <p:cm authorId="0" dt="2021-10-31T19:01:46.713" idx="3">
    <p:pos x="2197" y="712"/>
    <p:text>&amp; data path as well</p:text>
    <p:extLst>
      <p:ext uri="{C676402C-5697-4E1C-873F-D02D1690AC5C}">
        <p15:threadingInfo xmlns:p15="http://schemas.microsoft.com/office/powerpoint/2012/main" timeZoneBias="0">
          <p15:parentCm authorId="0" idx="2"/>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VxSPZo"/>
      </p:ext>
    </p:extLst>
  </p:cm>
  <p:cm authorId="2" dt="2021-11-02T21:37:17.254" idx="1">
    <p:pos x="2197" y="712"/>
    <p:text>Is this something that you want to address in this presentation? If our target audience is non-technical people, we shouldn't touch on the technical portions of data handling in the main presentations. I think it would be best to include a hidden slide that goes into this information and bring it up if it is requested.</p:text>
    <p:extLst>
      <p:ext uri="{C676402C-5697-4E1C-873F-D02D1690AC5C}">
        <p15:threadingInfo xmlns:p15="http://schemas.microsoft.com/office/powerpoint/2012/main" timeZoneBias="0">
          <p15:parentCm authorId="0" idx="2"/>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vs"/>
      </p:ext>
    </p:extLst>
  </p:cm>
  <p:cm authorId="0" dt="2021-11-02T21:41:39.179" idx="5">
    <p:pos x="3543" y="832"/>
    <p:text>The participant and facilitator paths once profile and requirements for facilitating has been completed. Interactive voting systems providing some public data e.g. how many circles have been completed on the app. SO this are all signed up participants who have agreed to terms and conditions. Can we have a guideline to terms and conditions which would prohibit any non-restorative behavior on the platform but consequence would only access to online behavioral counseling. the app must also practice what it preaches.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VxSPZs"/>
      </p:ext>
    </p:extLst>
  </p:cm>
  <p:cm authorId="3" dt="2021-11-02T21:41:39.179" idx="1">
    <p:pos x="3543" y="832"/>
    <p:text>Trying to understand your comment, do you want separate paths in this mind map for facilitators and participants? Also, for the terms and conditions, is that something you want shown in this presentation or would that work best as an additional hidden slide to be used as a resource?  Lastly, keeping in mind restorative practices, we're imagining from what you mentioned, if it is the consensus of the group that a person was out of line, they can vote and they would be potentially booted/muted from the circle and sent behavioral counseling resources as their punitive punishment. Does that sound correct?</p:text>
    <p:extLst>
      <p:ext uri="{C676402C-5697-4E1C-873F-D02D1690AC5C}">
        <p15:threadingInfo xmlns:p15="http://schemas.microsoft.com/office/powerpoint/2012/main" timeZoneBias="0">
          <p15:parentCm authorId="0" idx="5"/>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vw"/>
      </p:ext>
    </p:extLst>
  </p:cm>
  <p:cm authorId="0" dt="2021-11-02T21:53:42.279" idx="4">
    <p:pos x="3551" y="4004"/>
    <p:text>Maybe think about external tools from zoom for instance versus internal tools from our web app... Also I see that if we are just integrating with zoom and google that might be the most cost effective way forward. How would our tools be used if the participants are on zoom?</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VxSPZg"/>
      </p:ext>
    </p:extLst>
  </p:cm>
  <p:cm authorId="2" dt="2021-11-02T21:53:42.279" idx="2">
    <p:pos x="3551" y="4004"/>
    <p:text>I agree, we need to back up this claim with research before we can finalize it.</p:text>
    <p:extLst>
      <p:ext uri="{C676402C-5697-4E1C-873F-D02D1690AC5C}">
        <p15:threadingInfo xmlns:p15="http://schemas.microsoft.com/office/powerpoint/2012/main" timeZoneBias="0">
          <p15:parentCm authorId="0" idx="4"/>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v4"/>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1-10-31T19:13:57.522" idx="6">
    <p:pos x="280" y="678"/>
    <p:text>Lets get a table of contents for the report. So what data are we looking to collect.</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VxSPaA"/>
      </p:ext>
    </p:extLst>
  </p:cm>
  <p:cm authorId="0" dt="2021-11-02T22:15:30.372" idx="7">
    <p:pos x="280" y="778"/>
    <p:text>I dont know how we will have control over meeting phases when we are integrated with zoom. I feel like the app might need to stop at simply facilitating meeting space and participants and not delve into the mechanics of the meeting.</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VxSPZ4"/>
      </p:ext>
    </p:extLst>
  </p:cm>
  <p:cm authorId="2" dt="2021-11-02T22:15:30.372" idx="3">
    <p:pos x="280" y="778"/>
    <p:text>We plan on having a separate webpage which is only accessible by facilitators where they can have access to these tools and choose to use them accordingly.</p:text>
    <p:extLst>
      <p:ext uri="{C676402C-5697-4E1C-873F-D02D1690AC5C}">
        <p15:threadingInfo xmlns:p15="http://schemas.microsoft.com/office/powerpoint/2012/main" timeZoneBias="0">
          <p15:parentCm authorId="0" idx="7"/>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wA"/>
      </p:ext>
    </p:extLst>
  </p:cm>
  <p:cm authorId="0" dt="2021-11-02T22:30:41.193" idx="8">
    <p:pos x="280" y="878"/>
    <p:text>Yes, definitely there need to be customization options for the host. however, its just for postings of circles times, duration etc</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VxSPZ8"/>
      </p:ext>
    </p:extLst>
  </p:cm>
  <p:cm authorId="2" dt="2021-11-02T22:30:41.193" idx="4">
    <p:pos x="280" y="878"/>
    <p:text>We're looking into zoom API's that already exist that can do this for us.</p:text>
    <p:extLst>
      <p:ext uri="{C676402C-5697-4E1C-873F-D02D1690AC5C}">
        <p15:threadingInfo xmlns:p15="http://schemas.microsoft.com/office/powerpoint/2012/main" timeZoneBias="0">
          <p15:parentCm authorId="0" idx="8"/>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wE"/>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21-11-02T22:36:58.920" idx="9">
    <p:pos x="263" y="810"/>
    <p:text>How? Unless they are screen sharing?</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Xdj1f8"/>
      </p:ext>
    </p:extLst>
  </p:cm>
  <p:cm authorId="0" dt="2021-10-31T19:15:54.411" idx="10">
    <p:pos x="263" y="810"/>
    <p:text>And logged onto out website?</p:text>
    <p:extLst>
      <p:ext uri="{C676402C-5697-4E1C-873F-D02D1690AC5C}">
        <p15:threadingInfo xmlns:p15="http://schemas.microsoft.com/office/powerpoint/2012/main" timeZoneBias="0">
          <p15:parentCm authorId="0" idx="9"/>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Xdj1gA"/>
      </p:ext>
    </p:extLst>
  </p:cm>
  <p:cm authorId="2" dt="2021-11-02T22:36:58.920" idx="5">
    <p:pos x="263" y="810"/>
    <p:text>Zoom already has a poll option</p:text>
    <p:extLst>
      <p:ext uri="{C676402C-5697-4E1C-873F-D02D1690AC5C}">
        <p15:threadingInfo xmlns:p15="http://schemas.microsoft.com/office/powerpoint/2012/main" timeZoneBias="0">
          <p15:parentCm authorId="0" idx="9"/>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wI"/>
      </p:ext>
    </p:extLst>
  </p:cm>
  <p:cm authorId="0" dt="2021-11-02T22:39:44.889" idx="11">
    <p:pos x="263" y="910"/>
    <p:text>I need this explained. I am uncertain that the zoom integration will allow this!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VxSPaE"/>
      </p:ext>
    </p:extLst>
  </p:cm>
  <p:cm authorId="2" dt="2021-11-02T22:39:44.889" idx="6">
    <p:pos x="263" y="910"/>
    <p:text>We're looking into whether zoom can do this or an alternative option where we can have a webpage within the web app that faciltators can access containing all the tools (like - phases, timer for each phase, SWOT analysis) and screen share</p:text>
    <p:extLst>
      <p:ext uri="{C676402C-5697-4E1C-873F-D02D1690AC5C}">
        <p15:threadingInfo xmlns:p15="http://schemas.microsoft.com/office/powerpoint/2012/main" timeZoneBias="0">
          <p15:parentCm authorId="0" idx="11"/>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wM"/>
      </p:ext>
    </p:extLst>
  </p:cm>
  <p:cm authorId="0" dt="2021-11-02T22:40:02.310" idx="12">
    <p:pos x="263" y="1010"/>
    <p:text>How?</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VxSPaI"/>
      </p:ext>
    </p:extLst>
  </p:cm>
  <p:cm authorId="2" dt="2021-11-02T22:40:02.310" idx="7">
    <p:pos x="263" y="1010"/>
    <p:text>Addressed above</p:text>
    <p:extLst>
      <p:ext uri="{C676402C-5697-4E1C-873F-D02D1690AC5C}">
        <p15:threadingInfo xmlns:p15="http://schemas.microsoft.com/office/powerpoint/2012/main" timeZoneBias="0">
          <p15:parentCm authorId="0" idx="12"/>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wQ"/>
      </p:ext>
    </p:extLst>
  </p:cm>
  <p:cm authorId="0" dt="2021-11-02T22:40:38.157" idx="13">
    <p:pos x="263" y="1110"/>
    <p:text>This would be done manually ... like making someone the host in zoom... I think we have a different understanding of the final version.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Xdj1gE"/>
      </p:ext>
    </p:extLst>
  </p:cm>
  <p:cm authorId="2" dt="2021-11-02T22:40:38.157" idx="8">
    <p:pos x="263" y="1110"/>
    <p:text>This can also be done already via zoom</p:text>
    <p:extLst>
      <p:ext uri="{C676402C-5697-4E1C-873F-D02D1690AC5C}">
        <p15:threadingInfo xmlns:p15="http://schemas.microsoft.com/office/powerpoint/2012/main" timeZoneBias="0">
          <p15:parentCm authorId="0" idx="13"/>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wU"/>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21-10-31T19:17:39.870" idx="14">
    <p:pos x="311" y="1756"/>
    <p:text>Maybe just some guidance like visually simple design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Xdj1gI"/>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21-11-02T22:50:53.828" idx="15">
    <p:pos x="295" y="2346"/>
    <p:text>What about a participant topic voting system showing top 10 topics participants are interested in discussing and another top 10 popular circles held? Then the facilitator can create a circle on that topic with one click and the participant can with one click get on a waiting list for these topics. Connecting supply and demand.</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Xdj1gM"/>
      </p:ext>
    </p:extLst>
  </p:cm>
  <p:cm authorId="2" dt="2021-11-02T22:50:53.828" idx="9">
    <p:pos x="295" y="2346"/>
    <p:text>Instead of voting we have given them the option to register for multiple circles and are brainstorming adding a filtering option for the circles where users can filter on the basis of recent, trending, relevant, etc.</p:text>
    <p:extLst>
      <p:ext uri="{C676402C-5697-4E1C-873F-D02D1690AC5C}">
        <p15:threadingInfo xmlns:p15="http://schemas.microsoft.com/office/powerpoint/2012/main" timeZoneBias="0">
          <p15:parentCm authorId="0" idx="15"/>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wY"/>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21-11-02T22:53:59.972" idx="17">
    <p:pos x="296" y="2522"/>
    <p:text>Agenda manually uploaded by facilitator? to be downloaded by participants?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Xdj1gQ"/>
      </p:ext>
    </p:extLst>
  </p:cm>
  <p:cm authorId="2" dt="2021-11-02T22:53:59.972" idx="11">
    <p:pos x="296" y="2522"/>
    <p:text>Agenda will be mentioned beforehand on the meeting box button</p:text>
    <p:extLst>
      <p:ext uri="{C676402C-5697-4E1C-873F-D02D1690AC5C}">
        <p15:threadingInfo xmlns:p15="http://schemas.microsoft.com/office/powerpoint/2012/main" timeZoneBias="0">
          <p15:parentCm authorId="0" idx="17"/>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wc"/>
      </p:ext>
    </p:extLst>
  </p:cm>
  <p:cm authorId="0" dt="2021-11-02T23:07:02.578" idx="16">
    <p:pos x="4744" y="2517"/>
    <p:text>I think you are discussing a collaborative decision making tool. Word cloud to a report that can guide the group to come to consensus.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Xdj1gU"/>
      </p:ext>
    </p:extLst>
  </p:cm>
  <p:cm authorId="2" dt="2021-11-02T23:07:02.578" idx="10">
    <p:pos x="4744" y="2517"/>
    <p:text>Zoom polling feature already deals with this partially, facilitator will have to pre-decide options and interpret results manually and we are searching for a zoom API that can do this for us or we use the seperate webpage tool that has all the tools in it</p:text>
    <p:extLst>
      <p:ext uri="{C676402C-5697-4E1C-873F-D02D1690AC5C}">
        <p15:threadingInfo xmlns:p15="http://schemas.microsoft.com/office/powerpoint/2012/main" timeZoneBias="0">
          <p15:parentCm authorId="0" idx="16"/>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d-YIwg"/>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0" dt="2021-10-31T19:26:35.878" idx="18">
    <p:pos x="304" y="2443"/>
    <p:text>We need to discuss further but it is part of this collaborative problem solving tool. We need to think this out! But its a great tool to develop.</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Xdj1gY"/>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0" dt="2021-11-02T23:18:27.835" idx="19">
    <p:pos x="207" y="1424"/>
    <p:text>So a general harm circle report that will stream line meta data. Then the report will consists of tasks, which can be assigned to people as part of the overall plan to repair harm.</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RXdj1gc"/>
      </p:ext>
    </p:extLst>
  </p:cm>
  <p:cm authorId="2" dt="2021-11-02T23:18:27.835" idx="12">
    <p:pos x="207" y="1424"/>
    <p:text>Not in the means of the project, meta data feasibility being discussed we can have the facilitators do follow ups/task assignment manually</p:text>
    <p:extLst>
      <p:ext uri="{C676402C-5697-4E1C-873F-D02D1690AC5C}">
        <p15:threadingInfo xmlns:p15="http://schemas.microsoft.com/office/powerpoint/2012/main" timeZoneBias="0">
          <p15:parentCm authorId="0" idx="19"/>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QvGZ-q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Phases: Different sections of the meeting with a systematic approach as you tend towards the end</a:t>
            </a:r>
            <a:endParaRPr/>
          </a:p>
          <a:p>
            <a:pPr marL="0" lvl="0" indent="0" algn="l" rtl="0">
              <a:spcBef>
                <a:spcPts val="0"/>
              </a:spcBef>
              <a:spcAft>
                <a:spcPts val="0"/>
              </a:spcAft>
              <a:buNone/>
            </a:pPr>
            <a:r>
              <a:rPr lang="en-US"/>
              <a:t>Note: Phases will be chosen by the host as per his choice. </a:t>
            </a:r>
            <a:endParaRPr/>
          </a:p>
          <a:p>
            <a:pPr marL="0" lvl="0" indent="0" algn="l" rtl="0">
              <a:spcBef>
                <a:spcPts val="0"/>
              </a:spcBef>
              <a:spcAft>
                <a:spcPts val="0"/>
              </a:spcAft>
              <a:buNone/>
            </a:pPr>
            <a:r>
              <a:rPr lang="en-US"/>
              <a:t>           Some default phases will be available to the host to chose.</a:t>
            </a:r>
            <a:endParaRPr/>
          </a:p>
          <a:p>
            <a:pPr marL="0" lvl="0" indent="0" algn="l" rtl="0">
              <a:spcBef>
                <a:spcPts val="0"/>
              </a:spcBef>
              <a:spcAft>
                <a:spcPts val="0"/>
              </a:spcAft>
              <a:buNone/>
            </a:pPr>
            <a:r>
              <a:rPr lang="en-US"/>
              <a:t>           Possible that the host could choose only one phase called ‘General discussion’</a:t>
            </a:r>
            <a:endParaRPr/>
          </a:p>
          <a:p>
            <a:pPr marL="0" lvl="0" indent="0" algn="l" rtl="0">
              <a:spcBef>
                <a:spcPts val="0"/>
              </a:spcBef>
              <a:spcAft>
                <a:spcPts val="0"/>
              </a:spcAft>
              <a:buNone/>
            </a:pPr>
            <a:endParaRPr/>
          </a:p>
        </p:txBody>
      </p:sp>
      <p:sp>
        <p:nvSpPr>
          <p:cNvPr id="289" name="Google Shape;2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Should the meeting log be accessible to facilitator only or even the participants?</a:t>
            </a:r>
            <a:endParaRPr/>
          </a:p>
        </p:txBody>
      </p:sp>
      <p:sp>
        <p:nvSpPr>
          <p:cNvPr id="384" name="Google Shape;38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f860acbb9b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f860acbb9b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gf860acbb9b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TODO: </a:t>
            </a:r>
            <a:endParaRPr/>
          </a:p>
          <a:p>
            <a:pPr marL="0" lvl="0" indent="0" algn="l" rtl="0">
              <a:spcBef>
                <a:spcPts val="0"/>
              </a:spcBef>
              <a:spcAft>
                <a:spcPts val="0"/>
              </a:spcAft>
              <a:buNone/>
            </a:pPr>
            <a:r>
              <a:rPr lang="en-US"/>
              <a:t>Add two green circles off oc Audience to mentally prompt viewers thats theres is more to go. </a:t>
            </a: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Show Hierarchy of Users and the access of tools available </a:t>
            </a: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Forum =&gt; Discussion between facilitators =&gt; about the potential topics to be discussed [ex: Awareness of cultural food habits]</a:t>
            </a:r>
            <a:endParaRPr/>
          </a:p>
          <a:p>
            <a:pPr marL="0" lvl="0" indent="0" algn="l" rtl="0">
              <a:lnSpc>
                <a:spcPct val="115000"/>
              </a:lnSpc>
              <a:spcBef>
                <a:spcPts val="0"/>
              </a:spcBef>
              <a:spcAft>
                <a:spcPts val="0"/>
              </a:spcAft>
              <a:buClr>
                <a:schemeClr val="dk1"/>
              </a:buClr>
              <a:buSzPts val="1100"/>
              <a:buFont typeface="Arial"/>
              <a:buNone/>
            </a:pPr>
            <a:r>
              <a:rPr lang="en-US"/>
              <a:t>Information =&gt; About restorative practices, importance of CBA, History of systemic racism, current effects, undesigning the redline</a:t>
            </a:r>
            <a:endParaRPr/>
          </a:p>
          <a:p>
            <a:pPr marL="0" lvl="0" indent="0" algn="l" rtl="0">
              <a:lnSpc>
                <a:spcPct val="115000"/>
              </a:lnSpc>
              <a:spcBef>
                <a:spcPts val="0"/>
              </a:spcBef>
              <a:spcAft>
                <a:spcPts val="0"/>
              </a:spcAft>
              <a:buClr>
                <a:schemeClr val="dk1"/>
              </a:buClr>
              <a:buSzPts val="1100"/>
              <a:buFont typeface="Arial"/>
              <a:buNone/>
            </a:pPr>
            <a:r>
              <a:rPr lang="en-US"/>
              <a:t>Heritage =&gt; Cultural events, food and videos for awareness</a:t>
            </a:r>
            <a:endParaRPr/>
          </a:p>
          <a:p>
            <a:pPr marL="0" lvl="0" indent="0" algn="l" rtl="0">
              <a:lnSpc>
                <a:spcPct val="115000"/>
              </a:lnSpc>
              <a:spcBef>
                <a:spcPts val="0"/>
              </a:spcBef>
              <a:spcAft>
                <a:spcPts val="0"/>
              </a:spcAft>
              <a:buClr>
                <a:schemeClr val="dk1"/>
              </a:buClr>
              <a:buSzPts val="1100"/>
              <a:buFont typeface="Arial"/>
              <a:buNone/>
            </a:pPr>
            <a:r>
              <a:rPr lang="en-US"/>
              <a:t>Video Recordings =&gt; Do we need to record meetings? If so how do we deal with sharing the video with participants (personal storage/cloud, etc.)</a:t>
            </a:r>
            <a:endParaRPr/>
          </a:p>
          <a:p>
            <a:pPr marL="0" lvl="0" indent="0" algn="l" rtl="0">
              <a:spcBef>
                <a:spcPts val="0"/>
              </a:spcBef>
              <a:spcAft>
                <a:spcPts val="0"/>
              </a:spcAft>
              <a:buNone/>
            </a:pPr>
            <a:r>
              <a:rPr lang="en-US"/>
              <a:t>Video Conference =&gt; Do we want to use more than one video conference software? </a:t>
            </a:r>
            <a:endParaRPr/>
          </a:p>
        </p:txBody>
      </p:sp>
      <p:sp>
        <p:nvSpPr>
          <p:cNvPr id="159" name="Google Shape;1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Explain a clear difference between features and functionality</a:t>
            </a:r>
            <a:endParaRPr/>
          </a:p>
          <a:p>
            <a:pPr marL="0" lvl="0" indent="0" algn="l" rtl="0">
              <a:spcBef>
                <a:spcPts val="0"/>
              </a:spcBef>
              <a:spcAft>
                <a:spcPts val="0"/>
              </a:spcAft>
              <a:buNone/>
            </a:pPr>
            <a:r>
              <a:rPr lang="en-US"/>
              <a:t>Potentials tools to be used - SWOT analysis, Polls, Lean Tools, Attendance Tracker, Calendar, Timer, Meeting Phase Facilitation, Cloud Recordings, Meeting Reports (Chats, conversations, etc)</a:t>
            </a:r>
            <a:endParaRPr/>
          </a:p>
          <a:p>
            <a:pPr marL="0" lvl="0" indent="0" algn="l" rtl="0">
              <a:spcBef>
                <a:spcPts val="0"/>
              </a:spcBef>
              <a:spcAft>
                <a:spcPts val="0"/>
              </a:spcAft>
              <a:buNone/>
            </a:pPr>
            <a:r>
              <a:rPr lang="en-US"/>
              <a:t>Reporting system - If someone breaches policy they lose access to all circles and can only attend harm circles, need to go through harm circle to retain access </a:t>
            </a:r>
            <a:endParaRPr/>
          </a:p>
        </p:txBody>
      </p:sp>
      <p:sp>
        <p:nvSpPr>
          <p:cNvPr id="227" name="Google Shape;2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9f0dc6ec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Explain a clear difference between features and functionality</a:t>
            </a:r>
            <a:endParaRPr/>
          </a:p>
        </p:txBody>
      </p:sp>
      <p:sp>
        <p:nvSpPr>
          <p:cNvPr id="234" name="Google Shape;234;gf9f0dc6ec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9c48472bc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f9c48472bc_3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Facilitator can decide size of circle (6 - 10)</a:t>
            </a:r>
            <a:endParaRPr/>
          </a:p>
          <a:p>
            <a:pPr marL="457200" lvl="0" indent="-317500" algn="l" rtl="0">
              <a:spcBef>
                <a:spcPts val="0"/>
              </a:spcBef>
              <a:spcAft>
                <a:spcPts val="0"/>
              </a:spcAft>
              <a:buSzPts val="1400"/>
              <a:buChar char="●"/>
            </a:pPr>
            <a:r>
              <a:rPr lang="en-US"/>
              <a:t>Who creates meetings?</a:t>
            </a:r>
            <a:endParaRPr/>
          </a:p>
          <a:p>
            <a:pPr marL="457200" lvl="0" indent="-317500" algn="l" rtl="0">
              <a:spcBef>
                <a:spcPts val="0"/>
              </a:spcBef>
              <a:spcAft>
                <a:spcPts val="0"/>
              </a:spcAft>
              <a:buSzPts val="1400"/>
              <a:buChar char="●"/>
            </a:pPr>
            <a:r>
              <a:rPr lang="en-US"/>
              <a:t>Do we need to automate facilitator actions?</a:t>
            </a:r>
            <a:endParaRPr/>
          </a:p>
          <a:p>
            <a:pPr marL="457200" lvl="0" indent="-317500" algn="l" rtl="0">
              <a:spcBef>
                <a:spcPts val="0"/>
              </a:spcBef>
              <a:spcAft>
                <a:spcPts val="0"/>
              </a:spcAft>
              <a:buSzPts val="1400"/>
              <a:buChar char="●"/>
            </a:pPr>
            <a:r>
              <a:rPr lang="en-US"/>
              <a:t>Topics selection page to have filter option - Recent, Trending, Relevant </a:t>
            </a:r>
            <a:endParaRPr/>
          </a:p>
          <a:p>
            <a:pPr marL="457200" lvl="0" indent="-317500" algn="l" rtl="0">
              <a:spcBef>
                <a:spcPts val="0"/>
              </a:spcBef>
              <a:spcAft>
                <a:spcPts val="0"/>
              </a:spcAft>
              <a:buSzPts val="1400"/>
              <a:buChar char="●"/>
            </a:pPr>
            <a:r>
              <a:rPr lang="en-US"/>
              <a:t>For relevant section user needs to give preference of topics from already exiting list</a:t>
            </a:r>
            <a:endParaRPr/>
          </a:p>
        </p:txBody>
      </p:sp>
      <p:sp>
        <p:nvSpPr>
          <p:cNvPr id="249" name="Google Shape;249;gf9c48472bc_3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04310" y="2484470"/>
            <a:ext cx="7552916" cy="21305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6600"/>
              <a:buFont typeface="Quattrocento Sans"/>
              <a:buNone/>
              <a:defRPr sz="6600" b="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7" name="Google Shape;17;p15" descr="Graphical user interface&#10;&#10;Description automatically generated"/>
          <p:cNvPicPr preferRelativeResize="0"/>
          <p:nvPr/>
        </p:nvPicPr>
        <p:blipFill rotWithShape="1">
          <a:blip r:embed="rId2">
            <a:alphaModFix/>
          </a:blip>
          <a:srcRect/>
          <a:stretch/>
        </p:blipFill>
        <p:spPr>
          <a:xfrm>
            <a:off x="253792" y="138819"/>
            <a:ext cx="2369315" cy="86780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16"/>
          <p:cNvSpPr txBox="1">
            <a:spLocks noGrp="1"/>
          </p:cNvSpPr>
          <p:nvPr>
            <p:ph type="body" idx="1"/>
          </p:nvPr>
        </p:nvSpPr>
        <p:spPr>
          <a:xfrm>
            <a:off x="444500" y="1460500"/>
            <a:ext cx="5327904" cy="3977640"/>
          </a:xfrm>
          <a:prstGeom prst="rect">
            <a:avLst/>
          </a:prstGeom>
          <a:noFill/>
          <a:ln>
            <a:noFill/>
          </a:ln>
        </p:spPr>
        <p:txBody>
          <a:bodyPr spcFirstLastPara="1" wrap="square" lIns="91425" tIns="45700" rIns="91425" bIns="45700" anchor="t" anchorCtr="0">
            <a:normAutofit/>
          </a:bodyPr>
          <a:lstStyle>
            <a:lvl1pPr marL="457200" lvl="0" indent="-317500" algn="l">
              <a:lnSpc>
                <a:spcPct val="100000"/>
              </a:lnSpc>
              <a:spcBef>
                <a:spcPts val="1000"/>
              </a:spcBef>
              <a:spcAft>
                <a:spcPts val="0"/>
              </a:spcAft>
              <a:buClr>
                <a:srgbClr val="3F3F3F"/>
              </a:buClr>
              <a:buSzPts val="1400"/>
              <a:buChar char="•"/>
              <a:defRPr sz="1400">
                <a:solidFill>
                  <a:srgbClr val="3F3F3F"/>
                </a:solidFill>
              </a:defRPr>
            </a:lvl1pPr>
            <a:lvl2pPr marL="914400" lvl="1" indent="-317500" algn="l">
              <a:lnSpc>
                <a:spcPct val="100000"/>
              </a:lnSpc>
              <a:spcBef>
                <a:spcPts val="500"/>
              </a:spcBef>
              <a:spcAft>
                <a:spcPts val="0"/>
              </a:spcAft>
              <a:buClr>
                <a:srgbClr val="3F3F3F"/>
              </a:buClr>
              <a:buSzPts val="1400"/>
              <a:buChar char="•"/>
              <a:defRPr sz="1400">
                <a:solidFill>
                  <a:srgbClr val="3F3F3F"/>
                </a:solidFill>
              </a:defRPr>
            </a:lvl2pPr>
            <a:lvl3pPr marL="1371600" lvl="2" indent="-317500" algn="l">
              <a:lnSpc>
                <a:spcPct val="100000"/>
              </a:lnSpc>
              <a:spcBef>
                <a:spcPts val="500"/>
              </a:spcBef>
              <a:spcAft>
                <a:spcPts val="0"/>
              </a:spcAft>
              <a:buClr>
                <a:srgbClr val="3F3F3F"/>
              </a:buClr>
              <a:buSzPts val="1400"/>
              <a:buChar char="•"/>
              <a:defRPr sz="1400">
                <a:solidFill>
                  <a:srgbClr val="3F3F3F"/>
                </a:solidFill>
              </a:defRPr>
            </a:lvl3pPr>
            <a:lvl4pPr marL="1828800" lvl="3" indent="-317500" algn="l">
              <a:lnSpc>
                <a:spcPct val="100000"/>
              </a:lnSpc>
              <a:spcBef>
                <a:spcPts val="500"/>
              </a:spcBef>
              <a:spcAft>
                <a:spcPts val="0"/>
              </a:spcAft>
              <a:buClr>
                <a:srgbClr val="3F3F3F"/>
              </a:buClr>
              <a:buSzPts val="1400"/>
              <a:buChar char="•"/>
              <a:defRPr sz="1400">
                <a:solidFill>
                  <a:srgbClr val="3F3F3F"/>
                </a:solidFill>
              </a:defRPr>
            </a:lvl4pPr>
            <a:lvl5pPr marL="2286000" lvl="4" indent="-317500" algn="l">
              <a:lnSpc>
                <a:spcPct val="100000"/>
              </a:lnSpc>
              <a:spcBef>
                <a:spcPts val="500"/>
              </a:spcBef>
              <a:spcAft>
                <a:spcPts val="0"/>
              </a:spcAft>
              <a:buClr>
                <a:srgbClr val="3F3F3F"/>
              </a:buClr>
              <a:buSzPts val="1400"/>
              <a:buChar char="•"/>
              <a:defRPr sz="1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539496" y="62039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648200" y="62039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371926" y="62039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595959"/>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rgbClr val="595959"/>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rgbClr val="595959"/>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rgbClr val="595959"/>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rgbClr val="595959"/>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rgbClr val="595959"/>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rgbClr val="595959"/>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rgbClr val="595959"/>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rgbClr val="595959"/>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6"/>
          <p:cNvCxnSpPr/>
          <p:nvPr/>
        </p:nvCxnSpPr>
        <p:spPr>
          <a:xfrm>
            <a:off x="533400" y="1104900"/>
            <a:ext cx="11119104" cy="0"/>
          </a:xfrm>
          <a:prstGeom prst="straightConnector1">
            <a:avLst/>
          </a:prstGeom>
          <a:noFill/>
          <a:ln w="25400" cap="flat" cmpd="sng">
            <a:solidFill>
              <a:srgbClr val="D24726"/>
            </a:solidFill>
            <a:prstDash val="solid"/>
            <a:miter lim="800000"/>
            <a:headEnd type="none" w="sm" len="sm"/>
            <a:tailEnd type="none" w="sm" len="sm"/>
          </a:ln>
        </p:spPr>
      </p:cxnSp>
      <p:sp>
        <p:nvSpPr>
          <p:cNvPr id="24" name="Google Shape;24;p16"/>
          <p:cNvSpPr txBox="1">
            <a:spLocks noGrp="1"/>
          </p:cNvSpPr>
          <p:nvPr>
            <p:ph type="title"/>
          </p:nvPr>
        </p:nvSpPr>
        <p:spPr>
          <a:xfrm>
            <a:off x="444500" y="430609"/>
            <a:ext cx="9146972" cy="6400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5"/>
        <p:cNvGrpSpPr/>
        <p:nvPr/>
      </p:nvGrpSpPr>
      <p:grpSpPr>
        <a:xfrm>
          <a:off x="0" y="0"/>
          <a:ext cx="0" cy="0"/>
          <a:chOff x="0" y="0"/>
          <a:chExt cx="0" cy="0"/>
        </a:xfrm>
      </p:grpSpPr>
      <p:sp>
        <p:nvSpPr>
          <p:cNvPr id="26" name="Google Shape;26;p17"/>
          <p:cNvSpPr txBox="1">
            <a:spLocks noGrp="1"/>
          </p:cNvSpPr>
          <p:nvPr>
            <p:ph type="body" idx="1"/>
          </p:nvPr>
        </p:nvSpPr>
        <p:spPr>
          <a:xfrm>
            <a:off x="450596" y="2560320"/>
            <a:ext cx="9445752" cy="397764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rgbClr val="3F3F3F"/>
              </a:buClr>
              <a:buSzPts val="2400"/>
              <a:buChar char="•"/>
              <a:defRPr sz="2400">
                <a:solidFill>
                  <a:srgbClr val="3F3F3F"/>
                </a:solidFill>
                <a:latin typeface="Quattrocento Sans"/>
                <a:ea typeface="Quattrocento Sans"/>
                <a:cs typeface="Quattrocento Sans"/>
                <a:sym typeface="Quattrocento Sans"/>
              </a:defRPr>
            </a:lvl1pPr>
            <a:lvl2pPr marL="914400" lvl="1" indent="-304800" algn="l">
              <a:lnSpc>
                <a:spcPct val="90000"/>
              </a:lnSpc>
              <a:spcBef>
                <a:spcPts val="500"/>
              </a:spcBef>
              <a:spcAft>
                <a:spcPts val="0"/>
              </a:spcAft>
              <a:buClr>
                <a:srgbClr val="3F3F3F"/>
              </a:buClr>
              <a:buSzPts val="1200"/>
              <a:buChar char="•"/>
              <a:defRPr sz="1200">
                <a:solidFill>
                  <a:srgbClr val="3F3F3F"/>
                </a:solidFill>
                <a:latin typeface="Quattrocento Sans"/>
                <a:ea typeface="Quattrocento Sans"/>
                <a:cs typeface="Quattrocento Sans"/>
                <a:sym typeface="Quattrocento Sans"/>
              </a:defRPr>
            </a:lvl2pPr>
            <a:lvl3pPr marL="1371600" lvl="2" indent="-304800" algn="l">
              <a:lnSpc>
                <a:spcPct val="90000"/>
              </a:lnSpc>
              <a:spcBef>
                <a:spcPts val="500"/>
              </a:spcBef>
              <a:spcAft>
                <a:spcPts val="0"/>
              </a:spcAft>
              <a:buClr>
                <a:srgbClr val="3F3F3F"/>
              </a:buClr>
              <a:buSzPts val="1200"/>
              <a:buChar char="•"/>
              <a:defRPr sz="1200">
                <a:solidFill>
                  <a:srgbClr val="3F3F3F"/>
                </a:solidFill>
                <a:latin typeface="Quattrocento Sans"/>
                <a:ea typeface="Quattrocento Sans"/>
                <a:cs typeface="Quattrocento Sans"/>
                <a:sym typeface="Quattrocento Sans"/>
              </a:defRPr>
            </a:lvl3pPr>
            <a:lvl4pPr marL="1828800" lvl="3" indent="-304800" algn="l">
              <a:lnSpc>
                <a:spcPct val="90000"/>
              </a:lnSpc>
              <a:spcBef>
                <a:spcPts val="500"/>
              </a:spcBef>
              <a:spcAft>
                <a:spcPts val="0"/>
              </a:spcAft>
              <a:buClr>
                <a:srgbClr val="3F3F3F"/>
              </a:buClr>
              <a:buSzPts val="1200"/>
              <a:buChar char="•"/>
              <a:defRPr sz="1200">
                <a:solidFill>
                  <a:srgbClr val="3F3F3F"/>
                </a:solidFill>
                <a:latin typeface="Quattrocento Sans"/>
                <a:ea typeface="Quattrocento Sans"/>
                <a:cs typeface="Quattrocento Sans"/>
                <a:sym typeface="Quattrocento Sans"/>
              </a:defRPr>
            </a:lvl4pPr>
            <a:lvl5pPr marL="2286000" lvl="4" indent="-304800" algn="l">
              <a:lnSpc>
                <a:spcPct val="90000"/>
              </a:lnSpc>
              <a:spcBef>
                <a:spcPts val="500"/>
              </a:spcBef>
              <a:spcAft>
                <a:spcPts val="0"/>
              </a:spcAft>
              <a:buClr>
                <a:srgbClr val="3F3F3F"/>
              </a:buClr>
              <a:buSzPts val="1200"/>
              <a:buChar char="•"/>
              <a:defRPr sz="1200">
                <a:solidFill>
                  <a:srgbClr val="3F3F3F"/>
                </a:solidFill>
                <a:latin typeface="Quattrocento Sans"/>
                <a:ea typeface="Quattrocento Sans"/>
                <a:cs typeface="Quattrocento Sans"/>
                <a:sym typeface="Quattrocento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7" name="Google Shape;27;p17"/>
          <p:cNvCxnSpPr/>
          <p:nvPr/>
        </p:nvCxnSpPr>
        <p:spPr>
          <a:xfrm>
            <a:off x="533400" y="1104900"/>
            <a:ext cx="11119104" cy="0"/>
          </a:xfrm>
          <a:prstGeom prst="straightConnector1">
            <a:avLst/>
          </a:prstGeom>
          <a:noFill/>
          <a:ln w="25400" cap="flat" cmpd="sng">
            <a:solidFill>
              <a:srgbClr val="D24726"/>
            </a:solidFill>
            <a:prstDash val="solid"/>
            <a:miter lim="800000"/>
            <a:headEnd type="none" w="sm" len="sm"/>
            <a:tailEnd type="none" w="sm" len="sm"/>
          </a:ln>
        </p:spPr>
      </p:cxnSp>
      <p:sp>
        <p:nvSpPr>
          <p:cNvPr id="28" name="Google Shape;28;p17"/>
          <p:cNvSpPr txBox="1">
            <a:spLocks noGrp="1"/>
          </p:cNvSpPr>
          <p:nvPr>
            <p:ph type="title"/>
          </p:nvPr>
        </p:nvSpPr>
        <p:spPr>
          <a:xfrm>
            <a:off x="444500" y="430609"/>
            <a:ext cx="9146972" cy="6400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838200" y="1825625"/>
            <a:ext cx="518160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txBox="1">
            <a:spLocks noGrp="1"/>
          </p:cNvSpPr>
          <p:nvPr>
            <p:ph type="body" idx="2"/>
          </p:nvPr>
        </p:nvSpPr>
        <p:spPr>
          <a:xfrm>
            <a:off x="6172200" y="1825625"/>
            <a:ext cx="518160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9" y="1681164"/>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1" y="1681164"/>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9" y="987426"/>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9" y="2057401"/>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9" y="987426"/>
            <a:ext cx="6172200" cy="4873625"/>
          </a:xfrm>
          <a:prstGeom prst="rect">
            <a:avLst/>
          </a:prstGeom>
          <a:noFill/>
          <a:ln>
            <a:noFill/>
          </a:ln>
        </p:spPr>
      </p:sp>
      <p:sp>
        <p:nvSpPr>
          <p:cNvPr id="64" name="Google Shape;64;p23"/>
          <p:cNvSpPr txBox="1">
            <a:spLocks noGrp="1"/>
          </p:cNvSpPr>
          <p:nvPr>
            <p:ph type="body" idx="1"/>
          </p:nvPr>
        </p:nvSpPr>
        <p:spPr>
          <a:xfrm>
            <a:off x="839789" y="2057401"/>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Quattrocento Sans"/>
              <a:buNone/>
              <a:defRPr sz="44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
          <p:cNvSpPr txBox="1">
            <a:spLocks noGrp="1"/>
          </p:cNvSpPr>
          <p:nvPr>
            <p:ph type="dt" idx="10"/>
          </p:nvPr>
        </p:nvSpPr>
        <p:spPr>
          <a:xfrm>
            <a:off x="838200" y="6356351"/>
            <a:ext cx="274320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
          <p:cNvSpPr txBox="1">
            <a:spLocks noGrp="1"/>
          </p:cNvSpPr>
          <p:nvPr>
            <p:ph type="sldNum" idx="12"/>
          </p:nvPr>
        </p:nvSpPr>
        <p:spPr>
          <a:xfrm>
            <a:off x="8610600" y="6356351"/>
            <a:ext cx="274320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404310" y="2484470"/>
            <a:ext cx="5691690" cy="213056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Quattrocento Sans"/>
              <a:buNone/>
            </a:pPr>
            <a:r>
              <a:rPr lang="en-US" sz="6000">
                <a:latin typeface="Quattrocento Sans"/>
                <a:ea typeface="Quattrocento Sans"/>
                <a:cs typeface="Quattrocento Sans"/>
                <a:sym typeface="Quattrocento Sans"/>
              </a:rPr>
              <a:t>Restorative Circle </a:t>
            </a:r>
            <a:r>
              <a:rPr lang="en-US">
                <a:latin typeface="Quattrocento Sans"/>
                <a:ea typeface="Quattrocento Sans"/>
                <a:cs typeface="Quattrocento Sans"/>
                <a:sym typeface="Quattrocento Sans"/>
              </a:rPr>
              <a:t>Web-App</a:t>
            </a:r>
            <a:endParaRPr/>
          </a:p>
        </p:txBody>
      </p:sp>
      <p:sp>
        <p:nvSpPr>
          <p:cNvPr id="85" name="Google Shape;85;p1"/>
          <p:cNvSpPr txBox="1">
            <a:spLocks noGrp="1"/>
          </p:cNvSpPr>
          <p:nvPr>
            <p:ph type="subTitle" idx="4294967295"/>
          </p:nvPr>
        </p:nvSpPr>
        <p:spPr>
          <a:xfrm>
            <a:off x="426082" y="4755528"/>
            <a:ext cx="4938397" cy="120808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2"/>
              </a:buClr>
              <a:buSzPts val="2000"/>
              <a:buFont typeface="Arial"/>
              <a:buNone/>
            </a:pPr>
            <a:r>
              <a:rPr lang="en-US" sz="2000" b="0" i="0" u="none" strike="noStrike" cap="none">
                <a:solidFill>
                  <a:schemeClr val="accent2"/>
                </a:solidFill>
                <a:latin typeface="Quattrocento Sans"/>
                <a:ea typeface="Quattrocento Sans"/>
                <a:cs typeface="Quattrocento Sans"/>
                <a:sym typeface="Quattrocento Sans"/>
              </a:rPr>
              <a:t>A fun, creative way to seek participation and organize ideas &amp; information</a:t>
            </a:r>
            <a:endParaRPr/>
          </a:p>
        </p:txBody>
      </p:sp>
      <p:sp>
        <p:nvSpPr>
          <p:cNvPr id="86" name="Google Shape;86;p1"/>
          <p:cNvSpPr/>
          <p:nvPr/>
        </p:nvSpPr>
        <p:spPr>
          <a:xfrm>
            <a:off x="426082" y="322213"/>
            <a:ext cx="2214248" cy="54864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pic>
        <p:nvPicPr>
          <p:cNvPr id="87" name="Google Shape;87;p1" descr="A picture containing icon&#10;&#10;Description automatically generated"/>
          <p:cNvPicPr preferRelativeResize="0"/>
          <p:nvPr/>
        </p:nvPicPr>
        <p:blipFill rotWithShape="1">
          <a:blip r:embed="rId3">
            <a:alphaModFix/>
          </a:blip>
          <a:srcRect/>
          <a:stretch/>
        </p:blipFill>
        <p:spPr>
          <a:xfrm>
            <a:off x="426082" y="375706"/>
            <a:ext cx="636503" cy="754375"/>
          </a:xfrm>
          <a:prstGeom prst="rect">
            <a:avLst/>
          </a:prstGeom>
          <a:noFill/>
          <a:ln>
            <a:noFill/>
          </a:ln>
        </p:spPr>
      </p:pic>
      <p:pic>
        <p:nvPicPr>
          <p:cNvPr id="88" name="Google Shape;88;p1" descr="Shape, circle&#10;&#10;Description automatically generated"/>
          <p:cNvPicPr preferRelativeResize="0"/>
          <p:nvPr/>
        </p:nvPicPr>
        <p:blipFill rotWithShape="1">
          <a:blip r:embed="rId4">
            <a:alphaModFix/>
          </a:blip>
          <a:srcRect/>
          <a:stretch/>
        </p:blipFill>
        <p:spPr>
          <a:xfrm>
            <a:off x="6952833" y="1928193"/>
            <a:ext cx="4939557" cy="4409135"/>
          </a:xfrm>
          <a:prstGeom prst="rect">
            <a:avLst/>
          </a:prstGeom>
          <a:noFill/>
          <a:ln>
            <a:noFill/>
          </a:ln>
        </p:spPr>
      </p:pic>
      <p:sp>
        <p:nvSpPr>
          <p:cNvPr id="89" name="Google Shape;89;p1"/>
          <p:cNvSpPr/>
          <p:nvPr/>
        </p:nvSpPr>
        <p:spPr>
          <a:xfrm>
            <a:off x="548640" y="2720340"/>
            <a:ext cx="220338" cy="148590"/>
          </a:xfrm>
          <a:prstGeom prst="chevron">
            <a:avLst>
              <a:gd name="adj" fmla="val 50000"/>
            </a:avLst>
          </a:prstGeom>
          <a:solidFill>
            <a:srgbClr val="FF0000">
              <a:alpha val="6039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0" name="Google Shape;90;p1"/>
          <p:cNvSpPr/>
          <p:nvPr/>
        </p:nvSpPr>
        <p:spPr>
          <a:xfrm>
            <a:off x="886446" y="2720340"/>
            <a:ext cx="220338" cy="148590"/>
          </a:xfrm>
          <a:prstGeom prst="chevron">
            <a:avLst>
              <a:gd name="adj" fmla="val 50000"/>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1" name="Google Shape;91;p1"/>
          <p:cNvSpPr/>
          <p:nvPr/>
        </p:nvSpPr>
        <p:spPr>
          <a:xfrm>
            <a:off x="1201736" y="2720577"/>
            <a:ext cx="220338" cy="148590"/>
          </a:xfrm>
          <a:prstGeom prst="chevron">
            <a:avLst>
              <a:gd name="adj" fmla="val 50000"/>
            </a:avLst>
          </a:prstGeom>
          <a:solidFill>
            <a:srgbClr val="00B0F0">
              <a:alpha val="5960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2" name="Google Shape;92;p1"/>
          <p:cNvSpPr/>
          <p:nvPr/>
        </p:nvSpPr>
        <p:spPr>
          <a:xfrm>
            <a:off x="1517026" y="2720340"/>
            <a:ext cx="220338" cy="148590"/>
          </a:xfrm>
          <a:prstGeom prst="chevron">
            <a:avLst>
              <a:gd name="adj" fmla="val 50000"/>
            </a:avLst>
          </a:prstGeom>
          <a:solidFill>
            <a:srgbClr val="92D050">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93" name="Google Shape;93;p1"/>
          <p:cNvSpPr/>
          <p:nvPr/>
        </p:nvSpPr>
        <p:spPr>
          <a:xfrm>
            <a:off x="1108957" y="581441"/>
            <a:ext cx="9730028" cy="548640"/>
          </a:xfrm>
          <a:prstGeom prst="rect">
            <a:avLst/>
          </a:prstGeom>
          <a:gradFill>
            <a:gsLst>
              <a:gs pos="0">
                <a:srgbClr val="A60000"/>
              </a:gs>
              <a:gs pos="16000">
                <a:srgbClr val="C00000"/>
              </a:gs>
              <a:gs pos="68000">
                <a:srgbClr val="FF0000">
                  <a:alpha val="47450"/>
                </a:srgbClr>
              </a:gs>
              <a:gs pos="100000">
                <a:schemeClr val="lt1"/>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9"/>
          <p:cNvSpPr txBox="1">
            <a:spLocks noGrp="1"/>
          </p:cNvSpPr>
          <p:nvPr>
            <p:ph type="title"/>
          </p:nvPr>
        </p:nvSpPr>
        <p:spPr>
          <a:xfrm>
            <a:off x="444500" y="414843"/>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4464"/>
              </a:buClr>
              <a:buSzPts val="2800"/>
              <a:buFont typeface="Quattrocento Sans"/>
              <a:buNone/>
            </a:pPr>
            <a:r>
              <a:rPr lang="en-US" b="1">
                <a:solidFill>
                  <a:srgbClr val="004464"/>
                </a:solidFill>
                <a:latin typeface="Quattrocento Sans"/>
                <a:ea typeface="Quattrocento Sans"/>
                <a:cs typeface="Quattrocento Sans"/>
                <a:sym typeface="Quattrocento Sans"/>
              </a:rPr>
              <a:t>2 | Schematic</a:t>
            </a:r>
            <a:endParaRPr/>
          </a:p>
        </p:txBody>
      </p:sp>
      <p:sp>
        <p:nvSpPr>
          <p:cNvPr id="292" name="Google Shape;292;p9"/>
          <p:cNvSpPr txBox="1">
            <a:spLocks noGrp="1"/>
          </p:cNvSpPr>
          <p:nvPr>
            <p:ph type="sldNum" idx="12"/>
          </p:nvPr>
        </p:nvSpPr>
        <p:spPr>
          <a:xfrm>
            <a:off x="11299251" y="6203950"/>
            <a:ext cx="34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8</a:t>
            </a:r>
            <a:endParaRPr/>
          </a:p>
        </p:txBody>
      </p:sp>
      <p:grpSp>
        <p:nvGrpSpPr>
          <p:cNvPr id="293" name="Google Shape;293;p9"/>
          <p:cNvGrpSpPr/>
          <p:nvPr/>
        </p:nvGrpSpPr>
        <p:grpSpPr>
          <a:xfrm>
            <a:off x="444976" y="2686488"/>
            <a:ext cx="11203073" cy="3629569"/>
            <a:chOff x="476" y="-497681"/>
            <a:chExt cx="11203073" cy="3629569"/>
          </a:xfrm>
        </p:grpSpPr>
        <p:sp>
          <p:nvSpPr>
            <p:cNvPr id="294" name="Google Shape;294;p9"/>
            <p:cNvSpPr/>
            <p:nvPr/>
          </p:nvSpPr>
          <p:spPr>
            <a:xfrm>
              <a:off x="476" y="794590"/>
              <a:ext cx="1647704" cy="1090519"/>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txBox="1"/>
            <p:nvPr/>
          </p:nvSpPr>
          <p:spPr>
            <a:xfrm>
              <a:off x="25572" y="819686"/>
              <a:ext cx="1597512" cy="806644"/>
            </a:xfrm>
            <a:prstGeom prst="rect">
              <a:avLst/>
            </a:prstGeom>
            <a:noFill/>
            <a:ln>
              <a:noFill/>
            </a:ln>
          </p:spPr>
          <p:txBody>
            <a:bodyPr spcFirstLastPara="1" wrap="square" lIns="120000" tIns="120000" rIns="120000" bIns="120000" anchor="t" anchorCtr="0">
              <a:noAutofit/>
            </a:bodyPr>
            <a:lstStyle/>
            <a:p>
              <a:pPr marL="114300" marR="0" lvl="1" indent="-114300" algn="l" rtl="0">
                <a:lnSpc>
                  <a:spcPct val="90000"/>
                </a:lnSpc>
                <a:spcBef>
                  <a:spcPts val="0"/>
                </a:spcBef>
                <a:spcAft>
                  <a:spcPts val="0"/>
                </a:spcAft>
                <a:buClr>
                  <a:schemeClr val="dk1"/>
                </a:buClr>
                <a:buSzPts val="1400"/>
                <a:buFont typeface="Quattrocento Sans"/>
                <a:buChar char="•"/>
              </a:pPr>
              <a:r>
                <a:rPr lang="en-US" sz="14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0"/>
                    </a:ext>
                  </a:extLst>
                </a:rPr>
                <a:t>Agenda</a:t>
              </a:r>
              <a:r>
                <a:rPr lang="en-US" sz="1400" b="0" i="0" u="none" strike="noStrike" cap="none">
                  <a:solidFill>
                    <a:schemeClr val="dk1"/>
                  </a:solidFill>
                  <a:latin typeface="Quattrocento Sans"/>
                  <a:ea typeface="Quattrocento Sans"/>
                  <a:cs typeface="Quattrocento Sans"/>
                  <a:sym typeface="Quattrocento Sans"/>
                </a:rPr>
                <a:t> of the meeting will be displayed.</a:t>
              </a:r>
              <a:endParaRPr/>
            </a:p>
          </p:txBody>
        </p:sp>
        <p:sp>
          <p:nvSpPr>
            <p:cNvPr id="296" name="Google Shape;296;p9"/>
            <p:cNvSpPr/>
            <p:nvPr/>
          </p:nvSpPr>
          <p:spPr>
            <a:xfrm>
              <a:off x="821277" y="562722"/>
              <a:ext cx="2331185" cy="2331185"/>
            </a:xfrm>
            <a:custGeom>
              <a:avLst/>
              <a:gdLst/>
              <a:ahLst/>
              <a:cxnLst/>
              <a:rect l="l" t="t" r="r" b="b"/>
              <a:pathLst>
                <a:path w="120000" h="120000" extrusionOk="0">
                  <a:moveTo>
                    <a:pt x="11195" y="87690"/>
                  </a:moveTo>
                  <a:lnTo>
                    <a:pt x="16267" y="84812"/>
                  </a:lnTo>
                  <a:cubicBezTo>
                    <a:pt x="24348" y="99057"/>
                    <a:pt x="38861" y="108473"/>
                    <a:pt x="55162" y="110049"/>
                  </a:cubicBezTo>
                  <a:cubicBezTo>
                    <a:pt x="71463" y="111624"/>
                    <a:pt x="87511" y="105162"/>
                    <a:pt x="98171" y="92730"/>
                  </a:cubicBezTo>
                  <a:lnTo>
                    <a:pt x="94836" y="90834"/>
                  </a:lnTo>
                  <a:lnTo>
                    <a:pt x="106248" y="86288"/>
                  </a:lnTo>
                  <a:lnTo>
                    <a:pt x="106665" y="97557"/>
                  </a:lnTo>
                  <a:lnTo>
                    <a:pt x="103325" y="95659"/>
                  </a:lnTo>
                  <a:lnTo>
                    <a:pt x="103325" y="95659"/>
                  </a:lnTo>
                  <a:cubicBezTo>
                    <a:pt x="91583" y="109925"/>
                    <a:pt x="73572" y="117496"/>
                    <a:pt x="55164" y="115904"/>
                  </a:cubicBezTo>
                  <a:cubicBezTo>
                    <a:pt x="36757" y="114312"/>
                    <a:pt x="20313" y="103760"/>
                    <a:pt x="11195" y="87690"/>
                  </a:cubicBezTo>
                  <a:close/>
                </a:path>
              </a:pathLst>
            </a:custGeom>
            <a:solidFill>
              <a:srgbClr val="595959"/>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398521" y="1701086"/>
              <a:ext cx="1362582" cy="541854"/>
            </a:xfrm>
            <a:prstGeom prst="roundRect">
              <a:avLst>
                <a:gd name="adj" fmla="val 10000"/>
              </a:avLst>
            </a:prstGeom>
            <a:solidFill>
              <a:srgbClr val="00D0E0"/>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txBox="1"/>
            <p:nvPr/>
          </p:nvSpPr>
          <p:spPr>
            <a:xfrm>
              <a:off x="414391" y="1716956"/>
              <a:ext cx="1330842" cy="510114"/>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dk1"/>
                </a:buClr>
                <a:buSzPts val="2400"/>
                <a:buFont typeface="Quattrocento Sans"/>
                <a:buNone/>
              </a:pPr>
              <a:r>
                <a:rPr lang="en-US" sz="2400" b="0" i="0" u="none" strike="noStrike" cap="none">
                  <a:solidFill>
                    <a:schemeClr val="dk1"/>
                  </a:solidFill>
                  <a:latin typeface="Quattrocento Sans"/>
                  <a:ea typeface="Quattrocento Sans"/>
                  <a:cs typeface="Quattrocento Sans"/>
                  <a:sym typeface="Quattrocento Sans"/>
                </a:rPr>
                <a:t>Agenda</a:t>
              </a:r>
              <a:endParaRPr/>
            </a:p>
          </p:txBody>
        </p:sp>
        <p:sp>
          <p:nvSpPr>
            <p:cNvPr id="299" name="Google Shape;299;p9"/>
            <p:cNvSpPr/>
            <p:nvPr/>
          </p:nvSpPr>
          <p:spPr>
            <a:xfrm>
              <a:off x="2300516" y="604334"/>
              <a:ext cx="1850247" cy="1469564"/>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txBox="1"/>
            <p:nvPr/>
          </p:nvSpPr>
          <p:spPr>
            <a:xfrm>
              <a:off x="2334335" y="953060"/>
              <a:ext cx="1782609" cy="1087019"/>
            </a:xfrm>
            <a:prstGeom prst="rect">
              <a:avLst/>
            </a:prstGeom>
            <a:noFill/>
            <a:ln>
              <a:noFill/>
            </a:ln>
          </p:spPr>
          <p:txBody>
            <a:bodyPr spcFirstLastPara="1" wrap="square" lIns="120000" tIns="120000" rIns="120000" bIns="120000" anchor="t" anchorCtr="0">
              <a:noAutofit/>
            </a:bodyPr>
            <a:lstStyle/>
            <a:p>
              <a:pPr marL="114300" marR="0" lvl="1" indent="-114300" algn="l" rtl="0">
                <a:lnSpc>
                  <a:spcPct val="90000"/>
                </a:lnSpc>
                <a:spcBef>
                  <a:spcPts val="0"/>
                </a:spcBef>
                <a:spcAft>
                  <a:spcPts val="0"/>
                </a:spcAft>
                <a:buClr>
                  <a:schemeClr val="dk1"/>
                </a:buClr>
                <a:buSzPts val="1400"/>
                <a:buFont typeface="Quattrocento Sans"/>
                <a:buChar char="•"/>
              </a:pPr>
              <a:r>
                <a:rPr lang="en-US" sz="1400" b="0" i="0" u="none" strike="noStrike" cap="none">
                  <a:solidFill>
                    <a:schemeClr val="dk1"/>
                  </a:solidFill>
                  <a:latin typeface="Quattrocento Sans"/>
                  <a:ea typeface="Quattrocento Sans"/>
                  <a:cs typeface="Quattrocento Sans"/>
                  <a:sym typeface="Quattrocento Sans"/>
                </a:rPr>
                <a:t>Ideas will be built here by everyone and posted on the chat box.</a:t>
              </a:r>
              <a:endParaRPr/>
            </a:p>
          </p:txBody>
        </p:sp>
        <p:sp>
          <p:nvSpPr>
            <p:cNvPr id="301" name="Google Shape;301;p9"/>
            <p:cNvSpPr/>
            <p:nvPr/>
          </p:nvSpPr>
          <p:spPr>
            <a:xfrm>
              <a:off x="3014764" y="-296128"/>
              <a:ext cx="2703349" cy="2703349"/>
            </a:xfrm>
            <a:custGeom>
              <a:avLst/>
              <a:gdLst/>
              <a:ahLst/>
              <a:cxnLst/>
              <a:rect l="l" t="t" r="r" b="b"/>
              <a:pathLst>
                <a:path w="120000" h="120000" extrusionOk="0">
                  <a:moveTo>
                    <a:pt x="10412" y="32616"/>
                  </a:moveTo>
                  <a:lnTo>
                    <a:pt x="10412" y="32616"/>
                  </a:lnTo>
                  <a:cubicBezTo>
                    <a:pt x="19549" y="16069"/>
                    <a:pt x="36337" y="5171"/>
                    <a:pt x="55170" y="3559"/>
                  </a:cubicBezTo>
                  <a:cubicBezTo>
                    <a:pt x="74003" y="1947"/>
                    <a:pt x="92399" y="9835"/>
                    <a:pt x="104214" y="24588"/>
                  </a:cubicBezTo>
                  <a:lnTo>
                    <a:pt x="107085" y="22913"/>
                  </a:lnTo>
                  <a:lnTo>
                    <a:pt x="106750" y="32709"/>
                  </a:lnTo>
                  <a:lnTo>
                    <a:pt x="96952" y="28828"/>
                  </a:lnTo>
                  <a:lnTo>
                    <a:pt x="99820" y="27154"/>
                  </a:lnTo>
                  <a:lnTo>
                    <a:pt x="99820" y="27154"/>
                  </a:lnTo>
                  <a:cubicBezTo>
                    <a:pt x="88944" y="13968"/>
                    <a:pt x="72247" y="7022"/>
                    <a:pt x="55228" y="8602"/>
                  </a:cubicBezTo>
                  <a:cubicBezTo>
                    <a:pt x="38209" y="10182"/>
                    <a:pt x="23076" y="20084"/>
                    <a:pt x="14813" y="35046"/>
                  </a:cubicBezTo>
                  <a:close/>
                </a:path>
              </a:pathLst>
            </a:custGeom>
            <a:solidFill>
              <a:srgbClr val="595959"/>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2609330" y="461445"/>
              <a:ext cx="1362582" cy="541854"/>
            </a:xfrm>
            <a:prstGeom prst="roundRect">
              <a:avLst>
                <a:gd name="adj" fmla="val 10000"/>
              </a:avLst>
            </a:prstGeom>
            <a:solidFill>
              <a:srgbClr val="00D0E0"/>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txBox="1"/>
            <p:nvPr/>
          </p:nvSpPr>
          <p:spPr>
            <a:xfrm>
              <a:off x="2625200" y="477315"/>
              <a:ext cx="1330842" cy="510114"/>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dk1"/>
                </a:buClr>
                <a:buSzPts val="2400"/>
                <a:buFont typeface="Quattrocento Sans"/>
                <a:buNone/>
              </a:pPr>
              <a:r>
                <a:rPr lang="en-US" sz="2400" b="0" i="0" u="none" strike="noStrike" cap="none">
                  <a:solidFill>
                    <a:schemeClr val="dk1"/>
                  </a:solidFill>
                  <a:latin typeface="Quattrocento Sans"/>
                  <a:ea typeface="Quattrocento Sans"/>
                  <a:cs typeface="Quattrocento Sans"/>
                  <a:sym typeface="Quattrocento Sans"/>
                </a:rPr>
                <a:t>Build-up</a:t>
              </a:r>
              <a:endParaRPr/>
            </a:p>
          </p:txBody>
        </p:sp>
        <p:sp>
          <p:nvSpPr>
            <p:cNvPr id="304" name="Google Shape;304;p9"/>
            <p:cNvSpPr/>
            <p:nvPr/>
          </p:nvSpPr>
          <p:spPr>
            <a:xfrm>
              <a:off x="4701828" y="597798"/>
              <a:ext cx="1775533" cy="1485684"/>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txBox="1"/>
            <p:nvPr/>
          </p:nvSpPr>
          <p:spPr>
            <a:xfrm>
              <a:off x="4736018" y="631988"/>
              <a:ext cx="1707153" cy="1098943"/>
            </a:xfrm>
            <a:prstGeom prst="rect">
              <a:avLst/>
            </a:prstGeom>
            <a:noFill/>
            <a:ln>
              <a:noFill/>
            </a:ln>
          </p:spPr>
          <p:txBody>
            <a:bodyPr spcFirstLastPara="1" wrap="square" lIns="120000" tIns="120000" rIns="120000" bIns="120000" anchor="t" anchorCtr="0">
              <a:noAutofit/>
            </a:bodyPr>
            <a:lstStyle/>
            <a:p>
              <a:pPr marL="114300" marR="0" lvl="1" indent="-114300" algn="l" rtl="0">
                <a:lnSpc>
                  <a:spcPct val="90000"/>
                </a:lnSpc>
                <a:spcBef>
                  <a:spcPts val="0"/>
                </a:spcBef>
                <a:spcAft>
                  <a:spcPts val="0"/>
                </a:spcAft>
                <a:buClr>
                  <a:schemeClr val="dk1"/>
                </a:buClr>
                <a:buSzPts val="1400"/>
                <a:buFont typeface="Quattrocento Sans"/>
                <a:buChar char="•"/>
              </a:pPr>
              <a:r>
                <a:rPr lang="en-US" sz="1400" b="0" i="0" u="none" strike="noStrike" cap="none">
                  <a:solidFill>
                    <a:schemeClr val="dk1"/>
                  </a:solidFill>
                  <a:latin typeface="Quattrocento Sans"/>
                  <a:ea typeface="Quattrocento Sans"/>
                  <a:cs typeface="Quattrocento Sans"/>
                  <a:sym typeface="Quattrocento Sans"/>
                </a:rPr>
                <a:t>Everyone will either vote in or out for every idea.</a:t>
              </a:r>
              <a:endParaRPr/>
            </a:p>
          </p:txBody>
        </p:sp>
        <p:sp>
          <p:nvSpPr>
            <p:cNvPr id="306" name="Google Shape;306;p9"/>
            <p:cNvSpPr/>
            <p:nvPr/>
          </p:nvSpPr>
          <p:spPr>
            <a:xfrm rot="823848">
              <a:off x="5589589" y="584479"/>
              <a:ext cx="2306619" cy="2306619"/>
            </a:xfrm>
            <a:custGeom>
              <a:avLst/>
              <a:gdLst/>
              <a:ahLst/>
              <a:cxnLst/>
              <a:rect l="l" t="t" r="r" b="b"/>
              <a:pathLst>
                <a:path w="120000" h="120000" extrusionOk="0">
                  <a:moveTo>
                    <a:pt x="21541" y="100802"/>
                  </a:moveTo>
                  <a:lnTo>
                    <a:pt x="25583" y="96513"/>
                  </a:lnTo>
                  <a:cubicBezTo>
                    <a:pt x="35531" y="105891"/>
                    <a:pt x="48875" y="110803"/>
                    <a:pt x="62529" y="110114"/>
                  </a:cubicBezTo>
                  <a:cubicBezTo>
                    <a:pt x="76183" y="109425"/>
                    <a:pt x="88965" y="103194"/>
                    <a:pt x="97918" y="92863"/>
                  </a:cubicBezTo>
                  <a:lnTo>
                    <a:pt x="94554" y="90938"/>
                  </a:lnTo>
                  <a:lnTo>
                    <a:pt x="106109" y="86384"/>
                  </a:lnTo>
                  <a:lnTo>
                    <a:pt x="106490" y="97768"/>
                  </a:lnTo>
                  <a:lnTo>
                    <a:pt x="103121" y="95840"/>
                  </a:lnTo>
                  <a:cubicBezTo>
                    <a:pt x="93228" y="107743"/>
                    <a:pt x="78854" y="115027"/>
                    <a:pt x="63404" y="115967"/>
                  </a:cubicBezTo>
                  <a:cubicBezTo>
                    <a:pt x="47955" y="116907"/>
                    <a:pt x="32804" y="111418"/>
                    <a:pt x="21541" y="100802"/>
                  </a:cubicBezTo>
                  <a:close/>
                </a:path>
              </a:pathLst>
            </a:custGeom>
            <a:solidFill>
              <a:srgbClr val="595959"/>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5163788" y="1701876"/>
              <a:ext cx="1362582" cy="541854"/>
            </a:xfrm>
            <a:prstGeom prst="roundRect">
              <a:avLst>
                <a:gd name="adj" fmla="val 10000"/>
              </a:avLst>
            </a:prstGeom>
            <a:solidFill>
              <a:srgbClr val="2F5496"/>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txBox="1"/>
            <p:nvPr/>
          </p:nvSpPr>
          <p:spPr>
            <a:xfrm>
              <a:off x="5179658" y="1717746"/>
              <a:ext cx="1330842" cy="510114"/>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lt1"/>
                </a:buClr>
                <a:buSzPts val="2400"/>
                <a:buFont typeface="Quattrocento Sans"/>
                <a:buNone/>
              </a:pPr>
              <a:r>
                <a:rPr lang="en-US" sz="2400" b="0" i="0" u="none" strike="noStrike" cap="none">
                  <a:solidFill>
                    <a:schemeClr val="lt1"/>
                  </a:solidFill>
                  <a:latin typeface="Quattrocento Sans"/>
                  <a:ea typeface="Quattrocento Sans"/>
                  <a:cs typeface="Quattrocento Sans"/>
                  <a:sym typeface="Quattrocento Sans"/>
                </a:rPr>
                <a:t>Poll</a:t>
              </a:r>
              <a:endParaRPr/>
            </a:p>
          </p:txBody>
        </p:sp>
        <p:sp>
          <p:nvSpPr>
            <p:cNvPr id="309" name="Google Shape;309;p9"/>
            <p:cNvSpPr/>
            <p:nvPr/>
          </p:nvSpPr>
          <p:spPr>
            <a:xfrm>
              <a:off x="7065783" y="243761"/>
              <a:ext cx="1807372" cy="2192177"/>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txBox="1"/>
            <p:nvPr/>
          </p:nvSpPr>
          <p:spPr>
            <a:xfrm>
              <a:off x="7116231" y="763961"/>
              <a:ext cx="1706476" cy="1621529"/>
            </a:xfrm>
            <a:prstGeom prst="rect">
              <a:avLst/>
            </a:prstGeom>
            <a:noFill/>
            <a:ln>
              <a:noFill/>
            </a:ln>
          </p:spPr>
          <p:txBody>
            <a:bodyPr spcFirstLastPara="1" wrap="square" lIns="121900" tIns="121900" rIns="121900" bIns="121900" anchor="t" anchorCtr="0">
              <a:noAutofit/>
            </a:bodyPr>
            <a:lstStyle/>
            <a:p>
              <a:pPr marL="285750" marR="0" lvl="1" indent="0" algn="l" rtl="0">
                <a:lnSpc>
                  <a:spcPct val="90000"/>
                </a:lnSpc>
                <a:spcBef>
                  <a:spcPts val="0"/>
                </a:spcBef>
                <a:spcAft>
                  <a:spcPts val="0"/>
                </a:spcAft>
                <a:buClr>
                  <a:schemeClr val="dk1"/>
                </a:buClr>
                <a:buSzPts val="6400"/>
                <a:buFont typeface="Quattrocento Sans"/>
                <a:buNone/>
              </a:pPr>
              <a:endParaRPr sz="6400" b="0" i="0" u="none" strike="noStrike" cap="none">
                <a:solidFill>
                  <a:schemeClr val="dk1"/>
                </a:solidFill>
                <a:latin typeface="Quattrocento Sans"/>
                <a:ea typeface="Quattrocento Sans"/>
                <a:cs typeface="Quattrocento Sans"/>
                <a:sym typeface="Quattrocento Sans"/>
              </a:endParaRPr>
            </a:p>
          </p:txBody>
        </p:sp>
        <p:sp>
          <p:nvSpPr>
            <p:cNvPr id="311" name="Google Shape;311;p9"/>
            <p:cNvSpPr/>
            <p:nvPr/>
          </p:nvSpPr>
          <p:spPr>
            <a:xfrm rot="686849">
              <a:off x="8015081" y="-291994"/>
              <a:ext cx="2303626" cy="2303626"/>
            </a:xfrm>
            <a:custGeom>
              <a:avLst/>
              <a:gdLst/>
              <a:ahLst/>
              <a:cxnLst/>
              <a:rect l="l" t="t" r="r" b="b"/>
              <a:pathLst>
                <a:path w="120000" h="120000" extrusionOk="0">
                  <a:moveTo>
                    <a:pt x="14024" y="27913"/>
                  </a:moveTo>
                  <a:lnTo>
                    <a:pt x="14024" y="27913"/>
                  </a:lnTo>
                  <a:cubicBezTo>
                    <a:pt x="24577" y="12792"/>
                    <a:pt x="41890" y="3827"/>
                    <a:pt x="60329" y="3935"/>
                  </a:cubicBezTo>
                  <a:cubicBezTo>
                    <a:pt x="78768" y="4043"/>
                    <a:pt x="95975" y="13211"/>
                    <a:pt x="106350" y="28455"/>
                  </a:cubicBezTo>
                  <a:lnTo>
                    <a:pt x="109893" y="26857"/>
                  </a:lnTo>
                  <a:lnTo>
                    <a:pt x="108420" y="38166"/>
                  </a:lnTo>
                  <a:lnTo>
                    <a:pt x="97341" y="32517"/>
                  </a:lnTo>
                  <a:lnTo>
                    <a:pt x="100878" y="30922"/>
                  </a:lnTo>
                  <a:lnTo>
                    <a:pt x="100878" y="30922"/>
                  </a:lnTo>
                  <a:cubicBezTo>
                    <a:pt x="91422" y="17627"/>
                    <a:pt x="76090" y="9762"/>
                    <a:pt x="59775" y="9835"/>
                  </a:cubicBezTo>
                  <a:cubicBezTo>
                    <a:pt x="43460" y="9908"/>
                    <a:pt x="28200" y="17911"/>
                    <a:pt x="18863" y="31290"/>
                  </a:cubicBezTo>
                  <a:close/>
                </a:path>
              </a:pathLst>
            </a:custGeom>
            <a:solidFill>
              <a:srgbClr val="595959"/>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7641714" y="270827"/>
              <a:ext cx="1362582" cy="541854"/>
            </a:xfrm>
            <a:prstGeom prst="roundRect">
              <a:avLst>
                <a:gd name="adj" fmla="val 10000"/>
              </a:avLst>
            </a:prstGeom>
            <a:solidFill>
              <a:srgbClr val="2F5496"/>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txBox="1"/>
            <p:nvPr/>
          </p:nvSpPr>
          <p:spPr>
            <a:xfrm>
              <a:off x="7657584" y="286697"/>
              <a:ext cx="1330842" cy="510114"/>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lt1"/>
                </a:buClr>
                <a:buSzPts val="2400"/>
                <a:buFont typeface="Quattrocento Sans"/>
                <a:buNone/>
              </a:pPr>
              <a:r>
                <a:rPr lang="en-US" sz="2400" b="0" i="0" u="none" strike="noStrike" cap="none">
                  <a:solidFill>
                    <a:schemeClr val="lt1"/>
                  </a:solidFill>
                  <a:latin typeface="Quattrocento Sans"/>
                  <a:ea typeface="Quattrocento Sans"/>
                  <a:cs typeface="Quattrocento Sans"/>
                  <a:sym typeface="Quattrocento Sans"/>
                </a:rPr>
                <a:t>Record</a:t>
              </a:r>
              <a:endParaRPr/>
            </a:p>
          </p:txBody>
        </p:sp>
        <p:sp>
          <p:nvSpPr>
            <p:cNvPr id="314" name="Google Shape;314;p9"/>
            <p:cNvSpPr/>
            <p:nvPr/>
          </p:nvSpPr>
          <p:spPr>
            <a:xfrm>
              <a:off x="9445658" y="707686"/>
              <a:ext cx="1642232" cy="1264326"/>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9840967" y="1701086"/>
              <a:ext cx="1362582" cy="541854"/>
            </a:xfrm>
            <a:prstGeom prst="roundRect">
              <a:avLst>
                <a:gd name="adj" fmla="val 10000"/>
              </a:avLst>
            </a:prstGeom>
            <a:solidFill>
              <a:srgbClr val="2F5496"/>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txBox="1"/>
            <p:nvPr/>
          </p:nvSpPr>
          <p:spPr>
            <a:xfrm>
              <a:off x="9856837" y="1716956"/>
              <a:ext cx="1330842" cy="510114"/>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lt1"/>
                </a:buClr>
                <a:buSzPts val="2400"/>
                <a:buFont typeface="Quattrocento Sans"/>
                <a:buNone/>
              </a:pPr>
              <a:r>
                <a:rPr lang="en-US" sz="2400" b="0" i="0" u="none" strike="noStrike" cap="none">
                  <a:solidFill>
                    <a:schemeClr val="lt1"/>
                  </a:solidFill>
                  <a:latin typeface="Quattrocento Sans"/>
                  <a:ea typeface="Quattrocento Sans"/>
                  <a:cs typeface="Quattrocento Sans"/>
                  <a:sym typeface="Quattrocento Sans"/>
                </a:rPr>
                <a:t>Data</a:t>
              </a:r>
              <a:endParaRPr/>
            </a:p>
          </p:txBody>
        </p:sp>
      </p:grpSp>
      <p:sp>
        <p:nvSpPr>
          <p:cNvPr id="317" name="Google Shape;317;p9"/>
          <p:cNvSpPr txBox="1"/>
          <p:nvPr/>
        </p:nvSpPr>
        <p:spPr>
          <a:xfrm>
            <a:off x="7531100" y="3996969"/>
            <a:ext cx="1816100"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chemeClr val="dk1"/>
                </a:solidFill>
                <a:latin typeface="Quattrocento Sans"/>
                <a:ea typeface="Quattrocento Sans"/>
                <a:cs typeface="Quattrocento Sans"/>
                <a:sym typeface="Quattrocento Sans"/>
              </a:rPr>
              <a:t>All the ideas with majorit</a:t>
            </a:r>
            <a:r>
              <a:rPr lang="en-US" sz="14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1"/>
                  </a:ext>
                </a:extLst>
              </a:rPr>
              <a:t>y votes will be accepted an</a:t>
            </a:r>
            <a:r>
              <a:rPr lang="en-US" sz="1400" b="0" i="0" u="none" strike="noStrike" cap="none">
                <a:solidFill>
                  <a:schemeClr val="dk1"/>
                </a:solidFill>
                <a:latin typeface="Quattrocento Sans"/>
                <a:ea typeface="Quattrocento Sans"/>
                <a:cs typeface="Quattrocento Sans"/>
                <a:sym typeface="Quattrocento Sans"/>
              </a:rPr>
              <a:t>d the ones with equal votes will be considered under conflict.</a:t>
            </a:r>
            <a:endParaRPr/>
          </a:p>
        </p:txBody>
      </p:sp>
      <p:sp>
        <p:nvSpPr>
          <p:cNvPr id="318" name="Google Shape;318;p9"/>
          <p:cNvSpPr txBox="1"/>
          <p:nvPr/>
        </p:nvSpPr>
        <p:spPr>
          <a:xfrm>
            <a:off x="9893300" y="3936882"/>
            <a:ext cx="16129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chemeClr val="dk1"/>
                </a:solidFill>
                <a:latin typeface="Quattrocento Sans"/>
                <a:ea typeface="Quattrocento Sans"/>
                <a:cs typeface="Quattrocento Sans"/>
                <a:sym typeface="Quattrocento Sans"/>
              </a:rPr>
              <a:t>All the data will be stored in an organized format as a report.</a:t>
            </a:r>
            <a:endParaRPr/>
          </a:p>
        </p:txBody>
      </p:sp>
      <p:sp>
        <p:nvSpPr>
          <p:cNvPr id="319" name="Google Shape;319;p9"/>
          <p:cNvSpPr/>
          <p:nvPr/>
        </p:nvSpPr>
        <p:spPr>
          <a:xfrm>
            <a:off x="10572050" y="5597400"/>
            <a:ext cx="1360200" cy="365100"/>
          </a:xfrm>
          <a:prstGeom prst="rect">
            <a:avLst/>
          </a:prstGeom>
          <a:noFill/>
          <a:ln w="28575" cap="flat" cmpd="sng">
            <a:solidFill>
              <a:schemeClr val="dk2"/>
            </a:solidFill>
            <a:prstDash val="dash"/>
            <a:round/>
            <a:headEnd type="none" w="sm" len="sm"/>
            <a:tailEnd type="none" w="sm" len="sm"/>
          </a:ln>
        </p:spPr>
        <p:txBody>
          <a:bodyPr spcFirstLastPara="1" wrap="square" lIns="91425" tIns="91425" rIns="91425" bIns="91425" anchor="b" anchorCtr="0">
            <a:noAutofit/>
          </a:bodyPr>
          <a:lstStyle/>
          <a:p>
            <a:pPr marL="0" lvl="0" indent="0" algn="r" rtl="0">
              <a:spcBef>
                <a:spcPts val="0"/>
              </a:spcBef>
              <a:spcAft>
                <a:spcPts val="0"/>
              </a:spcAft>
              <a:buNone/>
            </a:pPr>
            <a:r>
              <a:rPr lang="en-US"/>
              <a:t>Optional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0"/>
          <p:cNvSpPr txBox="1">
            <a:spLocks noGrp="1"/>
          </p:cNvSpPr>
          <p:nvPr>
            <p:ph type="title"/>
          </p:nvPr>
        </p:nvSpPr>
        <p:spPr>
          <a:xfrm>
            <a:off x="444500" y="414843"/>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4464"/>
              </a:buClr>
              <a:buSzPts val="2800"/>
              <a:buFont typeface="Quattrocento Sans"/>
              <a:buNone/>
            </a:pPr>
            <a:r>
              <a:rPr lang="en-US" b="1">
                <a:solidFill>
                  <a:srgbClr val="004464"/>
                </a:solidFill>
                <a:latin typeface="Quattrocento Sans"/>
                <a:ea typeface="Quattrocento Sans"/>
                <a:cs typeface="Quattrocento Sans"/>
                <a:sym typeface="Quattrocento Sans"/>
              </a:rPr>
              <a:t>2 | Schematic</a:t>
            </a:r>
            <a:endParaRPr/>
          </a:p>
        </p:txBody>
      </p:sp>
      <p:sp>
        <p:nvSpPr>
          <p:cNvPr id="325" name="Google Shape;325;p10"/>
          <p:cNvSpPr txBox="1">
            <a:spLocks noGrp="1"/>
          </p:cNvSpPr>
          <p:nvPr>
            <p:ph type="sldNum" idx="12"/>
          </p:nvPr>
        </p:nvSpPr>
        <p:spPr>
          <a:xfrm>
            <a:off x="11210676" y="6203950"/>
            <a:ext cx="438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9</a:t>
            </a:r>
            <a:endParaRPr/>
          </a:p>
        </p:txBody>
      </p:sp>
      <p:grpSp>
        <p:nvGrpSpPr>
          <p:cNvPr id="326" name="Google Shape;326;p10"/>
          <p:cNvGrpSpPr/>
          <p:nvPr/>
        </p:nvGrpSpPr>
        <p:grpSpPr>
          <a:xfrm>
            <a:off x="449645" y="2923780"/>
            <a:ext cx="11102848" cy="3200926"/>
            <a:chOff x="5145" y="-302020"/>
            <a:chExt cx="11102848" cy="3200926"/>
          </a:xfrm>
        </p:grpSpPr>
        <p:sp>
          <p:nvSpPr>
            <p:cNvPr id="327" name="Google Shape;327;p10"/>
            <p:cNvSpPr/>
            <p:nvPr/>
          </p:nvSpPr>
          <p:spPr>
            <a:xfrm>
              <a:off x="5145" y="619942"/>
              <a:ext cx="1565820" cy="1441529"/>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txBox="1"/>
            <p:nvPr/>
          </p:nvSpPr>
          <p:spPr>
            <a:xfrm>
              <a:off x="38319" y="653116"/>
              <a:ext cx="1499472" cy="1066282"/>
            </a:xfrm>
            <a:prstGeom prst="rect">
              <a:avLst/>
            </a:prstGeom>
            <a:noFill/>
            <a:ln>
              <a:noFill/>
            </a:ln>
          </p:spPr>
          <p:txBody>
            <a:bodyPr spcFirstLastPara="1" wrap="square" lIns="120000" tIns="120000" rIns="120000" bIns="120000" anchor="t" anchorCtr="0">
              <a:noAutofit/>
            </a:bodyPr>
            <a:lstStyle/>
            <a:p>
              <a:pPr marL="114300" marR="0" lvl="1" indent="-114300" algn="l" rtl="0">
                <a:lnSpc>
                  <a:spcPct val="90000"/>
                </a:lnSpc>
                <a:spcBef>
                  <a:spcPts val="0"/>
                </a:spcBef>
                <a:spcAft>
                  <a:spcPts val="0"/>
                </a:spcAft>
                <a:buClr>
                  <a:schemeClr val="dk1"/>
                </a:buClr>
                <a:buSzPts val="1400"/>
                <a:buFont typeface="Quattrocento Sans"/>
                <a:buChar char="•"/>
              </a:pPr>
              <a:r>
                <a:rPr lang="en-US" sz="14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2"/>
                    </a:ext>
                  </a:extLst>
                </a:rPr>
                <a:t>The accepted and conflicted ideas will be </a:t>
              </a:r>
              <a:r>
                <a:rPr lang="en-US" sz="1400" b="0" i="0" u="none" strike="noStrike" cap="none">
                  <a:solidFill>
                    <a:schemeClr val="dk1"/>
                  </a:solidFill>
                  <a:latin typeface="Quattrocento Sans"/>
                  <a:ea typeface="Quattrocento Sans"/>
                  <a:cs typeface="Quattrocento Sans"/>
                  <a:sym typeface="Quattrocento Sans"/>
                </a:rPr>
                <a:t>shown</a:t>
              </a:r>
              <a:endParaRPr/>
            </a:p>
          </p:txBody>
        </p:sp>
        <p:sp>
          <p:nvSpPr>
            <p:cNvPr id="329" name="Google Shape;329;p10"/>
            <p:cNvSpPr/>
            <p:nvPr/>
          </p:nvSpPr>
          <p:spPr>
            <a:xfrm>
              <a:off x="764268" y="362445"/>
              <a:ext cx="2536461" cy="2536461"/>
            </a:xfrm>
            <a:custGeom>
              <a:avLst/>
              <a:gdLst/>
              <a:ahLst/>
              <a:cxnLst/>
              <a:rect l="l" t="t" r="r" b="b"/>
              <a:pathLst>
                <a:path w="120000" h="120000" extrusionOk="0">
                  <a:moveTo>
                    <a:pt x="10766" y="87931"/>
                  </a:moveTo>
                  <a:lnTo>
                    <a:pt x="15195" y="85418"/>
                  </a:lnTo>
                  <a:cubicBezTo>
                    <a:pt x="23601" y="100234"/>
                    <a:pt x="38788" y="109937"/>
                    <a:pt x="55765" y="111338"/>
                  </a:cubicBezTo>
                  <a:cubicBezTo>
                    <a:pt x="72742" y="112739"/>
                    <a:pt x="89314" y="105655"/>
                    <a:pt x="100034" y="92417"/>
                  </a:cubicBezTo>
                  <a:lnTo>
                    <a:pt x="97111" y="90755"/>
                  </a:lnTo>
                  <a:lnTo>
                    <a:pt x="106996" y="86716"/>
                  </a:lnTo>
                  <a:lnTo>
                    <a:pt x="107441" y="96627"/>
                  </a:lnTo>
                  <a:lnTo>
                    <a:pt x="104516" y="94964"/>
                  </a:lnTo>
                  <a:lnTo>
                    <a:pt x="104516" y="94964"/>
                  </a:lnTo>
                  <a:cubicBezTo>
                    <a:pt x="92861" y="109802"/>
                    <a:pt x="74580" y="117858"/>
                    <a:pt x="55765" y="116447"/>
                  </a:cubicBezTo>
                  <a:cubicBezTo>
                    <a:pt x="36950" y="115035"/>
                    <a:pt x="20076" y="104342"/>
                    <a:pt x="10766" y="87931"/>
                  </a:cubicBezTo>
                  <a:close/>
                </a:path>
              </a:pathLst>
            </a:custGeom>
            <a:solidFill>
              <a:srgbClr val="595959"/>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a:off x="383409" y="1683991"/>
              <a:ext cx="1294868" cy="514926"/>
            </a:xfrm>
            <a:prstGeom prst="roundRect">
              <a:avLst>
                <a:gd name="adj" fmla="val 10000"/>
              </a:avLst>
            </a:prstGeom>
            <a:solidFill>
              <a:srgbClr val="2F5496"/>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txBox="1"/>
            <p:nvPr/>
          </p:nvSpPr>
          <p:spPr>
            <a:xfrm>
              <a:off x="398491" y="1699073"/>
              <a:ext cx="1264704" cy="484762"/>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lt1"/>
                </a:buClr>
                <a:buSzPts val="2400"/>
                <a:buFont typeface="Quattrocento Sans"/>
                <a:buNone/>
              </a:pPr>
              <a:r>
                <a:rPr lang="en-US" sz="2400">
                  <a:solidFill>
                    <a:schemeClr val="lt1"/>
                  </a:solidFill>
                  <a:latin typeface="Quattrocento Sans"/>
                  <a:ea typeface="Quattrocento Sans"/>
                  <a:cs typeface="Quattrocento Sans"/>
                  <a:sym typeface="Quattrocento Sans"/>
                </a:rPr>
                <a:t>Reflect</a:t>
              </a:r>
              <a:endParaRPr/>
            </a:p>
          </p:txBody>
        </p:sp>
        <p:sp>
          <p:nvSpPr>
            <p:cNvPr id="332" name="Google Shape;332;p10"/>
            <p:cNvSpPr/>
            <p:nvPr/>
          </p:nvSpPr>
          <p:spPr>
            <a:xfrm>
              <a:off x="2190883" y="492446"/>
              <a:ext cx="2316777" cy="1691308"/>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0"/>
            <p:cNvSpPr txBox="1"/>
            <p:nvPr/>
          </p:nvSpPr>
          <p:spPr>
            <a:xfrm>
              <a:off x="2229805" y="893791"/>
              <a:ext cx="2238933" cy="1251040"/>
            </a:xfrm>
            <a:prstGeom prst="rect">
              <a:avLst/>
            </a:prstGeom>
            <a:noFill/>
            <a:ln>
              <a:noFill/>
            </a:ln>
          </p:spPr>
          <p:txBody>
            <a:bodyPr spcFirstLastPara="1" wrap="square" lIns="120000" tIns="120000" rIns="120000" bIns="120000" anchor="t" anchorCtr="0">
              <a:noAutofit/>
            </a:bodyPr>
            <a:lstStyle/>
            <a:p>
              <a:pPr marL="114300" marR="0" lvl="1" indent="-114300" algn="l" rtl="0">
                <a:lnSpc>
                  <a:spcPct val="90000"/>
                </a:lnSpc>
                <a:spcBef>
                  <a:spcPts val="0"/>
                </a:spcBef>
                <a:spcAft>
                  <a:spcPts val="0"/>
                </a:spcAft>
                <a:buClr>
                  <a:schemeClr val="dk1"/>
                </a:buClr>
                <a:buSzPts val="1400"/>
                <a:buFont typeface="Quattrocento Sans"/>
                <a:buChar char="•"/>
              </a:pPr>
              <a:r>
                <a:rPr lang="en-US" sz="1400" b="0" i="0" u="none" strike="noStrike" cap="none">
                  <a:solidFill>
                    <a:schemeClr val="dk1"/>
                  </a:solidFill>
                  <a:latin typeface="Quattrocento Sans"/>
                  <a:ea typeface="Quattrocento Sans"/>
                  <a:cs typeface="Quattrocento Sans"/>
                  <a:sym typeface="Quattrocento Sans"/>
                </a:rPr>
                <a:t>Discussion and measures on the way to work on each of those ideas to be put on the chat box.</a:t>
              </a:r>
              <a:endParaRPr/>
            </a:p>
          </p:txBody>
        </p:sp>
        <p:sp>
          <p:nvSpPr>
            <p:cNvPr id="334" name="Google Shape;334;p10"/>
            <p:cNvSpPr/>
            <p:nvPr/>
          </p:nvSpPr>
          <p:spPr>
            <a:xfrm>
              <a:off x="3255396" y="-302020"/>
              <a:ext cx="2711788" cy="2711788"/>
            </a:xfrm>
            <a:custGeom>
              <a:avLst/>
              <a:gdLst/>
              <a:ahLst/>
              <a:cxnLst/>
              <a:rect l="l" t="t" r="r" b="b"/>
              <a:pathLst>
                <a:path w="120000" h="120000" extrusionOk="0">
                  <a:moveTo>
                    <a:pt x="11624" y="30187"/>
                  </a:moveTo>
                  <a:cubicBezTo>
                    <a:pt x="21615" y="13976"/>
                    <a:pt x="39061" y="3846"/>
                    <a:pt x="58093" y="3207"/>
                  </a:cubicBezTo>
                  <a:cubicBezTo>
                    <a:pt x="77125" y="2568"/>
                    <a:pt x="95212" y="11504"/>
                    <a:pt x="106267" y="27009"/>
                  </a:cubicBezTo>
                  <a:lnTo>
                    <a:pt x="109061" y="25552"/>
                  </a:lnTo>
                  <a:lnTo>
                    <a:pt x="108274" y="34828"/>
                  </a:lnTo>
                  <a:lnTo>
                    <a:pt x="99206" y="30691"/>
                  </a:lnTo>
                  <a:lnTo>
                    <a:pt x="101998" y="29235"/>
                  </a:lnTo>
                  <a:lnTo>
                    <a:pt x="101998" y="29235"/>
                  </a:lnTo>
                  <a:cubicBezTo>
                    <a:pt x="91758" y="15256"/>
                    <a:pt x="75234" y="7288"/>
                    <a:pt x="57920" y="7981"/>
                  </a:cubicBezTo>
                  <a:cubicBezTo>
                    <a:pt x="40606" y="8673"/>
                    <a:pt x="24771" y="17935"/>
                    <a:pt x="15680" y="32686"/>
                  </a:cubicBezTo>
                  <a:close/>
                </a:path>
              </a:pathLst>
            </a:custGeom>
            <a:solidFill>
              <a:srgbClr val="595959"/>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0"/>
            <p:cNvSpPr/>
            <p:nvPr/>
          </p:nvSpPr>
          <p:spPr>
            <a:xfrm>
              <a:off x="2908836" y="403691"/>
              <a:ext cx="1294868" cy="514926"/>
            </a:xfrm>
            <a:prstGeom prst="roundRect">
              <a:avLst>
                <a:gd name="adj" fmla="val 10000"/>
              </a:avLst>
            </a:prstGeom>
            <a:solidFill>
              <a:srgbClr val="00D0E0"/>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0"/>
            <p:cNvSpPr txBox="1"/>
            <p:nvPr/>
          </p:nvSpPr>
          <p:spPr>
            <a:xfrm>
              <a:off x="2923918" y="418773"/>
              <a:ext cx="1264704" cy="484762"/>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dk1"/>
                </a:buClr>
                <a:buSzPts val="2400"/>
                <a:buFont typeface="Quattrocento Sans"/>
                <a:buNone/>
              </a:pPr>
              <a:r>
                <a:rPr lang="en-US" sz="2400">
                  <a:solidFill>
                    <a:schemeClr val="dk1"/>
                  </a:solidFill>
                  <a:latin typeface="Quattrocento Sans"/>
                  <a:ea typeface="Quattrocento Sans"/>
                  <a:cs typeface="Quattrocento Sans"/>
                  <a:sym typeface="Quattrocento Sans"/>
                </a:rPr>
                <a:t>Task</a:t>
              </a:r>
              <a:endParaRPr/>
            </a:p>
          </p:txBody>
        </p:sp>
        <p:sp>
          <p:nvSpPr>
            <p:cNvPr id="337" name="Google Shape;337;p10"/>
            <p:cNvSpPr/>
            <p:nvPr/>
          </p:nvSpPr>
          <p:spPr>
            <a:xfrm>
              <a:off x="5020267" y="634675"/>
              <a:ext cx="1687297" cy="1411852"/>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0"/>
            <p:cNvSpPr txBox="1"/>
            <p:nvPr/>
          </p:nvSpPr>
          <p:spPr>
            <a:xfrm>
              <a:off x="5052758" y="667166"/>
              <a:ext cx="1622315" cy="1044330"/>
            </a:xfrm>
            <a:prstGeom prst="rect">
              <a:avLst/>
            </a:prstGeom>
            <a:noFill/>
            <a:ln>
              <a:noFill/>
            </a:ln>
          </p:spPr>
          <p:txBody>
            <a:bodyPr spcFirstLastPara="1" wrap="square" lIns="120000" tIns="120000" rIns="120000" bIns="120000" anchor="t" anchorCtr="0">
              <a:noAutofit/>
            </a:bodyPr>
            <a:lstStyle/>
            <a:p>
              <a:pPr marL="114300" marR="0" lvl="1" indent="-114300" algn="l" rtl="0">
                <a:lnSpc>
                  <a:spcPct val="90000"/>
                </a:lnSpc>
                <a:spcBef>
                  <a:spcPts val="0"/>
                </a:spcBef>
                <a:spcAft>
                  <a:spcPts val="0"/>
                </a:spcAft>
                <a:buClr>
                  <a:schemeClr val="dk1"/>
                </a:buClr>
                <a:buSzPts val="1400"/>
                <a:buFont typeface="Quattrocento Sans"/>
                <a:buChar char="•"/>
              </a:pPr>
              <a:r>
                <a:rPr lang="en-US" sz="1400" b="0" i="0" u="none" strike="noStrike" cap="none">
                  <a:solidFill>
                    <a:schemeClr val="dk1"/>
                  </a:solidFill>
                  <a:latin typeface="Quattrocento Sans"/>
                  <a:ea typeface="Quattrocento Sans"/>
                  <a:cs typeface="Quattrocento Sans"/>
                  <a:sym typeface="Quattrocento Sans"/>
                </a:rPr>
                <a:t>Everyone will either vote in or out for every task.</a:t>
              </a:r>
              <a:endParaRPr/>
            </a:p>
          </p:txBody>
        </p:sp>
        <p:sp>
          <p:nvSpPr>
            <p:cNvPr id="339" name="Google Shape;339;p10"/>
            <p:cNvSpPr/>
            <p:nvPr/>
          </p:nvSpPr>
          <p:spPr>
            <a:xfrm>
              <a:off x="5864953" y="623845"/>
              <a:ext cx="2191936" cy="2191936"/>
            </a:xfrm>
            <a:custGeom>
              <a:avLst/>
              <a:gdLst/>
              <a:ahLst/>
              <a:cxnLst/>
              <a:rect l="l" t="t" r="r" b="b"/>
              <a:pathLst>
                <a:path w="120000" h="120000" extrusionOk="0">
                  <a:moveTo>
                    <a:pt x="11094" y="87424"/>
                  </a:moveTo>
                  <a:lnTo>
                    <a:pt x="16234" y="84542"/>
                  </a:lnTo>
                  <a:lnTo>
                    <a:pt x="16234" y="84542"/>
                  </a:lnTo>
                  <a:cubicBezTo>
                    <a:pt x="24217" y="98778"/>
                    <a:pt x="38625" y="108242"/>
                    <a:pt x="54861" y="109914"/>
                  </a:cubicBezTo>
                  <a:cubicBezTo>
                    <a:pt x="71097" y="111585"/>
                    <a:pt x="87131" y="105256"/>
                    <a:pt x="97847" y="92945"/>
                  </a:cubicBezTo>
                  <a:lnTo>
                    <a:pt x="94487" y="91012"/>
                  </a:lnTo>
                  <a:lnTo>
                    <a:pt x="106052" y="86484"/>
                  </a:lnTo>
                  <a:lnTo>
                    <a:pt x="106409" y="97868"/>
                  </a:lnTo>
                  <a:lnTo>
                    <a:pt x="103043" y="95933"/>
                  </a:lnTo>
                  <a:cubicBezTo>
                    <a:pt x="91224" y="110091"/>
                    <a:pt x="73198" y="117531"/>
                    <a:pt x="54833" y="115832"/>
                  </a:cubicBezTo>
                  <a:cubicBezTo>
                    <a:pt x="36469" y="114133"/>
                    <a:pt x="20114" y="103511"/>
                    <a:pt x="11094" y="87424"/>
                  </a:cubicBezTo>
                  <a:close/>
                </a:path>
              </a:pathLst>
            </a:custGeom>
            <a:solidFill>
              <a:srgbClr val="595959"/>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0"/>
            <p:cNvSpPr/>
            <p:nvPr/>
          </p:nvSpPr>
          <p:spPr>
            <a:xfrm>
              <a:off x="5459269" y="1683885"/>
              <a:ext cx="1294868" cy="514926"/>
            </a:xfrm>
            <a:prstGeom prst="roundRect">
              <a:avLst>
                <a:gd name="adj" fmla="val 10000"/>
              </a:avLst>
            </a:prstGeom>
            <a:solidFill>
              <a:srgbClr val="2F5496"/>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0"/>
            <p:cNvSpPr txBox="1"/>
            <p:nvPr/>
          </p:nvSpPr>
          <p:spPr>
            <a:xfrm>
              <a:off x="5474351" y="1698967"/>
              <a:ext cx="1264704" cy="484762"/>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lt1"/>
                </a:buClr>
                <a:buSzPts val="2400"/>
                <a:buFont typeface="Quattrocento Sans"/>
                <a:buNone/>
              </a:pPr>
              <a:r>
                <a:rPr lang="en-US" sz="2400">
                  <a:solidFill>
                    <a:schemeClr val="lt1"/>
                  </a:solidFill>
                  <a:latin typeface="Quattrocento Sans"/>
                  <a:ea typeface="Quattrocento Sans"/>
                  <a:cs typeface="Quattrocento Sans"/>
                  <a:sym typeface="Quattrocento Sans"/>
                </a:rPr>
                <a:t>Poll</a:t>
              </a:r>
              <a:endParaRPr/>
            </a:p>
          </p:txBody>
        </p:sp>
        <p:sp>
          <p:nvSpPr>
            <p:cNvPr id="342" name="Google Shape;342;p10"/>
            <p:cNvSpPr/>
            <p:nvPr/>
          </p:nvSpPr>
          <p:spPr>
            <a:xfrm>
              <a:off x="7266744" y="40295"/>
              <a:ext cx="1717553" cy="2599109"/>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0"/>
            <p:cNvSpPr txBox="1"/>
            <p:nvPr/>
          </p:nvSpPr>
          <p:spPr>
            <a:xfrm>
              <a:off x="7317049" y="647552"/>
              <a:ext cx="1616943" cy="1941547"/>
            </a:xfrm>
            <a:prstGeom prst="rect">
              <a:avLst/>
            </a:prstGeom>
            <a:noFill/>
            <a:ln>
              <a:noFill/>
            </a:ln>
          </p:spPr>
          <p:txBody>
            <a:bodyPr spcFirstLastPara="1" wrap="square" lIns="121900" tIns="121900" rIns="121900" bIns="121900" anchor="t" anchorCtr="0">
              <a:noAutofit/>
            </a:bodyPr>
            <a:lstStyle/>
            <a:p>
              <a:pPr marL="285750" marR="0" lvl="1" indent="0" algn="l" rtl="0">
                <a:lnSpc>
                  <a:spcPct val="90000"/>
                </a:lnSpc>
                <a:spcBef>
                  <a:spcPts val="0"/>
                </a:spcBef>
                <a:spcAft>
                  <a:spcPts val="0"/>
                </a:spcAft>
                <a:buClr>
                  <a:schemeClr val="dk1"/>
                </a:buClr>
                <a:buSzPts val="6400"/>
                <a:buFont typeface="Quattrocento Sans"/>
                <a:buNone/>
              </a:pPr>
              <a:endParaRPr sz="6400" b="0" i="0" u="none" strike="noStrike" cap="none">
                <a:solidFill>
                  <a:schemeClr val="dk1"/>
                </a:solidFill>
                <a:latin typeface="Quattrocento Sans"/>
                <a:ea typeface="Quattrocento Sans"/>
                <a:cs typeface="Quattrocento Sans"/>
                <a:sym typeface="Quattrocento Sans"/>
              </a:endParaRPr>
            </a:p>
          </p:txBody>
        </p:sp>
        <p:sp>
          <p:nvSpPr>
            <p:cNvPr id="344" name="Google Shape;344;p10"/>
            <p:cNvSpPr/>
            <p:nvPr/>
          </p:nvSpPr>
          <p:spPr>
            <a:xfrm>
              <a:off x="8119358" y="-157912"/>
              <a:ext cx="2287819" cy="2287819"/>
            </a:xfrm>
            <a:custGeom>
              <a:avLst/>
              <a:gdLst/>
              <a:ahLst/>
              <a:cxnLst/>
              <a:rect l="l" t="t" r="r" b="b"/>
              <a:pathLst>
                <a:path w="120000" h="120000" extrusionOk="0">
                  <a:moveTo>
                    <a:pt x="11008" y="32390"/>
                  </a:moveTo>
                  <a:lnTo>
                    <a:pt x="11008" y="32390"/>
                  </a:lnTo>
                  <a:cubicBezTo>
                    <a:pt x="20127" y="16209"/>
                    <a:pt x="36648" y="5574"/>
                    <a:pt x="55153" y="3973"/>
                  </a:cubicBezTo>
                  <a:cubicBezTo>
                    <a:pt x="73659" y="2372"/>
                    <a:pt x="91761" y="10012"/>
                    <a:pt x="103523" y="24387"/>
                  </a:cubicBezTo>
                  <a:lnTo>
                    <a:pt x="106754" y="22539"/>
                  </a:lnTo>
                  <a:lnTo>
                    <a:pt x="106359" y="33471"/>
                  </a:lnTo>
                  <a:lnTo>
                    <a:pt x="95320" y="29082"/>
                  </a:lnTo>
                  <a:lnTo>
                    <a:pt x="98547" y="27235"/>
                  </a:lnTo>
                  <a:lnTo>
                    <a:pt x="98547" y="27235"/>
                  </a:lnTo>
                  <a:cubicBezTo>
                    <a:pt x="87833" y="14631"/>
                    <a:pt x="71635" y="8061"/>
                    <a:pt x="55168" y="9641"/>
                  </a:cubicBezTo>
                  <a:cubicBezTo>
                    <a:pt x="38702" y="11221"/>
                    <a:pt x="24048" y="20751"/>
                    <a:pt x="15927" y="35162"/>
                  </a:cubicBezTo>
                  <a:close/>
                </a:path>
              </a:pathLst>
            </a:custGeom>
            <a:solidFill>
              <a:srgbClr val="595959"/>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0"/>
            <p:cNvSpPr/>
            <p:nvPr/>
          </p:nvSpPr>
          <p:spPr>
            <a:xfrm>
              <a:off x="7720874" y="481639"/>
              <a:ext cx="1294868" cy="514926"/>
            </a:xfrm>
            <a:prstGeom prst="roundRect">
              <a:avLst>
                <a:gd name="adj" fmla="val 10000"/>
              </a:avLst>
            </a:prstGeom>
            <a:solidFill>
              <a:srgbClr val="2F5496"/>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0"/>
            <p:cNvSpPr txBox="1"/>
            <p:nvPr/>
          </p:nvSpPr>
          <p:spPr>
            <a:xfrm>
              <a:off x="7735956" y="496721"/>
              <a:ext cx="1264704" cy="484762"/>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lt1"/>
                </a:buClr>
                <a:buSzPts val="2400"/>
                <a:buFont typeface="Quattrocento Sans"/>
                <a:buNone/>
              </a:pPr>
              <a:r>
                <a:rPr lang="en-US" sz="2400">
                  <a:solidFill>
                    <a:schemeClr val="lt1"/>
                  </a:solidFill>
                  <a:latin typeface="Quattrocento Sans"/>
                  <a:ea typeface="Quattrocento Sans"/>
                  <a:cs typeface="Quattrocento Sans"/>
                  <a:sym typeface="Quattrocento Sans"/>
                </a:rPr>
                <a:t>Record</a:t>
              </a:r>
              <a:endParaRPr/>
            </a:p>
          </p:txBody>
        </p:sp>
        <p:sp>
          <p:nvSpPr>
            <p:cNvPr id="347" name="Google Shape;347;p10"/>
            <p:cNvSpPr/>
            <p:nvPr/>
          </p:nvSpPr>
          <p:spPr>
            <a:xfrm>
              <a:off x="9528348" y="733232"/>
              <a:ext cx="1560620" cy="1201494"/>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0"/>
            <p:cNvSpPr/>
            <p:nvPr/>
          </p:nvSpPr>
          <p:spPr>
            <a:xfrm>
              <a:off x="9994899" y="1665523"/>
              <a:ext cx="1113094" cy="538406"/>
            </a:xfrm>
            <a:prstGeom prst="roundRect">
              <a:avLst>
                <a:gd name="adj" fmla="val 10000"/>
              </a:avLst>
            </a:prstGeom>
            <a:solidFill>
              <a:srgbClr val="2F5496"/>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0"/>
            <p:cNvSpPr txBox="1"/>
            <p:nvPr/>
          </p:nvSpPr>
          <p:spPr>
            <a:xfrm>
              <a:off x="10010668" y="1681292"/>
              <a:ext cx="1081556" cy="506868"/>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lt1"/>
                </a:buClr>
                <a:buSzPts val="2400"/>
                <a:buFont typeface="Quattrocento Sans"/>
                <a:buNone/>
              </a:pPr>
              <a:r>
                <a:rPr lang="en-US" sz="2400">
                  <a:solidFill>
                    <a:schemeClr val="lt1"/>
                  </a:solidFill>
                  <a:latin typeface="Quattrocento Sans"/>
                  <a:ea typeface="Quattrocento Sans"/>
                  <a:cs typeface="Quattrocento Sans"/>
                  <a:sym typeface="Quattrocento Sans"/>
                </a:rPr>
                <a:t>Data</a:t>
              </a:r>
              <a:endParaRPr/>
            </a:p>
          </p:txBody>
        </p:sp>
      </p:grpSp>
      <p:sp>
        <p:nvSpPr>
          <p:cNvPr id="350" name="Google Shape;350;p10"/>
          <p:cNvSpPr txBox="1"/>
          <p:nvPr/>
        </p:nvSpPr>
        <p:spPr>
          <a:xfrm>
            <a:off x="7699172" y="4238269"/>
            <a:ext cx="1816100"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All the tasks with majority votes will be accepted and the ones with equal votes will be considered under conflict.</a:t>
            </a:r>
            <a:endParaRPr/>
          </a:p>
        </p:txBody>
      </p:sp>
      <p:sp>
        <p:nvSpPr>
          <p:cNvPr id="351" name="Google Shape;351;p10"/>
          <p:cNvSpPr txBox="1"/>
          <p:nvPr/>
        </p:nvSpPr>
        <p:spPr>
          <a:xfrm>
            <a:off x="9969500" y="4000382"/>
            <a:ext cx="15875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All the data will be stored in an organized format as a report.</a:t>
            </a:r>
            <a:endParaRPr/>
          </a:p>
        </p:txBody>
      </p:sp>
      <p:sp>
        <p:nvSpPr>
          <p:cNvPr id="352" name="Google Shape;352;p10"/>
          <p:cNvSpPr/>
          <p:nvPr/>
        </p:nvSpPr>
        <p:spPr>
          <a:xfrm>
            <a:off x="444500" y="1542227"/>
            <a:ext cx="11204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1" cap="none">
                <a:solidFill>
                  <a:schemeClr val="dk1"/>
                </a:solidFill>
                <a:latin typeface="Quattrocento Sans"/>
                <a:ea typeface="Quattrocento Sans"/>
                <a:cs typeface="Quattrocento Sans"/>
                <a:sym typeface="Quattrocento Sans"/>
              </a:rPr>
              <a:t>IT IS A LOOP UNTIL ALL IDEAS HAVE BEEN ASSIGNED WITH TASKS</a:t>
            </a:r>
            <a:endParaRPr/>
          </a:p>
        </p:txBody>
      </p:sp>
      <p:sp>
        <p:nvSpPr>
          <p:cNvPr id="353" name="Google Shape;353;p10"/>
          <p:cNvSpPr/>
          <p:nvPr/>
        </p:nvSpPr>
        <p:spPr>
          <a:xfrm>
            <a:off x="5061250" y="2156300"/>
            <a:ext cx="6769500" cy="4056000"/>
          </a:xfrm>
          <a:prstGeom prst="rect">
            <a:avLst/>
          </a:prstGeom>
          <a:noFill/>
          <a:ln w="28575" cap="flat" cmpd="sng">
            <a:solidFill>
              <a:schemeClr val="dk2"/>
            </a:solidFill>
            <a:prstDash val="dash"/>
            <a:round/>
            <a:headEnd type="none" w="sm" len="sm"/>
            <a:tailEnd type="none" w="sm" len="sm"/>
          </a:ln>
        </p:spPr>
        <p:txBody>
          <a:bodyPr spcFirstLastPara="1" wrap="square" lIns="91425" tIns="91425" rIns="91425" bIns="91425" anchor="b" anchorCtr="0">
            <a:noAutofit/>
          </a:bodyPr>
          <a:lstStyle/>
          <a:p>
            <a:pPr marL="0" lvl="0" indent="0" algn="r" rtl="0">
              <a:spcBef>
                <a:spcPts val="0"/>
              </a:spcBef>
              <a:spcAft>
                <a:spcPts val="0"/>
              </a:spcAft>
              <a:buNone/>
            </a:pPr>
            <a:r>
              <a:rPr lang="en-US"/>
              <a:t>Optional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1"/>
          <p:cNvSpPr txBox="1">
            <a:spLocks noGrp="1"/>
          </p:cNvSpPr>
          <p:nvPr>
            <p:ph type="title"/>
          </p:nvPr>
        </p:nvSpPr>
        <p:spPr>
          <a:xfrm>
            <a:off x="444500" y="414843"/>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75F"/>
              </a:buClr>
              <a:buSzPts val="2800"/>
              <a:buFont typeface="Quattrocento Sans"/>
              <a:buNone/>
            </a:pPr>
            <a:r>
              <a:rPr lang="en-US" b="1">
                <a:solidFill>
                  <a:srgbClr val="00375F"/>
                </a:solidFill>
                <a:latin typeface="Quattrocento Sans"/>
                <a:ea typeface="Quattrocento Sans"/>
                <a:cs typeface="Quattrocento Sans"/>
                <a:sym typeface="Quattrocento Sans"/>
              </a:rPr>
              <a:t>2 | Schematic</a:t>
            </a:r>
            <a:endParaRPr/>
          </a:p>
        </p:txBody>
      </p:sp>
      <p:sp>
        <p:nvSpPr>
          <p:cNvPr id="359" name="Google Shape;359;p11"/>
          <p:cNvSpPr txBox="1">
            <a:spLocks noGrp="1"/>
          </p:cNvSpPr>
          <p:nvPr>
            <p:ph type="sldNum" idx="12"/>
          </p:nvPr>
        </p:nvSpPr>
        <p:spPr>
          <a:xfrm>
            <a:off x="11248651" y="6203950"/>
            <a:ext cx="399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10</a:t>
            </a:r>
            <a:endParaRPr/>
          </a:p>
        </p:txBody>
      </p:sp>
      <p:grpSp>
        <p:nvGrpSpPr>
          <p:cNvPr id="360" name="Google Shape;360;p11"/>
          <p:cNvGrpSpPr/>
          <p:nvPr/>
        </p:nvGrpSpPr>
        <p:grpSpPr>
          <a:xfrm>
            <a:off x="450297" y="2514789"/>
            <a:ext cx="11162454" cy="3939438"/>
            <a:chOff x="5797" y="-393393"/>
            <a:chExt cx="11162454" cy="3939438"/>
          </a:xfrm>
        </p:grpSpPr>
        <p:sp>
          <p:nvSpPr>
            <p:cNvPr id="361" name="Google Shape;361;p11"/>
            <p:cNvSpPr/>
            <p:nvPr/>
          </p:nvSpPr>
          <p:spPr>
            <a:xfrm>
              <a:off x="5797" y="767179"/>
              <a:ext cx="3091351" cy="1704140"/>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1"/>
            <p:cNvSpPr txBox="1"/>
            <p:nvPr/>
          </p:nvSpPr>
          <p:spPr>
            <a:xfrm>
              <a:off x="45014" y="806396"/>
              <a:ext cx="3012917" cy="1260533"/>
            </a:xfrm>
            <a:prstGeom prst="rect">
              <a:avLst/>
            </a:prstGeom>
            <a:noFill/>
            <a:ln>
              <a:noFill/>
            </a:ln>
          </p:spPr>
          <p:txBody>
            <a:bodyPr spcFirstLastPara="1" wrap="square" lIns="123825" tIns="123825" rIns="123825" bIns="123825" anchor="t" anchorCtr="0">
              <a:noAutofit/>
            </a:bodyPr>
            <a:lstStyle/>
            <a:p>
              <a:pPr marL="114300" marR="0" lvl="1" indent="-114300" algn="l" rtl="0">
                <a:lnSpc>
                  <a:spcPct val="90000"/>
                </a:lnSpc>
                <a:spcBef>
                  <a:spcPts val="0"/>
                </a:spcBef>
                <a:spcAft>
                  <a:spcPts val="0"/>
                </a:spcAft>
                <a:buClr>
                  <a:schemeClr val="dk1"/>
                </a:buClr>
                <a:buSzPts val="1400"/>
                <a:buFont typeface="Quattrocento Sans"/>
                <a:buChar char="•"/>
              </a:pPr>
              <a:r>
                <a:rPr lang="en-US" sz="1400" b="0" i="0" u="none" strike="noStrike" cap="none">
                  <a:solidFill>
                    <a:schemeClr val="dk1"/>
                  </a:solidFill>
                  <a:latin typeface="Quattrocento Sans"/>
                  <a:ea typeface="Quattrocento Sans"/>
                  <a:cs typeface="Quattrocento Sans"/>
                  <a:sym typeface="Quattrocento Sans"/>
                </a:rPr>
                <a:t>Roles for each task will be discussed and assigned. </a:t>
              </a:r>
              <a:endParaRPr/>
            </a:p>
            <a:p>
              <a:pPr marL="114300" marR="0" lvl="1" indent="-114300" algn="l" rtl="0">
                <a:lnSpc>
                  <a:spcPct val="90000"/>
                </a:lnSpc>
                <a:spcBef>
                  <a:spcPts val="210"/>
                </a:spcBef>
                <a:spcAft>
                  <a:spcPts val="0"/>
                </a:spcAft>
                <a:buClr>
                  <a:schemeClr val="dk1"/>
                </a:buClr>
                <a:buSzPts val="1400"/>
                <a:buFont typeface="Quattrocento Sans"/>
                <a:buChar char="•"/>
              </a:pPr>
              <a:r>
                <a:rPr lang="en-US" sz="1400" b="0" i="0" u="none" strike="noStrike" cap="none">
                  <a:solidFill>
                    <a:schemeClr val="dk1"/>
                  </a:solidFill>
                  <a:latin typeface="Quattrocento Sans"/>
                  <a:ea typeface="Quattrocento Sans"/>
                  <a:cs typeface="Quattrocento Sans"/>
                  <a:sym typeface="Quattrocento Sans"/>
                </a:rPr>
                <a:t>The host will have to manually select names of the participant against every task.</a:t>
              </a:r>
              <a:endParaRPr/>
            </a:p>
          </p:txBody>
        </p:sp>
        <p:sp>
          <p:nvSpPr>
            <p:cNvPr id="363" name="Google Shape;363;p11"/>
            <p:cNvSpPr/>
            <p:nvPr/>
          </p:nvSpPr>
          <p:spPr>
            <a:xfrm>
              <a:off x="2292801" y="841807"/>
              <a:ext cx="2218872" cy="2218872"/>
            </a:xfrm>
            <a:custGeom>
              <a:avLst/>
              <a:gdLst/>
              <a:ahLst/>
              <a:cxnLst/>
              <a:rect l="l" t="t" r="r" b="b"/>
              <a:pathLst>
                <a:path w="120000" h="120000" extrusionOk="0">
                  <a:moveTo>
                    <a:pt x="11099" y="89200"/>
                  </a:moveTo>
                  <a:lnTo>
                    <a:pt x="15020" y="86859"/>
                  </a:lnTo>
                  <a:lnTo>
                    <a:pt x="15020" y="86859"/>
                  </a:lnTo>
                  <a:cubicBezTo>
                    <a:pt x="23994" y="101887"/>
                    <a:pt x="39880" y="111440"/>
                    <a:pt x="57362" y="112322"/>
                  </a:cubicBezTo>
                  <a:cubicBezTo>
                    <a:pt x="74843" y="113203"/>
                    <a:pt x="91609" y="105296"/>
                    <a:pt x="102049" y="91247"/>
                  </a:cubicBezTo>
                  <a:lnTo>
                    <a:pt x="99390" y="89813"/>
                  </a:lnTo>
                  <a:lnTo>
                    <a:pt x="108119" y="85954"/>
                  </a:lnTo>
                  <a:lnTo>
                    <a:pt x="108769" y="94872"/>
                  </a:lnTo>
                  <a:lnTo>
                    <a:pt x="106108" y="93436"/>
                  </a:lnTo>
                  <a:cubicBezTo>
                    <a:pt x="94868" y="108937"/>
                    <a:pt x="76591" y="117752"/>
                    <a:pt x="57463" y="116899"/>
                  </a:cubicBezTo>
                  <a:cubicBezTo>
                    <a:pt x="38335" y="116046"/>
                    <a:pt x="20916" y="105639"/>
                    <a:pt x="11099" y="89200"/>
                  </a:cubicBezTo>
                  <a:close/>
                </a:path>
              </a:pathLst>
            </a:custGeom>
            <a:solidFill>
              <a:srgbClr val="595959"/>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a:off x="1914477" y="1984987"/>
              <a:ext cx="1227526" cy="488146"/>
            </a:xfrm>
            <a:prstGeom prst="roundRect">
              <a:avLst>
                <a:gd name="adj" fmla="val 10000"/>
              </a:avLst>
            </a:prstGeom>
            <a:solidFill>
              <a:srgbClr val="00D0E0"/>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txBox="1"/>
            <p:nvPr/>
          </p:nvSpPr>
          <p:spPr>
            <a:xfrm>
              <a:off x="1928774" y="1999284"/>
              <a:ext cx="1198932" cy="459552"/>
            </a:xfrm>
            <a:prstGeom prst="rect">
              <a:avLst/>
            </a:prstGeom>
            <a:noFill/>
            <a:ln>
              <a:noFill/>
            </a:ln>
          </p:spPr>
          <p:txBody>
            <a:bodyPr spcFirstLastPara="1" wrap="square" lIns="40000" tIns="26650" rIns="40000" bIns="26650" anchor="ctr" anchorCtr="0">
              <a:noAutofit/>
            </a:bodyPr>
            <a:lstStyle/>
            <a:p>
              <a:pPr marL="0" marR="0" lvl="0" indent="0" algn="ctr" rtl="0">
                <a:lnSpc>
                  <a:spcPct val="90000"/>
                </a:lnSpc>
                <a:spcBef>
                  <a:spcPts val="0"/>
                </a:spcBef>
                <a:spcAft>
                  <a:spcPts val="0"/>
                </a:spcAft>
                <a:buClr>
                  <a:schemeClr val="dk1"/>
                </a:buClr>
                <a:buSzPts val="2100"/>
                <a:buFont typeface="Quattrocento Sans"/>
                <a:buNone/>
              </a:pPr>
              <a:r>
                <a:rPr lang="en-US" sz="2100">
                  <a:solidFill>
                    <a:schemeClr val="dk1"/>
                  </a:solidFill>
                  <a:latin typeface="Quattrocento Sans"/>
                  <a:ea typeface="Quattrocento Sans"/>
                  <a:cs typeface="Quattrocento Sans"/>
                  <a:sym typeface="Quattrocento Sans"/>
                </a:rPr>
                <a:t>Roles</a:t>
              </a:r>
              <a:endParaRPr/>
            </a:p>
          </p:txBody>
        </p:sp>
        <p:sp>
          <p:nvSpPr>
            <p:cNvPr id="366" name="Google Shape;366;p11"/>
            <p:cNvSpPr/>
            <p:nvPr/>
          </p:nvSpPr>
          <p:spPr>
            <a:xfrm>
              <a:off x="3499246" y="815916"/>
              <a:ext cx="2196291" cy="1603349"/>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txBox="1"/>
            <p:nvPr/>
          </p:nvSpPr>
          <p:spPr>
            <a:xfrm>
              <a:off x="3536144" y="1196389"/>
              <a:ext cx="2122495" cy="1185978"/>
            </a:xfrm>
            <a:prstGeom prst="rect">
              <a:avLst/>
            </a:prstGeom>
            <a:noFill/>
            <a:ln>
              <a:noFill/>
            </a:ln>
          </p:spPr>
          <p:txBody>
            <a:bodyPr spcFirstLastPara="1" wrap="square" lIns="123825" tIns="123825" rIns="123825" bIns="123825" anchor="t" anchorCtr="0">
              <a:noAutofit/>
            </a:bodyPr>
            <a:lstStyle/>
            <a:p>
              <a:pPr marL="114300" marR="0" lvl="1" indent="-114300" algn="l" rtl="0">
                <a:lnSpc>
                  <a:spcPct val="90000"/>
                </a:lnSpc>
                <a:spcBef>
                  <a:spcPts val="0"/>
                </a:spcBef>
                <a:spcAft>
                  <a:spcPts val="0"/>
                </a:spcAft>
                <a:buClr>
                  <a:schemeClr val="dk1"/>
                </a:buClr>
                <a:buSzPts val="1400"/>
                <a:buFont typeface="Quattrocento Sans"/>
                <a:buChar char="•"/>
              </a:pPr>
              <a:r>
                <a:rPr lang="en-US" sz="1400" b="0" i="0" u="none" strike="noStrike" cap="none">
                  <a:solidFill>
                    <a:schemeClr val="dk1"/>
                  </a:solidFill>
                  <a:latin typeface="Quattrocento Sans"/>
                  <a:ea typeface="Quattrocento Sans"/>
                  <a:cs typeface="Quattrocento Sans"/>
                  <a:sym typeface="Quattrocento Sans"/>
                </a:rPr>
                <a:t>All the data will be stored in an organized format as a report.</a:t>
              </a:r>
              <a:endParaRPr/>
            </a:p>
          </p:txBody>
        </p:sp>
        <p:sp>
          <p:nvSpPr>
            <p:cNvPr id="368" name="Google Shape;368;p11"/>
            <p:cNvSpPr/>
            <p:nvPr/>
          </p:nvSpPr>
          <p:spPr>
            <a:xfrm>
              <a:off x="4311484" y="-393393"/>
              <a:ext cx="3503934" cy="3939438"/>
            </a:xfrm>
            <a:custGeom>
              <a:avLst/>
              <a:gdLst/>
              <a:ahLst/>
              <a:cxnLst/>
              <a:rect l="l" t="t" r="r" b="b"/>
              <a:pathLst>
                <a:path w="120000" h="120000" extrusionOk="0">
                  <a:moveTo>
                    <a:pt x="8970" y="32182"/>
                  </a:moveTo>
                  <a:lnTo>
                    <a:pt x="8970" y="32182"/>
                  </a:lnTo>
                  <a:cubicBezTo>
                    <a:pt x="19055" y="13544"/>
                    <a:pt x="38431" y="1877"/>
                    <a:pt x="59562" y="1717"/>
                  </a:cubicBezTo>
                  <a:cubicBezTo>
                    <a:pt x="80692" y="1557"/>
                    <a:pt x="100242" y="12930"/>
                    <a:pt x="110606" y="31412"/>
                  </a:cubicBezTo>
                  <a:lnTo>
                    <a:pt x="112315" y="30615"/>
                  </a:lnTo>
                  <a:lnTo>
                    <a:pt x="111375" y="36030"/>
                  </a:lnTo>
                  <a:lnTo>
                    <a:pt x="106339" y="33403"/>
                  </a:lnTo>
                  <a:lnTo>
                    <a:pt x="108048" y="32606"/>
                  </a:lnTo>
                  <a:cubicBezTo>
                    <a:pt x="98170" y="14943"/>
                    <a:pt x="79565" y="4098"/>
                    <a:pt x="59476" y="4290"/>
                  </a:cubicBezTo>
                  <a:cubicBezTo>
                    <a:pt x="39388" y="4483"/>
                    <a:pt x="20990" y="15683"/>
                    <a:pt x="11446" y="33531"/>
                  </a:cubicBezTo>
                  <a:close/>
                </a:path>
              </a:pathLst>
            </a:custGeom>
            <a:solidFill>
              <a:srgbClr val="595959"/>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a:off x="4033945" y="708629"/>
              <a:ext cx="1227526" cy="488146"/>
            </a:xfrm>
            <a:prstGeom prst="roundRect">
              <a:avLst>
                <a:gd name="adj" fmla="val 10000"/>
              </a:avLst>
            </a:prstGeom>
            <a:solidFill>
              <a:srgbClr val="2F5496"/>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txBox="1"/>
            <p:nvPr/>
          </p:nvSpPr>
          <p:spPr>
            <a:xfrm>
              <a:off x="4048242" y="722926"/>
              <a:ext cx="1198932" cy="459552"/>
            </a:xfrm>
            <a:prstGeom prst="rect">
              <a:avLst/>
            </a:prstGeom>
            <a:noFill/>
            <a:ln>
              <a:noFill/>
            </a:ln>
          </p:spPr>
          <p:txBody>
            <a:bodyPr spcFirstLastPara="1" wrap="square" lIns="40000" tIns="26650" rIns="40000" bIns="26650" anchor="ctr" anchorCtr="0">
              <a:noAutofit/>
            </a:bodyPr>
            <a:lstStyle/>
            <a:p>
              <a:pPr marL="0" marR="0" lvl="0" indent="0" algn="ctr" rtl="0">
                <a:lnSpc>
                  <a:spcPct val="90000"/>
                </a:lnSpc>
                <a:spcBef>
                  <a:spcPts val="0"/>
                </a:spcBef>
                <a:spcAft>
                  <a:spcPts val="0"/>
                </a:spcAft>
                <a:buClr>
                  <a:schemeClr val="lt1"/>
                </a:buClr>
                <a:buSzPts val="2100"/>
                <a:buFont typeface="Quattrocento Sans"/>
                <a:buNone/>
              </a:pPr>
              <a:r>
                <a:rPr lang="en-US" sz="2100">
                  <a:solidFill>
                    <a:schemeClr val="lt1"/>
                  </a:solidFill>
                  <a:latin typeface="Quattrocento Sans"/>
                  <a:ea typeface="Quattrocento Sans"/>
                  <a:cs typeface="Quattrocento Sans"/>
                  <a:sym typeface="Quattrocento Sans"/>
                </a:rPr>
                <a:t>Data</a:t>
              </a:r>
              <a:endParaRPr/>
            </a:p>
          </p:txBody>
        </p:sp>
        <p:sp>
          <p:nvSpPr>
            <p:cNvPr id="371" name="Google Shape;371;p11"/>
            <p:cNvSpPr/>
            <p:nvPr/>
          </p:nvSpPr>
          <p:spPr>
            <a:xfrm>
              <a:off x="6097635" y="952846"/>
              <a:ext cx="3164087" cy="1334201"/>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1"/>
            <p:cNvSpPr txBox="1"/>
            <p:nvPr/>
          </p:nvSpPr>
          <p:spPr>
            <a:xfrm>
              <a:off x="6128339" y="983550"/>
              <a:ext cx="3102679" cy="986893"/>
            </a:xfrm>
            <a:prstGeom prst="rect">
              <a:avLst/>
            </a:prstGeom>
            <a:noFill/>
            <a:ln>
              <a:noFill/>
            </a:ln>
          </p:spPr>
          <p:txBody>
            <a:bodyPr spcFirstLastPara="1" wrap="square" lIns="123825" tIns="123825" rIns="123825" bIns="123825" anchor="t" anchorCtr="0">
              <a:noAutofit/>
            </a:bodyPr>
            <a:lstStyle/>
            <a:p>
              <a:pPr marL="114300" marR="0" lvl="1" indent="-114300" algn="l" rtl="0">
                <a:lnSpc>
                  <a:spcPct val="90000"/>
                </a:lnSpc>
                <a:spcBef>
                  <a:spcPts val="0"/>
                </a:spcBef>
                <a:spcAft>
                  <a:spcPts val="0"/>
                </a:spcAft>
                <a:buClr>
                  <a:schemeClr val="dk1"/>
                </a:buClr>
                <a:buSzPts val="1400"/>
                <a:buFont typeface="Quattrocento Sans"/>
                <a:buChar char="•"/>
              </a:pPr>
              <a:r>
                <a:rPr lang="en-US" sz="1400" b="0" i="0" u="none" strike="noStrike" cap="none">
                  <a:solidFill>
                    <a:schemeClr val="dk1"/>
                  </a:solidFill>
                  <a:latin typeface="Quattrocento Sans"/>
                  <a:ea typeface="Quattrocento Sans"/>
                  <a:cs typeface="Quattrocento Sans"/>
                  <a:sym typeface="Quattrocento Sans"/>
                </a:rPr>
                <a:t>Discussion for proper scheduling.</a:t>
              </a:r>
              <a:endParaRPr/>
            </a:p>
            <a:p>
              <a:pPr marL="114300" marR="0" lvl="1" indent="-114300" algn="l" rtl="0">
                <a:lnSpc>
                  <a:spcPct val="90000"/>
                </a:lnSpc>
                <a:spcBef>
                  <a:spcPts val="210"/>
                </a:spcBef>
                <a:spcAft>
                  <a:spcPts val="0"/>
                </a:spcAft>
                <a:buClr>
                  <a:schemeClr val="dk1"/>
                </a:buClr>
                <a:buSzPts val="1400"/>
                <a:buFont typeface="Quattrocento Sans"/>
                <a:buChar char="•"/>
              </a:pPr>
              <a:r>
                <a:rPr lang="en-US" sz="1400" b="0" i="0" u="none" strike="noStrike" cap="none">
                  <a:solidFill>
                    <a:schemeClr val="dk1"/>
                  </a:solidFill>
                  <a:latin typeface="Quattrocento Sans"/>
                  <a:ea typeface="Quattrocento Sans"/>
                  <a:cs typeface="Quattrocento Sans"/>
                  <a:sym typeface="Quattrocento Sans"/>
                </a:rPr>
                <a:t>The host will have to select dates (start &amp; end) against every entry of roles.</a:t>
              </a:r>
              <a:endParaRPr/>
            </a:p>
            <a:p>
              <a:pPr marL="114300" marR="0" lvl="1" indent="-25400" algn="l" rtl="0">
                <a:lnSpc>
                  <a:spcPct val="90000"/>
                </a:lnSpc>
                <a:spcBef>
                  <a:spcPts val="210"/>
                </a:spcBef>
                <a:spcAft>
                  <a:spcPts val="0"/>
                </a:spcAft>
                <a:buClr>
                  <a:schemeClr val="dk1"/>
                </a:buClr>
                <a:buSzPts val="1400"/>
                <a:buFont typeface="Quattrocento Sans"/>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373" name="Google Shape;373;p11"/>
            <p:cNvSpPr/>
            <p:nvPr/>
          </p:nvSpPr>
          <p:spPr>
            <a:xfrm>
              <a:off x="7443818" y="334545"/>
              <a:ext cx="2876298" cy="2876298"/>
            </a:xfrm>
            <a:custGeom>
              <a:avLst/>
              <a:gdLst/>
              <a:ahLst/>
              <a:cxnLst/>
              <a:rect l="l" t="t" r="r" b="b"/>
              <a:pathLst>
                <a:path w="120000" h="120000" extrusionOk="0">
                  <a:moveTo>
                    <a:pt x="9959" y="88629"/>
                  </a:moveTo>
                  <a:lnTo>
                    <a:pt x="13017" y="86879"/>
                  </a:lnTo>
                  <a:cubicBezTo>
                    <a:pt x="22171" y="102880"/>
                    <a:pt x="38840" y="113122"/>
                    <a:pt x="57251" y="114059"/>
                  </a:cubicBezTo>
                  <a:cubicBezTo>
                    <a:pt x="75662" y="114995"/>
                    <a:pt x="93284" y="106496"/>
                    <a:pt x="104014" y="91506"/>
                  </a:cubicBezTo>
                  <a:lnTo>
                    <a:pt x="101977" y="90358"/>
                  </a:lnTo>
                  <a:lnTo>
                    <a:pt x="108687" y="87445"/>
                  </a:lnTo>
                  <a:lnTo>
                    <a:pt x="109138" y="94394"/>
                  </a:lnTo>
                  <a:lnTo>
                    <a:pt x="107100" y="93246"/>
                  </a:lnTo>
                  <a:lnTo>
                    <a:pt x="107100" y="93246"/>
                  </a:lnTo>
                  <a:cubicBezTo>
                    <a:pt x="95738" y="109342"/>
                    <a:pt x="76943" y="118522"/>
                    <a:pt x="57263" y="117587"/>
                  </a:cubicBezTo>
                  <a:cubicBezTo>
                    <a:pt x="37583" y="116651"/>
                    <a:pt x="19743" y="105730"/>
                    <a:pt x="9959" y="88629"/>
                  </a:cubicBezTo>
                  <a:close/>
                </a:path>
              </a:pathLst>
            </a:custGeom>
            <a:solidFill>
              <a:srgbClr val="595959"/>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1"/>
            <p:cNvSpPr/>
            <p:nvPr/>
          </p:nvSpPr>
          <p:spPr>
            <a:xfrm>
              <a:off x="7099304" y="1953276"/>
              <a:ext cx="1227526" cy="488146"/>
            </a:xfrm>
            <a:prstGeom prst="roundRect">
              <a:avLst>
                <a:gd name="adj" fmla="val 10000"/>
              </a:avLst>
            </a:prstGeom>
            <a:solidFill>
              <a:srgbClr val="00D0E0"/>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1"/>
            <p:cNvSpPr txBox="1"/>
            <p:nvPr/>
          </p:nvSpPr>
          <p:spPr>
            <a:xfrm>
              <a:off x="7113601" y="1967573"/>
              <a:ext cx="1198932" cy="459552"/>
            </a:xfrm>
            <a:prstGeom prst="rect">
              <a:avLst/>
            </a:prstGeom>
            <a:noFill/>
            <a:ln>
              <a:noFill/>
            </a:ln>
          </p:spPr>
          <p:txBody>
            <a:bodyPr spcFirstLastPara="1" wrap="square" lIns="40000" tIns="26650" rIns="40000" bIns="26650" anchor="ctr" anchorCtr="0">
              <a:noAutofit/>
            </a:bodyPr>
            <a:lstStyle/>
            <a:p>
              <a:pPr marL="0" marR="0" lvl="0" indent="0" algn="ctr" rtl="0">
                <a:lnSpc>
                  <a:spcPct val="90000"/>
                </a:lnSpc>
                <a:spcBef>
                  <a:spcPts val="0"/>
                </a:spcBef>
                <a:spcAft>
                  <a:spcPts val="0"/>
                </a:spcAft>
                <a:buClr>
                  <a:schemeClr val="dk1"/>
                </a:buClr>
                <a:buSzPts val="2100"/>
                <a:buFont typeface="Quattrocento Sans"/>
                <a:buNone/>
              </a:pPr>
              <a:r>
                <a:rPr lang="en-US" sz="2100">
                  <a:solidFill>
                    <a:schemeClr val="dk1"/>
                  </a:solidFill>
                  <a:latin typeface="Quattrocento Sans"/>
                  <a:ea typeface="Quattrocento Sans"/>
                  <a:cs typeface="Quattrocento Sans"/>
                  <a:sym typeface="Quattrocento Sans"/>
                </a:rPr>
                <a:t>Schedule</a:t>
              </a:r>
              <a:endParaRPr/>
            </a:p>
          </p:txBody>
        </p:sp>
        <p:sp>
          <p:nvSpPr>
            <p:cNvPr id="376" name="Google Shape;376;p11"/>
            <p:cNvSpPr/>
            <p:nvPr/>
          </p:nvSpPr>
          <p:spPr>
            <a:xfrm>
              <a:off x="9663819" y="887177"/>
              <a:ext cx="1380967" cy="1461839"/>
            </a:xfrm>
            <a:prstGeom prst="roundRect">
              <a:avLst>
                <a:gd name="adj" fmla="val 10000"/>
              </a:avLst>
            </a:prstGeom>
            <a:solidFill>
              <a:schemeClr val="lt2">
                <a:alpha val="89803"/>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1"/>
            <p:cNvSpPr/>
            <p:nvPr/>
          </p:nvSpPr>
          <p:spPr>
            <a:xfrm>
              <a:off x="9940725" y="520817"/>
              <a:ext cx="1227526" cy="488146"/>
            </a:xfrm>
            <a:prstGeom prst="roundRect">
              <a:avLst>
                <a:gd name="adj" fmla="val 10000"/>
              </a:avLst>
            </a:prstGeom>
            <a:solidFill>
              <a:srgbClr val="2F5496"/>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txBox="1"/>
            <p:nvPr/>
          </p:nvSpPr>
          <p:spPr>
            <a:xfrm>
              <a:off x="9955022" y="535114"/>
              <a:ext cx="1198932" cy="459552"/>
            </a:xfrm>
            <a:prstGeom prst="rect">
              <a:avLst/>
            </a:prstGeom>
            <a:noFill/>
            <a:ln>
              <a:noFill/>
            </a:ln>
          </p:spPr>
          <p:txBody>
            <a:bodyPr spcFirstLastPara="1" wrap="square" lIns="40000" tIns="26650" rIns="40000" bIns="26650" anchor="ctr" anchorCtr="0">
              <a:noAutofit/>
            </a:bodyPr>
            <a:lstStyle/>
            <a:p>
              <a:pPr marL="0" marR="0" lvl="0" indent="0" algn="ctr" rtl="0">
                <a:lnSpc>
                  <a:spcPct val="90000"/>
                </a:lnSpc>
                <a:spcBef>
                  <a:spcPts val="0"/>
                </a:spcBef>
                <a:spcAft>
                  <a:spcPts val="0"/>
                </a:spcAft>
                <a:buClr>
                  <a:schemeClr val="lt1"/>
                </a:buClr>
                <a:buSzPts val="2100"/>
                <a:buFont typeface="Quattrocento Sans"/>
                <a:buNone/>
              </a:pPr>
              <a:r>
                <a:rPr lang="en-US" sz="2100">
                  <a:solidFill>
                    <a:schemeClr val="lt1"/>
                  </a:solidFill>
                  <a:latin typeface="Quattrocento Sans"/>
                  <a:ea typeface="Quattrocento Sans"/>
                  <a:cs typeface="Quattrocento Sans"/>
                  <a:sym typeface="Quattrocento Sans"/>
                </a:rPr>
                <a:t>Data</a:t>
              </a:r>
              <a:endParaRPr/>
            </a:p>
          </p:txBody>
        </p:sp>
      </p:grpSp>
      <p:sp>
        <p:nvSpPr>
          <p:cNvPr id="379" name="Google Shape;379;p11"/>
          <p:cNvSpPr txBox="1"/>
          <p:nvPr/>
        </p:nvSpPr>
        <p:spPr>
          <a:xfrm>
            <a:off x="10124526" y="4024978"/>
            <a:ext cx="1483274"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All the data will be stored in an organized format as a report.</a:t>
            </a:r>
            <a:endParaRPr/>
          </a:p>
        </p:txBody>
      </p:sp>
      <p:sp>
        <p:nvSpPr>
          <p:cNvPr id="380" name="Google Shape;380;p11"/>
          <p:cNvSpPr/>
          <p:nvPr/>
        </p:nvSpPr>
        <p:spPr>
          <a:xfrm>
            <a:off x="444500" y="1694627"/>
            <a:ext cx="11204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a:solidFill>
                  <a:schemeClr val="dk1"/>
                </a:solidFill>
                <a:latin typeface="Quattrocento Sans"/>
                <a:ea typeface="Quattrocento Sans"/>
                <a:cs typeface="Quattrocento Sans"/>
                <a:sym typeface="Quattrocento Sans"/>
              </a:rPr>
              <a:t>GO WITH THE FLOW!!</a:t>
            </a:r>
            <a:endParaRPr sz="2400" b="0" i="1" cap="none">
              <a:solidFill>
                <a:schemeClr val="dk1"/>
              </a:solidFill>
              <a:latin typeface="Quattrocento Sans"/>
              <a:ea typeface="Quattrocento Sans"/>
              <a:cs typeface="Quattrocento Sans"/>
              <a:sym typeface="Quattrocento Sans"/>
            </a:endParaRPr>
          </a:p>
        </p:txBody>
      </p:sp>
      <p:sp>
        <p:nvSpPr>
          <p:cNvPr id="381" name="Google Shape;381;p11"/>
          <p:cNvSpPr/>
          <p:nvPr/>
        </p:nvSpPr>
        <p:spPr>
          <a:xfrm>
            <a:off x="328975" y="2261375"/>
            <a:ext cx="11319600" cy="3939300"/>
          </a:xfrm>
          <a:prstGeom prst="rect">
            <a:avLst/>
          </a:prstGeom>
          <a:noFill/>
          <a:ln w="28575" cap="flat" cmpd="sng">
            <a:solidFill>
              <a:schemeClr val="dk2"/>
            </a:solidFill>
            <a:prstDash val="dash"/>
            <a:round/>
            <a:headEnd type="none" w="sm" len="sm"/>
            <a:tailEnd type="none" w="sm" len="sm"/>
          </a:ln>
        </p:spPr>
        <p:txBody>
          <a:bodyPr spcFirstLastPara="1" wrap="square" lIns="91425" tIns="91425" rIns="91425" bIns="91425" anchor="b" anchorCtr="0">
            <a:noAutofit/>
          </a:bodyPr>
          <a:lstStyle/>
          <a:p>
            <a:pPr marL="0" lvl="0" indent="0" algn="r" rtl="0">
              <a:spcBef>
                <a:spcPts val="0"/>
              </a:spcBef>
              <a:spcAft>
                <a:spcPts val="0"/>
              </a:spcAft>
              <a:buNone/>
            </a:pP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3"/>
                  </a:ext>
                </a:extLst>
              </a:rPr>
              <a:t>Optional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7"/>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4464"/>
              </a:buClr>
              <a:buSzPts val="2800"/>
              <a:buFont typeface="Quattrocento Sans"/>
              <a:buNone/>
            </a:pPr>
            <a:r>
              <a:rPr lang="en-US" b="1">
                <a:solidFill>
                  <a:srgbClr val="004464"/>
                </a:solidFill>
              </a:rPr>
              <a:t>2</a:t>
            </a:r>
            <a:r>
              <a:rPr lang="en-US" b="1">
                <a:solidFill>
                  <a:srgbClr val="004464"/>
                </a:solidFill>
                <a:latin typeface="Quattrocento Sans"/>
                <a:ea typeface="Quattrocento Sans"/>
                <a:cs typeface="Quattrocento Sans"/>
                <a:sym typeface="Quattrocento Sans"/>
              </a:rPr>
              <a:t> | </a:t>
            </a:r>
            <a:r>
              <a:rPr lang="en-US" b="1">
                <a:solidFill>
                  <a:srgbClr val="004464"/>
                </a:solidFill>
              </a:rPr>
              <a:t>Schematic</a:t>
            </a:r>
            <a:endParaRPr/>
          </a:p>
        </p:txBody>
      </p:sp>
      <p:sp>
        <p:nvSpPr>
          <p:cNvPr id="387" name="Google Shape;387;p7"/>
          <p:cNvSpPr txBox="1"/>
          <p:nvPr/>
        </p:nvSpPr>
        <p:spPr>
          <a:xfrm>
            <a:off x="444500" y="1509612"/>
            <a:ext cx="5651500" cy="469434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3F3F3F"/>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388" name="Google Shape;388;p7"/>
          <p:cNvSpPr txBox="1">
            <a:spLocks noGrp="1"/>
          </p:cNvSpPr>
          <p:nvPr>
            <p:ph type="sldNum" idx="12"/>
          </p:nvPr>
        </p:nvSpPr>
        <p:spPr>
          <a:xfrm>
            <a:off x="11210676" y="6203950"/>
            <a:ext cx="438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11</a:t>
            </a:r>
            <a:endParaRPr/>
          </a:p>
        </p:txBody>
      </p:sp>
      <p:sp>
        <p:nvSpPr>
          <p:cNvPr id="389" name="Google Shape;389;p7"/>
          <p:cNvSpPr txBox="1"/>
          <p:nvPr/>
        </p:nvSpPr>
        <p:spPr>
          <a:xfrm>
            <a:off x="543474" y="3027480"/>
            <a:ext cx="5158800" cy="28629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The final </a:t>
            </a:r>
            <a:r>
              <a:rPr lang="en-US" sz="2000">
                <a:solidFill>
                  <a:schemeClr val="dk1"/>
                </a:solidFill>
                <a:latin typeface="Quattrocento Sans"/>
                <a:ea typeface="Quattrocento Sans"/>
                <a:cs typeface="Quattrocento Sans"/>
                <a:sym typeface="Quattrocento Sans"/>
              </a:rPr>
              <a:t>meeting log</a:t>
            </a:r>
            <a:r>
              <a:rPr lang="en-US" sz="2000" b="0" i="0" u="none" strike="noStrike" cap="none">
                <a:solidFill>
                  <a:schemeClr val="dk1"/>
                </a:solidFill>
                <a:latin typeface="Quattrocento Sans"/>
                <a:ea typeface="Quattrocento Sans"/>
                <a:cs typeface="Quattrocento Sans"/>
                <a:sym typeface="Quattrocento Sans"/>
              </a:rPr>
              <a:t> will contain the </a:t>
            </a:r>
            <a:r>
              <a:rPr lang="en-US" sz="2000">
                <a:solidFill>
                  <a:schemeClr val="dk1"/>
                </a:solidFill>
                <a:latin typeface="Quattrocento Sans"/>
                <a:ea typeface="Quattrocento Sans"/>
                <a:cs typeface="Quattrocento Sans"/>
                <a:sym typeface="Quattrocento Sans"/>
              </a:rPr>
              <a:t>partially processed </a:t>
            </a:r>
            <a:r>
              <a:rPr lang="en-US" sz="2000" b="0" i="0" u="none" strike="noStrike" cap="none">
                <a:solidFill>
                  <a:schemeClr val="dk1"/>
                </a:solidFill>
                <a:latin typeface="Quattrocento Sans"/>
                <a:ea typeface="Quattrocento Sans"/>
                <a:cs typeface="Quattrocento Sans"/>
                <a:sym typeface="Quattrocento Sans"/>
              </a:rPr>
              <a:t>data </a:t>
            </a:r>
            <a:r>
              <a:rPr lang="en-US" sz="2000">
                <a:solidFill>
                  <a:schemeClr val="dk1"/>
                </a:solidFill>
                <a:latin typeface="Quattrocento Sans"/>
                <a:ea typeface="Quattrocento Sans"/>
                <a:cs typeface="Quattrocento Sans"/>
                <a:sym typeface="Quattrocento Sans"/>
              </a:rPr>
              <a:t>from the </a:t>
            </a:r>
            <a:r>
              <a:rPr lang="en-US" sz="2000" b="0" i="0" u="none" strike="noStrike" cap="none">
                <a:solidFill>
                  <a:schemeClr val="dk1"/>
                </a:solidFill>
                <a:latin typeface="Quattrocento Sans"/>
                <a:ea typeface="Quattrocento Sans"/>
                <a:cs typeface="Quattrocento Sans"/>
                <a:sym typeface="Quattrocento Sans"/>
              </a:rPr>
              <a:t>discuss</a:t>
            </a:r>
            <a:r>
              <a:rPr lang="en-US" sz="2000">
                <a:solidFill>
                  <a:schemeClr val="dk1"/>
                </a:solidFill>
                <a:latin typeface="Quattrocento Sans"/>
                <a:ea typeface="Quattrocento Sans"/>
                <a:cs typeface="Quattrocento Sans"/>
                <a:sym typeface="Quattrocento Sans"/>
              </a:rPr>
              <a:t>ion</a:t>
            </a:r>
            <a:r>
              <a:rPr lang="en-US" sz="2000" b="0" i="0" u="none" strike="noStrike" cap="none">
                <a:solidFill>
                  <a:schemeClr val="dk1"/>
                </a:solidFill>
                <a:latin typeface="Quattrocento Sans"/>
                <a:ea typeface="Quattrocento Sans"/>
                <a:cs typeface="Quattrocento Sans"/>
                <a:sym typeface="Quattrocento Sans"/>
              </a:rPr>
              <a:t> during the meeting. </a:t>
            </a:r>
            <a:endParaRPr/>
          </a:p>
          <a:p>
            <a:pPr marL="342900" marR="0" lvl="0" indent="-215900" algn="l" rtl="0">
              <a:spcBef>
                <a:spcPts val="0"/>
              </a:spcBef>
              <a:spcAft>
                <a:spcPts val="0"/>
              </a:spcAft>
              <a:buClr>
                <a:schemeClr val="dk1"/>
              </a:buClr>
              <a:buSzPts val="2000"/>
              <a:buFont typeface="Noto Sans Symbols"/>
              <a:buNone/>
            </a:pPr>
            <a:endParaRPr sz="2000" b="0" i="0" u="none" strike="noStrike" cap="none">
              <a:solidFill>
                <a:schemeClr val="dk1"/>
              </a:solidFill>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It will be organized as per the count of votes, flow and various other parameters.</a:t>
            </a:r>
            <a:endParaRPr/>
          </a:p>
          <a:p>
            <a:pPr marL="342900" marR="0" lvl="0" indent="-215900" algn="l" rtl="0">
              <a:spcBef>
                <a:spcPts val="0"/>
              </a:spcBef>
              <a:spcAft>
                <a:spcPts val="0"/>
              </a:spcAft>
              <a:buClr>
                <a:schemeClr val="dk1"/>
              </a:buClr>
              <a:buSzPts val="2000"/>
              <a:buFont typeface="Noto Sans Symbols"/>
              <a:buNone/>
            </a:pPr>
            <a:endParaRPr sz="2000" b="0" i="0" u="none" strike="noStrike" cap="none">
              <a:solidFill>
                <a:schemeClr val="dk1"/>
              </a:solidFill>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It will be available to the team/facilitator to access it anytime when necessary</a:t>
            </a:r>
            <a:endParaRPr/>
          </a:p>
        </p:txBody>
      </p:sp>
      <p:sp>
        <p:nvSpPr>
          <p:cNvPr id="390" name="Google Shape;390;p7"/>
          <p:cNvSpPr txBox="1"/>
          <p:nvPr/>
        </p:nvSpPr>
        <p:spPr>
          <a:xfrm>
            <a:off x="543474" y="2431522"/>
            <a:ext cx="5158800" cy="4617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Quattrocento Sans"/>
                <a:ea typeface="Quattrocento Sans"/>
                <a:cs typeface="Quattrocento Sans"/>
                <a:sym typeface="Quattrocento Sans"/>
              </a:rPr>
              <a:t>Meeting log</a:t>
            </a:r>
            <a:endParaRPr/>
          </a:p>
        </p:txBody>
      </p:sp>
      <p:sp>
        <p:nvSpPr>
          <p:cNvPr id="391" name="Google Shape;391;p7"/>
          <p:cNvSpPr/>
          <p:nvPr/>
        </p:nvSpPr>
        <p:spPr>
          <a:xfrm>
            <a:off x="5943600" y="1508192"/>
            <a:ext cx="5704926" cy="4381610"/>
          </a:xfrm>
          <a:prstGeom prst="snip1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grpSp>
        <p:nvGrpSpPr>
          <p:cNvPr id="392" name="Google Shape;392;p7"/>
          <p:cNvGrpSpPr/>
          <p:nvPr/>
        </p:nvGrpSpPr>
        <p:grpSpPr>
          <a:xfrm>
            <a:off x="545867" y="1501470"/>
            <a:ext cx="5154039" cy="557193"/>
            <a:chOff x="2393" y="333632"/>
            <a:chExt cx="5154039" cy="557193"/>
          </a:xfrm>
        </p:grpSpPr>
        <p:sp>
          <p:nvSpPr>
            <p:cNvPr id="393" name="Google Shape;393;p7"/>
            <p:cNvSpPr/>
            <p:nvPr/>
          </p:nvSpPr>
          <p:spPr>
            <a:xfrm>
              <a:off x="2393" y="333632"/>
              <a:ext cx="1392983" cy="557193"/>
            </a:xfrm>
            <a:prstGeom prst="chevron">
              <a:avLst>
                <a:gd name="adj" fmla="val 50000"/>
              </a:avLst>
            </a:prstGeom>
            <a:solidFill>
              <a:srgbClr val="00D0E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txBox="1"/>
            <p:nvPr/>
          </p:nvSpPr>
          <p:spPr>
            <a:xfrm>
              <a:off x="280990" y="333632"/>
              <a:ext cx="835790" cy="557193"/>
            </a:xfrm>
            <a:prstGeom prst="rect">
              <a:avLst/>
            </a:prstGeom>
            <a:noFill/>
            <a:ln>
              <a:noFill/>
            </a:ln>
          </p:spPr>
          <p:txBody>
            <a:bodyPr spcFirstLastPara="1" wrap="square" lIns="124000" tIns="41325" rIns="41325" bIns="41325" anchor="ctr" anchorCtr="0">
              <a:noAutofit/>
            </a:bodyPr>
            <a:lstStyle/>
            <a:p>
              <a:pPr marL="0" marR="0" lvl="0" indent="0" algn="ctr" rtl="0">
                <a:lnSpc>
                  <a:spcPct val="90000"/>
                </a:lnSpc>
                <a:spcBef>
                  <a:spcPts val="0"/>
                </a:spcBef>
                <a:spcAft>
                  <a:spcPts val="0"/>
                </a:spcAft>
                <a:buClr>
                  <a:srgbClr val="00D0E0"/>
                </a:buClr>
                <a:buSzPts val="3100"/>
                <a:buFont typeface="Quattrocento Sans"/>
                <a:buNone/>
              </a:pPr>
              <a:r>
                <a:rPr lang="en-US" sz="3100" b="0" i="0" u="none" strike="noStrike" cap="none">
                  <a:solidFill>
                    <a:srgbClr val="00D0E0"/>
                  </a:solidFill>
                  <a:latin typeface="Quattrocento Sans"/>
                  <a:ea typeface="Quattrocento Sans"/>
                  <a:cs typeface="Quattrocento Sans"/>
                  <a:sym typeface="Quattrocento Sans"/>
                </a:rPr>
                <a:t>T</a:t>
              </a:r>
              <a:endParaRPr/>
            </a:p>
          </p:txBody>
        </p:sp>
        <p:sp>
          <p:nvSpPr>
            <p:cNvPr id="395" name="Google Shape;395;p7"/>
            <p:cNvSpPr/>
            <p:nvPr/>
          </p:nvSpPr>
          <p:spPr>
            <a:xfrm>
              <a:off x="1256078" y="333632"/>
              <a:ext cx="1392983" cy="557193"/>
            </a:xfrm>
            <a:prstGeom prst="chevron">
              <a:avLst>
                <a:gd name="adj" fmla="val 5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txBox="1"/>
            <p:nvPr/>
          </p:nvSpPr>
          <p:spPr>
            <a:xfrm>
              <a:off x="1534675" y="333632"/>
              <a:ext cx="835790" cy="557193"/>
            </a:xfrm>
            <a:prstGeom prst="rect">
              <a:avLst/>
            </a:prstGeom>
            <a:noFill/>
            <a:ln>
              <a:noFill/>
            </a:ln>
          </p:spPr>
          <p:txBody>
            <a:bodyPr spcFirstLastPara="1" wrap="square" lIns="124000" tIns="41325" rIns="41325" bIns="41325" anchor="ctr" anchorCtr="0">
              <a:noAutofit/>
            </a:bodyPr>
            <a:lstStyle/>
            <a:p>
              <a:pPr marL="0" marR="0" lvl="0" indent="0" algn="ctr" rtl="0">
                <a:lnSpc>
                  <a:spcPct val="90000"/>
                </a:lnSpc>
                <a:spcBef>
                  <a:spcPts val="0"/>
                </a:spcBef>
                <a:spcAft>
                  <a:spcPts val="0"/>
                </a:spcAft>
                <a:buClr>
                  <a:schemeClr val="dk1"/>
                </a:buClr>
                <a:buSzPts val="3100"/>
                <a:buFont typeface="Quattrocento Sans"/>
                <a:buNone/>
              </a:pPr>
              <a:endParaRPr sz="3100" b="0" i="0" u="none" strike="noStrike" cap="none">
                <a:solidFill>
                  <a:schemeClr val="lt1"/>
                </a:solidFill>
                <a:latin typeface="Quattrocento Sans"/>
                <a:ea typeface="Quattrocento Sans"/>
                <a:cs typeface="Quattrocento Sans"/>
                <a:sym typeface="Quattrocento Sans"/>
              </a:endParaRPr>
            </a:p>
          </p:txBody>
        </p:sp>
        <p:sp>
          <p:nvSpPr>
            <p:cNvPr id="397" name="Google Shape;397;p7"/>
            <p:cNvSpPr/>
            <p:nvPr/>
          </p:nvSpPr>
          <p:spPr>
            <a:xfrm>
              <a:off x="2509763" y="333632"/>
              <a:ext cx="1392983" cy="557193"/>
            </a:xfrm>
            <a:prstGeom prst="chevron">
              <a:avLst>
                <a:gd name="adj" fmla="val 50000"/>
              </a:avLst>
            </a:prstGeom>
            <a:solidFill>
              <a:srgbClr val="0070C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txBox="1"/>
            <p:nvPr/>
          </p:nvSpPr>
          <p:spPr>
            <a:xfrm>
              <a:off x="2788360" y="333632"/>
              <a:ext cx="835790" cy="557193"/>
            </a:xfrm>
            <a:prstGeom prst="rect">
              <a:avLst/>
            </a:prstGeom>
            <a:noFill/>
            <a:ln>
              <a:noFill/>
            </a:ln>
          </p:spPr>
          <p:txBody>
            <a:bodyPr spcFirstLastPara="1" wrap="square" lIns="124000" tIns="41325" rIns="41325" bIns="41325" anchor="ctr" anchorCtr="0">
              <a:noAutofit/>
            </a:bodyPr>
            <a:lstStyle/>
            <a:p>
              <a:pPr marL="0" marR="0" lvl="0" indent="0" algn="ctr" rtl="0">
                <a:lnSpc>
                  <a:spcPct val="90000"/>
                </a:lnSpc>
                <a:spcBef>
                  <a:spcPts val="0"/>
                </a:spcBef>
                <a:spcAft>
                  <a:spcPts val="0"/>
                </a:spcAft>
                <a:buClr>
                  <a:srgbClr val="0070C0"/>
                </a:buClr>
                <a:buSzPts val="3100"/>
                <a:buFont typeface="Quattrocento Sans"/>
                <a:buNone/>
              </a:pPr>
              <a:r>
                <a:rPr lang="en-US" sz="3100" b="0" i="0" u="none" strike="noStrike" cap="none">
                  <a:solidFill>
                    <a:srgbClr val="0070C0"/>
                  </a:solidFill>
                  <a:latin typeface="Quattrocento Sans"/>
                  <a:ea typeface="Quattrocento Sans"/>
                  <a:cs typeface="Quattrocento Sans"/>
                  <a:sym typeface="Quattrocento Sans"/>
                </a:rPr>
                <a:t>Y</a:t>
              </a:r>
              <a:endParaRPr/>
            </a:p>
          </p:txBody>
        </p:sp>
        <p:sp>
          <p:nvSpPr>
            <p:cNvPr id="399" name="Google Shape;399;p7"/>
            <p:cNvSpPr/>
            <p:nvPr/>
          </p:nvSpPr>
          <p:spPr>
            <a:xfrm>
              <a:off x="3763449" y="333632"/>
              <a:ext cx="1392983" cy="557193"/>
            </a:xfrm>
            <a:prstGeom prst="chevron">
              <a:avLst>
                <a:gd name="adj" fmla="val 50000"/>
              </a:avLst>
            </a:prstGeom>
            <a:solidFill>
              <a:srgbClr val="2F549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txBox="1"/>
            <p:nvPr/>
          </p:nvSpPr>
          <p:spPr>
            <a:xfrm>
              <a:off x="4042046" y="333632"/>
              <a:ext cx="835790" cy="557193"/>
            </a:xfrm>
            <a:prstGeom prst="rect">
              <a:avLst/>
            </a:prstGeom>
            <a:noFill/>
            <a:ln>
              <a:noFill/>
            </a:ln>
          </p:spPr>
          <p:txBody>
            <a:bodyPr spcFirstLastPara="1" wrap="square" lIns="124000" tIns="41325" rIns="41325" bIns="41325" anchor="ctr" anchorCtr="0">
              <a:noAutofit/>
            </a:bodyPr>
            <a:lstStyle/>
            <a:p>
              <a:pPr marL="0" marR="0" lvl="0" indent="0" algn="ctr" rtl="0">
                <a:lnSpc>
                  <a:spcPct val="90000"/>
                </a:lnSpc>
                <a:spcBef>
                  <a:spcPts val="0"/>
                </a:spcBef>
                <a:spcAft>
                  <a:spcPts val="0"/>
                </a:spcAft>
                <a:buClr>
                  <a:schemeClr val="dk1"/>
                </a:buClr>
                <a:buSzPts val="3100"/>
                <a:buFont typeface="Quattrocento Sans"/>
                <a:buNone/>
              </a:pPr>
              <a:endParaRPr sz="3100" b="0" i="0" u="none" strike="noStrike" cap="none">
                <a:solidFill>
                  <a:schemeClr val="lt1"/>
                </a:solidFill>
                <a:latin typeface="Quattrocento Sans"/>
                <a:ea typeface="Quattrocento Sans"/>
                <a:cs typeface="Quattrocento Sans"/>
                <a:sym typeface="Quattrocento Sans"/>
              </a:endParaRPr>
            </a:p>
          </p:txBody>
        </p:sp>
      </p:grpSp>
      <p:sp>
        <p:nvSpPr>
          <p:cNvPr id="401" name="Google Shape;401;p7"/>
          <p:cNvSpPr txBox="1"/>
          <p:nvPr/>
        </p:nvSpPr>
        <p:spPr>
          <a:xfrm>
            <a:off x="6194974" y="2798880"/>
            <a:ext cx="5158826" cy="2554545"/>
          </a:xfrm>
          <a:prstGeom prst="rect">
            <a:avLst/>
          </a:prstGeom>
          <a:solidFill>
            <a:schemeClr val="lt1"/>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Agenda</a:t>
            </a:r>
            <a:endParaRPr/>
          </a:p>
          <a:p>
            <a:pPr marL="342900" marR="0" lvl="0" indent="-3429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Build-up</a:t>
            </a:r>
            <a:endParaRPr/>
          </a:p>
          <a:p>
            <a:pPr marL="342900" marR="0" lvl="0" indent="-3429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Tools used</a:t>
            </a:r>
            <a:endParaRPr/>
          </a:p>
          <a:p>
            <a:pPr marL="342900" marR="0" lvl="0" indent="-3429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Tasks</a:t>
            </a:r>
            <a:endParaRPr/>
          </a:p>
          <a:p>
            <a:pPr marL="342900" marR="0" lvl="0" indent="-3429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Roles</a:t>
            </a:r>
            <a:endParaRPr/>
          </a:p>
          <a:p>
            <a:pPr marL="342900" marR="0" lvl="0" indent="-3429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Schedule</a:t>
            </a:r>
            <a:endParaRPr/>
          </a:p>
          <a:p>
            <a:pPr marL="342900" marR="0" lvl="0" indent="-3429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Conclusion</a:t>
            </a:r>
            <a:endParaRPr/>
          </a:p>
          <a:p>
            <a:pPr marL="342900" marR="0" lvl="0" indent="-3429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Analytics: Time, votes,</a:t>
            </a:r>
            <a:r>
              <a:rPr lang="en-US" sz="20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4"/>
                  </a:ext>
                </a:extLst>
              </a:rPr>
              <a:t> participation</a:t>
            </a:r>
            <a:endParaRPr/>
          </a:p>
        </p:txBody>
      </p:sp>
      <p:sp>
        <p:nvSpPr>
          <p:cNvPr id="402" name="Google Shape;402;p7"/>
          <p:cNvSpPr txBox="1"/>
          <p:nvPr/>
        </p:nvSpPr>
        <p:spPr>
          <a:xfrm>
            <a:off x="6292850" y="2130088"/>
            <a:ext cx="5158826" cy="400110"/>
          </a:xfrm>
          <a:prstGeom prst="rect">
            <a:avLst/>
          </a:prstGeom>
          <a:solidFill>
            <a:schemeClr val="lt1"/>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Quattrocento Sans"/>
                <a:ea typeface="Quattrocento Sans"/>
                <a:cs typeface="Quattrocento Sans"/>
                <a:sym typeface="Quattrocento Sans"/>
              </a:rPr>
              <a:t>Data is recorded systematically</a:t>
            </a:r>
            <a:endParaRPr/>
          </a:p>
        </p:txBody>
      </p:sp>
      <p:sp>
        <p:nvSpPr>
          <p:cNvPr id="403" name="Google Shape;403;p7"/>
          <p:cNvSpPr txBox="1"/>
          <p:nvPr/>
        </p:nvSpPr>
        <p:spPr>
          <a:xfrm>
            <a:off x="6292850" y="5578408"/>
            <a:ext cx="5158826" cy="26161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a:solidFill>
                  <a:schemeClr val="dk1"/>
                </a:solidFill>
                <a:latin typeface="Quattrocento Sans"/>
                <a:ea typeface="Quattrocento Sans"/>
                <a:cs typeface="Quattrocento Sans"/>
                <a:sym typeface="Quattrocento Sans"/>
              </a:rPr>
              <a:t>Page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2"/>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4464"/>
              </a:buClr>
              <a:buSzPts val="2800"/>
              <a:buFont typeface="Quattrocento Sans"/>
              <a:buNone/>
            </a:pPr>
            <a:r>
              <a:rPr lang="en-US" b="1">
                <a:solidFill>
                  <a:srgbClr val="004464"/>
                </a:solidFill>
                <a:latin typeface="Quattrocento Sans"/>
                <a:ea typeface="Quattrocento Sans"/>
                <a:cs typeface="Quattrocento Sans"/>
                <a:sym typeface="Quattrocento Sans"/>
              </a:rPr>
              <a:t>3 | Focus</a:t>
            </a:r>
            <a:endParaRPr/>
          </a:p>
        </p:txBody>
      </p:sp>
      <p:sp>
        <p:nvSpPr>
          <p:cNvPr id="409" name="Google Shape;409;p12" descr="Small circle"/>
          <p:cNvSpPr/>
          <p:nvPr/>
        </p:nvSpPr>
        <p:spPr>
          <a:xfrm>
            <a:off x="519119" y="1784204"/>
            <a:ext cx="409838" cy="4098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10" name="Google Shape;410;p12" descr="Number 1"/>
          <p:cNvSpPr txBox="1"/>
          <p:nvPr/>
        </p:nvSpPr>
        <p:spPr>
          <a:xfrm>
            <a:off x="446493" y="1800598"/>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1</a:t>
            </a:r>
            <a:endParaRPr/>
          </a:p>
        </p:txBody>
      </p:sp>
      <p:sp>
        <p:nvSpPr>
          <p:cNvPr id="411" name="Google Shape;411;p12" descr="Small circle"/>
          <p:cNvSpPr/>
          <p:nvPr/>
        </p:nvSpPr>
        <p:spPr>
          <a:xfrm>
            <a:off x="515137" y="2368049"/>
            <a:ext cx="409838" cy="4098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12" name="Google Shape;412;p12" descr="Number 2"/>
          <p:cNvSpPr txBox="1"/>
          <p:nvPr/>
        </p:nvSpPr>
        <p:spPr>
          <a:xfrm>
            <a:off x="480524" y="2375087"/>
            <a:ext cx="4939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2</a:t>
            </a:r>
            <a:endParaRPr/>
          </a:p>
        </p:txBody>
      </p:sp>
      <p:sp>
        <p:nvSpPr>
          <p:cNvPr id="413" name="Google Shape;413;p12" descr="Small circle"/>
          <p:cNvSpPr/>
          <p:nvPr/>
        </p:nvSpPr>
        <p:spPr>
          <a:xfrm>
            <a:off x="511049" y="2982977"/>
            <a:ext cx="409838" cy="4098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14" name="Google Shape;414;p12" descr="Number 3"/>
          <p:cNvSpPr txBox="1"/>
          <p:nvPr/>
        </p:nvSpPr>
        <p:spPr>
          <a:xfrm>
            <a:off x="444500" y="3006913"/>
            <a:ext cx="52994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3</a:t>
            </a:r>
            <a:endParaRPr/>
          </a:p>
        </p:txBody>
      </p:sp>
      <p:sp>
        <p:nvSpPr>
          <p:cNvPr id="415" name="Google Shape;415;p12" descr="Small circle"/>
          <p:cNvSpPr/>
          <p:nvPr/>
        </p:nvSpPr>
        <p:spPr>
          <a:xfrm>
            <a:off x="530350" y="3587300"/>
            <a:ext cx="389761" cy="4098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16" name="Google Shape;416;p12" descr="Number 3"/>
          <p:cNvSpPr txBox="1"/>
          <p:nvPr/>
        </p:nvSpPr>
        <p:spPr>
          <a:xfrm>
            <a:off x="449377" y="3607553"/>
            <a:ext cx="52506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4</a:t>
            </a:r>
            <a:endParaRPr/>
          </a:p>
        </p:txBody>
      </p:sp>
      <p:sp>
        <p:nvSpPr>
          <p:cNvPr id="417" name="Google Shape;417;p12"/>
          <p:cNvSpPr txBox="1"/>
          <p:nvPr/>
        </p:nvSpPr>
        <p:spPr>
          <a:xfrm>
            <a:off x="1106296" y="1790028"/>
            <a:ext cx="6198525" cy="261687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000"/>
              <a:buFont typeface="Arial"/>
              <a:buNone/>
            </a:pPr>
            <a:r>
              <a:rPr lang="en-US" sz="2000">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5"/>
                  </a:ext>
                </a:extLst>
              </a:rPr>
              <a:t>Brainstorm on current ideas</a:t>
            </a:r>
            <a:endParaRPr/>
          </a:p>
          <a:p>
            <a:pPr marL="0" marR="0" lvl="0" indent="0" algn="l" rtl="0">
              <a:lnSpc>
                <a:spcPct val="100000"/>
              </a:lnSpc>
              <a:spcBef>
                <a:spcPts val="2200"/>
              </a:spcBef>
              <a:spcAft>
                <a:spcPts val="0"/>
              </a:spcAft>
              <a:buClr>
                <a:schemeClr val="dk1"/>
              </a:buClr>
              <a:buSzPts val="2000"/>
              <a:buFont typeface="Arial"/>
              <a:buNone/>
            </a:pPr>
            <a:r>
              <a:rPr lang="en-US" sz="2000">
                <a:solidFill>
                  <a:schemeClr val="dk1"/>
                </a:solidFill>
                <a:latin typeface="Quattrocento Sans"/>
                <a:ea typeface="Quattrocento Sans"/>
                <a:cs typeface="Quattrocento Sans"/>
                <a:sym typeface="Quattrocento Sans"/>
              </a:rPr>
              <a:t>Eliminate the excess</a:t>
            </a:r>
            <a:endParaRPr/>
          </a:p>
          <a:p>
            <a:pPr marL="0" marR="0" lvl="0" indent="0" algn="l" rtl="0">
              <a:lnSpc>
                <a:spcPct val="100000"/>
              </a:lnSpc>
              <a:spcBef>
                <a:spcPts val="2200"/>
              </a:spcBef>
              <a:spcAft>
                <a:spcPts val="0"/>
              </a:spcAft>
              <a:buClr>
                <a:schemeClr val="dk1"/>
              </a:buClr>
              <a:buSzPts val="2000"/>
              <a:buFont typeface="Arial"/>
              <a:buNone/>
            </a:pPr>
            <a:r>
              <a:rPr lang="en-US" sz="2000">
                <a:solidFill>
                  <a:schemeClr val="dk1"/>
                </a:solidFill>
                <a:latin typeface="Quattrocento Sans"/>
                <a:ea typeface="Quattrocento Sans"/>
                <a:cs typeface="Quattrocento Sans"/>
                <a:sym typeface="Quattrocento Sans"/>
              </a:rPr>
              <a:t>Understand the purpose better</a:t>
            </a:r>
            <a:endParaRPr/>
          </a:p>
          <a:p>
            <a:pPr marL="0" marR="0" lvl="0" indent="0" algn="l" rtl="0">
              <a:lnSpc>
                <a:spcPct val="100000"/>
              </a:lnSpc>
              <a:spcBef>
                <a:spcPts val="2200"/>
              </a:spcBef>
              <a:spcAft>
                <a:spcPts val="0"/>
              </a:spcAft>
              <a:buClr>
                <a:schemeClr val="dk1"/>
              </a:buClr>
              <a:buSzPts val="2000"/>
              <a:buFont typeface="Arial"/>
              <a:buNone/>
            </a:pPr>
            <a:r>
              <a:rPr lang="en-US" sz="2000">
                <a:solidFill>
                  <a:schemeClr val="dk1"/>
                </a:solidFill>
                <a:latin typeface="Quattrocento Sans"/>
                <a:ea typeface="Quattrocento Sans"/>
                <a:cs typeface="Quattrocento Sans"/>
                <a:sym typeface="Quattrocento Sans"/>
              </a:rPr>
              <a:t>Distribute work to improve efficiency</a:t>
            </a:r>
            <a:endParaRPr/>
          </a:p>
        </p:txBody>
      </p:sp>
      <p:sp>
        <p:nvSpPr>
          <p:cNvPr id="418" name="Google Shape;418;p12"/>
          <p:cNvSpPr txBox="1">
            <a:spLocks noGrp="1"/>
          </p:cNvSpPr>
          <p:nvPr>
            <p:ph type="sldNum" idx="12"/>
          </p:nvPr>
        </p:nvSpPr>
        <p:spPr>
          <a:xfrm>
            <a:off x="11238701" y="6203950"/>
            <a:ext cx="409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a:t>
            </a:r>
            <a:endParaRPr/>
          </a:p>
        </p:txBody>
      </p:sp>
      <p:pic>
        <p:nvPicPr>
          <p:cNvPr id="419" name="Google Shape;419;p12" descr="A black and white logo&#10;&#10;Description automatically generated with low confidence"/>
          <p:cNvPicPr preferRelativeResize="0"/>
          <p:nvPr/>
        </p:nvPicPr>
        <p:blipFill rotWithShape="1">
          <a:blip r:embed="rId3">
            <a:alphaModFix/>
          </a:blip>
          <a:srcRect/>
          <a:stretch/>
        </p:blipFill>
        <p:spPr>
          <a:xfrm>
            <a:off x="7792276" y="1288840"/>
            <a:ext cx="3388274" cy="3388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3"/>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4464"/>
              </a:buClr>
              <a:buSzPts val="2800"/>
              <a:buFont typeface="Quattrocento Sans"/>
              <a:buNone/>
            </a:pPr>
            <a:r>
              <a:rPr lang="en-US" b="1">
                <a:solidFill>
                  <a:srgbClr val="004464"/>
                </a:solidFill>
                <a:latin typeface="Quattrocento Sans"/>
                <a:ea typeface="Quattrocento Sans"/>
                <a:cs typeface="Quattrocento Sans"/>
                <a:sym typeface="Quattrocento Sans"/>
              </a:rPr>
              <a:t>4 | Future Scope</a:t>
            </a:r>
            <a:endParaRPr/>
          </a:p>
        </p:txBody>
      </p:sp>
      <p:sp>
        <p:nvSpPr>
          <p:cNvPr id="425" name="Google Shape;425;p13" descr="Small circle"/>
          <p:cNvSpPr/>
          <p:nvPr/>
        </p:nvSpPr>
        <p:spPr>
          <a:xfrm>
            <a:off x="519119" y="1784204"/>
            <a:ext cx="409838" cy="4098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26" name="Google Shape;426;p13" descr="Number 1"/>
          <p:cNvSpPr txBox="1"/>
          <p:nvPr/>
        </p:nvSpPr>
        <p:spPr>
          <a:xfrm>
            <a:off x="446493" y="1800598"/>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1</a:t>
            </a:r>
            <a:endParaRPr/>
          </a:p>
        </p:txBody>
      </p:sp>
      <p:sp>
        <p:nvSpPr>
          <p:cNvPr id="427" name="Google Shape;427;p13" descr="Small circle"/>
          <p:cNvSpPr/>
          <p:nvPr/>
        </p:nvSpPr>
        <p:spPr>
          <a:xfrm>
            <a:off x="515137" y="2368049"/>
            <a:ext cx="409838" cy="4098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28" name="Google Shape;428;p13" descr="Number 2"/>
          <p:cNvSpPr txBox="1"/>
          <p:nvPr/>
        </p:nvSpPr>
        <p:spPr>
          <a:xfrm>
            <a:off x="480524" y="2375087"/>
            <a:ext cx="4939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2</a:t>
            </a:r>
            <a:endParaRPr/>
          </a:p>
        </p:txBody>
      </p:sp>
      <p:sp>
        <p:nvSpPr>
          <p:cNvPr id="429" name="Google Shape;429;p13" descr="Small circle"/>
          <p:cNvSpPr/>
          <p:nvPr/>
        </p:nvSpPr>
        <p:spPr>
          <a:xfrm>
            <a:off x="511049" y="2982977"/>
            <a:ext cx="409838" cy="4098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30" name="Google Shape;430;p13" descr="Number 3"/>
          <p:cNvSpPr txBox="1"/>
          <p:nvPr/>
        </p:nvSpPr>
        <p:spPr>
          <a:xfrm>
            <a:off x="444500" y="3006913"/>
            <a:ext cx="52994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3</a:t>
            </a:r>
            <a:endParaRPr/>
          </a:p>
        </p:txBody>
      </p:sp>
      <p:sp>
        <p:nvSpPr>
          <p:cNvPr id="431" name="Google Shape;431;p13" descr="Small circle"/>
          <p:cNvSpPr/>
          <p:nvPr/>
        </p:nvSpPr>
        <p:spPr>
          <a:xfrm>
            <a:off x="530350" y="3587300"/>
            <a:ext cx="389761" cy="4098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32" name="Google Shape;432;p13" descr="Number 3"/>
          <p:cNvSpPr txBox="1"/>
          <p:nvPr/>
        </p:nvSpPr>
        <p:spPr>
          <a:xfrm>
            <a:off x="449377" y="3607553"/>
            <a:ext cx="52506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4</a:t>
            </a:r>
            <a:endParaRPr/>
          </a:p>
        </p:txBody>
      </p:sp>
      <p:sp>
        <p:nvSpPr>
          <p:cNvPr id="433" name="Google Shape;433;p13"/>
          <p:cNvSpPr txBox="1"/>
          <p:nvPr/>
        </p:nvSpPr>
        <p:spPr>
          <a:xfrm>
            <a:off x="1106296" y="1790028"/>
            <a:ext cx="6198525" cy="381112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000"/>
              <a:buFont typeface="Arial"/>
              <a:buNone/>
            </a:pPr>
            <a:r>
              <a:rPr lang="en-US" sz="2000">
                <a:solidFill>
                  <a:schemeClr val="dk1"/>
                </a:solidFill>
                <a:latin typeface="Quattrocento Sans"/>
                <a:ea typeface="Quattrocento Sans"/>
                <a:cs typeface="Quattrocento Sans"/>
                <a:sym typeface="Quattrocento Sans"/>
              </a:rPr>
              <a:t>Web developing and Database integration</a:t>
            </a:r>
            <a:endParaRPr/>
          </a:p>
          <a:p>
            <a:pPr marL="0" marR="0" lvl="0" indent="0" algn="l" rtl="0">
              <a:lnSpc>
                <a:spcPct val="100000"/>
              </a:lnSpc>
              <a:spcBef>
                <a:spcPts val="2200"/>
              </a:spcBef>
              <a:spcAft>
                <a:spcPts val="0"/>
              </a:spcAft>
              <a:buClr>
                <a:schemeClr val="dk1"/>
              </a:buClr>
              <a:buSzPts val="2000"/>
              <a:buFont typeface="Arial"/>
              <a:buNone/>
            </a:pPr>
            <a:r>
              <a:rPr lang="en-US" sz="2000">
                <a:solidFill>
                  <a:schemeClr val="dk1"/>
                </a:solidFill>
                <a:latin typeface="Quattrocento Sans"/>
                <a:ea typeface="Quattrocento Sans"/>
                <a:cs typeface="Quattrocento Sans"/>
                <a:sym typeface="Quattrocento Sans"/>
              </a:rPr>
              <a:t>Functionality in working</a:t>
            </a:r>
            <a:endParaRPr/>
          </a:p>
          <a:p>
            <a:pPr marL="0" marR="0" lvl="0" indent="0" algn="l" rtl="0">
              <a:lnSpc>
                <a:spcPct val="100000"/>
              </a:lnSpc>
              <a:spcBef>
                <a:spcPts val="2200"/>
              </a:spcBef>
              <a:spcAft>
                <a:spcPts val="0"/>
              </a:spcAft>
              <a:buClr>
                <a:schemeClr val="dk1"/>
              </a:buClr>
              <a:buSzPts val="2000"/>
              <a:buFont typeface="Arial"/>
              <a:buNone/>
            </a:pPr>
            <a:r>
              <a:rPr lang="en-US" sz="2000">
                <a:solidFill>
                  <a:schemeClr val="dk1"/>
                </a:solidFill>
                <a:latin typeface="Quattrocento Sans"/>
                <a:ea typeface="Quattrocento Sans"/>
                <a:cs typeface="Quattrocento Sans"/>
                <a:sym typeface="Quattrocento Sans"/>
              </a:rPr>
              <a:t>Visuals &amp; Aesthetics</a:t>
            </a:r>
            <a:endParaRPr/>
          </a:p>
          <a:p>
            <a:pPr marL="0" marR="0" lvl="0" indent="0" algn="l" rtl="0">
              <a:lnSpc>
                <a:spcPct val="100000"/>
              </a:lnSpc>
              <a:spcBef>
                <a:spcPts val="2200"/>
              </a:spcBef>
              <a:spcAft>
                <a:spcPts val="0"/>
              </a:spcAft>
              <a:buClr>
                <a:schemeClr val="dk1"/>
              </a:buClr>
              <a:buSzPts val="2000"/>
              <a:buFont typeface="Arial"/>
              <a:buNone/>
            </a:pPr>
            <a:r>
              <a:rPr lang="en-US" sz="2000">
                <a:solidFill>
                  <a:schemeClr val="dk1"/>
                </a:solidFill>
                <a:latin typeface="Quattrocento Sans"/>
                <a:ea typeface="Quattrocento Sans"/>
                <a:cs typeface="Quattrocento Sans"/>
                <a:sym typeface="Quattrocento Sans"/>
              </a:rPr>
              <a:t>User friendly interface</a:t>
            </a:r>
            <a:endParaRPr/>
          </a:p>
          <a:p>
            <a:pPr marL="0" marR="0" lvl="0" indent="0" algn="l" rtl="0">
              <a:lnSpc>
                <a:spcPct val="100000"/>
              </a:lnSpc>
              <a:spcBef>
                <a:spcPts val="2200"/>
              </a:spcBef>
              <a:spcAft>
                <a:spcPts val="0"/>
              </a:spcAft>
              <a:buClr>
                <a:schemeClr val="dk1"/>
              </a:buClr>
              <a:buSzPts val="2000"/>
              <a:buFont typeface="Arial"/>
              <a:buNone/>
            </a:pPr>
            <a:r>
              <a:rPr lang="en-US" sz="2000">
                <a:solidFill>
                  <a:schemeClr val="dk1"/>
                </a:solidFill>
                <a:latin typeface="Quattrocento Sans"/>
                <a:ea typeface="Quattrocento Sans"/>
                <a:cs typeface="Quattrocento Sans"/>
                <a:sym typeface="Quattrocento Sans"/>
              </a:rPr>
              <a:t>Designated split platform for students</a:t>
            </a:r>
            <a:endParaRPr/>
          </a:p>
        </p:txBody>
      </p:sp>
      <p:sp>
        <p:nvSpPr>
          <p:cNvPr id="434" name="Google Shape;434;p13" descr="Small circle"/>
          <p:cNvSpPr/>
          <p:nvPr/>
        </p:nvSpPr>
        <p:spPr>
          <a:xfrm>
            <a:off x="526580" y="4148195"/>
            <a:ext cx="409838" cy="4098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35" name="Google Shape;435;p13" descr="Number 2"/>
          <p:cNvSpPr txBox="1"/>
          <p:nvPr/>
        </p:nvSpPr>
        <p:spPr>
          <a:xfrm>
            <a:off x="491967" y="4155233"/>
            <a:ext cx="4939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5</a:t>
            </a:r>
            <a:endParaRPr/>
          </a:p>
        </p:txBody>
      </p:sp>
      <p:sp>
        <p:nvSpPr>
          <p:cNvPr id="436" name="Google Shape;436;p13"/>
          <p:cNvSpPr txBox="1">
            <a:spLocks noGrp="1"/>
          </p:cNvSpPr>
          <p:nvPr>
            <p:ph type="sldNum" idx="12"/>
          </p:nvPr>
        </p:nvSpPr>
        <p:spPr>
          <a:xfrm>
            <a:off x="11258575" y="6203950"/>
            <a:ext cx="389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13</a:t>
            </a:r>
            <a:endParaRPr/>
          </a:p>
        </p:txBody>
      </p:sp>
      <p:pic>
        <p:nvPicPr>
          <p:cNvPr id="437" name="Google Shape;437;p13" descr="A pair of black glasses&#10;&#10;Description automatically generated with medium confidence"/>
          <p:cNvPicPr preferRelativeResize="0"/>
          <p:nvPr/>
        </p:nvPicPr>
        <p:blipFill rotWithShape="1">
          <a:blip r:embed="rId3">
            <a:alphaModFix/>
          </a:blip>
          <a:srcRect b="6816"/>
          <a:stretch/>
        </p:blipFill>
        <p:spPr>
          <a:xfrm>
            <a:off x="7951558" y="1365565"/>
            <a:ext cx="3279827" cy="32826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442"/>
        <p:cNvGrpSpPr/>
        <p:nvPr/>
      </p:nvGrpSpPr>
      <p:grpSpPr>
        <a:xfrm>
          <a:off x="0" y="0"/>
          <a:ext cx="0" cy="0"/>
          <a:chOff x="0" y="0"/>
          <a:chExt cx="0" cy="0"/>
        </a:xfrm>
      </p:grpSpPr>
      <p:sp>
        <p:nvSpPr>
          <p:cNvPr id="443" name="Google Shape;443;gf860acbb9b_0_18"/>
          <p:cNvSpPr txBox="1">
            <a:spLocks noGrp="1"/>
          </p:cNvSpPr>
          <p:nvPr>
            <p:ph type="body" idx="1"/>
          </p:nvPr>
        </p:nvSpPr>
        <p:spPr>
          <a:xfrm>
            <a:off x="444500" y="1460500"/>
            <a:ext cx="11331600" cy="3977700"/>
          </a:xfrm>
          <a:prstGeom prst="rect">
            <a:avLst/>
          </a:prstGeom>
        </p:spPr>
        <p:txBody>
          <a:bodyPr spcFirstLastPara="1" wrap="square" lIns="91425" tIns="45700" rIns="91425" bIns="45700" anchor="t" anchorCtr="0">
            <a:normAutofit/>
          </a:bodyPr>
          <a:lstStyle/>
          <a:p>
            <a:pPr marL="457200" lvl="0" indent="-336550" algn="l" rtl="0">
              <a:spcBef>
                <a:spcPts val="0"/>
              </a:spcBef>
              <a:spcAft>
                <a:spcPts val="0"/>
              </a:spcAft>
              <a:buSzPts val="1700"/>
              <a:buChar char="•"/>
            </a:pPr>
            <a:r>
              <a:rPr lang="en-US" sz="1500">
                <a:solidFill>
                  <a:schemeClr val="dk1"/>
                </a:solidFill>
                <a:latin typeface="Calibri"/>
                <a:ea typeface="Calibri"/>
                <a:cs typeface="Calibri"/>
                <a:sym typeface="Calibri"/>
              </a:rPr>
              <a:t>Need to create separate Mind Map of each user?</a:t>
            </a:r>
            <a:endParaRPr sz="1500">
              <a:solidFill>
                <a:schemeClr val="dk1"/>
              </a:solidFill>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Meta data, how it works, how it can be useful to us? </a:t>
            </a:r>
            <a:endParaRPr sz="1500">
              <a:solidFill>
                <a:schemeClr val="dk1"/>
              </a:solidFill>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Multiple video conferencing options? (Google Meet possibility ?) </a:t>
            </a:r>
            <a:endParaRPr sz="1500">
              <a:solidFill>
                <a:schemeClr val="dk1"/>
              </a:solidFill>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Zoom API research of potential tools to be used - SWOT analysis, Polls, Lean Tools, Attendance Tracker, Calendar, Timer, Meeting Phase Facilitation, Cloud Recordings, Meeting Reports (Chats, conversations, etc)</a:t>
            </a:r>
            <a:endParaRPr sz="1500">
              <a:solidFill>
                <a:schemeClr val="dk1"/>
              </a:solidFill>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In-case zoom doesn't have all the tools - separate tool web page idea</a:t>
            </a:r>
            <a:endParaRPr sz="1500">
              <a:solidFill>
                <a:schemeClr val="dk1"/>
              </a:solidFill>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To - do -</a:t>
            </a:r>
            <a:endParaRPr sz="1500">
              <a:solidFill>
                <a:schemeClr val="dk1"/>
              </a:solidFill>
              <a:latin typeface="Calibri"/>
              <a:ea typeface="Calibri"/>
              <a:cs typeface="Calibri"/>
              <a:sym typeface="Calibri"/>
            </a:endParaRPr>
          </a:p>
          <a:p>
            <a:pPr marL="914400" lvl="1" indent="-323850" algn="l" rtl="0">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Cost analysis</a:t>
            </a:r>
            <a:endParaRPr sz="1500">
              <a:solidFill>
                <a:schemeClr val="dk1"/>
              </a:solidFill>
              <a:latin typeface="Calibri"/>
              <a:ea typeface="Calibri"/>
              <a:cs typeface="Calibri"/>
              <a:sym typeface="Calibri"/>
            </a:endParaRPr>
          </a:p>
          <a:p>
            <a:pPr marL="914400" lvl="1" indent="-323850" algn="l" rtl="0">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Web App control flow </a:t>
            </a:r>
            <a:endParaRPr sz="1500">
              <a:solidFill>
                <a:schemeClr val="dk1"/>
              </a:solidFill>
              <a:latin typeface="Calibri"/>
              <a:ea typeface="Calibri"/>
              <a:cs typeface="Calibri"/>
              <a:sym typeface="Calibri"/>
            </a:endParaRPr>
          </a:p>
        </p:txBody>
      </p:sp>
      <p:sp>
        <p:nvSpPr>
          <p:cNvPr id="444" name="Google Shape;444;gf860acbb9b_0_18"/>
          <p:cNvSpPr txBox="1">
            <a:spLocks noGrp="1"/>
          </p:cNvSpPr>
          <p:nvPr>
            <p:ph type="sldNum" idx="12"/>
          </p:nvPr>
        </p:nvSpPr>
        <p:spPr>
          <a:xfrm>
            <a:off x="8371926" y="6203952"/>
            <a:ext cx="3276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445" name="Google Shape;445;gf860acbb9b_0_18"/>
          <p:cNvSpPr txBox="1">
            <a:spLocks noGrp="1"/>
          </p:cNvSpPr>
          <p:nvPr>
            <p:ph type="title"/>
          </p:nvPr>
        </p:nvSpPr>
        <p:spPr>
          <a:xfrm>
            <a:off x="444500" y="430609"/>
            <a:ext cx="9147000" cy="640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Meeting 2 follow ups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4464"/>
              </a:buClr>
              <a:buSzPts val="2800"/>
              <a:buFont typeface="Quattrocento Sans"/>
              <a:buNone/>
            </a:pPr>
            <a:r>
              <a:rPr lang="en-US" b="1">
                <a:solidFill>
                  <a:srgbClr val="004464"/>
                </a:solidFill>
                <a:latin typeface="Quattrocento Sans"/>
                <a:ea typeface="Quattrocento Sans"/>
                <a:cs typeface="Quattrocento Sans"/>
                <a:sym typeface="Quattrocento Sans"/>
              </a:rPr>
              <a:t>Contents</a:t>
            </a:r>
            <a:endParaRPr/>
          </a:p>
        </p:txBody>
      </p:sp>
      <p:sp>
        <p:nvSpPr>
          <p:cNvPr id="99" name="Google Shape;99;p2"/>
          <p:cNvSpPr txBox="1">
            <a:spLocks noGrp="1"/>
          </p:cNvSpPr>
          <p:nvPr>
            <p:ph type="body" idx="1"/>
          </p:nvPr>
        </p:nvSpPr>
        <p:spPr>
          <a:xfrm>
            <a:off x="444500" y="1611212"/>
            <a:ext cx="11204026" cy="449832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Quattrocento Sans"/>
              <a:buAutoNum type="arabicPeriod"/>
            </a:pPr>
            <a:r>
              <a:rPr lang="en-US" sz="2400">
                <a:solidFill>
                  <a:schemeClr val="dk1"/>
                </a:solidFill>
                <a:latin typeface="Quattrocento Sans"/>
                <a:ea typeface="Quattrocento Sans"/>
                <a:cs typeface="Quattrocento Sans"/>
                <a:sym typeface="Quattrocento Sans"/>
              </a:rPr>
              <a:t>Restorative Circle: Web-App  ........................................................................................  1</a:t>
            </a:r>
            <a:endParaRPr/>
          </a:p>
          <a:p>
            <a:pPr marL="0" lvl="0" indent="0" algn="l" rtl="0">
              <a:lnSpc>
                <a:spcPct val="100000"/>
              </a:lnSpc>
              <a:spcBef>
                <a:spcPts val="1000"/>
              </a:spcBef>
              <a:spcAft>
                <a:spcPts val="0"/>
              </a:spcAft>
              <a:buClr>
                <a:schemeClr val="dk1"/>
              </a:buClr>
              <a:buSzPts val="2400"/>
              <a:buNone/>
            </a:pPr>
            <a:r>
              <a:rPr lang="en-US" sz="2400">
                <a:solidFill>
                  <a:schemeClr val="dk1"/>
                </a:solidFill>
                <a:latin typeface="Quattrocento Sans"/>
                <a:ea typeface="Quattrocento Sans"/>
                <a:cs typeface="Quattrocento Sans"/>
                <a:sym typeface="Quattrocento Sans"/>
              </a:rPr>
              <a:t>          1.1    Audience  …………………………………………………………………………………</a:t>
            </a:r>
            <a:r>
              <a:rPr lang="en-US" sz="2400">
                <a:solidFill>
                  <a:schemeClr val="dk1"/>
                </a:solidFill>
              </a:rPr>
              <a:t>………………………</a:t>
            </a:r>
            <a:r>
              <a:rPr lang="en-US" sz="2400">
                <a:solidFill>
                  <a:schemeClr val="dk1"/>
                </a:solidFill>
                <a:latin typeface="Quattrocento Sans"/>
                <a:ea typeface="Quattrocento Sans"/>
                <a:cs typeface="Quattrocento Sans"/>
                <a:sym typeface="Quattrocento Sans"/>
              </a:rPr>
              <a:t>..….  2</a:t>
            </a:r>
            <a:endParaRPr/>
          </a:p>
          <a:p>
            <a:pPr marL="0" lvl="0" indent="0" algn="l" rtl="0">
              <a:lnSpc>
                <a:spcPct val="100000"/>
              </a:lnSpc>
              <a:spcBef>
                <a:spcPts val="1000"/>
              </a:spcBef>
              <a:spcAft>
                <a:spcPts val="0"/>
              </a:spcAft>
              <a:buClr>
                <a:schemeClr val="dk1"/>
              </a:buClr>
              <a:buSzPts val="2400"/>
              <a:buNone/>
            </a:pPr>
            <a:r>
              <a:rPr lang="en-US" sz="2400">
                <a:solidFill>
                  <a:schemeClr val="dk1"/>
                </a:solidFill>
                <a:latin typeface="Quattrocento Sans"/>
                <a:ea typeface="Quattrocento Sans"/>
                <a:cs typeface="Quattrocento Sans"/>
                <a:sym typeface="Quattrocento Sans"/>
              </a:rPr>
              <a:t>          1.2    Features: Mind Map  ………………………………………………</a:t>
            </a:r>
            <a:r>
              <a:rPr lang="en-US" sz="2400">
                <a:solidFill>
                  <a:schemeClr val="dk1"/>
                </a:solidFill>
              </a:rPr>
              <a:t>……………………</a:t>
            </a:r>
            <a:r>
              <a:rPr lang="en-US" sz="2400">
                <a:solidFill>
                  <a:schemeClr val="dk1"/>
                </a:solidFill>
                <a:latin typeface="Quattrocento Sans"/>
                <a:ea typeface="Quattrocento Sans"/>
                <a:cs typeface="Quattrocento Sans"/>
                <a:sym typeface="Quattrocento Sans"/>
              </a:rPr>
              <a:t>..………………</a:t>
            </a:r>
            <a:r>
              <a:rPr lang="en-US" sz="2400">
                <a:solidFill>
                  <a:schemeClr val="dk1"/>
                </a:solidFill>
              </a:rPr>
              <a:t>..</a:t>
            </a:r>
            <a:r>
              <a:rPr lang="en-US" sz="2400">
                <a:solidFill>
                  <a:schemeClr val="dk1"/>
                </a:solidFill>
                <a:latin typeface="Quattrocento Sans"/>
                <a:ea typeface="Quattrocento Sans"/>
                <a:cs typeface="Quattrocento Sans"/>
                <a:sym typeface="Quattrocento Sans"/>
              </a:rPr>
              <a:t>...  3</a:t>
            </a:r>
            <a:endParaRPr/>
          </a:p>
          <a:p>
            <a:pPr marL="0" lvl="0" indent="0" algn="l" rtl="0">
              <a:lnSpc>
                <a:spcPct val="100000"/>
              </a:lnSpc>
              <a:spcBef>
                <a:spcPts val="1000"/>
              </a:spcBef>
              <a:spcAft>
                <a:spcPts val="0"/>
              </a:spcAft>
              <a:buClr>
                <a:schemeClr val="dk1"/>
              </a:buClr>
              <a:buSzPts val="2400"/>
              <a:buNone/>
            </a:pPr>
            <a:r>
              <a:rPr lang="en-US" sz="2400">
                <a:solidFill>
                  <a:schemeClr val="dk1"/>
                </a:solidFill>
                <a:latin typeface="Quattrocento Sans"/>
                <a:ea typeface="Quattrocento Sans"/>
                <a:cs typeface="Quattrocento Sans"/>
                <a:sym typeface="Quattrocento Sans"/>
              </a:rPr>
              <a:t>          1.3    Functionality  ………………………………………………………</a:t>
            </a:r>
            <a:r>
              <a:rPr lang="en-US" sz="2400">
                <a:solidFill>
                  <a:schemeClr val="dk1"/>
                </a:solidFill>
              </a:rPr>
              <a:t>………………………</a:t>
            </a:r>
            <a:r>
              <a:rPr lang="en-US" sz="2400">
                <a:solidFill>
                  <a:schemeClr val="dk1"/>
                </a:solidFill>
                <a:latin typeface="Quattrocento Sans"/>
                <a:ea typeface="Quattrocento Sans"/>
                <a:cs typeface="Quattrocento Sans"/>
                <a:sym typeface="Quattrocento Sans"/>
              </a:rPr>
              <a:t>.……………</a:t>
            </a:r>
            <a:r>
              <a:rPr lang="en-US" sz="2400">
                <a:solidFill>
                  <a:schemeClr val="dk1"/>
                </a:solidFill>
              </a:rPr>
              <a:t>..</a:t>
            </a:r>
            <a:r>
              <a:rPr lang="en-US" sz="2400">
                <a:solidFill>
                  <a:schemeClr val="dk1"/>
                </a:solidFill>
                <a:latin typeface="Quattrocento Sans"/>
                <a:ea typeface="Quattrocento Sans"/>
                <a:cs typeface="Quattrocento Sans"/>
                <a:sym typeface="Quattrocento Sans"/>
              </a:rPr>
              <a:t>……….  4</a:t>
            </a:r>
            <a:endParaRPr/>
          </a:p>
          <a:p>
            <a:pPr marL="0" lvl="0" indent="0" algn="l" rtl="0">
              <a:lnSpc>
                <a:spcPct val="100000"/>
              </a:lnSpc>
              <a:spcBef>
                <a:spcPts val="1000"/>
              </a:spcBef>
              <a:spcAft>
                <a:spcPts val="0"/>
              </a:spcAft>
              <a:buClr>
                <a:schemeClr val="dk1"/>
              </a:buClr>
              <a:buSzPts val="2400"/>
              <a:buNone/>
            </a:pPr>
            <a:r>
              <a:rPr lang="en-US" sz="2400">
                <a:solidFill>
                  <a:schemeClr val="dk1"/>
                </a:solidFill>
                <a:latin typeface="Quattrocento Sans"/>
                <a:ea typeface="Quattrocento Sans"/>
                <a:cs typeface="Quattrocento Sans"/>
                <a:sym typeface="Quattrocento Sans"/>
              </a:rPr>
              <a:t>          1.4    Visuals  …………………………………………………………………</a:t>
            </a:r>
            <a:r>
              <a:rPr lang="en-US" sz="2400">
                <a:solidFill>
                  <a:schemeClr val="dk1"/>
                </a:solidFill>
              </a:rPr>
              <a:t>………………………</a:t>
            </a:r>
            <a:r>
              <a:rPr lang="en-US" sz="2400">
                <a:solidFill>
                  <a:schemeClr val="dk1"/>
                </a:solidFill>
                <a:latin typeface="Quattrocento Sans"/>
                <a:ea typeface="Quattrocento Sans"/>
                <a:cs typeface="Quattrocento Sans"/>
                <a:sym typeface="Quattrocento Sans"/>
              </a:rPr>
              <a:t>.……………</a:t>
            </a:r>
            <a:r>
              <a:rPr lang="en-US" sz="2400">
                <a:solidFill>
                  <a:schemeClr val="dk1"/>
                </a:solidFill>
              </a:rPr>
              <a:t>...</a:t>
            </a:r>
            <a:r>
              <a:rPr lang="en-US" sz="2400">
                <a:solidFill>
                  <a:schemeClr val="dk1"/>
                </a:solidFill>
                <a:latin typeface="Quattrocento Sans"/>
                <a:ea typeface="Quattrocento Sans"/>
                <a:cs typeface="Quattrocento Sans"/>
                <a:sym typeface="Quattrocento Sans"/>
              </a:rPr>
              <a:t>……...  </a:t>
            </a:r>
            <a:r>
              <a:rPr lang="en-US" sz="2400">
                <a:solidFill>
                  <a:schemeClr val="dk1"/>
                </a:solidFill>
              </a:rPr>
              <a:t>6</a:t>
            </a:r>
            <a:endParaRPr/>
          </a:p>
          <a:p>
            <a:pPr marL="457200" lvl="0" indent="-457200" algn="l" rtl="0">
              <a:lnSpc>
                <a:spcPct val="100000"/>
              </a:lnSpc>
              <a:spcBef>
                <a:spcPts val="1000"/>
              </a:spcBef>
              <a:spcAft>
                <a:spcPts val="0"/>
              </a:spcAft>
              <a:buClr>
                <a:schemeClr val="dk1"/>
              </a:buClr>
              <a:buSzPts val="2400"/>
              <a:buAutoNum type="arabicPeriod" startAt="2"/>
            </a:pPr>
            <a:r>
              <a:rPr lang="en-US" sz="2400">
                <a:solidFill>
                  <a:schemeClr val="dk1"/>
                </a:solidFill>
                <a:latin typeface="Quattrocento Sans"/>
                <a:ea typeface="Quattrocento Sans"/>
                <a:cs typeface="Quattrocento Sans"/>
                <a:sym typeface="Quattrocento Sans"/>
              </a:rPr>
              <a:t>Schematic  …..................................................................................</a:t>
            </a:r>
            <a:r>
              <a:rPr lang="en-US" sz="2400">
                <a:solidFill>
                  <a:schemeClr val="dk1"/>
                </a:solidFill>
              </a:rPr>
              <a:t>.</a:t>
            </a:r>
            <a:r>
              <a:rPr lang="en-US" sz="2400">
                <a:solidFill>
                  <a:schemeClr val="dk1"/>
                </a:solidFill>
                <a:latin typeface="Quattrocento Sans"/>
                <a:ea typeface="Quattrocento Sans"/>
                <a:cs typeface="Quattrocento Sans"/>
                <a:sym typeface="Quattrocento Sans"/>
              </a:rPr>
              <a:t>.........................</a:t>
            </a:r>
            <a:r>
              <a:rPr lang="en-US" sz="2400">
                <a:solidFill>
                  <a:schemeClr val="dk1"/>
                </a:solidFill>
              </a:rPr>
              <a:t>.</a:t>
            </a:r>
            <a:r>
              <a:rPr lang="en-US" sz="2400">
                <a:solidFill>
                  <a:schemeClr val="dk1"/>
                </a:solidFill>
                <a:latin typeface="Quattrocento Sans"/>
                <a:ea typeface="Quattrocento Sans"/>
                <a:cs typeface="Quattrocento Sans"/>
                <a:sym typeface="Quattrocento Sans"/>
              </a:rPr>
              <a:t>.........  </a:t>
            </a:r>
            <a:r>
              <a:rPr lang="en-US" sz="2400">
                <a:solidFill>
                  <a:schemeClr val="dk1"/>
                </a:solidFill>
              </a:rPr>
              <a:t>7</a:t>
            </a:r>
            <a:endParaRPr/>
          </a:p>
          <a:p>
            <a:pPr marL="457200" lvl="0" indent="-457200" algn="l" rtl="0">
              <a:lnSpc>
                <a:spcPct val="100000"/>
              </a:lnSpc>
              <a:spcBef>
                <a:spcPts val="1000"/>
              </a:spcBef>
              <a:spcAft>
                <a:spcPts val="0"/>
              </a:spcAft>
              <a:buClr>
                <a:schemeClr val="dk1"/>
              </a:buClr>
              <a:buSzPts val="2400"/>
              <a:buAutoNum type="arabicPeriod" startAt="2"/>
            </a:pPr>
            <a:r>
              <a:rPr lang="en-US" sz="2400">
                <a:solidFill>
                  <a:schemeClr val="dk1"/>
                </a:solidFill>
                <a:latin typeface="Quattrocento Sans"/>
                <a:ea typeface="Quattrocento Sans"/>
                <a:cs typeface="Quattrocento Sans"/>
                <a:sym typeface="Quattrocento Sans"/>
              </a:rPr>
              <a:t>Focus  …...............</a:t>
            </a:r>
            <a:r>
              <a:rPr lang="en-US" sz="2400">
                <a:solidFill>
                  <a:schemeClr val="dk1"/>
                </a:solidFill>
              </a:rPr>
              <a:t>..</a:t>
            </a:r>
            <a:r>
              <a:rPr lang="en-US" sz="2400">
                <a:solidFill>
                  <a:schemeClr val="dk1"/>
                </a:solidFill>
                <a:latin typeface="Quattrocento Sans"/>
                <a:ea typeface="Quattrocento Sans"/>
                <a:cs typeface="Quattrocento Sans"/>
                <a:sym typeface="Quattrocento Sans"/>
              </a:rPr>
              <a:t>.............................................................................................................  1</a:t>
            </a:r>
            <a:r>
              <a:rPr lang="en-US" sz="2400">
                <a:solidFill>
                  <a:schemeClr val="dk1"/>
                </a:solidFill>
              </a:rPr>
              <a:t>2</a:t>
            </a:r>
            <a:endParaRPr/>
          </a:p>
          <a:p>
            <a:pPr marL="457200" lvl="0" indent="-457200" algn="l" rtl="0">
              <a:lnSpc>
                <a:spcPct val="100000"/>
              </a:lnSpc>
              <a:spcBef>
                <a:spcPts val="1000"/>
              </a:spcBef>
              <a:spcAft>
                <a:spcPts val="0"/>
              </a:spcAft>
              <a:buClr>
                <a:schemeClr val="dk1"/>
              </a:buClr>
              <a:buSzPts val="2400"/>
              <a:buAutoNum type="arabicPeriod" startAt="2"/>
            </a:pPr>
            <a:r>
              <a:rPr lang="en-US" sz="2400">
                <a:solidFill>
                  <a:schemeClr val="dk1"/>
                </a:solidFill>
                <a:latin typeface="Quattrocento Sans"/>
                <a:ea typeface="Quattrocento Sans"/>
                <a:cs typeface="Quattrocento Sans"/>
                <a:sym typeface="Quattrocento Sans"/>
              </a:rPr>
              <a:t>Future Scope  ….................................................................................................................  1</a:t>
            </a:r>
            <a:r>
              <a:rPr lang="en-US" sz="2400">
                <a:solidFill>
                  <a:schemeClr val="dk1"/>
                </a:solidFill>
              </a:rPr>
              <a:t>3</a:t>
            </a:r>
            <a:endParaRPr/>
          </a:p>
          <a:p>
            <a:pPr marL="0" lvl="0" indent="0" algn="l" rtl="0">
              <a:lnSpc>
                <a:spcPct val="100000"/>
              </a:lnSpc>
              <a:spcBef>
                <a:spcPts val="1000"/>
              </a:spcBef>
              <a:spcAft>
                <a:spcPts val="0"/>
              </a:spcAft>
              <a:buClr>
                <a:srgbClr val="3F3F3F"/>
              </a:buClr>
              <a:buSzPts val="1600"/>
              <a:buNone/>
            </a:pPr>
            <a:endParaRPr sz="1600">
              <a:solidFill>
                <a:schemeClr val="dk1"/>
              </a:solidFill>
              <a:latin typeface="Quattrocento Sans"/>
              <a:ea typeface="Quattrocento Sans"/>
              <a:cs typeface="Quattrocento Sans"/>
              <a:sym typeface="Quattrocento Sans"/>
            </a:endParaRPr>
          </a:p>
          <a:p>
            <a:pPr marL="342900" lvl="0" indent="-241300" algn="l" rtl="0">
              <a:lnSpc>
                <a:spcPct val="100000"/>
              </a:lnSpc>
              <a:spcBef>
                <a:spcPts val="1000"/>
              </a:spcBef>
              <a:spcAft>
                <a:spcPts val="0"/>
              </a:spcAft>
              <a:buClr>
                <a:srgbClr val="3F3F3F"/>
              </a:buClr>
              <a:buSzPts val="1600"/>
              <a:buFont typeface="Quattrocento Sans"/>
              <a:buNone/>
            </a:pPr>
            <a:endParaRPr sz="1600">
              <a:solidFill>
                <a:schemeClr val="dk1"/>
              </a:solidFill>
              <a:latin typeface="Quattrocento Sans"/>
              <a:ea typeface="Quattrocento Sans"/>
              <a:cs typeface="Quattrocento Sans"/>
              <a:sym typeface="Quattrocento Sans"/>
            </a:endParaRPr>
          </a:p>
          <a:p>
            <a:pPr marL="228597" lvl="0" indent="-126997" algn="l" rtl="0">
              <a:lnSpc>
                <a:spcPct val="100000"/>
              </a:lnSpc>
              <a:spcBef>
                <a:spcPts val="1000"/>
              </a:spcBef>
              <a:spcAft>
                <a:spcPts val="0"/>
              </a:spcAft>
              <a:buClr>
                <a:srgbClr val="3F3F3F"/>
              </a:buClr>
              <a:buSzPts val="1600"/>
              <a:buNone/>
            </a:pPr>
            <a:endParaRPr sz="1600">
              <a:latin typeface="Quattrocento Sans"/>
              <a:ea typeface="Quattrocento Sans"/>
              <a:cs typeface="Quattrocento Sans"/>
              <a:sym typeface="Quattrocento Sans"/>
            </a:endParaRPr>
          </a:p>
        </p:txBody>
      </p:sp>
      <p:sp>
        <p:nvSpPr>
          <p:cNvPr id="100" name="Google Shape;100;p2"/>
          <p:cNvSpPr txBox="1">
            <a:spLocks noGrp="1"/>
          </p:cNvSpPr>
          <p:nvPr>
            <p:ph type="ftr" idx="11"/>
          </p:nvPr>
        </p:nvSpPr>
        <p:spPr>
          <a:xfrm>
            <a:off x="4648200" y="6203952"/>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Afrimerican Culture Initiative | NEU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4464"/>
              </a:buClr>
              <a:buSzPts val="2800"/>
              <a:buFont typeface="Quattrocento Sans"/>
              <a:buNone/>
            </a:pPr>
            <a:r>
              <a:rPr lang="en-US" b="1">
                <a:solidFill>
                  <a:srgbClr val="004464"/>
                </a:solidFill>
                <a:latin typeface="Quattrocento Sans"/>
                <a:ea typeface="Quattrocento Sans"/>
                <a:cs typeface="Quattrocento Sans"/>
                <a:sym typeface="Quattrocento Sans"/>
              </a:rPr>
              <a:t>1 | Restorative Circle: Web-App</a:t>
            </a:r>
            <a:endParaRPr/>
          </a:p>
        </p:txBody>
      </p:sp>
      <p:sp>
        <p:nvSpPr>
          <p:cNvPr id="106" name="Google Shape;106;p3"/>
          <p:cNvSpPr txBox="1">
            <a:spLocks noGrp="1"/>
          </p:cNvSpPr>
          <p:nvPr>
            <p:ph type="body" idx="1"/>
          </p:nvPr>
        </p:nvSpPr>
        <p:spPr>
          <a:xfrm>
            <a:off x="444500" y="1509612"/>
            <a:ext cx="4975869" cy="449832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3F3F3F"/>
              </a:buClr>
              <a:buSzPts val="1900"/>
              <a:buNone/>
            </a:pPr>
            <a:r>
              <a:rPr lang="en-US" sz="1900">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The four main divisions would be:</a:t>
            </a:r>
            <a:endParaRPr/>
          </a:p>
          <a:p>
            <a:pPr marL="228597" lvl="0" indent="-228597" algn="l" rtl="0">
              <a:lnSpc>
                <a:spcPct val="100000"/>
              </a:lnSpc>
              <a:spcBef>
                <a:spcPts val="2200"/>
              </a:spcBef>
              <a:spcAft>
                <a:spcPts val="0"/>
              </a:spcAft>
              <a:buClr>
                <a:srgbClr val="3F3F3F"/>
              </a:buClr>
              <a:buSzPts val="1900"/>
              <a:buChar char="•"/>
            </a:pPr>
            <a:r>
              <a:rPr lang="en-US" sz="1900">
                <a:latin typeface="Quattrocento Sans"/>
                <a:ea typeface="Quattrocento Sans"/>
                <a:cs typeface="Quattrocento Sans"/>
                <a:sym typeface="Quattrocento Sans"/>
              </a:rPr>
              <a:t>Audience</a:t>
            </a:r>
            <a:endParaRPr/>
          </a:p>
          <a:p>
            <a:pPr marL="228597" lvl="0" indent="-228597" algn="l" rtl="0">
              <a:lnSpc>
                <a:spcPct val="100000"/>
              </a:lnSpc>
              <a:spcBef>
                <a:spcPts val="1000"/>
              </a:spcBef>
              <a:spcAft>
                <a:spcPts val="0"/>
              </a:spcAft>
              <a:buClr>
                <a:srgbClr val="3F3F3F"/>
              </a:buClr>
              <a:buSzPts val="1900"/>
              <a:buChar char="•"/>
            </a:pPr>
            <a:r>
              <a:rPr lang="en-US" sz="1900">
                <a:latin typeface="Quattrocento Sans"/>
                <a:ea typeface="Quattrocento Sans"/>
                <a:cs typeface="Quattrocento Sans"/>
                <a:sym typeface="Quattrocento Sans"/>
              </a:rPr>
              <a:t>Features</a:t>
            </a:r>
            <a:endParaRPr/>
          </a:p>
          <a:p>
            <a:pPr marL="228597" lvl="0" indent="-228597" algn="l" rtl="0">
              <a:lnSpc>
                <a:spcPct val="100000"/>
              </a:lnSpc>
              <a:spcBef>
                <a:spcPts val="1000"/>
              </a:spcBef>
              <a:spcAft>
                <a:spcPts val="0"/>
              </a:spcAft>
              <a:buClr>
                <a:srgbClr val="3F3F3F"/>
              </a:buClr>
              <a:buSzPts val="1900"/>
              <a:buChar char="•"/>
            </a:pPr>
            <a:r>
              <a:rPr lang="en-US" sz="1900">
                <a:latin typeface="Quattrocento Sans"/>
                <a:ea typeface="Quattrocento Sans"/>
                <a:cs typeface="Quattrocento Sans"/>
                <a:sym typeface="Quattrocento Sans"/>
              </a:rPr>
              <a:t>Functionality</a:t>
            </a:r>
            <a:endParaRPr/>
          </a:p>
          <a:p>
            <a:pPr marL="228597" lvl="0" indent="-228597" algn="l" rtl="0">
              <a:lnSpc>
                <a:spcPct val="100000"/>
              </a:lnSpc>
              <a:spcBef>
                <a:spcPts val="1000"/>
              </a:spcBef>
              <a:spcAft>
                <a:spcPts val="0"/>
              </a:spcAft>
              <a:buClr>
                <a:srgbClr val="3F3F3F"/>
              </a:buClr>
              <a:buSzPts val="1900"/>
              <a:buChar char="•"/>
            </a:pPr>
            <a:r>
              <a:rPr lang="en-US" sz="1900">
                <a:latin typeface="Quattrocento Sans"/>
                <a:ea typeface="Quattrocento Sans"/>
                <a:cs typeface="Quattrocento Sans"/>
                <a:sym typeface="Quattrocento Sans"/>
              </a:rPr>
              <a:t>Visuals</a:t>
            </a:r>
            <a:endParaRPr/>
          </a:p>
          <a:p>
            <a:pPr marL="228597" lvl="0" indent="-126997" algn="l" rtl="0">
              <a:lnSpc>
                <a:spcPct val="100000"/>
              </a:lnSpc>
              <a:spcBef>
                <a:spcPts val="1000"/>
              </a:spcBef>
              <a:spcAft>
                <a:spcPts val="0"/>
              </a:spcAft>
              <a:buClr>
                <a:srgbClr val="3F3F3F"/>
              </a:buClr>
              <a:buSzPts val="1600"/>
              <a:buNone/>
            </a:pPr>
            <a:endParaRPr sz="1600">
              <a:latin typeface="Quattrocento Sans"/>
              <a:ea typeface="Quattrocento Sans"/>
              <a:cs typeface="Quattrocento Sans"/>
              <a:sym typeface="Quattrocento Sans"/>
            </a:endParaRPr>
          </a:p>
        </p:txBody>
      </p:sp>
      <p:grpSp>
        <p:nvGrpSpPr>
          <p:cNvPr id="107" name="Google Shape;107;p3" descr="circles connected by lines and text boxes"/>
          <p:cNvGrpSpPr/>
          <p:nvPr/>
        </p:nvGrpSpPr>
        <p:grpSpPr>
          <a:xfrm>
            <a:off x="5503978" y="1724622"/>
            <a:ext cx="5542415" cy="4068301"/>
            <a:chOff x="6083842" y="1939633"/>
            <a:chExt cx="5542415" cy="4068301"/>
          </a:xfrm>
        </p:grpSpPr>
        <p:cxnSp>
          <p:nvCxnSpPr>
            <p:cNvPr id="108" name="Google Shape;108;p3" descr="straight line"/>
            <p:cNvCxnSpPr>
              <a:endCxn id="109" idx="0"/>
            </p:cNvCxnSpPr>
            <p:nvPr/>
          </p:nvCxnSpPr>
          <p:spPr>
            <a:xfrm>
              <a:off x="9181335" y="3428877"/>
              <a:ext cx="910200" cy="1209600"/>
            </a:xfrm>
            <a:prstGeom prst="straightConnector1">
              <a:avLst/>
            </a:prstGeom>
            <a:noFill/>
            <a:ln w="19050" cap="flat" cmpd="sng">
              <a:solidFill>
                <a:schemeClr val="dk1"/>
              </a:solidFill>
              <a:prstDash val="solid"/>
              <a:miter lim="800000"/>
              <a:headEnd type="none" w="sm" len="sm"/>
              <a:tailEnd type="none" w="sm" len="sm"/>
            </a:ln>
          </p:spPr>
        </p:cxnSp>
        <p:cxnSp>
          <p:nvCxnSpPr>
            <p:cNvPr id="110" name="Google Shape;110;p3" descr="straight line"/>
            <p:cNvCxnSpPr>
              <a:stCxn id="111" idx="3"/>
              <a:endCxn id="112" idx="2"/>
            </p:cNvCxnSpPr>
            <p:nvPr/>
          </p:nvCxnSpPr>
          <p:spPr>
            <a:xfrm>
              <a:off x="9427475" y="2769591"/>
              <a:ext cx="826800" cy="141300"/>
            </a:xfrm>
            <a:prstGeom prst="straightConnector1">
              <a:avLst/>
            </a:prstGeom>
            <a:noFill/>
            <a:ln w="19050" cap="flat" cmpd="sng">
              <a:solidFill>
                <a:schemeClr val="dk1"/>
              </a:solidFill>
              <a:prstDash val="solid"/>
              <a:miter lim="800000"/>
              <a:headEnd type="none" w="sm" len="sm"/>
              <a:tailEnd type="none" w="sm" len="sm"/>
            </a:ln>
          </p:spPr>
        </p:cxnSp>
        <p:sp>
          <p:nvSpPr>
            <p:cNvPr id="113" name="Google Shape;113;p3"/>
            <p:cNvSpPr txBox="1"/>
            <p:nvPr/>
          </p:nvSpPr>
          <p:spPr>
            <a:xfrm>
              <a:off x="6083842" y="3410881"/>
              <a:ext cx="119888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Quattrocento Sans"/>
                  <a:ea typeface="Quattrocento Sans"/>
                  <a:cs typeface="Quattrocento Sans"/>
                  <a:sym typeface="Quattrocento Sans"/>
                </a:rPr>
                <a:t>Audience</a:t>
              </a:r>
              <a:endParaRPr/>
            </a:p>
          </p:txBody>
        </p:sp>
        <p:sp>
          <p:nvSpPr>
            <p:cNvPr id="114" name="Google Shape;114;p3"/>
            <p:cNvSpPr txBox="1"/>
            <p:nvPr/>
          </p:nvSpPr>
          <p:spPr>
            <a:xfrm>
              <a:off x="6973454" y="5320732"/>
              <a:ext cx="119888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Quattrocento Sans"/>
                  <a:ea typeface="Quattrocento Sans"/>
                  <a:cs typeface="Quattrocento Sans"/>
                  <a:sym typeface="Quattrocento Sans"/>
                </a:rPr>
                <a:t>Features</a:t>
              </a:r>
              <a:endParaRPr/>
            </a:p>
          </p:txBody>
        </p:sp>
        <p:sp>
          <p:nvSpPr>
            <p:cNvPr id="115" name="Google Shape;115;p3"/>
            <p:cNvSpPr txBox="1"/>
            <p:nvPr/>
          </p:nvSpPr>
          <p:spPr>
            <a:xfrm>
              <a:off x="9364476" y="5638602"/>
              <a:ext cx="160832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Quattrocento Sans"/>
                  <a:ea typeface="Quattrocento Sans"/>
                  <a:cs typeface="Quattrocento Sans"/>
                  <a:sym typeface="Quattrocento Sans"/>
                </a:rPr>
                <a:t>Functionality</a:t>
              </a:r>
              <a:endParaRPr/>
            </a:p>
          </p:txBody>
        </p:sp>
        <p:sp>
          <p:nvSpPr>
            <p:cNvPr id="116" name="Google Shape;116;p3"/>
            <p:cNvSpPr txBox="1"/>
            <p:nvPr/>
          </p:nvSpPr>
          <p:spPr>
            <a:xfrm>
              <a:off x="10017933" y="3412384"/>
              <a:ext cx="160832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Quattrocento Sans"/>
                  <a:ea typeface="Quattrocento Sans"/>
                  <a:cs typeface="Quattrocento Sans"/>
                  <a:sym typeface="Quattrocento Sans"/>
                </a:rPr>
                <a:t>Visuals</a:t>
              </a:r>
              <a:endParaRPr/>
            </a:p>
          </p:txBody>
        </p:sp>
        <p:grpSp>
          <p:nvGrpSpPr>
            <p:cNvPr id="117" name="Google Shape;117;p3" descr="oval shape"/>
            <p:cNvGrpSpPr/>
            <p:nvPr/>
          </p:nvGrpSpPr>
          <p:grpSpPr>
            <a:xfrm>
              <a:off x="10254280" y="2410756"/>
              <a:ext cx="1000125" cy="1000125"/>
              <a:chOff x="8593615" y="2381513"/>
              <a:chExt cx="1000125" cy="1000125"/>
            </a:xfrm>
          </p:grpSpPr>
          <p:sp>
            <p:nvSpPr>
              <p:cNvPr id="112" name="Google Shape;112;p3"/>
              <p:cNvSpPr/>
              <p:nvPr/>
            </p:nvSpPr>
            <p:spPr>
              <a:xfrm>
                <a:off x="8593615" y="2381513"/>
                <a:ext cx="1000125" cy="1000125"/>
              </a:xfrm>
              <a:prstGeom prst="ellipse">
                <a:avLst/>
              </a:prstGeom>
              <a:solidFill>
                <a:schemeClr val="accent3"/>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000" b="0" i="0" u="none" strike="noStrike" cap="none">
                  <a:solidFill>
                    <a:schemeClr val="lt1"/>
                  </a:solidFill>
                  <a:latin typeface="Quattrocento Sans"/>
                  <a:ea typeface="Quattrocento Sans"/>
                  <a:cs typeface="Quattrocento Sans"/>
                  <a:sym typeface="Quattrocento Sans"/>
                </a:endParaRPr>
              </a:p>
            </p:txBody>
          </p:sp>
          <p:pic>
            <p:nvPicPr>
              <p:cNvPr id="118" name="Google Shape;118;p3" descr="Palette with solid fill"/>
              <p:cNvPicPr preferRelativeResize="0"/>
              <p:nvPr/>
            </p:nvPicPr>
            <p:blipFill rotWithShape="1">
              <a:blip r:embed="rId3">
                <a:alphaModFix/>
              </a:blip>
              <a:srcRect/>
              <a:stretch/>
            </p:blipFill>
            <p:spPr>
              <a:xfrm>
                <a:off x="8736742" y="2528783"/>
                <a:ext cx="734624" cy="734624"/>
              </a:xfrm>
              <a:prstGeom prst="rect">
                <a:avLst/>
              </a:prstGeom>
              <a:noFill/>
              <a:ln>
                <a:noFill/>
              </a:ln>
            </p:spPr>
          </p:pic>
        </p:grpSp>
        <p:grpSp>
          <p:nvGrpSpPr>
            <p:cNvPr id="119" name="Google Shape;119;p3" descr="oval shape"/>
            <p:cNvGrpSpPr/>
            <p:nvPr/>
          </p:nvGrpSpPr>
          <p:grpSpPr>
            <a:xfrm>
              <a:off x="7027877" y="4300404"/>
              <a:ext cx="1000125" cy="1000125"/>
              <a:chOff x="7377929" y="4545280"/>
              <a:chExt cx="1000125" cy="1000125"/>
            </a:xfrm>
          </p:grpSpPr>
          <p:sp>
            <p:nvSpPr>
              <p:cNvPr id="120" name="Google Shape;120;p3"/>
              <p:cNvSpPr/>
              <p:nvPr/>
            </p:nvSpPr>
            <p:spPr>
              <a:xfrm>
                <a:off x="7377929" y="4545280"/>
                <a:ext cx="1000125" cy="1000125"/>
              </a:xfrm>
              <a:prstGeom prst="ellipse">
                <a:avLst/>
              </a:prstGeom>
              <a:solidFill>
                <a:schemeClr val="accent1"/>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000" b="0" i="0" u="none" strike="noStrike" cap="none">
                  <a:solidFill>
                    <a:schemeClr val="lt1"/>
                  </a:solidFill>
                  <a:latin typeface="Quattrocento Sans"/>
                  <a:ea typeface="Quattrocento Sans"/>
                  <a:cs typeface="Quattrocento Sans"/>
                  <a:sym typeface="Quattrocento Sans"/>
                </a:endParaRPr>
              </a:p>
            </p:txBody>
          </p:sp>
          <p:pic>
            <p:nvPicPr>
              <p:cNvPr id="121" name="Google Shape;121;p3" descr="Network with solid fill"/>
              <p:cNvPicPr preferRelativeResize="0"/>
              <p:nvPr/>
            </p:nvPicPr>
            <p:blipFill rotWithShape="1">
              <a:blip r:embed="rId4">
                <a:alphaModFix/>
              </a:blip>
              <a:srcRect/>
              <a:stretch/>
            </p:blipFill>
            <p:spPr>
              <a:xfrm>
                <a:off x="7538453" y="4700581"/>
                <a:ext cx="679076" cy="679076"/>
              </a:xfrm>
              <a:prstGeom prst="rect">
                <a:avLst/>
              </a:prstGeom>
              <a:noFill/>
              <a:ln>
                <a:noFill/>
              </a:ln>
            </p:spPr>
          </p:pic>
        </p:grpSp>
        <p:grpSp>
          <p:nvGrpSpPr>
            <p:cNvPr id="122" name="Google Shape;122;p3" descr="oval shape"/>
            <p:cNvGrpSpPr/>
            <p:nvPr/>
          </p:nvGrpSpPr>
          <p:grpSpPr>
            <a:xfrm>
              <a:off x="9591472" y="4638477"/>
              <a:ext cx="1000125" cy="1000125"/>
              <a:chOff x="9123650" y="4883353"/>
              <a:chExt cx="1000125" cy="1000125"/>
            </a:xfrm>
          </p:grpSpPr>
          <p:sp>
            <p:nvSpPr>
              <p:cNvPr id="109" name="Google Shape;109;p3"/>
              <p:cNvSpPr/>
              <p:nvPr/>
            </p:nvSpPr>
            <p:spPr>
              <a:xfrm>
                <a:off x="9123650" y="4883353"/>
                <a:ext cx="1000125" cy="1000125"/>
              </a:xfrm>
              <a:prstGeom prst="ellipse">
                <a:avLst/>
              </a:prstGeom>
              <a:solidFill>
                <a:schemeClr val="accent2"/>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000" b="0" i="0" u="none" strike="noStrike" cap="none">
                  <a:solidFill>
                    <a:schemeClr val="lt1"/>
                  </a:solidFill>
                  <a:latin typeface="Quattrocento Sans"/>
                  <a:ea typeface="Quattrocento Sans"/>
                  <a:cs typeface="Quattrocento Sans"/>
                  <a:sym typeface="Quattrocento Sans"/>
                </a:endParaRPr>
              </a:p>
            </p:txBody>
          </p:sp>
          <p:pic>
            <p:nvPicPr>
              <p:cNvPr id="123" name="Google Shape;123;p3" descr="Puzzle with solid fill"/>
              <p:cNvPicPr preferRelativeResize="0"/>
              <p:nvPr/>
            </p:nvPicPr>
            <p:blipFill rotWithShape="1">
              <a:blip r:embed="rId5">
                <a:alphaModFix/>
              </a:blip>
              <a:srcRect/>
              <a:stretch/>
            </p:blipFill>
            <p:spPr>
              <a:xfrm>
                <a:off x="9263519" y="5040119"/>
                <a:ext cx="724630" cy="724626"/>
              </a:xfrm>
              <a:prstGeom prst="rect">
                <a:avLst/>
              </a:prstGeom>
              <a:noFill/>
              <a:ln>
                <a:noFill/>
              </a:ln>
            </p:spPr>
          </p:pic>
        </p:grpSp>
        <p:sp>
          <p:nvSpPr>
            <p:cNvPr id="124" name="Google Shape;124;p3" descr="oval shape"/>
            <p:cNvSpPr/>
            <p:nvPr/>
          </p:nvSpPr>
          <p:spPr>
            <a:xfrm>
              <a:off x="7960738" y="1939633"/>
              <a:ext cx="1630734" cy="1630734"/>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11" name="Google Shape;111;p3"/>
            <p:cNvSpPr txBox="1"/>
            <p:nvPr/>
          </p:nvSpPr>
          <p:spPr>
            <a:xfrm>
              <a:off x="8100607" y="2446426"/>
              <a:ext cx="132686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lt1"/>
                  </a:solidFill>
                  <a:latin typeface="Quattrocento Sans"/>
                  <a:ea typeface="Quattrocento Sans"/>
                  <a:cs typeface="Quattrocento Sans"/>
                  <a:sym typeface="Quattrocento Sans"/>
                </a:rPr>
                <a:t>CIRCLE WEB APP</a:t>
              </a:r>
              <a:endParaRPr/>
            </a:p>
          </p:txBody>
        </p:sp>
        <p:cxnSp>
          <p:nvCxnSpPr>
            <p:cNvPr id="125" name="Google Shape;125;p3" descr="straight line"/>
            <p:cNvCxnSpPr>
              <a:endCxn id="126" idx="6"/>
            </p:cNvCxnSpPr>
            <p:nvPr/>
          </p:nvCxnSpPr>
          <p:spPr>
            <a:xfrm flipH="1">
              <a:off x="7148158" y="2785169"/>
              <a:ext cx="809100" cy="150000"/>
            </a:xfrm>
            <a:prstGeom prst="straightConnector1">
              <a:avLst/>
            </a:prstGeom>
            <a:noFill/>
            <a:ln w="19050" cap="flat" cmpd="sng">
              <a:solidFill>
                <a:schemeClr val="dk1"/>
              </a:solidFill>
              <a:prstDash val="solid"/>
              <a:miter lim="800000"/>
              <a:headEnd type="none" w="sm" len="sm"/>
              <a:tailEnd type="none" w="sm" len="sm"/>
            </a:ln>
          </p:spPr>
        </p:cxnSp>
        <p:cxnSp>
          <p:nvCxnSpPr>
            <p:cNvPr id="127" name="Google Shape;127;p3" descr="straight line"/>
            <p:cNvCxnSpPr>
              <a:endCxn id="120" idx="7"/>
            </p:cNvCxnSpPr>
            <p:nvPr/>
          </p:nvCxnSpPr>
          <p:spPr>
            <a:xfrm flipH="1">
              <a:off x="7881537" y="3349769"/>
              <a:ext cx="413400" cy="1097100"/>
            </a:xfrm>
            <a:prstGeom prst="straightConnector1">
              <a:avLst/>
            </a:prstGeom>
            <a:noFill/>
            <a:ln w="19050" cap="flat" cmpd="sng">
              <a:solidFill>
                <a:schemeClr val="dk1"/>
              </a:solidFill>
              <a:prstDash val="solid"/>
              <a:miter lim="800000"/>
              <a:headEnd type="none" w="sm" len="sm"/>
              <a:tailEnd type="none" w="sm" len="sm"/>
            </a:ln>
          </p:spPr>
        </p:cxnSp>
        <p:grpSp>
          <p:nvGrpSpPr>
            <p:cNvPr id="128" name="Google Shape;128;p3" descr="oval shape"/>
            <p:cNvGrpSpPr/>
            <p:nvPr/>
          </p:nvGrpSpPr>
          <p:grpSpPr>
            <a:xfrm>
              <a:off x="6148033" y="2435107"/>
              <a:ext cx="1000125" cy="1000125"/>
              <a:chOff x="6549217" y="1949852"/>
              <a:chExt cx="1000125" cy="1000125"/>
            </a:xfrm>
          </p:grpSpPr>
          <p:sp>
            <p:nvSpPr>
              <p:cNvPr id="126" name="Google Shape;126;p3"/>
              <p:cNvSpPr/>
              <p:nvPr/>
            </p:nvSpPr>
            <p:spPr>
              <a:xfrm>
                <a:off x="6549217" y="1949852"/>
                <a:ext cx="1000125" cy="1000125"/>
              </a:xfrm>
              <a:prstGeom prst="ellipse">
                <a:avLst/>
              </a:prstGeom>
              <a:solidFill>
                <a:schemeClr val="accent6"/>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000" b="0" i="0" u="none" strike="noStrike" cap="none">
                  <a:solidFill>
                    <a:schemeClr val="lt1"/>
                  </a:solidFill>
                  <a:latin typeface="Quattrocento Sans"/>
                  <a:ea typeface="Quattrocento Sans"/>
                  <a:cs typeface="Quattrocento Sans"/>
                  <a:sym typeface="Quattrocento Sans"/>
                </a:endParaRPr>
              </a:p>
            </p:txBody>
          </p:sp>
          <p:pic>
            <p:nvPicPr>
              <p:cNvPr id="129" name="Google Shape;129;p3" descr="Group of men with solid fill"/>
              <p:cNvPicPr preferRelativeResize="0"/>
              <p:nvPr/>
            </p:nvPicPr>
            <p:blipFill rotWithShape="1">
              <a:blip r:embed="rId6">
                <a:alphaModFix/>
              </a:blip>
              <a:srcRect/>
              <a:stretch/>
            </p:blipFill>
            <p:spPr>
              <a:xfrm>
                <a:off x="6695394" y="2103877"/>
                <a:ext cx="692074" cy="692074"/>
              </a:xfrm>
              <a:prstGeom prst="rect">
                <a:avLst/>
              </a:prstGeom>
              <a:noFill/>
              <a:ln>
                <a:noFill/>
              </a:ln>
            </p:spPr>
          </p:pic>
        </p:grpSp>
      </p:grpSp>
      <p:sp>
        <p:nvSpPr>
          <p:cNvPr id="130" name="Google Shape;130;p3"/>
          <p:cNvSpPr txBox="1">
            <a:spLocks noGrp="1"/>
          </p:cNvSpPr>
          <p:nvPr>
            <p:ph type="sldNum" idx="12"/>
          </p:nvPr>
        </p:nvSpPr>
        <p:spPr>
          <a:xfrm>
            <a:off x="11311900" y="6203950"/>
            <a:ext cx="336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5" name="Google Shape;135;p4"/>
          <p:cNvCxnSpPr/>
          <p:nvPr/>
        </p:nvCxnSpPr>
        <p:spPr>
          <a:xfrm rot="10800000" flipH="1">
            <a:off x="288750" y="3603200"/>
            <a:ext cx="11614500" cy="12300"/>
          </a:xfrm>
          <a:prstGeom prst="straightConnector1">
            <a:avLst/>
          </a:prstGeom>
          <a:noFill/>
          <a:ln w="9525" cap="flat" cmpd="sng">
            <a:solidFill>
              <a:schemeClr val="dk2"/>
            </a:solidFill>
            <a:prstDash val="solid"/>
            <a:round/>
            <a:headEnd type="none" w="med" len="med"/>
            <a:tailEnd type="none" w="med" len="med"/>
          </a:ln>
          <a:effectLst>
            <a:outerShdw blurRad="57150" dist="19050" dir="5400000" algn="bl" rotWithShape="0">
              <a:srgbClr val="000000">
                <a:alpha val="50000"/>
              </a:srgbClr>
            </a:outerShdw>
          </a:effectLst>
        </p:spPr>
      </p:cxnSp>
      <p:sp>
        <p:nvSpPr>
          <p:cNvPr id="136" name="Google Shape;136;p4"/>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4464"/>
              </a:buClr>
              <a:buSzPts val="2800"/>
              <a:buFont typeface="Quattrocento Sans"/>
              <a:buNone/>
            </a:pPr>
            <a:r>
              <a:rPr lang="en-US" b="1">
                <a:solidFill>
                  <a:srgbClr val="004464"/>
                </a:solidFill>
                <a:latin typeface="Quattrocento Sans"/>
                <a:ea typeface="Quattrocento Sans"/>
                <a:cs typeface="Quattrocento Sans"/>
                <a:sym typeface="Quattrocento Sans"/>
              </a:rPr>
              <a:t>1.1 | Audience</a:t>
            </a:r>
            <a:endParaRPr/>
          </a:p>
        </p:txBody>
      </p:sp>
      <p:sp>
        <p:nvSpPr>
          <p:cNvPr id="137" name="Google Shape;137;p4"/>
          <p:cNvSpPr/>
          <p:nvPr/>
        </p:nvSpPr>
        <p:spPr>
          <a:xfrm>
            <a:off x="5320599" y="3181559"/>
            <a:ext cx="1021500" cy="855600"/>
          </a:xfrm>
          <a:prstGeom prst="ellipse">
            <a:avLst/>
          </a:prstGeom>
          <a:solidFill>
            <a:schemeClr val="accent6"/>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000" b="0" i="0" u="none" strike="noStrike" cap="none">
              <a:solidFill>
                <a:schemeClr val="lt1"/>
              </a:solidFill>
              <a:latin typeface="Quattrocento Sans"/>
              <a:ea typeface="Quattrocento Sans"/>
              <a:cs typeface="Quattrocento Sans"/>
              <a:sym typeface="Quattrocento Sans"/>
            </a:endParaRPr>
          </a:p>
        </p:txBody>
      </p:sp>
      <p:pic>
        <p:nvPicPr>
          <p:cNvPr id="138" name="Google Shape;138;p4" descr="Group of men with solid fill"/>
          <p:cNvPicPr preferRelativeResize="0"/>
          <p:nvPr/>
        </p:nvPicPr>
        <p:blipFill rotWithShape="1">
          <a:blip r:embed="rId3">
            <a:alphaModFix/>
          </a:blip>
          <a:srcRect/>
          <a:stretch/>
        </p:blipFill>
        <p:spPr>
          <a:xfrm>
            <a:off x="5480948" y="3291338"/>
            <a:ext cx="706889" cy="632162"/>
          </a:xfrm>
          <a:prstGeom prst="rect">
            <a:avLst/>
          </a:prstGeom>
          <a:noFill/>
          <a:ln>
            <a:noFill/>
          </a:ln>
        </p:spPr>
      </p:pic>
      <p:sp>
        <p:nvSpPr>
          <p:cNvPr id="139" name="Google Shape;139;p4"/>
          <p:cNvSpPr/>
          <p:nvPr/>
        </p:nvSpPr>
        <p:spPr>
          <a:xfrm>
            <a:off x="7662126" y="3894427"/>
            <a:ext cx="1664700" cy="1538700"/>
          </a:xfrm>
          <a:prstGeom prst="ellipse">
            <a:avLst/>
          </a:prstGeom>
          <a:solidFill>
            <a:schemeClr val="accent6"/>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1800" b="0" i="0" u="none" strike="noStrike" cap="none">
                <a:solidFill>
                  <a:schemeClr val="lt1"/>
                </a:solidFill>
                <a:latin typeface="Quattrocento Sans"/>
                <a:ea typeface="Quattrocento Sans"/>
                <a:cs typeface="Quattrocento Sans"/>
                <a:sym typeface="Quattrocento Sans"/>
              </a:rPr>
              <a:t>Participant</a:t>
            </a:r>
            <a:endParaRPr/>
          </a:p>
        </p:txBody>
      </p:sp>
      <p:sp>
        <p:nvSpPr>
          <p:cNvPr id="140" name="Google Shape;140;p4"/>
          <p:cNvSpPr/>
          <p:nvPr/>
        </p:nvSpPr>
        <p:spPr>
          <a:xfrm>
            <a:off x="2419516" y="3954427"/>
            <a:ext cx="1581000" cy="1538700"/>
          </a:xfrm>
          <a:prstGeom prst="ellipse">
            <a:avLst/>
          </a:prstGeom>
          <a:solidFill>
            <a:schemeClr val="accent6"/>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1800" b="0" i="0" u="none" strike="noStrike" cap="none">
                <a:solidFill>
                  <a:schemeClr val="lt1"/>
                </a:solidFill>
                <a:latin typeface="Quattrocento Sans"/>
                <a:ea typeface="Quattrocento Sans"/>
                <a:cs typeface="Quattrocento Sans"/>
                <a:sym typeface="Quattrocento Sans"/>
              </a:rPr>
              <a:t>Facilitator</a:t>
            </a:r>
            <a:endParaRPr/>
          </a:p>
        </p:txBody>
      </p:sp>
      <p:cxnSp>
        <p:nvCxnSpPr>
          <p:cNvPr id="141" name="Google Shape;141;p4"/>
          <p:cNvCxnSpPr>
            <a:stCxn id="137" idx="4"/>
          </p:cNvCxnSpPr>
          <p:nvPr/>
        </p:nvCxnSpPr>
        <p:spPr>
          <a:xfrm flipH="1">
            <a:off x="5829549" y="4037159"/>
            <a:ext cx="1800" cy="653100"/>
          </a:xfrm>
          <a:prstGeom prst="straightConnector1">
            <a:avLst/>
          </a:prstGeom>
          <a:noFill/>
          <a:ln w="9525" cap="flat" cmpd="sng">
            <a:solidFill>
              <a:schemeClr val="dk1"/>
            </a:solidFill>
            <a:prstDash val="solid"/>
            <a:miter lim="800000"/>
            <a:headEnd type="none" w="sm" len="sm"/>
            <a:tailEnd type="triangle" w="med" len="med"/>
          </a:ln>
        </p:spPr>
      </p:cxnSp>
      <p:cxnSp>
        <p:nvCxnSpPr>
          <p:cNvPr id="142" name="Google Shape;142;p4"/>
          <p:cNvCxnSpPr/>
          <p:nvPr/>
        </p:nvCxnSpPr>
        <p:spPr>
          <a:xfrm>
            <a:off x="4000566" y="4723764"/>
            <a:ext cx="3661500" cy="0"/>
          </a:xfrm>
          <a:prstGeom prst="straightConnector1">
            <a:avLst/>
          </a:prstGeom>
          <a:noFill/>
          <a:ln w="9525" cap="flat" cmpd="sng">
            <a:solidFill>
              <a:schemeClr val="dk1"/>
            </a:solidFill>
            <a:prstDash val="solid"/>
            <a:miter lim="800000"/>
            <a:headEnd type="triangle" w="med" len="med"/>
            <a:tailEnd type="triangle" w="med" len="med"/>
          </a:ln>
        </p:spPr>
      </p:cxnSp>
      <p:sp>
        <p:nvSpPr>
          <p:cNvPr id="143" name="Google Shape;143;p4"/>
          <p:cNvSpPr txBox="1"/>
          <p:nvPr/>
        </p:nvSpPr>
        <p:spPr>
          <a:xfrm>
            <a:off x="7525" y="4528025"/>
            <a:ext cx="2412000" cy="9651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lnSpc>
                <a:spcPct val="100000"/>
              </a:lnSpc>
              <a:spcBef>
                <a:spcPts val="0"/>
              </a:spcBef>
              <a:spcAft>
                <a:spcPts val="0"/>
              </a:spcAft>
              <a:buClr>
                <a:schemeClr val="dk1"/>
              </a:buClr>
              <a:buSzPct val="100000"/>
              <a:buFont typeface="Arial"/>
              <a:buNone/>
            </a:pPr>
            <a:r>
              <a:rPr lang="en-US" sz="1800" b="0" i="0" u="none" strike="noStrike" cap="none">
                <a:solidFill>
                  <a:schemeClr val="dk1"/>
                </a:solidFill>
                <a:latin typeface="Quattrocento Sans"/>
                <a:ea typeface="Quattrocento Sans"/>
                <a:cs typeface="Quattrocento Sans"/>
                <a:sym typeface="Quattrocento Sans"/>
              </a:rPr>
              <a:t>Facilitators are the Circle keepers and the host throughout the entire meeting</a:t>
            </a:r>
            <a:endParaRPr/>
          </a:p>
        </p:txBody>
      </p:sp>
      <p:sp>
        <p:nvSpPr>
          <p:cNvPr id="144" name="Google Shape;144;p4"/>
          <p:cNvSpPr txBox="1"/>
          <p:nvPr/>
        </p:nvSpPr>
        <p:spPr>
          <a:xfrm>
            <a:off x="9326826" y="4348024"/>
            <a:ext cx="2748600" cy="1085100"/>
          </a:xfrm>
          <a:prstGeom prst="rect">
            <a:avLst/>
          </a:prstGeom>
          <a:noFill/>
          <a:ln>
            <a:noFill/>
          </a:ln>
        </p:spPr>
        <p:txBody>
          <a:bodyPr spcFirstLastPara="1" wrap="square" lIns="91425" tIns="45700" rIns="91425" bIns="45700" anchor="t" anchorCtr="0">
            <a:normAutofit lnSpcReduction="10000"/>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Quattrocento Sans"/>
                <a:ea typeface="Quattrocento Sans"/>
                <a:cs typeface="Quattrocento Sans"/>
                <a:sym typeface="Quattrocento Sans"/>
              </a:rPr>
              <a:t>Participants are the ones invited by the facilitators into the meeting (mostly teachers)</a:t>
            </a:r>
            <a:endParaRPr/>
          </a:p>
        </p:txBody>
      </p:sp>
      <p:sp>
        <p:nvSpPr>
          <p:cNvPr id="145" name="Google Shape;145;p4"/>
          <p:cNvSpPr/>
          <p:nvPr/>
        </p:nvSpPr>
        <p:spPr>
          <a:xfrm>
            <a:off x="4256175" y="1276443"/>
            <a:ext cx="3150300" cy="965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LEVEL OF USERS</a:t>
            </a:r>
            <a:endParaRPr/>
          </a:p>
        </p:txBody>
      </p:sp>
      <p:sp>
        <p:nvSpPr>
          <p:cNvPr id="146" name="Google Shape;146;p4"/>
          <p:cNvSpPr txBox="1">
            <a:spLocks noGrp="1"/>
          </p:cNvSpPr>
          <p:nvPr>
            <p:ph type="sldNum" idx="12"/>
          </p:nvPr>
        </p:nvSpPr>
        <p:spPr>
          <a:xfrm>
            <a:off x="11311901" y="6203950"/>
            <a:ext cx="336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2</a:t>
            </a:r>
            <a:endParaRPr/>
          </a:p>
        </p:txBody>
      </p:sp>
      <p:sp>
        <p:nvSpPr>
          <p:cNvPr id="147" name="Google Shape;147;p4"/>
          <p:cNvSpPr/>
          <p:nvPr/>
        </p:nvSpPr>
        <p:spPr>
          <a:xfrm>
            <a:off x="7620276" y="1896302"/>
            <a:ext cx="1664700" cy="1538700"/>
          </a:xfrm>
          <a:prstGeom prst="ellipse">
            <a:avLst/>
          </a:prstGeom>
          <a:solidFill>
            <a:schemeClr val="accent6"/>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Data/</a:t>
            </a:r>
            <a:endParaRPr sz="1800">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Technical </a:t>
            </a:r>
            <a:endParaRPr/>
          </a:p>
        </p:txBody>
      </p:sp>
      <p:sp>
        <p:nvSpPr>
          <p:cNvPr id="148" name="Google Shape;148;p4"/>
          <p:cNvSpPr/>
          <p:nvPr/>
        </p:nvSpPr>
        <p:spPr>
          <a:xfrm>
            <a:off x="2377666" y="1956302"/>
            <a:ext cx="1581000" cy="1538700"/>
          </a:xfrm>
          <a:prstGeom prst="ellipse">
            <a:avLst/>
          </a:prstGeom>
          <a:solidFill>
            <a:schemeClr val="accent6"/>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a:solidFill>
                  <a:schemeClr val="lt1"/>
                </a:solidFill>
                <a:latin typeface="Quattrocento Sans"/>
                <a:ea typeface="Quattrocento Sans"/>
                <a:cs typeface="Quattrocento Sans"/>
                <a:sym typeface="Quattrocento Sans"/>
              </a:rPr>
              <a:t>Administrator</a:t>
            </a:r>
            <a:endParaRPr/>
          </a:p>
        </p:txBody>
      </p:sp>
      <p:cxnSp>
        <p:nvCxnSpPr>
          <p:cNvPr id="149" name="Google Shape;149;p4"/>
          <p:cNvCxnSpPr/>
          <p:nvPr/>
        </p:nvCxnSpPr>
        <p:spPr>
          <a:xfrm>
            <a:off x="3958716" y="2725639"/>
            <a:ext cx="3661500" cy="0"/>
          </a:xfrm>
          <a:prstGeom prst="straightConnector1">
            <a:avLst/>
          </a:prstGeom>
          <a:noFill/>
          <a:ln w="9525" cap="flat" cmpd="sng">
            <a:solidFill>
              <a:schemeClr val="dk1"/>
            </a:solidFill>
            <a:prstDash val="solid"/>
            <a:miter lim="800000"/>
            <a:headEnd type="triangle" w="med" len="med"/>
            <a:tailEnd type="triangle" w="med" len="med"/>
          </a:ln>
        </p:spPr>
      </p:cxnSp>
      <p:cxnSp>
        <p:nvCxnSpPr>
          <p:cNvPr id="150" name="Google Shape;150;p4"/>
          <p:cNvCxnSpPr>
            <a:stCxn id="137" idx="0"/>
          </p:cNvCxnSpPr>
          <p:nvPr/>
        </p:nvCxnSpPr>
        <p:spPr>
          <a:xfrm rot="10800000">
            <a:off x="5829549" y="2737259"/>
            <a:ext cx="1800" cy="444300"/>
          </a:xfrm>
          <a:prstGeom prst="straightConnector1">
            <a:avLst/>
          </a:prstGeom>
          <a:noFill/>
          <a:ln w="9525" cap="flat" cmpd="sng">
            <a:solidFill>
              <a:schemeClr val="dk1"/>
            </a:solidFill>
            <a:prstDash val="solid"/>
            <a:miter lim="800000"/>
            <a:headEnd type="none" w="sm" len="sm"/>
            <a:tailEnd type="triangle" w="med" len="med"/>
          </a:ln>
        </p:spPr>
      </p:cxnSp>
      <p:sp>
        <p:nvSpPr>
          <p:cNvPr id="151" name="Google Shape;151;p4"/>
          <p:cNvSpPr txBox="1"/>
          <p:nvPr/>
        </p:nvSpPr>
        <p:spPr>
          <a:xfrm>
            <a:off x="7525" y="1956300"/>
            <a:ext cx="2412000" cy="965100"/>
          </a:xfrm>
          <a:prstGeom prst="rect">
            <a:avLst/>
          </a:prstGeom>
          <a:noFill/>
          <a:ln>
            <a:noFill/>
          </a:ln>
        </p:spPr>
        <p:txBody>
          <a:bodyPr spcFirstLastPara="1" wrap="square" lIns="91425" tIns="45700" rIns="91425" bIns="45700" anchor="t" anchorCtr="0">
            <a:normAutofit/>
          </a:bodyPr>
          <a:lstStyle/>
          <a:p>
            <a:pPr marL="0" marR="0" lvl="0" indent="0" algn="ctr" rtl="0">
              <a:lnSpc>
                <a:spcPct val="80000"/>
              </a:lnSpc>
              <a:spcBef>
                <a:spcPts val="0"/>
              </a:spcBef>
              <a:spcAft>
                <a:spcPts val="0"/>
              </a:spcAft>
              <a:buClr>
                <a:schemeClr val="dk1"/>
              </a:buClr>
              <a:buSzPts val="1665"/>
              <a:buFont typeface="Arial"/>
              <a:buNone/>
            </a:pPr>
            <a:r>
              <a:rPr lang="en-US" sz="1665">
                <a:solidFill>
                  <a:schemeClr val="dk1"/>
                </a:solidFill>
                <a:latin typeface="Quattrocento Sans"/>
                <a:ea typeface="Quattrocento Sans"/>
                <a:cs typeface="Quattrocento Sans"/>
                <a:sym typeface="Quattrocento Sans"/>
              </a:rPr>
              <a:t>Administrators are the ones that oversee the app and make decisions on its development</a:t>
            </a:r>
            <a:endParaRPr sz="1295"/>
          </a:p>
        </p:txBody>
      </p:sp>
      <p:sp>
        <p:nvSpPr>
          <p:cNvPr id="152" name="Google Shape;152;p4"/>
          <p:cNvSpPr txBox="1"/>
          <p:nvPr/>
        </p:nvSpPr>
        <p:spPr>
          <a:xfrm>
            <a:off x="11003950" y="3228900"/>
            <a:ext cx="95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Backend</a:t>
            </a:r>
            <a:endParaRPr>
              <a:latin typeface="Quattrocento Sans"/>
              <a:ea typeface="Quattrocento Sans"/>
              <a:cs typeface="Quattrocento Sans"/>
              <a:sym typeface="Quattrocento Sans"/>
            </a:endParaRPr>
          </a:p>
        </p:txBody>
      </p:sp>
      <p:sp>
        <p:nvSpPr>
          <p:cNvPr id="153" name="Google Shape;153;p4"/>
          <p:cNvSpPr txBox="1"/>
          <p:nvPr/>
        </p:nvSpPr>
        <p:spPr>
          <a:xfrm>
            <a:off x="11003950" y="3629100"/>
            <a:ext cx="95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Frontend</a:t>
            </a:r>
            <a:endParaRPr>
              <a:latin typeface="Quattrocento Sans"/>
              <a:ea typeface="Quattrocento Sans"/>
              <a:cs typeface="Quattrocento Sans"/>
              <a:sym typeface="Quattrocento Sans"/>
            </a:endParaRPr>
          </a:p>
        </p:txBody>
      </p:sp>
      <p:sp>
        <p:nvSpPr>
          <p:cNvPr id="154" name="Google Shape;154;p4"/>
          <p:cNvSpPr txBox="1"/>
          <p:nvPr/>
        </p:nvSpPr>
        <p:spPr>
          <a:xfrm>
            <a:off x="288750" y="3228900"/>
            <a:ext cx="95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Backend</a:t>
            </a:r>
            <a:endParaRPr>
              <a:latin typeface="Quattrocento Sans"/>
              <a:ea typeface="Quattrocento Sans"/>
              <a:cs typeface="Quattrocento Sans"/>
              <a:sym typeface="Quattrocento Sans"/>
            </a:endParaRPr>
          </a:p>
        </p:txBody>
      </p:sp>
      <p:sp>
        <p:nvSpPr>
          <p:cNvPr id="155" name="Google Shape;155;p4"/>
          <p:cNvSpPr txBox="1"/>
          <p:nvPr/>
        </p:nvSpPr>
        <p:spPr>
          <a:xfrm>
            <a:off x="288750" y="3629100"/>
            <a:ext cx="95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Frontend</a:t>
            </a:r>
            <a:endParaRPr>
              <a:latin typeface="Quattrocento Sans"/>
              <a:ea typeface="Quattrocento Sans"/>
              <a:cs typeface="Quattrocento Sans"/>
              <a:sym typeface="Quattrocento Sans"/>
            </a:endParaRPr>
          </a:p>
        </p:txBody>
      </p:sp>
      <p:sp>
        <p:nvSpPr>
          <p:cNvPr id="156" name="Google Shape;156;p4"/>
          <p:cNvSpPr txBox="1"/>
          <p:nvPr/>
        </p:nvSpPr>
        <p:spPr>
          <a:xfrm>
            <a:off x="9495125" y="2243100"/>
            <a:ext cx="2412000" cy="965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500">
                <a:latin typeface="Quattrocento Sans"/>
                <a:ea typeface="Quattrocento Sans"/>
                <a:cs typeface="Quattrocento Sans"/>
                <a:sym typeface="Quattrocento Sans"/>
              </a:rPr>
              <a:t>The technical team is the one responsible for software development and data wrangling.</a:t>
            </a:r>
            <a:endParaRPr sz="1500">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cxnSp>
        <p:nvCxnSpPr>
          <p:cNvPr id="161" name="Google Shape;161;p5" descr="line connector"/>
          <p:cNvCxnSpPr>
            <a:stCxn id="162" idx="6"/>
            <a:endCxn id="163" idx="2"/>
          </p:cNvCxnSpPr>
          <p:nvPr/>
        </p:nvCxnSpPr>
        <p:spPr>
          <a:xfrm>
            <a:off x="3322689" y="2157148"/>
            <a:ext cx="480300" cy="294600"/>
          </a:xfrm>
          <a:prstGeom prst="straightConnector1">
            <a:avLst/>
          </a:prstGeom>
          <a:noFill/>
          <a:ln w="19050" cap="flat" cmpd="sng">
            <a:solidFill>
              <a:srgbClr val="AEABAB"/>
            </a:solidFill>
            <a:prstDash val="solid"/>
            <a:miter lim="800000"/>
            <a:headEnd type="none" w="sm" len="sm"/>
            <a:tailEnd type="none" w="sm" len="sm"/>
          </a:ln>
        </p:spPr>
      </p:cxnSp>
      <p:cxnSp>
        <p:nvCxnSpPr>
          <p:cNvPr id="164" name="Google Shape;164;p5" descr="line connector"/>
          <p:cNvCxnSpPr>
            <a:stCxn id="165" idx="6"/>
          </p:cNvCxnSpPr>
          <p:nvPr/>
        </p:nvCxnSpPr>
        <p:spPr>
          <a:xfrm>
            <a:off x="1703066" y="5402874"/>
            <a:ext cx="1573200" cy="0"/>
          </a:xfrm>
          <a:prstGeom prst="straightConnector1">
            <a:avLst/>
          </a:prstGeom>
          <a:noFill/>
          <a:ln w="19050" cap="flat" cmpd="sng">
            <a:solidFill>
              <a:srgbClr val="AEABAB"/>
            </a:solidFill>
            <a:prstDash val="solid"/>
            <a:miter lim="800000"/>
            <a:headEnd type="none" w="sm" len="sm"/>
            <a:tailEnd type="none" w="sm" len="sm"/>
          </a:ln>
        </p:spPr>
      </p:cxnSp>
      <p:cxnSp>
        <p:nvCxnSpPr>
          <p:cNvPr id="166" name="Google Shape;166;p5" descr="line connector"/>
          <p:cNvCxnSpPr>
            <a:endCxn id="167" idx="6"/>
          </p:cNvCxnSpPr>
          <p:nvPr/>
        </p:nvCxnSpPr>
        <p:spPr>
          <a:xfrm rot="10800000">
            <a:off x="7022214" y="2438943"/>
            <a:ext cx="2185200" cy="299100"/>
          </a:xfrm>
          <a:prstGeom prst="straightConnector1">
            <a:avLst/>
          </a:prstGeom>
          <a:noFill/>
          <a:ln w="19050" cap="flat" cmpd="sng">
            <a:solidFill>
              <a:srgbClr val="AEABAB"/>
            </a:solidFill>
            <a:prstDash val="solid"/>
            <a:miter lim="800000"/>
            <a:headEnd type="none" w="sm" len="sm"/>
            <a:tailEnd type="none" w="sm" len="sm"/>
          </a:ln>
        </p:spPr>
      </p:cxnSp>
      <p:cxnSp>
        <p:nvCxnSpPr>
          <p:cNvPr id="168" name="Google Shape;168;p5" descr="line connector"/>
          <p:cNvCxnSpPr/>
          <p:nvPr/>
        </p:nvCxnSpPr>
        <p:spPr>
          <a:xfrm rot="10800000">
            <a:off x="6641000" y="3046708"/>
            <a:ext cx="2000691" cy="1171145"/>
          </a:xfrm>
          <a:prstGeom prst="straightConnector1">
            <a:avLst/>
          </a:prstGeom>
          <a:noFill/>
          <a:ln w="19050" cap="flat" cmpd="sng">
            <a:solidFill>
              <a:srgbClr val="AEABAB"/>
            </a:solidFill>
            <a:prstDash val="solid"/>
            <a:miter lim="800000"/>
            <a:headEnd type="none" w="sm" len="sm"/>
            <a:tailEnd type="none" w="sm" len="sm"/>
          </a:ln>
        </p:spPr>
      </p:cxnSp>
      <p:cxnSp>
        <p:nvCxnSpPr>
          <p:cNvPr id="169" name="Google Shape;169;p5" descr="line connector"/>
          <p:cNvCxnSpPr>
            <a:stCxn id="170" idx="2"/>
          </p:cNvCxnSpPr>
          <p:nvPr/>
        </p:nvCxnSpPr>
        <p:spPr>
          <a:xfrm rot="10800000">
            <a:off x="6947361" y="2686128"/>
            <a:ext cx="3388800" cy="1389600"/>
          </a:xfrm>
          <a:prstGeom prst="straightConnector1">
            <a:avLst/>
          </a:prstGeom>
          <a:noFill/>
          <a:ln w="19050" cap="flat" cmpd="sng">
            <a:solidFill>
              <a:srgbClr val="AEABAB"/>
            </a:solidFill>
            <a:prstDash val="solid"/>
            <a:miter lim="800000"/>
            <a:headEnd type="none" w="sm" len="sm"/>
            <a:tailEnd type="none" w="sm" len="sm"/>
          </a:ln>
        </p:spPr>
      </p:cxnSp>
      <p:cxnSp>
        <p:nvCxnSpPr>
          <p:cNvPr id="171" name="Google Shape;171;p5" descr="line connector"/>
          <p:cNvCxnSpPr>
            <a:stCxn id="172" idx="2"/>
          </p:cNvCxnSpPr>
          <p:nvPr/>
        </p:nvCxnSpPr>
        <p:spPr>
          <a:xfrm flipH="1">
            <a:off x="6920789" y="1705127"/>
            <a:ext cx="2102700" cy="329100"/>
          </a:xfrm>
          <a:prstGeom prst="straightConnector1">
            <a:avLst/>
          </a:prstGeom>
          <a:noFill/>
          <a:ln w="19050" cap="flat" cmpd="sng">
            <a:solidFill>
              <a:srgbClr val="AEABAB"/>
            </a:solidFill>
            <a:prstDash val="solid"/>
            <a:miter lim="800000"/>
            <a:headEnd type="none" w="sm" len="sm"/>
            <a:tailEnd type="none" w="sm" len="sm"/>
          </a:ln>
        </p:spPr>
      </p:cxnSp>
      <p:cxnSp>
        <p:nvCxnSpPr>
          <p:cNvPr id="173" name="Google Shape;173;p5" descr="line connector"/>
          <p:cNvCxnSpPr>
            <a:stCxn id="174" idx="2"/>
          </p:cNvCxnSpPr>
          <p:nvPr/>
        </p:nvCxnSpPr>
        <p:spPr>
          <a:xfrm flipH="1">
            <a:off x="7011425" y="1876850"/>
            <a:ext cx="3346800" cy="350700"/>
          </a:xfrm>
          <a:prstGeom prst="straightConnector1">
            <a:avLst/>
          </a:prstGeom>
          <a:noFill/>
          <a:ln w="19050" cap="flat" cmpd="sng">
            <a:solidFill>
              <a:srgbClr val="AEABAB"/>
            </a:solidFill>
            <a:prstDash val="solid"/>
            <a:miter lim="800000"/>
            <a:headEnd type="none" w="sm" len="sm"/>
            <a:tailEnd type="none" w="sm" len="sm"/>
          </a:ln>
        </p:spPr>
      </p:cxnSp>
      <p:cxnSp>
        <p:nvCxnSpPr>
          <p:cNvPr id="175" name="Google Shape;175;p5" descr="line connector"/>
          <p:cNvCxnSpPr>
            <a:stCxn id="176" idx="2"/>
            <a:endCxn id="167" idx="5"/>
          </p:cNvCxnSpPr>
          <p:nvPr/>
        </p:nvCxnSpPr>
        <p:spPr>
          <a:xfrm rot="10800000">
            <a:off x="6821312" y="2923840"/>
            <a:ext cx="702600" cy="245700"/>
          </a:xfrm>
          <a:prstGeom prst="straightConnector1">
            <a:avLst/>
          </a:prstGeom>
          <a:noFill/>
          <a:ln w="19050" cap="flat" cmpd="sng">
            <a:solidFill>
              <a:srgbClr val="AEABAB"/>
            </a:solidFill>
            <a:prstDash val="solid"/>
            <a:miter lim="800000"/>
            <a:headEnd type="none" w="sm" len="sm"/>
            <a:tailEnd type="none" w="sm" len="sm"/>
          </a:ln>
        </p:spPr>
      </p:cxnSp>
      <p:sp>
        <p:nvSpPr>
          <p:cNvPr id="177" name="Google Shape;177;p5"/>
          <p:cNvSpPr txBox="1">
            <a:spLocks noGrp="1"/>
          </p:cNvSpPr>
          <p:nvPr>
            <p:ph type="title"/>
          </p:nvPr>
        </p:nvSpPr>
        <p:spPr>
          <a:xfrm>
            <a:off x="444500" y="414843"/>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4464"/>
              </a:buClr>
              <a:buSzPts val="2800"/>
              <a:buFont typeface="Quattrocento Sans"/>
              <a:buNone/>
            </a:pPr>
            <a:r>
              <a:rPr lang="en-US" b="1">
                <a:solidFill>
                  <a:srgbClr val="004464"/>
                </a:solidFill>
                <a:latin typeface="Quattrocento Sans"/>
                <a:ea typeface="Quattrocento Sans"/>
                <a:cs typeface="Quattrocento Sans"/>
                <a:sym typeface="Quattrocento Sans"/>
              </a:rPr>
              <a:t>1.2 | Features: Mind Map </a:t>
            </a:r>
            <a:endParaRPr/>
          </a:p>
        </p:txBody>
      </p:sp>
      <p:cxnSp>
        <p:nvCxnSpPr>
          <p:cNvPr id="178" name="Google Shape;178;p5" descr="line connector"/>
          <p:cNvCxnSpPr>
            <a:stCxn id="179" idx="1"/>
            <a:endCxn id="167" idx="4"/>
          </p:cNvCxnSpPr>
          <p:nvPr/>
        </p:nvCxnSpPr>
        <p:spPr>
          <a:xfrm rot="10800000">
            <a:off x="6336304" y="3124823"/>
            <a:ext cx="414000" cy="757500"/>
          </a:xfrm>
          <a:prstGeom prst="straightConnector1">
            <a:avLst/>
          </a:prstGeom>
          <a:noFill/>
          <a:ln w="19050" cap="flat" cmpd="sng">
            <a:solidFill>
              <a:srgbClr val="AEABAB"/>
            </a:solidFill>
            <a:prstDash val="solid"/>
            <a:miter lim="800000"/>
            <a:headEnd type="none" w="sm" len="sm"/>
            <a:tailEnd type="none" w="sm" len="sm"/>
          </a:ln>
        </p:spPr>
      </p:cxnSp>
      <p:cxnSp>
        <p:nvCxnSpPr>
          <p:cNvPr id="180" name="Google Shape;180;p5" descr="line connector"/>
          <p:cNvCxnSpPr>
            <a:stCxn id="181" idx="1"/>
            <a:endCxn id="163" idx="3"/>
          </p:cNvCxnSpPr>
          <p:nvPr/>
        </p:nvCxnSpPr>
        <p:spPr>
          <a:xfrm rot="10800000">
            <a:off x="4003764" y="2936701"/>
            <a:ext cx="449400" cy="467400"/>
          </a:xfrm>
          <a:prstGeom prst="straightConnector1">
            <a:avLst/>
          </a:prstGeom>
          <a:noFill/>
          <a:ln w="19050" cap="flat" cmpd="sng">
            <a:solidFill>
              <a:schemeClr val="dk1"/>
            </a:solidFill>
            <a:prstDash val="solid"/>
            <a:miter lim="800000"/>
            <a:headEnd type="none" w="sm" len="sm"/>
            <a:tailEnd type="none" w="sm" len="sm"/>
          </a:ln>
        </p:spPr>
      </p:cxnSp>
      <p:cxnSp>
        <p:nvCxnSpPr>
          <p:cNvPr id="182" name="Google Shape;182;p5" descr="line connector"/>
          <p:cNvCxnSpPr>
            <a:stCxn id="181" idx="3"/>
            <a:endCxn id="183" idx="7"/>
          </p:cNvCxnSpPr>
          <p:nvPr/>
        </p:nvCxnSpPr>
        <p:spPr>
          <a:xfrm flipH="1">
            <a:off x="4417464" y="4557205"/>
            <a:ext cx="35700" cy="521700"/>
          </a:xfrm>
          <a:prstGeom prst="straightConnector1">
            <a:avLst/>
          </a:prstGeom>
          <a:noFill/>
          <a:ln w="19050" cap="flat" cmpd="sng">
            <a:solidFill>
              <a:schemeClr val="dk1"/>
            </a:solidFill>
            <a:prstDash val="solid"/>
            <a:miter lim="800000"/>
            <a:headEnd type="none" w="sm" len="sm"/>
            <a:tailEnd type="none" w="sm" len="sm"/>
          </a:ln>
        </p:spPr>
      </p:cxnSp>
      <p:cxnSp>
        <p:nvCxnSpPr>
          <p:cNvPr id="184" name="Google Shape;184;p5" descr="line connector"/>
          <p:cNvCxnSpPr>
            <a:stCxn id="181" idx="5"/>
            <a:endCxn id="185" idx="1"/>
          </p:cNvCxnSpPr>
          <p:nvPr/>
        </p:nvCxnSpPr>
        <p:spPr>
          <a:xfrm>
            <a:off x="5606267" y="4557205"/>
            <a:ext cx="355500" cy="550800"/>
          </a:xfrm>
          <a:prstGeom prst="straightConnector1">
            <a:avLst/>
          </a:prstGeom>
          <a:noFill/>
          <a:ln w="19050" cap="flat" cmpd="sng">
            <a:solidFill>
              <a:schemeClr val="dk1"/>
            </a:solidFill>
            <a:prstDash val="solid"/>
            <a:miter lim="800000"/>
            <a:headEnd type="none" w="sm" len="sm"/>
            <a:tailEnd type="none" w="sm" len="sm"/>
          </a:ln>
        </p:spPr>
      </p:cxnSp>
      <p:cxnSp>
        <p:nvCxnSpPr>
          <p:cNvPr id="186" name="Google Shape;186;p5" descr="line connector"/>
          <p:cNvCxnSpPr>
            <a:stCxn id="167" idx="3"/>
            <a:endCxn id="181" idx="7"/>
          </p:cNvCxnSpPr>
          <p:nvPr/>
        </p:nvCxnSpPr>
        <p:spPr>
          <a:xfrm flipH="1">
            <a:off x="5606381" y="2923877"/>
            <a:ext cx="245100" cy="480300"/>
          </a:xfrm>
          <a:prstGeom prst="straightConnector1">
            <a:avLst/>
          </a:prstGeom>
          <a:noFill/>
          <a:ln w="19050" cap="flat" cmpd="sng">
            <a:solidFill>
              <a:schemeClr val="dk1"/>
            </a:solidFill>
            <a:prstDash val="solid"/>
            <a:miter lim="800000"/>
            <a:headEnd type="none" w="sm" len="sm"/>
            <a:tailEnd type="none" w="sm" len="sm"/>
          </a:ln>
        </p:spPr>
      </p:cxnSp>
      <p:cxnSp>
        <p:nvCxnSpPr>
          <p:cNvPr id="187" name="Google Shape;187;p5" descr="line connector"/>
          <p:cNvCxnSpPr>
            <a:stCxn id="188" idx="6"/>
          </p:cNvCxnSpPr>
          <p:nvPr/>
        </p:nvCxnSpPr>
        <p:spPr>
          <a:xfrm rot="10800000" flipH="1">
            <a:off x="2718208" y="5650097"/>
            <a:ext cx="604500" cy="509700"/>
          </a:xfrm>
          <a:prstGeom prst="straightConnector1">
            <a:avLst/>
          </a:prstGeom>
          <a:noFill/>
          <a:ln w="19050" cap="flat" cmpd="sng">
            <a:solidFill>
              <a:srgbClr val="AEABAB"/>
            </a:solidFill>
            <a:prstDash val="solid"/>
            <a:miter lim="800000"/>
            <a:headEnd type="none" w="sm" len="sm"/>
            <a:tailEnd type="none" w="sm" len="sm"/>
          </a:ln>
        </p:spPr>
      </p:cxnSp>
      <p:cxnSp>
        <p:nvCxnSpPr>
          <p:cNvPr id="189" name="Google Shape;189;p5" descr="line connector"/>
          <p:cNvCxnSpPr>
            <a:stCxn id="190" idx="6"/>
          </p:cNvCxnSpPr>
          <p:nvPr/>
        </p:nvCxnSpPr>
        <p:spPr>
          <a:xfrm>
            <a:off x="2845911" y="4381571"/>
            <a:ext cx="528600" cy="821100"/>
          </a:xfrm>
          <a:prstGeom prst="straightConnector1">
            <a:avLst/>
          </a:prstGeom>
          <a:noFill/>
          <a:ln w="19050" cap="flat" cmpd="sng">
            <a:solidFill>
              <a:srgbClr val="AEABAB"/>
            </a:solidFill>
            <a:prstDash val="solid"/>
            <a:miter lim="800000"/>
            <a:headEnd type="none" w="sm" len="sm"/>
            <a:tailEnd type="none" w="sm" len="sm"/>
          </a:ln>
        </p:spPr>
      </p:cxnSp>
      <p:cxnSp>
        <p:nvCxnSpPr>
          <p:cNvPr id="191" name="Google Shape;191;p5" descr="line connector"/>
          <p:cNvCxnSpPr>
            <a:stCxn id="192" idx="6"/>
            <a:endCxn id="162" idx="1"/>
          </p:cNvCxnSpPr>
          <p:nvPr/>
        </p:nvCxnSpPr>
        <p:spPr>
          <a:xfrm>
            <a:off x="1667750" y="1691675"/>
            <a:ext cx="623100" cy="38100"/>
          </a:xfrm>
          <a:prstGeom prst="straightConnector1">
            <a:avLst/>
          </a:prstGeom>
          <a:noFill/>
          <a:ln w="19050" cap="flat" cmpd="sng">
            <a:solidFill>
              <a:srgbClr val="AEABAB"/>
            </a:solidFill>
            <a:prstDash val="solid"/>
            <a:miter lim="800000"/>
            <a:headEnd type="none" w="sm" len="sm"/>
            <a:tailEnd type="none" w="sm" len="sm"/>
          </a:ln>
        </p:spPr>
      </p:cxnSp>
      <p:cxnSp>
        <p:nvCxnSpPr>
          <p:cNvPr id="193" name="Google Shape;193;p5" descr="line connector"/>
          <p:cNvCxnSpPr>
            <a:stCxn id="194" idx="7"/>
            <a:endCxn id="162" idx="3"/>
          </p:cNvCxnSpPr>
          <p:nvPr/>
        </p:nvCxnSpPr>
        <p:spPr>
          <a:xfrm rot="10800000" flipH="1">
            <a:off x="1739050" y="2584572"/>
            <a:ext cx="551700" cy="866400"/>
          </a:xfrm>
          <a:prstGeom prst="straightConnector1">
            <a:avLst/>
          </a:prstGeom>
          <a:noFill/>
          <a:ln w="19050" cap="flat" cmpd="sng">
            <a:solidFill>
              <a:srgbClr val="AEABAB"/>
            </a:solidFill>
            <a:prstDash val="solid"/>
            <a:miter lim="800000"/>
            <a:headEnd type="none" w="sm" len="sm"/>
            <a:tailEnd type="none" w="sm" len="sm"/>
          </a:ln>
        </p:spPr>
      </p:cxnSp>
      <p:cxnSp>
        <p:nvCxnSpPr>
          <p:cNvPr id="195" name="Google Shape;195;p5" descr="line connector"/>
          <p:cNvCxnSpPr>
            <a:stCxn id="196" idx="2"/>
          </p:cNvCxnSpPr>
          <p:nvPr/>
        </p:nvCxnSpPr>
        <p:spPr>
          <a:xfrm flipH="1">
            <a:off x="6669046" y="1752338"/>
            <a:ext cx="503400" cy="74100"/>
          </a:xfrm>
          <a:prstGeom prst="straightConnector1">
            <a:avLst/>
          </a:prstGeom>
          <a:noFill/>
          <a:ln w="19050" cap="flat" cmpd="sng">
            <a:solidFill>
              <a:srgbClr val="AEABAB"/>
            </a:solidFill>
            <a:prstDash val="solid"/>
            <a:miter lim="800000"/>
            <a:headEnd type="none" w="sm" len="sm"/>
            <a:tailEnd type="none" w="sm" len="sm"/>
          </a:ln>
        </p:spPr>
      </p:cxnSp>
      <p:cxnSp>
        <p:nvCxnSpPr>
          <p:cNvPr id="197" name="Google Shape;197;p5" descr="line connector"/>
          <p:cNvCxnSpPr>
            <a:stCxn id="198" idx="2"/>
            <a:endCxn id="185" idx="7"/>
          </p:cNvCxnSpPr>
          <p:nvPr/>
        </p:nvCxnSpPr>
        <p:spPr>
          <a:xfrm rot="10800000">
            <a:off x="6931550" y="5108225"/>
            <a:ext cx="2685600" cy="103800"/>
          </a:xfrm>
          <a:prstGeom prst="straightConnector1">
            <a:avLst/>
          </a:prstGeom>
          <a:noFill/>
          <a:ln w="19050" cap="flat" cmpd="sng">
            <a:solidFill>
              <a:srgbClr val="AEABAB"/>
            </a:solidFill>
            <a:prstDash val="solid"/>
            <a:miter lim="800000"/>
            <a:headEnd type="none" w="sm" len="sm"/>
            <a:tailEnd type="none" w="sm" len="sm"/>
          </a:ln>
        </p:spPr>
      </p:cxnSp>
      <p:cxnSp>
        <p:nvCxnSpPr>
          <p:cNvPr id="199" name="Google Shape;199;p5" descr="line connector"/>
          <p:cNvCxnSpPr>
            <a:stCxn id="200" idx="2"/>
            <a:endCxn id="185" idx="6"/>
          </p:cNvCxnSpPr>
          <p:nvPr/>
        </p:nvCxnSpPr>
        <p:spPr>
          <a:xfrm rot="10800000">
            <a:off x="7132325" y="5593175"/>
            <a:ext cx="1051800" cy="84300"/>
          </a:xfrm>
          <a:prstGeom prst="straightConnector1">
            <a:avLst/>
          </a:prstGeom>
          <a:noFill/>
          <a:ln w="19050" cap="flat" cmpd="sng">
            <a:solidFill>
              <a:srgbClr val="AEABAB"/>
            </a:solidFill>
            <a:prstDash val="solid"/>
            <a:miter lim="800000"/>
            <a:headEnd type="none" w="sm" len="sm"/>
            <a:tailEnd type="none" w="sm" len="sm"/>
          </a:ln>
        </p:spPr>
      </p:cxnSp>
      <p:sp>
        <p:nvSpPr>
          <p:cNvPr id="201" name="Google Shape;201;p5"/>
          <p:cNvSpPr txBox="1"/>
          <p:nvPr/>
        </p:nvSpPr>
        <p:spPr>
          <a:xfrm>
            <a:off x="3488463" y="1131125"/>
            <a:ext cx="20007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Topics of discussion</a:t>
            </a:r>
            <a:endParaRPr/>
          </a:p>
        </p:txBody>
      </p:sp>
      <p:sp>
        <p:nvSpPr>
          <p:cNvPr id="202" name="Google Shape;202;p5"/>
          <p:cNvSpPr txBox="1"/>
          <p:nvPr/>
        </p:nvSpPr>
        <p:spPr>
          <a:xfrm>
            <a:off x="5624958" y="1321173"/>
            <a:ext cx="13716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Content</a:t>
            </a:r>
            <a:endParaRPr/>
          </a:p>
        </p:txBody>
      </p:sp>
      <p:sp>
        <p:nvSpPr>
          <p:cNvPr id="181" name="Google Shape;181;p5" descr="oval shape"/>
          <p:cNvSpPr/>
          <p:nvPr/>
        </p:nvSpPr>
        <p:spPr>
          <a:xfrm>
            <a:off x="4214348" y="3165286"/>
            <a:ext cx="1630734" cy="1630734"/>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03" name="Google Shape;203;p5"/>
          <p:cNvSpPr txBox="1"/>
          <p:nvPr/>
        </p:nvSpPr>
        <p:spPr>
          <a:xfrm>
            <a:off x="4202619" y="3526516"/>
            <a:ext cx="1630734"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lt1"/>
                </a:solidFill>
                <a:latin typeface="Quattrocento Sans"/>
                <a:ea typeface="Quattrocento Sans"/>
                <a:cs typeface="Quattrocento Sans"/>
                <a:sym typeface="Quattrocento Sans"/>
              </a:rPr>
              <a:t>User Interface</a:t>
            </a:r>
            <a:endParaRPr/>
          </a:p>
        </p:txBody>
      </p:sp>
      <p:sp>
        <p:nvSpPr>
          <p:cNvPr id="204" name="Google Shape;204;p5"/>
          <p:cNvSpPr txBox="1"/>
          <p:nvPr/>
        </p:nvSpPr>
        <p:spPr>
          <a:xfrm>
            <a:off x="5637934" y="6357412"/>
            <a:ext cx="160715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Tools</a:t>
            </a:r>
            <a:endParaRPr/>
          </a:p>
        </p:txBody>
      </p:sp>
      <p:sp>
        <p:nvSpPr>
          <p:cNvPr id="205" name="Google Shape;205;p5"/>
          <p:cNvSpPr txBox="1"/>
          <p:nvPr/>
        </p:nvSpPr>
        <p:spPr>
          <a:xfrm>
            <a:off x="3110048" y="6329525"/>
            <a:ext cx="174801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Response Box</a:t>
            </a:r>
            <a:endParaRPr/>
          </a:p>
        </p:txBody>
      </p:sp>
      <p:sp>
        <p:nvSpPr>
          <p:cNvPr id="162" name="Google Shape;162;p5" descr="oval shape"/>
          <p:cNvSpPr/>
          <p:nvPr/>
        </p:nvSpPr>
        <p:spPr>
          <a:xfrm>
            <a:off x="2113727" y="1552667"/>
            <a:ext cx="1208962" cy="1208962"/>
          </a:xfrm>
          <a:prstGeom prst="ellipse">
            <a:avLst/>
          </a:prstGeom>
          <a:solidFill>
            <a:schemeClr val="accent1"/>
          </a:solidFill>
          <a:ln w="381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Agenda</a:t>
            </a:r>
            <a:endParaRPr/>
          </a:p>
        </p:txBody>
      </p:sp>
      <p:sp>
        <p:nvSpPr>
          <p:cNvPr id="194" name="Google Shape;194;p5" descr="oval shape"/>
          <p:cNvSpPr/>
          <p:nvPr/>
        </p:nvSpPr>
        <p:spPr>
          <a:xfrm>
            <a:off x="538100" y="3329275"/>
            <a:ext cx="1407000" cy="831000"/>
          </a:xfrm>
          <a:prstGeom prst="ellipse">
            <a:avLst/>
          </a:prstGeom>
          <a:solidFill>
            <a:schemeClr val="accent1"/>
          </a:solidFill>
          <a:ln w="381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Inventory</a:t>
            </a:r>
            <a:endParaRPr/>
          </a:p>
        </p:txBody>
      </p:sp>
      <p:sp>
        <p:nvSpPr>
          <p:cNvPr id="165" name="Google Shape;165;p5" descr="oval shape"/>
          <p:cNvSpPr/>
          <p:nvPr/>
        </p:nvSpPr>
        <p:spPr>
          <a:xfrm>
            <a:off x="456207" y="4779445"/>
            <a:ext cx="1246859" cy="1246859"/>
          </a:xfrm>
          <a:prstGeom prst="ellipse">
            <a:avLst/>
          </a:prstGeom>
          <a:solidFill>
            <a:schemeClr val="accent3"/>
          </a:solidFill>
          <a:ln w="38100" cap="flat" cmpd="sng">
            <a:solidFill>
              <a:srgbClr val="D6BBE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Links</a:t>
            </a:r>
            <a:endParaRPr/>
          </a:p>
        </p:txBody>
      </p:sp>
      <p:sp>
        <p:nvSpPr>
          <p:cNvPr id="190" name="Google Shape;190;p5" descr="oval shape"/>
          <p:cNvSpPr/>
          <p:nvPr/>
        </p:nvSpPr>
        <p:spPr>
          <a:xfrm>
            <a:off x="1901234" y="3909233"/>
            <a:ext cx="944677" cy="944677"/>
          </a:xfrm>
          <a:prstGeom prst="ellipse">
            <a:avLst/>
          </a:prstGeom>
          <a:solidFill>
            <a:schemeClr val="accent3"/>
          </a:solidFill>
          <a:ln w="38100" cap="flat" cmpd="sng">
            <a:solidFill>
              <a:srgbClr val="D6BBE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Chats</a:t>
            </a:r>
            <a:endParaRPr/>
          </a:p>
        </p:txBody>
      </p:sp>
      <p:sp>
        <p:nvSpPr>
          <p:cNvPr id="198" name="Google Shape;198;p5" descr="oval shape"/>
          <p:cNvSpPr/>
          <p:nvPr/>
        </p:nvSpPr>
        <p:spPr>
          <a:xfrm>
            <a:off x="9617150" y="4716425"/>
            <a:ext cx="1748100" cy="991200"/>
          </a:xfrm>
          <a:prstGeom prst="ellipse">
            <a:avLst/>
          </a:prstGeom>
          <a:solidFill>
            <a:srgbClr val="8DA9DB"/>
          </a:solidFill>
          <a:ln w="38100" cap="flat" cmpd="sng">
            <a:solidFill>
              <a:srgbClr val="B3C6E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a:solidFill>
                  <a:schemeClr val="lt1"/>
                </a:solidFill>
                <a:latin typeface="Quattrocento Sans"/>
                <a:ea typeface="Quattrocento Sans"/>
                <a:cs typeface="Quattrocento Sans"/>
                <a:sym typeface="Quattrocento Sans"/>
              </a:rPr>
              <a:t>Opinion Polls</a:t>
            </a:r>
            <a:endParaRPr>
              <a:solidFill>
                <a:schemeClr val="lt1"/>
              </a:solidFill>
            </a:endParaRPr>
          </a:p>
        </p:txBody>
      </p:sp>
      <p:sp>
        <p:nvSpPr>
          <p:cNvPr id="200" name="Google Shape;200;p5" descr="oval shape"/>
          <p:cNvSpPr/>
          <p:nvPr/>
        </p:nvSpPr>
        <p:spPr>
          <a:xfrm>
            <a:off x="8184125" y="5230325"/>
            <a:ext cx="1122600" cy="894300"/>
          </a:xfrm>
          <a:prstGeom prst="ellipse">
            <a:avLst/>
          </a:prstGeom>
          <a:solidFill>
            <a:srgbClr val="8DA9DB"/>
          </a:solidFill>
          <a:ln w="38100" cap="flat" cmpd="sng">
            <a:solidFill>
              <a:srgbClr val="B3C6E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SWOT</a:t>
            </a:r>
            <a:endParaRPr>
              <a:solidFill>
                <a:schemeClr val="lt1"/>
              </a:solidFill>
            </a:endParaRPr>
          </a:p>
        </p:txBody>
      </p:sp>
      <p:sp>
        <p:nvSpPr>
          <p:cNvPr id="172" name="Google Shape;172;p5" descr="oval shape"/>
          <p:cNvSpPr/>
          <p:nvPr/>
        </p:nvSpPr>
        <p:spPr>
          <a:xfrm>
            <a:off x="9023489" y="1222693"/>
            <a:ext cx="964868" cy="964868"/>
          </a:xfrm>
          <a:prstGeom prst="ellipse">
            <a:avLst/>
          </a:prstGeom>
          <a:solidFill>
            <a:schemeClr val="accent5"/>
          </a:solidFill>
          <a:ln w="38100" cap="flat" cmpd="sng">
            <a:solidFill>
              <a:srgbClr val="DF9BC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Vis</a:t>
            </a:r>
            <a:r>
              <a:rPr lang="en-US">
                <a:solidFill>
                  <a:schemeClr val="lt1"/>
                </a:solidFill>
                <a:latin typeface="Quattrocento Sans"/>
                <a:ea typeface="Quattrocento Sans"/>
                <a:cs typeface="Quattrocento Sans"/>
                <a:sym typeface="Quattrocento Sans"/>
              </a:rPr>
              <a:t>ual</a:t>
            </a:r>
            <a:endParaRPr/>
          </a:p>
        </p:txBody>
      </p:sp>
      <p:sp>
        <p:nvSpPr>
          <p:cNvPr id="196" name="Google Shape;196;p5" descr="oval shape"/>
          <p:cNvSpPr/>
          <p:nvPr/>
        </p:nvSpPr>
        <p:spPr>
          <a:xfrm>
            <a:off x="7172446" y="1230366"/>
            <a:ext cx="1607159" cy="1043943"/>
          </a:xfrm>
          <a:prstGeom prst="ellipse">
            <a:avLst/>
          </a:prstGeom>
          <a:solidFill>
            <a:schemeClr val="accent5"/>
          </a:solidFill>
          <a:ln w="38100" cap="flat" cmpd="sng">
            <a:solidFill>
              <a:srgbClr val="DF9BC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Information</a:t>
            </a:r>
            <a:endParaRPr/>
          </a:p>
        </p:txBody>
      </p:sp>
      <p:sp>
        <p:nvSpPr>
          <p:cNvPr id="179" name="Google Shape;179;p5" descr="oval shape"/>
          <p:cNvSpPr/>
          <p:nvPr/>
        </p:nvSpPr>
        <p:spPr>
          <a:xfrm>
            <a:off x="6523441" y="3737349"/>
            <a:ext cx="1549116" cy="989945"/>
          </a:xfrm>
          <a:prstGeom prst="ellipse">
            <a:avLst/>
          </a:prstGeom>
          <a:solidFill>
            <a:schemeClr val="accent5"/>
          </a:solidFill>
          <a:ln w="38100" cap="flat" cmpd="sng">
            <a:solidFill>
              <a:srgbClr val="DF9BC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lt1"/>
                </a:solidFill>
                <a:latin typeface="Quattrocento Sans"/>
                <a:ea typeface="Quattrocento Sans"/>
                <a:cs typeface="Quattrocento Sans"/>
                <a:sym typeface="Quattrocento Sans"/>
              </a:rPr>
              <a:t>Video </a:t>
            </a:r>
            <a:r>
              <a:rPr lang="en-US" sz="1400" b="0" i="0" u="none" strike="noStrike" cap="none">
                <a:solidFill>
                  <a:schemeClr val="lt1"/>
                </a:solidFill>
                <a:latin typeface="Quattrocento Sans"/>
                <a:ea typeface="Quattrocento Sans"/>
                <a:cs typeface="Quattrocento Sans"/>
                <a:sym typeface="Quattrocento Sans"/>
              </a:rPr>
              <a:t>Conference</a:t>
            </a:r>
            <a:endParaRPr/>
          </a:p>
        </p:txBody>
      </p:sp>
      <p:grpSp>
        <p:nvGrpSpPr>
          <p:cNvPr id="206" name="Google Shape;206;p5" descr="oval shape"/>
          <p:cNvGrpSpPr/>
          <p:nvPr/>
        </p:nvGrpSpPr>
        <p:grpSpPr>
          <a:xfrm>
            <a:off x="3803006" y="1765827"/>
            <a:ext cx="1371625" cy="1371625"/>
            <a:chOff x="4209356" y="2090058"/>
            <a:chExt cx="1078067" cy="1078067"/>
          </a:xfrm>
        </p:grpSpPr>
        <p:sp>
          <p:nvSpPr>
            <p:cNvPr id="163" name="Google Shape;163;p5"/>
            <p:cNvSpPr/>
            <p:nvPr/>
          </p:nvSpPr>
          <p:spPr>
            <a:xfrm>
              <a:off x="4209356" y="2090058"/>
              <a:ext cx="1078067" cy="1078067"/>
            </a:xfrm>
            <a:prstGeom prst="ellipse">
              <a:avLst/>
            </a:prstGeom>
            <a:solidFill>
              <a:schemeClr val="accent1"/>
            </a:solidFill>
            <a:ln w="38100" cap="flat" cmpd="sng">
              <a:solidFill>
                <a:srgbClr val="8DA9DB"/>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1800" b="0" i="0" u="none" strike="noStrike" cap="none">
                <a:latin typeface="Quattrocento Sans"/>
                <a:ea typeface="Quattrocento Sans"/>
                <a:cs typeface="Quattrocento Sans"/>
                <a:sym typeface="Quattrocento Sans"/>
              </a:endParaRPr>
            </a:p>
          </p:txBody>
        </p:sp>
        <p:pic>
          <p:nvPicPr>
            <p:cNvPr id="207" name="Google Shape;207;p5" descr="Sun with solid fill"/>
            <p:cNvPicPr preferRelativeResize="0"/>
            <p:nvPr/>
          </p:nvPicPr>
          <p:blipFill rotWithShape="1">
            <a:blip r:embed="rId3">
              <a:alphaModFix amt="0"/>
            </a:blip>
            <a:srcRect/>
            <a:stretch/>
          </p:blipFill>
          <p:spPr>
            <a:xfrm>
              <a:off x="4391402" y="2265148"/>
              <a:ext cx="703594" cy="703594"/>
            </a:xfrm>
            <a:prstGeom prst="rect">
              <a:avLst/>
            </a:prstGeom>
            <a:noFill/>
            <a:ln>
              <a:noFill/>
            </a:ln>
          </p:spPr>
        </p:pic>
      </p:grpSp>
      <p:grpSp>
        <p:nvGrpSpPr>
          <p:cNvPr id="208" name="Google Shape;208;p5" descr="oval shape"/>
          <p:cNvGrpSpPr/>
          <p:nvPr/>
        </p:nvGrpSpPr>
        <p:grpSpPr>
          <a:xfrm>
            <a:off x="5650614" y="1753143"/>
            <a:ext cx="1371600" cy="1371600"/>
            <a:chOff x="7092625" y="2061872"/>
            <a:chExt cx="1078991" cy="1078992"/>
          </a:xfrm>
        </p:grpSpPr>
        <p:sp>
          <p:nvSpPr>
            <p:cNvPr id="167" name="Google Shape;167;p5"/>
            <p:cNvSpPr/>
            <p:nvPr/>
          </p:nvSpPr>
          <p:spPr>
            <a:xfrm>
              <a:off x="7092625" y="2061872"/>
              <a:ext cx="1078991" cy="1078992"/>
            </a:xfrm>
            <a:prstGeom prst="ellipse">
              <a:avLst/>
            </a:prstGeom>
            <a:solidFill>
              <a:schemeClr val="accent5"/>
            </a:solidFill>
            <a:ln w="38100" cap="flat" cmpd="sng">
              <a:solidFill>
                <a:srgbClr val="DF9BC7"/>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09" name="Google Shape;209;p5" descr="Solar system with solid fill"/>
            <p:cNvPicPr preferRelativeResize="0"/>
            <p:nvPr/>
          </p:nvPicPr>
          <p:blipFill rotWithShape="1">
            <a:blip r:embed="rId4">
              <a:alphaModFix/>
            </a:blip>
            <a:srcRect/>
            <a:stretch/>
          </p:blipFill>
          <p:spPr>
            <a:xfrm>
              <a:off x="7227295" y="2203292"/>
              <a:ext cx="801086" cy="801086"/>
            </a:xfrm>
            <a:prstGeom prst="rect">
              <a:avLst/>
            </a:prstGeom>
            <a:noFill/>
            <a:ln>
              <a:noFill/>
            </a:ln>
          </p:spPr>
        </p:pic>
      </p:grpSp>
      <p:grpSp>
        <p:nvGrpSpPr>
          <p:cNvPr id="210" name="Google Shape;210;p5" descr="oval shape"/>
          <p:cNvGrpSpPr/>
          <p:nvPr/>
        </p:nvGrpSpPr>
        <p:grpSpPr>
          <a:xfrm>
            <a:off x="5760830" y="4907230"/>
            <a:ext cx="1371600" cy="1371600"/>
            <a:chOff x="7086652" y="4344655"/>
            <a:chExt cx="1078992" cy="1078993"/>
          </a:xfrm>
        </p:grpSpPr>
        <p:sp>
          <p:nvSpPr>
            <p:cNvPr id="185" name="Google Shape;185;p5"/>
            <p:cNvSpPr/>
            <p:nvPr/>
          </p:nvSpPr>
          <p:spPr>
            <a:xfrm>
              <a:off x="7086652" y="4344655"/>
              <a:ext cx="1078992" cy="1078993"/>
            </a:xfrm>
            <a:prstGeom prst="ellipse">
              <a:avLst/>
            </a:prstGeom>
            <a:solidFill>
              <a:srgbClr val="8DA9DB"/>
            </a:solidFill>
            <a:ln w="38100" cap="flat" cmpd="sng">
              <a:solidFill>
                <a:srgbClr val="B3C6E7"/>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11" name="Google Shape;211;p5" descr="Astronaut male with solid fill"/>
            <p:cNvPicPr preferRelativeResize="0"/>
            <p:nvPr/>
          </p:nvPicPr>
          <p:blipFill rotWithShape="1">
            <a:blip r:embed="rId4">
              <a:alphaModFix/>
            </a:blip>
            <a:srcRect/>
            <a:stretch/>
          </p:blipFill>
          <p:spPr>
            <a:xfrm>
              <a:off x="7310924" y="4578172"/>
              <a:ext cx="637811" cy="637811"/>
            </a:xfrm>
            <a:prstGeom prst="rect">
              <a:avLst/>
            </a:prstGeom>
            <a:noFill/>
            <a:ln>
              <a:noFill/>
            </a:ln>
          </p:spPr>
        </p:pic>
      </p:grpSp>
      <p:sp>
        <p:nvSpPr>
          <p:cNvPr id="174" name="Google Shape;174;p5" descr="oval shape"/>
          <p:cNvSpPr/>
          <p:nvPr/>
        </p:nvSpPr>
        <p:spPr>
          <a:xfrm>
            <a:off x="10358225" y="1239800"/>
            <a:ext cx="1630800" cy="1274100"/>
          </a:xfrm>
          <a:prstGeom prst="ellipse">
            <a:avLst/>
          </a:prstGeom>
          <a:solidFill>
            <a:schemeClr val="accent5"/>
          </a:solidFill>
          <a:ln w="38100" cap="flat" cmpd="sng">
            <a:solidFill>
              <a:srgbClr val="DF9BC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Spotlight</a:t>
            </a:r>
            <a:endParaRPr sz="1400" b="0" i="0" u="none" strike="noStrike" cap="none">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(Upcoming events)</a:t>
            </a:r>
            <a:endParaRPr/>
          </a:p>
        </p:txBody>
      </p:sp>
      <p:sp>
        <p:nvSpPr>
          <p:cNvPr id="212" name="Google Shape;212;p5" descr="oval shape"/>
          <p:cNvSpPr/>
          <p:nvPr/>
        </p:nvSpPr>
        <p:spPr>
          <a:xfrm>
            <a:off x="8537828" y="3777165"/>
            <a:ext cx="1225169" cy="1225169"/>
          </a:xfrm>
          <a:prstGeom prst="ellipse">
            <a:avLst/>
          </a:prstGeom>
          <a:solidFill>
            <a:schemeClr val="accent5"/>
          </a:solidFill>
          <a:ln w="38100" cap="flat" cmpd="sng">
            <a:solidFill>
              <a:srgbClr val="DF9BC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Contact Us</a:t>
            </a:r>
            <a:endParaRPr/>
          </a:p>
        </p:txBody>
      </p:sp>
      <p:sp>
        <p:nvSpPr>
          <p:cNvPr id="213" name="Google Shape;213;p5" descr="oval shape"/>
          <p:cNvSpPr/>
          <p:nvPr/>
        </p:nvSpPr>
        <p:spPr>
          <a:xfrm>
            <a:off x="9157056" y="2310550"/>
            <a:ext cx="1324491" cy="1324491"/>
          </a:xfrm>
          <a:prstGeom prst="ellipse">
            <a:avLst/>
          </a:prstGeom>
          <a:solidFill>
            <a:schemeClr val="accent5"/>
          </a:solidFill>
          <a:ln w="38100" cap="flat" cmpd="sng">
            <a:solidFill>
              <a:srgbClr val="DF9BC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Heritage</a:t>
            </a:r>
            <a:endParaRPr/>
          </a:p>
        </p:txBody>
      </p:sp>
      <p:sp>
        <p:nvSpPr>
          <p:cNvPr id="176" name="Google Shape;176;p5" descr="oval shape"/>
          <p:cNvSpPr/>
          <p:nvPr/>
        </p:nvSpPr>
        <p:spPr>
          <a:xfrm>
            <a:off x="7523912" y="2671265"/>
            <a:ext cx="996549" cy="996549"/>
          </a:xfrm>
          <a:prstGeom prst="ellipse">
            <a:avLst/>
          </a:prstGeom>
          <a:solidFill>
            <a:schemeClr val="accent5"/>
          </a:solidFill>
          <a:ln w="38100" cap="flat" cmpd="sng">
            <a:solidFill>
              <a:srgbClr val="DF9BC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lt1"/>
                </a:solidFill>
                <a:latin typeface="Quattrocento Sans"/>
                <a:ea typeface="Quattrocento Sans"/>
                <a:cs typeface="Quattrocento Sans"/>
                <a:sym typeface="Quattrocento Sans"/>
              </a:rPr>
              <a:t>Forum</a:t>
            </a:r>
            <a:endParaRPr/>
          </a:p>
        </p:txBody>
      </p:sp>
      <p:sp>
        <p:nvSpPr>
          <p:cNvPr id="170" name="Google Shape;170;p5" descr="oval shape"/>
          <p:cNvSpPr/>
          <p:nvPr/>
        </p:nvSpPr>
        <p:spPr>
          <a:xfrm>
            <a:off x="10336161" y="3449931"/>
            <a:ext cx="1251595" cy="1251595"/>
          </a:xfrm>
          <a:prstGeom prst="ellipse">
            <a:avLst/>
          </a:prstGeom>
          <a:solidFill>
            <a:schemeClr val="accent5"/>
          </a:solidFill>
          <a:ln w="38100" cap="flat" cmpd="sng">
            <a:solidFill>
              <a:srgbClr val="DF9BC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Our Partners</a:t>
            </a:r>
            <a:endParaRPr/>
          </a:p>
        </p:txBody>
      </p:sp>
      <p:grpSp>
        <p:nvGrpSpPr>
          <p:cNvPr id="214" name="Google Shape;214;p5" descr="oval shape"/>
          <p:cNvGrpSpPr/>
          <p:nvPr/>
        </p:nvGrpSpPr>
        <p:grpSpPr>
          <a:xfrm>
            <a:off x="3246830" y="4877934"/>
            <a:ext cx="1371600" cy="1371600"/>
            <a:chOff x="4554740" y="4356949"/>
            <a:chExt cx="1078993" cy="1078993"/>
          </a:xfrm>
        </p:grpSpPr>
        <p:sp>
          <p:nvSpPr>
            <p:cNvPr id="183" name="Google Shape;183;p5"/>
            <p:cNvSpPr/>
            <p:nvPr/>
          </p:nvSpPr>
          <p:spPr>
            <a:xfrm>
              <a:off x="4554740" y="4356949"/>
              <a:ext cx="1078993" cy="1078993"/>
            </a:xfrm>
            <a:prstGeom prst="ellipse">
              <a:avLst/>
            </a:prstGeom>
            <a:solidFill>
              <a:schemeClr val="accent3"/>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15" name="Google Shape;215;p5" descr="Stars with solid fill"/>
            <p:cNvPicPr preferRelativeResize="0"/>
            <p:nvPr/>
          </p:nvPicPr>
          <p:blipFill rotWithShape="1">
            <a:blip r:embed="rId4">
              <a:alphaModFix/>
            </a:blip>
            <a:srcRect/>
            <a:stretch/>
          </p:blipFill>
          <p:spPr>
            <a:xfrm>
              <a:off x="4761181" y="4575836"/>
              <a:ext cx="671336" cy="671336"/>
            </a:xfrm>
            <a:prstGeom prst="rect">
              <a:avLst/>
            </a:prstGeom>
            <a:noFill/>
            <a:ln>
              <a:noFill/>
            </a:ln>
          </p:spPr>
        </p:pic>
      </p:grpSp>
      <p:sp>
        <p:nvSpPr>
          <p:cNvPr id="188" name="Google Shape;188;p5" descr="oval shape"/>
          <p:cNvSpPr/>
          <p:nvPr/>
        </p:nvSpPr>
        <p:spPr>
          <a:xfrm>
            <a:off x="1823892" y="5712639"/>
            <a:ext cx="894316" cy="894316"/>
          </a:xfrm>
          <a:prstGeom prst="ellipse">
            <a:avLst/>
          </a:prstGeom>
          <a:solidFill>
            <a:schemeClr val="accent3"/>
          </a:solidFill>
          <a:ln w="38100" cap="flat" cmpd="sng">
            <a:solidFill>
              <a:srgbClr val="D6BBE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Docs</a:t>
            </a:r>
            <a:endParaRPr/>
          </a:p>
        </p:txBody>
      </p:sp>
      <p:sp>
        <p:nvSpPr>
          <p:cNvPr id="192" name="Google Shape;192;p5" descr="oval shape"/>
          <p:cNvSpPr/>
          <p:nvPr/>
        </p:nvSpPr>
        <p:spPr>
          <a:xfrm>
            <a:off x="458750" y="1229975"/>
            <a:ext cx="1209000" cy="923400"/>
          </a:xfrm>
          <a:prstGeom prst="ellipse">
            <a:avLst/>
          </a:prstGeom>
          <a:solidFill>
            <a:schemeClr val="accent1"/>
          </a:solidFill>
          <a:ln w="381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Past Reports</a:t>
            </a:r>
            <a:endParaRPr/>
          </a:p>
        </p:txBody>
      </p:sp>
      <p:sp>
        <p:nvSpPr>
          <p:cNvPr id="216" name="Google Shape;216;p5"/>
          <p:cNvSpPr/>
          <p:nvPr/>
        </p:nvSpPr>
        <p:spPr>
          <a:xfrm>
            <a:off x="4119473" y="1916878"/>
            <a:ext cx="61587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rgbClr val="FEFEFE"/>
                </a:solidFill>
                <a:latin typeface="Quattrocento Sans"/>
                <a:ea typeface="Quattrocento Sans"/>
                <a:cs typeface="Quattrocento Sans"/>
                <a:sym typeface="Quattrocento Sans"/>
              </a:rPr>
              <a:t>D</a:t>
            </a:r>
            <a:endParaRPr/>
          </a:p>
        </p:txBody>
      </p:sp>
      <p:sp>
        <p:nvSpPr>
          <p:cNvPr id="217" name="Google Shape;217;p5"/>
          <p:cNvSpPr/>
          <p:nvPr/>
        </p:nvSpPr>
        <p:spPr>
          <a:xfrm>
            <a:off x="6013039" y="1977278"/>
            <a:ext cx="623889"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a:solidFill>
                  <a:srgbClr val="FEFEFE"/>
                </a:solidFill>
                <a:latin typeface="Quattrocento Sans"/>
                <a:ea typeface="Quattrocento Sans"/>
                <a:cs typeface="Quattrocento Sans"/>
                <a:sym typeface="Quattrocento Sans"/>
              </a:rPr>
              <a:t>C</a:t>
            </a:r>
            <a:endParaRPr sz="5400" b="1" i="0" u="none" strike="noStrike" cap="none">
              <a:solidFill>
                <a:srgbClr val="FEFEFE"/>
              </a:solidFill>
              <a:latin typeface="Quattrocento Sans"/>
              <a:ea typeface="Quattrocento Sans"/>
              <a:cs typeface="Quattrocento Sans"/>
              <a:sym typeface="Quattrocento Sans"/>
            </a:endParaRPr>
          </a:p>
        </p:txBody>
      </p:sp>
      <p:sp>
        <p:nvSpPr>
          <p:cNvPr id="218" name="Google Shape;218;p5"/>
          <p:cNvSpPr/>
          <p:nvPr/>
        </p:nvSpPr>
        <p:spPr>
          <a:xfrm>
            <a:off x="3598447" y="5072896"/>
            <a:ext cx="64312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a:solidFill>
                  <a:srgbClr val="FEFEFE"/>
                </a:solidFill>
                <a:latin typeface="Quattrocento Sans"/>
                <a:ea typeface="Quattrocento Sans"/>
                <a:cs typeface="Quattrocento Sans"/>
                <a:sym typeface="Quattrocento Sans"/>
              </a:rPr>
              <a:t>R</a:t>
            </a:r>
            <a:endParaRPr/>
          </a:p>
        </p:txBody>
      </p:sp>
      <p:sp>
        <p:nvSpPr>
          <p:cNvPr id="219" name="Google Shape;219;p5"/>
          <p:cNvSpPr/>
          <p:nvPr/>
        </p:nvSpPr>
        <p:spPr>
          <a:xfrm>
            <a:off x="6145859" y="5157341"/>
            <a:ext cx="59663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a:solidFill>
                  <a:srgbClr val="FEFEFE"/>
                </a:solidFill>
                <a:latin typeface="Quattrocento Sans"/>
                <a:ea typeface="Quattrocento Sans"/>
                <a:cs typeface="Quattrocento Sans"/>
                <a:sym typeface="Quattrocento Sans"/>
              </a:rPr>
              <a:t>T</a:t>
            </a:r>
            <a:endParaRPr/>
          </a:p>
        </p:txBody>
      </p:sp>
      <p:sp>
        <p:nvSpPr>
          <p:cNvPr id="220" name="Google Shape;220;p5"/>
          <p:cNvSpPr txBox="1">
            <a:spLocks noGrp="1"/>
          </p:cNvSpPr>
          <p:nvPr>
            <p:ph type="sldNum" idx="12"/>
          </p:nvPr>
        </p:nvSpPr>
        <p:spPr>
          <a:xfrm>
            <a:off x="11324550" y="6203950"/>
            <a:ext cx="324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3</a:t>
            </a:r>
            <a:endParaRPr/>
          </a:p>
        </p:txBody>
      </p:sp>
      <p:cxnSp>
        <p:nvCxnSpPr>
          <p:cNvPr id="221" name="Google Shape;221;p5" descr="line connector"/>
          <p:cNvCxnSpPr>
            <a:stCxn id="222" idx="2"/>
            <a:endCxn id="185" idx="5"/>
          </p:cNvCxnSpPr>
          <p:nvPr/>
        </p:nvCxnSpPr>
        <p:spPr>
          <a:xfrm rot="10800000">
            <a:off x="6931500" y="6077975"/>
            <a:ext cx="2570400" cy="159300"/>
          </a:xfrm>
          <a:prstGeom prst="straightConnector1">
            <a:avLst/>
          </a:prstGeom>
          <a:noFill/>
          <a:ln w="19050" cap="flat" cmpd="sng">
            <a:solidFill>
              <a:srgbClr val="AEABAB"/>
            </a:solidFill>
            <a:prstDash val="solid"/>
            <a:miter lim="800000"/>
            <a:headEnd type="none" w="sm" len="sm"/>
            <a:tailEnd type="none" w="sm" len="sm"/>
          </a:ln>
        </p:spPr>
      </p:cxnSp>
      <p:sp>
        <p:nvSpPr>
          <p:cNvPr id="222" name="Google Shape;222;p5" descr="oval shape"/>
          <p:cNvSpPr/>
          <p:nvPr/>
        </p:nvSpPr>
        <p:spPr>
          <a:xfrm>
            <a:off x="9501900" y="5752175"/>
            <a:ext cx="1324500" cy="970200"/>
          </a:xfrm>
          <a:prstGeom prst="ellipse">
            <a:avLst/>
          </a:prstGeom>
          <a:solidFill>
            <a:srgbClr val="8DA9DB"/>
          </a:solidFill>
          <a:ln w="38100" cap="flat" cmpd="sng">
            <a:solidFill>
              <a:srgbClr val="B3C6E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lt1"/>
                </a:solidFill>
                <a:latin typeface="Quattrocento Sans"/>
                <a:ea typeface="Quattrocento Sans"/>
                <a:cs typeface="Quattrocento Sans"/>
                <a:sym typeface="Quattrocento Sans"/>
              </a:rPr>
              <a:t>Calendar</a:t>
            </a:r>
            <a:endParaRPr>
              <a:solidFill>
                <a:schemeClr val="lt1"/>
              </a:solidFill>
            </a:endParaRPr>
          </a:p>
        </p:txBody>
      </p:sp>
      <p:sp>
        <p:nvSpPr>
          <p:cNvPr id="223" name="Google Shape;223;p5" descr="oval shape"/>
          <p:cNvSpPr/>
          <p:nvPr/>
        </p:nvSpPr>
        <p:spPr>
          <a:xfrm>
            <a:off x="233300" y="2249275"/>
            <a:ext cx="1573200" cy="996600"/>
          </a:xfrm>
          <a:prstGeom prst="ellipse">
            <a:avLst/>
          </a:prstGeom>
          <a:solidFill>
            <a:schemeClr val="accent1"/>
          </a:solidFill>
          <a:ln w="381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lt1"/>
                </a:solidFill>
                <a:latin typeface="Quattrocento Sans"/>
                <a:ea typeface="Quattrocento Sans"/>
                <a:cs typeface="Quattrocento Sans"/>
                <a:sym typeface="Quattrocento Sans"/>
              </a:rPr>
              <a:t>Video Recordings</a:t>
            </a:r>
            <a:endParaRPr/>
          </a:p>
        </p:txBody>
      </p:sp>
      <p:cxnSp>
        <p:nvCxnSpPr>
          <p:cNvPr id="224" name="Google Shape;224;p5" descr="line connector"/>
          <p:cNvCxnSpPr>
            <a:stCxn id="223" idx="7"/>
            <a:endCxn id="162" idx="2"/>
          </p:cNvCxnSpPr>
          <p:nvPr/>
        </p:nvCxnSpPr>
        <p:spPr>
          <a:xfrm rot="10800000" flipH="1">
            <a:off x="1576110" y="2157024"/>
            <a:ext cx="537600" cy="238200"/>
          </a:xfrm>
          <a:prstGeom prst="straightConnector1">
            <a:avLst/>
          </a:prstGeom>
          <a:noFill/>
          <a:ln w="19050" cap="flat" cmpd="sng">
            <a:solidFill>
              <a:srgbClr val="AEABAB"/>
            </a:solidFill>
            <a:prstDash val="solid"/>
            <a:miter lim="800000"/>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6"/>
          <p:cNvSpPr txBox="1">
            <a:spLocks noGrp="1"/>
          </p:cNvSpPr>
          <p:nvPr>
            <p:ph type="title"/>
          </p:nvPr>
        </p:nvSpPr>
        <p:spPr>
          <a:xfrm>
            <a:off x="444500" y="412137"/>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4464"/>
              </a:buClr>
              <a:buSzPts val="2800"/>
              <a:buFont typeface="Quattrocento Sans"/>
              <a:buNone/>
            </a:pPr>
            <a:r>
              <a:rPr lang="en-US" b="1">
                <a:solidFill>
                  <a:srgbClr val="004464"/>
                </a:solidFill>
                <a:latin typeface="Quattrocento Sans"/>
                <a:ea typeface="Quattrocento Sans"/>
                <a:cs typeface="Quattrocento Sans"/>
                <a:sym typeface="Quattrocento Sans"/>
              </a:rPr>
              <a:t>1.3 | Functionality</a:t>
            </a:r>
            <a:endParaRPr/>
          </a:p>
        </p:txBody>
      </p:sp>
      <p:sp>
        <p:nvSpPr>
          <p:cNvPr id="230" name="Google Shape;230;p6"/>
          <p:cNvSpPr txBox="1"/>
          <p:nvPr/>
        </p:nvSpPr>
        <p:spPr>
          <a:xfrm>
            <a:off x="444500" y="1077617"/>
            <a:ext cx="11204100" cy="5678700"/>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0000"/>
              </a:lnSpc>
              <a:spcBef>
                <a:spcPts val="0"/>
              </a:spcBef>
              <a:spcAft>
                <a:spcPts val="0"/>
              </a:spcAft>
              <a:buClr>
                <a:srgbClr val="3F3F3F"/>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2200"/>
              </a:spcBef>
              <a:spcAft>
                <a:spcPts val="0"/>
              </a:spcAft>
              <a:buClr>
                <a:schemeClr val="dk1"/>
              </a:buClr>
              <a:buSzPts val="1800"/>
              <a:buFont typeface="Arial"/>
              <a:buNone/>
            </a:pPr>
            <a:r>
              <a:rPr lang="en-US" sz="2300" b="0" i="0" u="none" strike="noStrike" cap="none">
                <a:solidFill>
                  <a:schemeClr val="dk1"/>
                </a:solidFill>
                <a:latin typeface="Quattrocento Sans"/>
                <a:ea typeface="Quattrocento Sans"/>
                <a:cs typeface="Quattrocento Sans"/>
                <a:sym typeface="Quattrocento Sans"/>
              </a:rPr>
              <a:t>Some important consider</a:t>
            </a:r>
            <a:r>
              <a:rPr lang="en-US" sz="2300">
                <a:solidFill>
                  <a:schemeClr val="dk1"/>
                </a:solidFill>
                <a:latin typeface="Quattrocento Sans"/>
                <a:ea typeface="Quattrocento Sans"/>
                <a:cs typeface="Quattrocento Sans"/>
                <a:sym typeface="Quattrocento Sans"/>
              </a:rPr>
              <a:t>ations</a:t>
            </a:r>
            <a:r>
              <a:rPr lang="en-US" sz="2300" b="0" i="0" u="none" strike="noStrike" cap="none">
                <a:solidFill>
                  <a:schemeClr val="dk1"/>
                </a:solidFill>
                <a:latin typeface="Quattrocento Sans"/>
                <a:ea typeface="Quattrocento Sans"/>
                <a:cs typeface="Quattrocento Sans"/>
                <a:sym typeface="Quattrocento Sans"/>
              </a:rPr>
              <a:t> in </a:t>
            </a:r>
            <a:r>
              <a:rPr lang="en-US" sz="23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Restorative</a:t>
            </a:r>
            <a:r>
              <a:rPr lang="en-US" sz="2300" b="0" i="0" u="none" strike="noStrike" cap="none">
                <a:solidFill>
                  <a:schemeClr val="dk1"/>
                </a:solidFill>
                <a:latin typeface="Quattrocento Sans"/>
                <a:ea typeface="Quattrocento Sans"/>
                <a:cs typeface="Quattrocento Sans"/>
                <a:sym typeface="Quattrocento Sans"/>
              </a:rPr>
              <a:t>  functionality:</a:t>
            </a:r>
            <a:endParaRPr sz="2300"/>
          </a:p>
          <a:p>
            <a:pPr marL="228597" marR="0" lvl="0" indent="-260347" algn="l" rtl="0">
              <a:lnSpc>
                <a:spcPct val="100000"/>
              </a:lnSpc>
              <a:spcBef>
                <a:spcPts val="2200"/>
              </a:spcBef>
              <a:spcAft>
                <a:spcPts val="0"/>
              </a:spcAft>
              <a:buClr>
                <a:schemeClr val="dk1"/>
              </a:buClr>
              <a:buSzPts val="2300"/>
              <a:buFont typeface="Noto Sans Symbols"/>
              <a:buChar char="✔"/>
            </a:pPr>
            <a:r>
              <a:rPr lang="en-US" sz="2300" b="0" i="0" u="none" strike="noStrike" cap="none">
                <a:solidFill>
                  <a:schemeClr val="dk1"/>
                </a:solidFill>
                <a:latin typeface="Quattrocento Sans"/>
                <a:ea typeface="Quattrocento Sans"/>
                <a:cs typeface="Quattrocento Sans"/>
                <a:sym typeface="Quattrocento Sans"/>
              </a:rPr>
              <a:t>Seeking participation of all with interactive voting system and analytically recording data</a:t>
            </a:r>
            <a:endParaRPr sz="2300" b="0" i="0" u="none" strike="noStrike" cap="none">
              <a:solidFill>
                <a:schemeClr val="dk1"/>
              </a:solidFill>
              <a:latin typeface="Quattrocento Sans"/>
              <a:ea typeface="Quattrocento Sans"/>
              <a:cs typeface="Quattrocento Sans"/>
              <a:sym typeface="Quattrocento Sans"/>
            </a:endParaRPr>
          </a:p>
          <a:p>
            <a:pPr marL="228597" marR="0" lvl="0" indent="-260347" algn="l" rtl="0">
              <a:lnSpc>
                <a:spcPct val="100000"/>
              </a:lnSpc>
              <a:spcBef>
                <a:spcPts val="2200"/>
              </a:spcBef>
              <a:spcAft>
                <a:spcPts val="0"/>
              </a:spcAft>
              <a:buClr>
                <a:schemeClr val="dk1"/>
              </a:buClr>
              <a:buSzPts val="2300"/>
              <a:buFont typeface="Quattrocento Sans"/>
              <a:buChar char="✔"/>
            </a:pPr>
            <a:r>
              <a:rPr lang="en-US" sz="2300">
                <a:solidFill>
                  <a:srgbClr val="3C4043"/>
                </a:solidFill>
                <a:highlight>
                  <a:srgbClr val="FFFFFF"/>
                </a:highlight>
                <a:latin typeface="Quattrocento Sans"/>
                <a:ea typeface="Quattrocento Sans"/>
                <a:cs typeface="Quattrocento Sans"/>
                <a:sym typeface="Quattrocento Sans"/>
              </a:rPr>
              <a:t>Reporting system where someone in a Circle can report them and the facilitator can oversee it and they have the power to handle the situation</a:t>
            </a:r>
            <a:endParaRPr sz="2300">
              <a:solidFill>
                <a:schemeClr val="dk1"/>
              </a:solidFill>
              <a:latin typeface="Quattrocento Sans"/>
              <a:ea typeface="Quattrocento Sans"/>
              <a:cs typeface="Quattrocento Sans"/>
              <a:sym typeface="Quattrocento Sans"/>
            </a:endParaRPr>
          </a:p>
          <a:p>
            <a:pPr marL="228597" marR="0" lvl="0" indent="-260347" algn="l" rtl="0">
              <a:lnSpc>
                <a:spcPct val="100000"/>
              </a:lnSpc>
              <a:spcBef>
                <a:spcPts val="2200"/>
              </a:spcBef>
              <a:spcAft>
                <a:spcPts val="0"/>
              </a:spcAft>
              <a:buClr>
                <a:schemeClr val="dk1"/>
              </a:buClr>
              <a:buSzPts val="2300"/>
              <a:buFont typeface="Noto Sans Symbols"/>
              <a:buChar char="✔"/>
            </a:pPr>
            <a:r>
              <a:rPr lang="en-US" sz="23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Progressing through the meeting in different phases </a:t>
            </a:r>
            <a:r>
              <a:rPr lang="en-US" sz="2300">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(options available</a:t>
            </a:r>
            <a:r>
              <a:rPr lang="en-US" sz="23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n-US" sz="2300">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that</a:t>
            </a:r>
            <a:r>
              <a:rPr lang="en-US" sz="23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 the host can choose</a:t>
            </a:r>
            <a:endParaRPr sz="2300"/>
          </a:p>
          <a:p>
            <a:pPr marL="228597" marR="0" lvl="0" indent="-260347" algn="l" rtl="0">
              <a:lnSpc>
                <a:spcPct val="100000"/>
              </a:lnSpc>
              <a:spcBef>
                <a:spcPts val="2200"/>
              </a:spcBef>
              <a:spcAft>
                <a:spcPts val="0"/>
              </a:spcAft>
              <a:buClr>
                <a:schemeClr val="dk1"/>
              </a:buClr>
              <a:buSzPts val="2300"/>
              <a:buFont typeface="Noto Sans Symbols"/>
              <a:buChar char="✔"/>
            </a:pPr>
            <a:r>
              <a:rPr lang="en-US" sz="23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The host can also add a phase at the start of the meeting with a heading of his choice</a:t>
            </a:r>
            <a:endParaRPr sz="2300">
              <a:solidFill>
                <a:schemeClr val="dk1"/>
              </a:solidFill>
              <a:latin typeface="Quattrocento Sans"/>
              <a:ea typeface="Quattrocento Sans"/>
              <a:cs typeface="Quattrocento Sans"/>
              <a:sym typeface="Quattrocento Sans"/>
            </a:endParaRPr>
          </a:p>
          <a:p>
            <a:pPr marL="228597" marR="0" lvl="0" indent="-260347" algn="l" rtl="0">
              <a:lnSpc>
                <a:spcPct val="100000"/>
              </a:lnSpc>
              <a:spcBef>
                <a:spcPts val="2200"/>
              </a:spcBef>
              <a:spcAft>
                <a:spcPts val="0"/>
              </a:spcAft>
              <a:buClr>
                <a:schemeClr val="dk1"/>
              </a:buClr>
              <a:buSzPts val="2300"/>
              <a:buFont typeface="Noto Sans Symbols"/>
              <a:buChar char="✔"/>
            </a:pPr>
            <a:r>
              <a:rPr lang="en-US" sz="2300" b="0" i="0" u="none" strike="noStrike" cap="none">
                <a:solidFill>
                  <a:schemeClr val="dk1"/>
                </a:solidFill>
                <a:latin typeface="Quattrocento Sans"/>
                <a:ea typeface="Quattrocento Sans"/>
                <a:cs typeface="Quattrocento Sans"/>
                <a:sym typeface="Quattrocento Sans"/>
              </a:rPr>
              <a:t>Simultaneously creating a </a:t>
            </a:r>
            <a:r>
              <a:rPr lang="en-US" sz="2300"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3"/>
                  </a:ext>
                </a:extLst>
              </a:rPr>
              <a:t>report </a:t>
            </a:r>
            <a:r>
              <a:rPr lang="en-US" sz="2300" b="0" i="0" u="none" strike="noStrike" cap="none">
                <a:solidFill>
                  <a:schemeClr val="dk1"/>
                </a:solidFill>
                <a:latin typeface="Quattrocento Sans"/>
                <a:ea typeface="Quattrocento Sans"/>
                <a:cs typeface="Quattrocento Sans"/>
                <a:sym typeface="Quattrocento Sans"/>
              </a:rPr>
              <a:t>(background) throughout the session while keeping it organized (Optional)</a:t>
            </a:r>
            <a:endParaRPr sz="2300"/>
          </a:p>
          <a:p>
            <a:pPr marL="228597" marR="0" lvl="0" indent="-126997" algn="l" rtl="0">
              <a:lnSpc>
                <a:spcPct val="100000"/>
              </a:lnSpc>
              <a:spcBef>
                <a:spcPts val="2200"/>
              </a:spcBef>
              <a:spcAft>
                <a:spcPts val="0"/>
              </a:spcAft>
              <a:buClr>
                <a:srgbClr val="3F3F3F"/>
              </a:buClr>
              <a:buSzPts val="1600"/>
              <a:buFont typeface="Noto Sans Symbols"/>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231" name="Google Shape;231;p6"/>
          <p:cNvSpPr txBox="1">
            <a:spLocks noGrp="1"/>
          </p:cNvSpPr>
          <p:nvPr>
            <p:ph type="sldNum" idx="12"/>
          </p:nvPr>
        </p:nvSpPr>
        <p:spPr>
          <a:xfrm>
            <a:off x="11286601" y="6203950"/>
            <a:ext cx="361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f9f0dc6ec1_0_0"/>
          <p:cNvSpPr txBox="1">
            <a:spLocks noGrp="1"/>
          </p:cNvSpPr>
          <p:nvPr>
            <p:ph type="title"/>
          </p:nvPr>
        </p:nvSpPr>
        <p:spPr>
          <a:xfrm>
            <a:off x="444500" y="412137"/>
            <a:ext cx="9147000" cy="640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4464"/>
              </a:buClr>
              <a:buSzPts val="2800"/>
              <a:buFont typeface="Quattrocento Sans"/>
              <a:buNone/>
            </a:pPr>
            <a:r>
              <a:rPr lang="en-US" b="1">
                <a:solidFill>
                  <a:srgbClr val="004464"/>
                </a:solidFill>
                <a:latin typeface="Quattrocento Sans"/>
                <a:ea typeface="Quattrocento Sans"/>
                <a:cs typeface="Quattrocento Sans"/>
                <a:sym typeface="Quattrocento Sans"/>
              </a:rPr>
              <a:t>1.3 | Functionality</a:t>
            </a:r>
            <a:endParaRPr/>
          </a:p>
        </p:txBody>
      </p:sp>
      <p:sp>
        <p:nvSpPr>
          <p:cNvPr id="237" name="Google Shape;237;gf9f0dc6ec1_0_0"/>
          <p:cNvSpPr txBox="1"/>
          <p:nvPr/>
        </p:nvSpPr>
        <p:spPr>
          <a:xfrm>
            <a:off x="417750" y="1287167"/>
            <a:ext cx="11204100" cy="5678700"/>
          </a:xfrm>
          <a:prstGeom prst="rect">
            <a:avLst/>
          </a:prstGeom>
          <a:noFill/>
          <a:ln>
            <a:noFill/>
          </a:ln>
        </p:spPr>
        <p:txBody>
          <a:bodyPr spcFirstLastPara="1" wrap="square" lIns="91425" tIns="45700" rIns="91425" bIns="45700" anchor="t" anchorCtr="0">
            <a:normAutofit fontScale="47500" lnSpcReduction="10000"/>
          </a:bodyPr>
          <a:lstStyle/>
          <a:p>
            <a:pPr marL="0" marR="0" lvl="0" indent="0" algn="l" rtl="0">
              <a:lnSpc>
                <a:spcPct val="100000"/>
              </a:lnSpc>
              <a:spcBef>
                <a:spcPts val="0"/>
              </a:spcBef>
              <a:spcAft>
                <a:spcPts val="0"/>
              </a:spcAft>
              <a:buClr>
                <a:srgbClr val="3F3F3F"/>
              </a:buClr>
              <a:buSzPct val="100000"/>
              <a:buFont typeface="Arial"/>
              <a:buNone/>
            </a:pPr>
            <a:endParaRPr sz="1800" b="0"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2200"/>
              </a:spcBef>
              <a:spcAft>
                <a:spcPts val="0"/>
              </a:spcAft>
              <a:buClr>
                <a:schemeClr val="dk1"/>
              </a:buClr>
              <a:buSzPct val="36442"/>
              <a:buFont typeface="Arial"/>
              <a:buNone/>
            </a:pPr>
            <a:r>
              <a:rPr lang="en-US" sz="4939" b="0" i="0" u="none" strike="noStrike" cap="none">
                <a:solidFill>
                  <a:schemeClr val="dk1"/>
                </a:solidFill>
                <a:latin typeface="Quattrocento Sans"/>
                <a:ea typeface="Quattrocento Sans"/>
                <a:cs typeface="Quattrocento Sans"/>
                <a:sym typeface="Quattrocento Sans"/>
              </a:rPr>
              <a:t>Some important consider</a:t>
            </a:r>
            <a:r>
              <a:rPr lang="en-US" sz="4939">
                <a:solidFill>
                  <a:schemeClr val="dk1"/>
                </a:solidFill>
                <a:latin typeface="Quattrocento Sans"/>
                <a:ea typeface="Quattrocento Sans"/>
                <a:cs typeface="Quattrocento Sans"/>
                <a:sym typeface="Quattrocento Sans"/>
              </a:rPr>
              <a:t>ations</a:t>
            </a:r>
            <a:r>
              <a:rPr lang="en-US" sz="4939" b="0" i="0" u="none" strike="noStrike" cap="none">
                <a:solidFill>
                  <a:schemeClr val="dk1"/>
                </a:solidFill>
                <a:latin typeface="Quattrocento Sans"/>
                <a:ea typeface="Quattrocento Sans"/>
                <a:cs typeface="Quattrocento Sans"/>
                <a:sym typeface="Quattrocento Sans"/>
              </a:rPr>
              <a:t> in functionality:</a:t>
            </a:r>
            <a:endParaRPr sz="4939"/>
          </a:p>
          <a:p>
            <a:pPr marL="228597" marR="0" lvl="0" indent="-263279" algn="l" rtl="0">
              <a:lnSpc>
                <a:spcPct val="100000"/>
              </a:lnSpc>
              <a:spcBef>
                <a:spcPts val="2200"/>
              </a:spcBef>
              <a:spcAft>
                <a:spcPts val="0"/>
              </a:spcAft>
              <a:buClr>
                <a:schemeClr val="dk1"/>
              </a:buClr>
              <a:buSzPct val="100000"/>
              <a:buFont typeface="Noto Sans Symbols"/>
              <a:buChar char="✔"/>
            </a:pPr>
            <a:r>
              <a:rPr lang="en-US" sz="4939" b="0" i="0" u="none" strike="noStrike" cap="none">
                <a:solidFill>
                  <a:schemeClr val="dk1"/>
                </a:solidFill>
                <a:latin typeface="Quattrocento Sans"/>
                <a:ea typeface="Quattrocento Sans"/>
                <a:cs typeface="Quattrocento Sans"/>
                <a:sym typeface="Quattrocento Sans"/>
              </a:rPr>
              <a:t>A gentle reminder for each phase will be shown on the screen to keep track of time. It will be based on total time of the meeting and </a:t>
            </a:r>
            <a:r>
              <a:rPr lang="en-US" sz="4939"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4"/>
                  </a:ext>
                </a:extLst>
              </a:rPr>
              <a:t>the number of phases</a:t>
            </a:r>
            <a:r>
              <a:rPr lang="en-US" sz="4939" b="0" i="0" u="none" strike="noStrike" cap="none">
                <a:solidFill>
                  <a:schemeClr val="dk1"/>
                </a:solidFill>
                <a:latin typeface="Quattrocento Sans"/>
                <a:ea typeface="Quattrocento Sans"/>
                <a:cs typeface="Quattrocento Sans"/>
                <a:sym typeface="Quattrocento Sans"/>
              </a:rPr>
              <a:t>.</a:t>
            </a:r>
            <a:endParaRPr sz="4939"/>
          </a:p>
          <a:p>
            <a:pPr marL="228597" marR="0" lvl="0" indent="-263279" algn="l" rtl="0">
              <a:lnSpc>
                <a:spcPct val="100000"/>
              </a:lnSpc>
              <a:spcBef>
                <a:spcPts val="2200"/>
              </a:spcBef>
              <a:spcAft>
                <a:spcPts val="0"/>
              </a:spcAft>
              <a:buClr>
                <a:schemeClr val="dk1"/>
              </a:buClr>
              <a:buSzPct val="100000"/>
              <a:buFont typeface="Noto Sans Symbols"/>
              <a:buChar char="✔"/>
            </a:pPr>
            <a:r>
              <a:rPr lang="en-US" sz="4939" b="0" i="0" u="none" strike="noStrike" cap="none">
                <a:solidFill>
                  <a:schemeClr val="dk1"/>
                </a:solidFill>
                <a:latin typeface="Quattrocento Sans"/>
                <a:ea typeface="Quattrocento Sans"/>
                <a:cs typeface="Quattrocento Sans"/>
                <a:sym typeface="Quattrocento Sans"/>
              </a:rPr>
              <a:t>Host can pull out different available lean tools (like SWOT) from the interface into the </a:t>
            </a:r>
            <a:r>
              <a:rPr lang="en-US" sz="4939"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5"/>
                  </a:ext>
                </a:extLst>
              </a:rPr>
              <a:t>meeting</a:t>
            </a:r>
            <a:endParaRPr sz="4939" b="0" i="0" u="none" strike="noStrike" cap="none">
              <a:solidFill>
                <a:schemeClr val="dk1"/>
              </a:solidFill>
              <a:latin typeface="Quattrocento Sans"/>
              <a:ea typeface="Quattrocento Sans"/>
              <a:cs typeface="Quattrocento Sans"/>
              <a:sym typeface="Quattrocento Sans"/>
            </a:endParaRPr>
          </a:p>
          <a:p>
            <a:pPr marL="228597" marR="0" lvl="0" indent="-263279" algn="l" rtl="0">
              <a:lnSpc>
                <a:spcPct val="100000"/>
              </a:lnSpc>
              <a:spcBef>
                <a:spcPts val="2200"/>
              </a:spcBef>
              <a:spcAft>
                <a:spcPts val="0"/>
              </a:spcAft>
              <a:buClr>
                <a:schemeClr val="dk1"/>
              </a:buClr>
              <a:buSzPct val="100000"/>
              <a:buFont typeface="Quattrocento Sans"/>
              <a:buChar char="✔"/>
            </a:pPr>
            <a:r>
              <a:rPr lang="en-US" sz="4939">
                <a:solidFill>
                  <a:schemeClr val="dk1"/>
                </a:solidFill>
                <a:latin typeface="Quattrocento Sans"/>
                <a:ea typeface="Quattrocento Sans"/>
                <a:cs typeface="Quattrocento Sans"/>
                <a:sym typeface="Quattrocento Sans"/>
              </a:rPr>
              <a:t>Host can pull out the ‘</a:t>
            </a:r>
            <a:r>
              <a:rPr lang="en-US" sz="4939">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6"/>
                  </a:ext>
                </a:extLst>
              </a:rPr>
              <a:t>opinion polls</a:t>
            </a:r>
            <a:r>
              <a:rPr lang="en-US" sz="4939">
                <a:solidFill>
                  <a:schemeClr val="dk1"/>
                </a:solidFill>
                <a:latin typeface="Quattrocento Sans"/>
                <a:ea typeface="Quattrocento Sans"/>
                <a:cs typeface="Quattrocento Sans"/>
                <a:sym typeface="Quattrocento Sans"/>
              </a:rPr>
              <a:t>’ whenever he feels majority of inputs for the decision are required</a:t>
            </a:r>
            <a:endParaRPr sz="4939">
              <a:solidFill>
                <a:schemeClr val="dk1"/>
              </a:solidFill>
              <a:latin typeface="Quattrocento Sans"/>
              <a:ea typeface="Quattrocento Sans"/>
              <a:cs typeface="Quattrocento Sans"/>
              <a:sym typeface="Quattrocento Sans"/>
            </a:endParaRPr>
          </a:p>
          <a:p>
            <a:pPr marL="228597" marR="0" lvl="0" indent="-263279" algn="l" rtl="0">
              <a:lnSpc>
                <a:spcPct val="100000"/>
              </a:lnSpc>
              <a:spcBef>
                <a:spcPts val="2200"/>
              </a:spcBef>
              <a:spcAft>
                <a:spcPts val="0"/>
              </a:spcAft>
              <a:buClr>
                <a:schemeClr val="dk1"/>
              </a:buClr>
              <a:buSzPct val="100000"/>
              <a:buFont typeface="Noto Sans Symbols"/>
              <a:buChar char="✔"/>
            </a:pPr>
            <a:r>
              <a:rPr lang="en-US" sz="4939" b="0" i="0" u="none" strike="noStrike" cap="none">
                <a:solidFill>
                  <a:schemeClr val="dk1"/>
                </a:solidFill>
                <a:latin typeface="Quattrocento Sans"/>
                <a:ea typeface="Quattrocento Sans"/>
                <a:cs typeface="Quattrocento Sans"/>
                <a:sym typeface="Quattrocento Sans"/>
              </a:rPr>
              <a:t>The </a:t>
            </a:r>
            <a:r>
              <a:rPr lang="en-US" sz="4939" b="0" i="0" u="none" strike="noStrike" cap="none">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7"/>
                  </a:ext>
                </a:extLst>
              </a:rPr>
              <a:t>host </a:t>
            </a:r>
            <a:r>
              <a:rPr lang="en-US" sz="4939" b="0" i="0" u="none" strike="noStrike" cap="none">
                <a:solidFill>
                  <a:schemeClr val="dk1"/>
                </a:solidFill>
                <a:latin typeface="Quattrocento Sans"/>
                <a:ea typeface="Quattrocento Sans"/>
                <a:cs typeface="Quattrocento Sans"/>
                <a:sym typeface="Quattrocento Sans"/>
              </a:rPr>
              <a:t>can temporarily switch his role with any one participant If he wishes to, in case it is needed.</a:t>
            </a:r>
            <a:endParaRPr sz="4939" b="0" i="0" u="none" strike="noStrike" cap="none">
              <a:solidFill>
                <a:schemeClr val="dk1"/>
              </a:solidFill>
              <a:latin typeface="Quattrocento Sans"/>
              <a:ea typeface="Quattrocento Sans"/>
              <a:cs typeface="Quattrocento Sans"/>
              <a:sym typeface="Quattrocento Sans"/>
            </a:endParaRPr>
          </a:p>
          <a:p>
            <a:pPr marL="457200" marR="0" lvl="0" indent="0" algn="l" rtl="0">
              <a:lnSpc>
                <a:spcPct val="100000"/>
              </a:lnSpc>
              <a:spcBef>
                <a:spcPts val="2200"/>
              </a:spcBef>
              <a:spcAft>
                <a:spcPts val="0"/>
              </a:spcAft>
              <a:buNone/>
            </a:pPr>
            <a:endParaRPr sz="1800">
              <a:solidFill>
                <a:schemeClr val="dk1"/>
              </a:solidFill>
              <a:latin typeface="Quattrocento Sans"/>
              <a:ea typeface="Quattrocento Sans"/>
              <a:cs typeface="Quattrocento Sans"/>
              <a:sym typeface="Quattrocento Sans"/>
            </a:endParaRPr>
          </a:p>
          <a:p>
            <a:pPr marL="228597" marR="0" lvl="0" indent="-126997" algn="l" rtl="0">
              <a:lnSpc>
                <a:spcPct val="100000"/>
              </a:lnSpc>
              <a:spcBef>
                <a:spcPts val="2200"/>
              </a:spcBef>
              <a:spcAft>
                <a:spcPts val="0"/>
              </a:spcAft>
              <a:buClr>
                <a:srgbClr val="3F3F3F"/>
              </a:buClr>
              <a:buSzPct val="100000"/>
              <a:buFont typeface="Noto Sans Symbols"/>
              <a:buNone/>
            </a:pPr>
            <a:endParaRPr sz="1600" b="0" i="0" u="none" strike="noStrike" cap="none">
              <a:solidFill>
                <a:schemeClr val="dk1"/>
              </a:solidFill>
              <a:latin typeface="Quattrocento Sans"/>
              <a:ea typeface="Quattrocento Sans"/>
              <a:cs typeface="Quattrocento Sans"/>
              <a:sym typeface="Quattrocento Sans"/>
            </a:endParaRPr>
          </a:p>
          <a:p>
            <a:pPr marL="228597" marR="0" lvl="0" indent="-126997" algn="l" rtl="0">
              <a:lnSpc>
                <a:spcPct val="100000"/>
              </a:lnSpc>
              <a:spcBef>
                <a:spcPts val="2200"/>
              </a:spcBef>
              <a:spcAft>
                <a:spcPts val="0"/>
              </a:spcAft>
              <a:buClr>
                <a:srgbClr val="3F3F3F"/>
              </a:buClr>
              <a:buSzPct val="100000"/>
              <a:buFont typeface="Noto Sans Symbols"/>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238" name="Google Shape;238;gf9f0dc6ec1_0_0"/>
          <p:cNvSpPr txBox="1">
            <a:spLocks noGrp="1"/>
          </p:cNvSpPr>
          <p:nvPr>
            <p:ph type="sldNum" idx="12"/>
          </p:nvPr>
        </p:nvSpPr>
        <p:spPr>
          <a:xfrm>
            <a:off x="11286601" y="6203950"/>
            <a:ext cx="361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8"/>
          <p:cNvSpPr txBox="1">
            <a:spLocks noGrp="1"/>
          </p:cNvSpPr>
          <p:nvPr>
            <p:ph type="title"/>
          </p:nvPr>
        </p:nvSpPr>
        <p:spPr>
          <a:xfrm>
            <a:off x="444500" y="414843"/>
            <a:ext cx="9146972"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4464"/>
              </a:buClr>
              <a:buSzPts val="2800"/>
              <a:buFont typeface="Quattrocento Sans"/>
              <a:buNone/>
            </a:pPr>
            <a:r>
              <a:rPr lang="en-US" b="1">
                <a:solidFill>
                  <a:srgbClr val="004464"/>
                </a:solidFill>
                <a:latin typeface="Quattrocento Sans"/>
                <a:ea typeface="Quattrocento Sans"/>
                <a:cs typeface="Quattrocento Sans"/>
                <a:sym typeface="Quattrocento Sans"/>
              </a:rPr>
              <a:t>1.4 | Visuals</a:t>
            </a:r>
            <a:endParaRPr/>
          </a:p>
        </p:txBody>
      </p:sp>
      <p:sp>
        <p:nvSpPr>
          <p:cNvPr id="244" name="Google Shape;244;p8"/>
          <p:cNvSpPr txBox="1">
            <a:spLocks noGrp="1"/>
          </p:cNvSpPr>
          <p:nvPr>
            <p:ph type="sldNum" idx="12"/>
          </p:nvPr>
        </p:nvSpPr>
        <p:spPr>
          <a:xfrm>
            <a:off x="11311901" y="6203950"/>
            <a:ext cx="336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a:t>
            </a:r>
            <a:endParaRPr/>
          </a:p>
        </p:txBody>
      </p:sp>
      <p:sp>
        <p:nvSpPr>
          <p:cNvPr id="245" name="Google Shape;245;p8"/>
          <p:cNvSpPr txBox="1"/>
          <p:nvPr/>
        </p:nvSpPr>
        <p:spPr>
          <a:xfrm>
            <a:off x="493987" y="2788920"/>
            <a:ext cx="11204026" cy="6400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262626"/>
              </a:buClr>
              <a:buSzPts val="2400"/>
              <a:buFont typeface="Quattrocento Sans"/>
              <a:buNone/>
            </a:pPr>
            <a:r>
              <a:rPr lang="en-US" sz="2400" b="0" i="1" u="none" strike="noStrike" cap="none">
                <a:solidFill>
                  <a:srgbClr val="262626"/>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8"/>
                  </a:ext>
                </a:extLst>
              </a:rPr>
              <a:t>TO BE WORKED ON LATER!!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f9c48472bc_3_12"/>
          <p:cNvSpPr txBox="1">
            <a:spLocks noGrp="1"/>
          </p:cNvSpPr>
          <p:nvPr>
            <p:ph type="sldNum" idx="12"/>
          </p:nvPr>
        </p:nvSpPr>
        <p:spPr>
          <a:xfrm>
            <a:off x="11261301" y="6203950"/>
            <a:ext cx="3873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r>
              <a:rPr lang="en-US"/>
              <a:t>7</a:t>
            </a:r>
            <a:endParaRPr/>
          </a:p>
        </p:txBody>
      </p:sp>
      <p:sp>
        <p:nvSpPr>
          <p:cNvPr id="252" name="Google Shape;252;gf9c48472bc_3_12"/>
          <p:cNvSpPr txBox="1">
            <a:spLocks noGrp="1"/>
          </p:cNvSpPr>
          <p:nvPr>
            <p:ph type="title"/>
          </p:nvPr>
        </p:nvSpPr>
        <p:spPr>
          <a:xfrm>
            <a:off x="444500" y="430609"/>
            <a:ext cx="9147000" cy="640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4464"/>
                </a:solidFill>
              </a:rPr>
              <a:t>2 | Schematic</a:t>
            </a:r>
            <a:endParaRPr/>
          </a:p>
        </p:txBody>
      </p:sp>
      <p:sp>
        <p:nvSpPr>
          <p:cNvPr id="253" name="Google Shape;253;gf9c48472bc_3_12"/>
          <p:cNvSpPr/>
          <p:nvPr/>
        </p:nvSpPr>
        <p:spPr>
          <a:xfrm>
            <a:off x="457200" y="1409700"/>
            <a:ext cx="3835500" cy="1549200"/>
          </a:xfrm>
          <a:prstGeom prst="roundRect">
            <a:avLst>
              <a:gd name="adj" fmla="val 16667"/>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54" name="Google Shape;254;gf9c48472bc_3_12"/>
          <p:cNvSpPr/>
          <p:nvPr/>
        </p:nvSpPr>
        <p:spPr>
          <a:xfrm>
            <a:off x="584200" y="2052459"/>
            <a:ext cx="1028700" cy="300000"/>
          </a:xfrm>
          <a:prstGeom prst="roundRect">
            <a:avLst>
              <a:gd name="adj" fmla="val 10000"/>
            </a:avLst>
          </a:prstGeom>
          <a:solidFill>
            <a:srgbClr val="2F5496"/>
          </a:soli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f9c48472bc_3_12"/>
          <p:cNvSpPr/>
          <p:nvPr/>
        </p:nvSpPr>
        <p:spPr>
          <a:xfrm>
            <a:off x="584200" y="1543471"/>
            <a:ext cx="1028700" cy="300000"/>
          </a:xfrm>
          <a:prstGeom prst="roundRect">
            <a:avLst>
              <a:gd name="adj" fmla="val 10000"/>
            </a:avLst>
          </a:prstGeom>
          <a:solidFill>
            <a:srgbClr val="00D0E0"/>
          </a:soli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gf9c48472bc_3_12"/>
          <p:cNvSpPr txBox="1"/>
          <p:nvPr/>
        </p:nvSpPr>
        <p:spPr>
          <a:xfrm>
            <a:off x="2070100" y="1530771"/>
            <a:ext cx="2222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Quattrocento Sans"/>
                <a:ea typeface="Quattrocento Sans"/>
                <a:cs typeface="Quattrocento Sans"/>
                <a:sym typeface="Quattrocento Sans"/>
              </a:rPr>
              <a:t>Phases of meeting</a:t>
            </a:r>
            <a:endParaRPr/>
          </a:p>
        </p:txBody>
      </p:sp>
      <p:sp>
        <p:nvSpPr>
          <p:cNvPr id="257" name="Google Shape;257;gf9c48472bc_3_12"/>
          <p:cNvSpPr txBox="1"/>
          <p:nvPr/>
        </p:nvSpPr>
        <p:spPr>
          <a:xfrm>
            <a:off x="2070100" y="2038771"/>
            <a:ext cx="2222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Processes</a:t>
            </a:r>
            <a:endParaRPr/>
          </a:p>
        </p:txBody>
      </p:sp>
      <p:sp>
        <p:nvSpPr>
          <p:cNvPr id="258" name="Google Shape;258;gf9c48472bc_3_12"/>
          <p:cNvSpPr/>
          <p:nvPr/>
        </p:nvSpPr>
        <p:spPr>
          <a:xfrm>
            <a:off x="1752600" y="1625599"/>
            <a:ext cx="292200" cy="205200"/>
          </a:xfrm>
          <a:prstGeom prst="rightArrow">
            <a:avLst>
              <a:gd name="adj1" fmla="val 50000"/>
              <a:gd name="adj2" fmla="val 50000"/>
            </a:avLst>
          </a:prstGeom>
          <a:solidFill>
            <a:srgbClr val="59595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9" name="Google Shape;259;gf9c48472bc_3_12"/>
          <p:cNvSpPr/>
          <p:nvPr/>
        </p:nvSpPr>
        <p:spPr>
          <a:xfrm>
            <a:off x="1752600" y="2133599"/>
            <a:ext cx="292200" cy="205200"/>
          </a:xfrm>
          <a:prstGeom prst="rightArrow">
            <a:avLst>
              <a:gd name="adj1" fmla="val 50000"/>
              <a:gd name="adj2" fmla="val 50000"/>
            </a:avLst>
          </a:prstGeom>
          <a:solidFill>
            <a:srgbClr val="59595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0" name="Google Shape;260;gf9c48472bc_3_12"/>
          <p:cNvSpPr/>
          <p:nvPr/>
        </p:nvSpPr>
        <p:spPr>
          <a:xfrm>
            <a:off x="584200" y="2561450"/>
            <a:ext cx="1028700" cy="205200"/>
          </a:xfrm>
          <a:prstGeom prst="rect">
            <a:avLst/>
          </a:prstGeom>
          <a:noFill/>
          <a:ln w="28575" cap="flat" cmpd="sng">
            <a:solidFill>
              <a:schemeClr val="dk2"/>
            </a:solidFill>
            <a:prstDash val="dash"/>
            <a:round/>
            <a:headEnd type="none" w="sm" len="sm"/>
            <a:tailEnd type="none" w="sm" len="sm"/>
          </a:ln>
        </p:spPr>
        <p:txBody>
          <a:bodyPr spcFirstLastPara="1" wrap="square" lIns="91425" tIns="91425" rIns="91425" bIns="91425" anchor="b" anchorCtr="0">
            <a:noAutofit/>
          </a:bodyPr>
          <a:lstStyle/>
          <a:p>
            <a:pPr marL="0" lvl="0" indent="0" algn="r" rtl="0">
              <a:spcBef>
                <a:spcPts val="0"/>
              </a:spcBef>
              <a:spcAft>
                <a:spcPts val="0"/>
              </a:spcAft>
              <a:buNone/>
            </a:pPr>
            <a:endParaRPr/>
          </a:p>
        </p:txBody>
      </p:sp>
      <p:sp>
        <p:nvSpPr>
          <p:cNvPr id="261" name="Google Shape;261;gf9c48472bc_3_12"/>
          <p:cNvSpPr/>
          <p:nvPr/>
        </p:nvSpPr>
        <p:spPr>
          <a:xfrm>
            <a:off x="1752600" y="2587024"/>
            <a:ext cx="292200" cy="205200"/>
          </a:xfrm>
          <a:prstGeom prst="rightArrow">
            <a:avLst>
              <a:gd name="adj1" fmla="val 50000"/>
              <a:gd name="adj2" fmla="val 50000"/>
            </a:avLst>
          </a:prstGeom>
          <a:solidFill>
            <a:srgbClr val="59595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2" name="Google Shape;262;gf9c48472bc_3_12"/>
          <p:cNvSpPr txBox="1"/>
          <p:nvPr/>
        </p:nvSpPr>
        <p:spPr>
          <a:xfrm>
            <a:off x="2070100" y="2495971"/>
            <a:ext cx="2222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Optional</a:t>
            </a:r>
            <a:endParaRPr/>
          </a:p>
        </p:txBody>
      </p:sp>
      <p:grpSp>
        <p:nvGrpSpPr>
          <p:cNvPr id="263" name="Google Shape;263;gf9c48472bc_3_12"/>
          <p:cNvGrpSpPr/>
          <p:nvPr/>
        </p:nvGrpSpPr>
        <p:grpSpPr>
          <a:xfrm>
            <a:off x="444500" y="1536825"/>
            <a:ext cx="11204092" cy="5305721"/>
            <a:chOff x="475" y="-1710219"/>
            <a:chExt cx="11204092" cy="5305721"/>
          </a:xfrm>
        </p:grpSpPr>
        <p:sp>
          <p:nvSpPr>
            <p:cNvPr id="264" name="Google Shape;264;gf9c48472bc_3_12"/>
            <p:cNvSpPr/>
            <p:nvPr/>
          </p:nvSpPr>
          <p:spPr>
            <a:xfrm>
              <a:off x="475" y="477303"/>
              <a:ext cx="1647600" cy="1407900"/>
            </a:xfrm>
            <a:prstGeom prst="roundRect">
              <a:avLst>
                <a:gd name="adj" fmla="val 10000"/>
              </a:avLst>
            </a:prstGeom>
            <a:solidFill>
              <a:schemeClr val="lt2">
                <a:alpha val="89800"/>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gf9c48472bc_3_12"/>
            <p:cNvSpPr txBox="1"/>
            <p:nvPr/>
          </p:nvSpPr>
          <p:spPr>
            <a:xfrm>
              <a:off x="25575" y="477304"/>
              <a:ext cx="1597500" cy="1149000"/>
            </a:xfrm>
            <a:prstGeom prst="rect">
              <a:avLst/>
            </a:prstGeom>
            <a:noFill/>
            <a:ln>
              <a:noFill/>
            </a:ln>
          </p:spPr>
          <p:txBody>
            <a:bodyPr spcFirstLastPara="1" wrap="square" lIns="120000" tIns="120000" rIns="120000" bIns="120000" anchor="t" anchorCtr="0">
              <a:noAutofit/>
            </a:bodyPr>
            <a:lstStyle/>
            <a:p>
              <a:pPr marL="114300" marR="0" lvl="1" indent="-114300" algn="l" rtl="0">
                <a:lnSpc>
                  <a:spcPct val="90000"/>
                </a:lnSpc>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9"/>
                    </a:ext>
                  </a:extLst>
                </a:rPr>
                <a:t>Facilitators will</a:t>
              </a:r>
              <a:r>
                <a:rPr lang="en-US">
                  <a:solidFill>
                    <a:schemeClr val="dk1"/>
                  </a:solidFill>
                  <a:latin typeface="Quattrocento Sans"/>
                  <a:ea typeface="Quattrocento Sans"/>
                  <a:cs typeface="Quattrocento Sans"/>
                  <a:sym typeface="Quattrocento Sans"/>
                </a:rPr>
                <a:t> discuss possible topics on discussion forum</a:t>
              </a:r>
              <a:r>
                <a:rPr lang="en-US" sz="1400" b="0" i="0" u="none" strike="noStrike" cap="none">
                  <a:solidFill>
                    <a:schemeClr val="dk1"/>
                  </a:solidFill>
                  <a:latin typeface="Quattrocento Sans"/>
                  <a:ea typeface="Quattrocento Sans"/>
                  <a:cs typeface="Quattrocento Sans"/>
                  <a:sym typeface="Quattrocento Sans"/>
                </a:rPr>
                <a:t>.</a:t>
              </a:r>
              <a:endParaRPr/>
            </a:p>
          </p:txBody>
        </p:sp>
        <p:sp>
          <p:nvSpPr>
            <p:cNvPr id="266" name="Google Shape;266;gf9c48472bc_3_12"/>
            <p:cNvSpPr/>
            <p:nvPr/>
          </p:nvSpPr>
          <p:spPr>
            <a:xfrm>
              <a:off x="821277" y="562722"/>
              <a:ext cx="2331300" cy="2331300"/>
            </a:xfrm>
            <a:custGeom>
              <a:avLst/>
              <a:gdLst/>
              <a:ahLst/>
              <a:cxnLst/>
              <a:rect l="l" t="t" r="r" b="b"/>
              <a:pathLst>
                <a:path w="120000" h="120000" extrusionOk="0">
                  <a:moveTo>
                    <a:pt x="11195" y="87690"/>
                  </a:moveTo>
                  <a:lnTo>
                    <a:pt x="16267" y="84812"/>
                  </a:lnTo>
                  <a:cubicBezTo>
                    <a:pt x="24348" y="99057"/>
                    <a:pt x="38861" y="108473"/>
                    <a:pt x="55162" y="110049"/>
                  </a:cubicBezTo>
                  <a:cubicBezTo>
                    <a:pt x="71463" y="111624"/>
                    <a:pt x="87511" y="105162"/>
                    <a:pt x="98171" y="92730"/>
                  </a:cubicBezTo>
                  <a:lnTo>
                    <a:pt x="94836" y="90834"/>
                  </a:lnTo>
                  <a:lnTo>
                    <a:pt x="106248" y="86288"/>
                  </a:lnTo>
                  <a:lnTo>
                    <a:pt x="106665" y="97557"/>
                  </a:lnTo>
                  <a:lnTo>
                    <a:pt x="103325" y="95659"/>
                  </a:lnTo>
                  <a:lnTo>
                    <a:pt x="103325" y="95659"/>
                  </a:lnTo>
                  <a:cubicBezTo>
                    <a:pt x="91583" y="109925"/>
                    <a:pt x="73572" y="117496"/>
                    <a:pt x="55164" y="115904"/>
                  </a:cubicBezTo>
                  <a:cubicBezTo>
                    <a:pt x="36757" y="114312"/>
                    <a:pt x="20313" y="103760"/>
                    <a:pt x="11195" y="87690"/>
                  </a:cubicBezTo>
                  <a:close/>
                </a:path>
              </a:pathLst>
            </a:custGeom>
            <a:solidFill>
              <a:srgbClr val="595959"/>
            </a:soli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f9c48472bc_3_12"/>
            <p:cNvSpPr/>
            <p:nvPr/>
          </p:nvSpPr>
          <p:spPr>
            <a:xfrm>
              <a:off x="398521" y="1701086"/>
              <a:ext cx="1362600" cy="541800"/>
            </a:xfrm>
            <a:prstGeom prst="roundRect">
              <a:avLst>
                <a:gd name="adj" fmla="val 10000"/>
              </a:avLst>
            </a:prstGeom>
            <a:solidFill>
              <a:srgbClr val="31538F"/>
            </a:soli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gf9c48472bc_3_12"/>
            <p:cNvSpPr txBox="1"/>
            <p:nvPr/>
          </p:nvSpPr>
          <p:spPr>
            <a:xfrm>
              <a:off x="418516" y="1738356"/>
              <a:ext cx="1330800" cy="510000"/>
            </a:xfrm>
            <a:prstGeom prst="rect">
              <a:avLst/>
            </a:prstGeom>
            <a:noFill/>
            <a:ln w="9525" cap="flat" cmpd="sng">
              <a:solidFill>
                <a:srgbClr val="31538F"/>
              </a:solidFill>
              <a:prstDash val="solid"/>
              <a:round/>
              <a:headEnd type="none" w="sm" len="sm"/>
              <a:tailEnd type="none" w="sm" len="sm"/>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dk1"/>
                </a:buClr>
                <a:buSzPts val="2400"/>
                <a:buFont typeface="Quattrocento Sans"/>
                <a:buNone/>
              </a:pPr>
              <a:r>
                <a:rPr lang="en-US" sz="1900">
                  <a:solidFill>
                    <a:srgbClr val="FEFEFE"/>
                  </a:solidFill>
                  <a:latin typeface="Quattrocento Sans"/>
                  <a:ea typeface="Quattrocento Sans"/>
                  <a:cs typeface="Quattrocento Sans"/>
                  <a:sym typeface="Quattrocento Sans"/>
                </a:rPr>
                <a:t>Topic of Discussion</a:t>
              </a:r>
              <a:endParaRPr sz="900">
                <a:solidFill>
                  <a:srgbClr val="FEFEFE"/>
                </a:solidFill>
              </a:endParaRPr>
            </a:p>
          </p:txBody>
        </p:sp>
        <p:sp>
          <p:nvSpPr>
            <p:cNvPr id="269" name="Google Shape;269;gf9c48472bc_3_12"/>
            <p:cNvSpPr/>
            <p:nvPr/>
          </p:nvSpPr>
          <p:spPr>
            <a:xfrm>
              <a:off x="2300525" y="604331"/>
              <a:ext cx="1850100" cy="1621500"/>
            </a:xfrm>
            <a:prstGeom prst="roundRect">
              <a:avLst>
                <a:gd name="adj" fmla="val 10000"/>
              </a:avLst>
            </a:prstGeom>
            <a:solidFill>
              <a:schemeClr val="lt2">
                <a:alpha val="89800"/>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gf9c48472bc_3_12"/>
            <p:cNvSpPr txBox="1"/>
            <p:nvPr/>
          </p:nvSpPr>
          <p:spPr>
            <a:xfrm>
              <a:off x="2410525" y="876855"/>
              <a:ext cx="1782600" cy="1332600"/>
            </a:xfrm>
            <a:prstGeom prst="rect">
              <a:avLst/>
            </a:prstGeom>
            <a:noFill/>
            <a:ln>
              <a:noFill/>
            </a:ln>
          </p:spPr>
          <p:txBody>
            <a:bodyPr spcFirstLastPara="1" wrap="square" lIns="120000" tIns="120000" rIns="120000" bIns="120000" anchor="t" anchorCtr="0">
              <a:noAutofit/>
            </a:bodyPr>
            <a:lstStyle/>
            <a:p>
              <a:pPr marL="114300" marR="0" lvl="1" indent="-114300" algn="l" rtl="0">
                <a:lnSpc>
                  <a:spcPct val="90000"/>
                </a:lnSpc>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Facilitators will create the topic circle meeting with agenda, date and time of meeting</a:t>
              </a:r>
              <a:endParaRPr/>
            </a:p>
          </p:txBody>
        </p:sp>
        <p:sp>
          <p:nvSpPr>
            <p:cNvPr id="271" name="Google Shape;271;gf9c48472bc_3_12"/>
            <p:cNvSpPr/>
            <p:nvPr/>
          </p:nvSpPr>
          <p:spPr>
            <a:xfrm>
              <a:off x="2886289" y="-417528"/>
              <a:ext cx="2703300" cy="2703300"/>
            </a:xfrm>
            <a:custGeom>
              <a:avLst/>
              <a:gdLst/>
              <a:ahLst/>
              <a:cxnLst/>
              <a:rect l="l" t="t" r="r" b="b"/>
              <a:pathLst>
                <a:path w="120000" h="120000" extrusionOk="0">
                  <a:moveTo>
                    <a:pt x="10115" y="33159"/>
                  </a:moveTo>
                  <a:lnTo>
                    <a:pt x="10115" y="33159"/>
                  </a:lnTo>
                  <a:cubicBezTo>
                    <a:pt x="19123" y="16418"/>
                    <a:pt x="35929" y="5311"/>
                    <a:pt x="54862" y="3586"/>
                  </a:cubicBezTo>
                  <a:cubicBezTo>
                    <a:pt x="73795" y="1862"/>
                    <a:pt x="92330" y="9750"/>
                    <a:pt x="104214" y="24588"/>
                  </a:cubicBezTo>
                  <a:lnTo>
                    <a:pt x="107085" y="22913"/>
                  </a:lnTo>
                  <a:lnTo>
                    <a:pt x="106750" y="32709"/>
                  </a:lnTo>
                  <a:lnTo>
                    <a:pt x="96952" y="28828"/>
                  </a:lnTo>
                  <a:lnTo>
                    <a:pt x="99820" y="27154"/>
                  </a:lnTo>
                  <a:lnTo>
                    <a:pt x="99820" y="27154"/>
                  </a:lnTo>
                  <a:cubicBezTo>
                    <a:pt x="88881" y="13891"/>
                    <a:pt x="72056" y="6946"/>
                    <a:pt x="54947" y="8629"/>
                  </a:cubicBezTo>
                  <a:cubicBezTo>
                    <a:pt x="37838" y="10312"/>
                    <a:pt x="22689" y="20402"/>
                    <a:pt x="14543" y="35542"/>
                  </a:cubicBezTo>
                  <a:close/>
                </a:path>
              </a:pathLst>
            </a:custGeom>
            <a:solidFill>
              <a:srgbClr val="595959"/>
            </a:soli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gf9c48472bc_3_12"/>
            <p:cNvSpPr/>
            <p:nvPr/>
          </p:nvSpPr>
          <p:spPr>
            <a:xfrm>
              <a:off x="2761730" y="309045"/>
              <a:ext cx="1362600" cy="541800"/>
            </a:xfrm>
            <a:prstGeom prst="roundRect">
              <a:avLst>
                <a:gd name="adj" fmla="val 10000"/>
              </a:avLst>
            </a:prstGeom>
            <a:solidFill>
              <a:srgbClr val="31538F"/>
            </a:soli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gf9c48472bc_3_12"/>
            <p:cNvSpPr txBox="1"/>
            <p:nvPr/>
          </p:nvSpPr>
          <p:spPr>
            <a:xfrm>
              <a:off x="2777625" y="324965"/>
              <a:ext cx="1330800" cy="510000"/>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dk1"/>
                </a:buClr>
                <a:buSzPts val="2400"/>
                <a:buFont typeface="Quattrocento Sans"/>
                <a:buNone/>
              </a:pPr>
              <a:r>
                <a:rPr lang="en-US" sz="2400">
                  <a:solidFill>
                    <a:schemeClr val="lt1"/>
                  </a:solidFill>
                  <a:latin typeface="Quattrocento Sans"/>
                  <a:ea typeface="Quattrocento Sans"/>
                  <a:cs typeface="Quattrocento Sans"/>
                  <a:sym typeface="Quattrocento Sans"/>
                </a:rPr>
                <a:t>Creation</a:t>
              </a:r>
              <a:endParaRPr>
                <a:solidFill>
                  <a:schemeClr val="lt1"/>
                </a:solidFill>
              </a:endParaRPr>
            </a:p>
          </p:txBody>
        </p:sp>
        <p:sp>
          <p:nvSpPr>
            <p:cNvPr id="274" name="Google Shape;274;gf9c48472bc_3_12"/>
            <p:cNvSpPr/>
            <p:nvPr/>
          </p:nvSpPr>
          <p:spPr>
            <a:xfrm>
              <a:off x="4701825" y="286708"/>
              <a:ext cx="1775400" cy="1796700"/>
            </a:xfrm>
            <a:prstGeom prst="roundRect">
              <a:avLst>
                <a:gd name="adj" fmla="val 10000"/>
              </a:avLst>
            </a:prstGeom>
            <a:solidFill>
              <a:schemeClr val="lt2">
                <a:alpha val="89800"/>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gf9c48472bc_3_12"/>
            <p:cNvSpPr txBox="1"/>
            <p:nvPr/>
          </p:nvSpPr>
          <p:spPr>
            <a:xfrm>
              <a:off x="4736025" y="346381"/>
              <a:ext cx="1707300" cy="1549200"/>
            </a:xfrm>
            <a:prstGeom prst="rect">
              <a:avLst/>
            </a:prstGeom>
            <a:noFill/>
            <a:ln>
              <a:noFill/>
            </a:ln>
          </p:spPr>
          <p:txBody>
            <a:bodyPr spcFirstLastPara="1" wrap="square" lIns="120000" tIns="120000" rIns="120000" bIns="120000" anchor="t" anchorCtr="0">
              <a:noAutofit/>
            </a:bodyPr>
            <a:lstStyle/>
            <a:p>
              <a:pPr marL="114300" marR="0" lvl="1" indent="-114300" algn="l" rtl="0">
                <a:lnSpc>
                  <a:spcPct val="90000"/>
                </a:lnSpc>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Participants select topics that interest them and they get registered for that circle</a:t>
              </a:r>
              <a:endParaRPr/>
            </a:p>
          </p:txBody>
        </p:sp>
        <p:sp>
          <p:nvSpPr>
            <p:cNvPr id="276" name="Google Shape;276;gf9c48472bc_3_12"/>
            <p:cNvSpPr/>
            <p:nvPr/>
          </p:nvSpPr>
          <p:spPr>
            <a:xfrm rot="1005980">
              <a:off x="5864216" y="1005173"/>
              <a:ext cx="2306658" cy="2306658"/>
            </a:xfrm>
            <a:custGeom>
              <a:avLst/>
              <a:gdLst/>
              <a:ahLst/>
              <a:cxnLst/>
              <a:rect l="l" t="t" r="r" b="b"/>
              <a:pathLst>
                <a:path w="120000" h="120000" extrusionOk="0">
                  <a:moveTo>
                    <a:pt x="9075" y="83464"/>
                  </a:moveTo>
                  <a:lnTo>
                    <a:pt x="14427" y="80998"/>
                  </a:lnTo>
                  <a:cubicBezTo>
                    <a:pt x="21560" y="96479"/>
                    <a:pt x="36064" y="107280"/>
                    <a:pt x="52940" y="109678"/>
                  </a:cubicBezTo>
                  <a:cubicBezTo>
                    <a:pt x="69816" y="112077"/>
                    <a:pt x="86755" y="105744"/>
                    <a:pt x="97918" y="92863"/>
                  </a:cubicBezTo>
                  <a:lnTo>
                    <a:pt x="94554" y="90938"/>
                  </a:lnTo>
                  <a:lnTo>
                    <a:pt x="106109" y="86384"/>
                  </a:lnTo>
                  <a:lnTo>
                    <a:pt x="106490" y="97768"/>
                  </a:lnTo>
                  <a:lnTo>
                    <a:pt x="103121" y="95840"/>
                  </a:lnTo>
                  <a:cubicBezTo>
                    <a:pt x="90815" y="110646"/>
                    <a:pt x="71773" y="118103"/>
                    <a:pt x="52684" y="115591"/>
                  </a:cubicBezTo>
                  <a:cubicBezTo>
                    <a:pt x="33596" y="113079"/>
                    <a:pt x="17132" y="100950"/>
                    <a:pt x="9075" y="83464"/>
                  </a:cubicBezTo>
                  <a:close/>
                </a:path>
              </a:pathLst>
            </a:custGeom>
            <a:solidFill>
              <a:srgbClr val="595959"/>
            </a:soli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gf9c48472bc_3_12"/>
            <p:cNvSpPr/>
            <p:nvPr/>
          </p:nvSpPr>
          <p:spPr>
            <a:xfrm>
              <a:off x="5219525" y="1716976"/>
              <a:ext cx="1362600" cy="541800"/>
            </a:xfrm>
            <a:prstGeom prst="roundRect">
              <a:avLst>
                <a:gd name="adj" fmla="val 10000"/>
              </a:avLst>
            </a:prstGeom>
            <a:solidFill>
              <a:srgbClr val="2F5496"/>
            </a:soli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gf9c48472bc_3_12"/>
            <p:cNvSpPr txBox="1"/>
            <p:nvPr/>
          </p:nvSpPr>
          <p:spPr>
            <a:xfrm>
              <a:off x="5235433" y="1716971"/>
              <a:ext cx="1330800" cy="510000"/>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lt1"/>
                </a:buClr>
                <a:buSzPts val="2400"/>
                <a:buFont typeface="Quattrocento Sans"/>
                <a:buNone/>
              </a:pPr>
              <a:r>
                <a:rPr lang="en-US" sz="2400">
                  <a:solidFill>
                    <a:schemeClr val="lt1"/>
                  </a:solidFill>
                  <a:latin typeface="Quattrocento Sans"/>
                  <a:ea typeface="Quattrocento Sans"/>
                  <a:cs typeface="Quattrocento Sans"/>
                  <a:sym typeface="Quattrocento Sans"/>
                </a:rPr>
                <a:t>Selection</a:t>
              </a:r>
              <a:endParaRPr/>
            </a:p>
          </p:txBody>
        </p:sp>
        <p:sp>
          <p:nvSpPr>
            <p:cNvPr id="279" name="Google Shape;279;gf9c48472bc_3_12"/>
            <p:cNvSpPr/>
            <p:nvPr/>
          </p:nvSpPr>
          <p:spPr>
            <a:xfrm>
              <a:off x="7065775" y="-1504344"/>
              <a:ext cx="1807500" cy="4337400"/>
            </a:xfrm>
            <a:prstGeom prst="roundRect">
              <a:avLst>
                <a:gd name="adj" fmla="val 10000"/>
              </a:avLst>
            </a:prstGeom>
            <a:solidFill>
              <a:schemeClr val="lt2">
                <a:alpha val="89800"/>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gf9c48472bc_3_12"/>
            <p:cNvSpPr/>
            <p:nvPr/>
          </p:nvSpPr>
          <p:spPr>
            <a:xfrm rot="1151825">
              <a:off x="8078359" y="-419499"/>
              <a:ext cx="2303702" cy="2303702"/>
            </a:xfrm>
            <a:custGeom>
              <a:avLst/>
              <a:gdLst/>
              <a:ahLst/>
              <a:cxnLst/>
              <a:rect l="l" t="t" r="r" b="b"/>
              <a:pathLst>
                <a:path w="120000" h="120000" extrusionOk="0">
                  <a:moveTo>
                    <a:pt x="26415" y="15865"/>
                  </a:moveTo>
                  <a:lnTo>
                    <a:pt x="26415" y="15865"/>
                  </a:lnTo>
                  <a:cubicBezTo>
                    <a:pt x="38526" y="6649"/>
                    <a:pt x="53893" y="2815"/>
                    <a:pt x="68914" y="5261"/>
                  </a:cubicBezTo>
                  <a:cubicBezTo>
                    <a:pt x="83935" y="7707"/>
                    <a:pt x="97291" y="16219"/>
                    <a:pt x="105852" y="28801"/>
                  </a:cubicBezTo>
                  <a:lnTo>
                    <a:pt x="109947" y="26954"/>
                  </a:lnTo>
                  <a:lnTo>
                    <a:pt x="107868" y="38415"/>
                  </a:lnTo>
                  <a:lnTo>
                    <a:pt x="96291" y="33112"/>
                  </a:lnTo>
                  <a:lnTo>
                    <a:pt x="100381" y="31268"/>
                  </a:lnTo>
                  <a:lnTo>
                    <a:pt x="100381" y="31268"/>
                  </a:lnTo>
                  <a:cubicBezTo>
                    <a:pt x="92601" y="20334"/>
                    <a:pt x="80719" y="13022"/>
                    <a:pt x="67453" y="11004"/>
                  </a:cubicBezTo>
                  <a:cubicBezTo>
                    <a:pt x="54186" y="8986"/>
                    <a:pt x="40668" y="12435"/>
                    <a:pt x="29988" y="20561"/>
                  </a:cubicBezTo>
                  <a:close/>
                </a:path>
              </a:pathLst>
            </a:custGeom>
            <a:solidFill>
              <a:srgbClr val="595959"/>
            </a:soli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gf9c48472bc_3_12"/>
            <p:cNvSpPr/>
            <p:nvPr/>
          </p:nvSpPr>
          <p:spPr>
            <a:xfrm>
              <a:off x="7496275" y="-1697644"/>
              <a:ext cx="1707300" cy="541800"/>
            </a:xfrm>
            <a:prstGeom prst="roundRect">
              <a:avLst>
                <a:gd name="adj" fmla="val 10000"/>
              </a:avLst>
            </a:prstGeom>
            <a:solidFill>
              <a:srgbClr val="2F5496"/>
            </a:soli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gf9c48472bc_3_12"/>
            <p:cNvSpPr txBox="1"/>
            <p:nvPr/>
          </p:nvSpPr>
          <p:spPr>
            <a:xfrm>
              <a:off x="7526125" y="-1710219"/>
              <a:ext cx="1647600" cy="510000"/>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lt1"/>
                </a:buClr>
                <a:buSzPts val="2400"/>
                <a:buFont typeface="Quattrocento Sans"/>
                <a:buNone/>
              </a:pPr>
              <a:r>
                <a:rPr lang="en-US" sz="2400">
                  <a:solidFill>
                    <a:schemeClr val="lt1"/>
                  </a:solidFill>
                  <a:latin typeface="Quattrocento Sans"/>
                  <a:ea typeface="Quattrocento Sans"/>
                  <a:cs typeface="Quattrocento Sans"/>
                  <a:sym typeface="Quattrocento Sans"/>
                </a:rPr>
                <a:t>Registration</a:t>
              </a:r>
              <a:endParaRPr/>
            </a:p>
          </p:txBody>
        </p:sp>
        <p:sp>
          <p:nvSpPr>
            <p:cNvPr id="283" name="Google Shape;283;gf9c48472bc_3_12"/>
            <p:cNvSpPr/>
            <p:nvPr/>
          </p:nvSpPr>
          <p:spPr>
            <a:xfrm>
              <a:off x="9445650" y="707679"/>
              <a:ext cx="1642200" cy="1883700"/>
            </a:xfrm>
            <a:prstGeom prst="roundRect">
              <a:avLst>
                <a:gd name="adj" fmla="val 10000"/>
              </a:avLst>
            </a:prstGeom>
            <a:solidFill>
              <a:schemeClr val="lt2">
                <a:alpha val="89800"/>
              </a:schemeClr>
            </a:solidFill>
            <a:ln w="9525" cap="flat" cmpd="sng">
              <a:solidFill>
                <a:schemeClr val="dk2"/>
              </a:solidFill>
              <a:prstDash val="solid"/>
              <a:miter lim="800000"/>
              <a:headEnd type="none" w="sm" len="sm"/>
              <a:tailEnd type="none" w="sm" len="sm"/>
            </a:ln>
          </p:spPr>
          <p:txBody>
            <a:bodyPr spcFirstLastPara="1" wrap="square" lIns="91425" tIns="91425" rIns="91425" bIns="91425" anchor="t" anchorCtr="0">
              <a:noAutofit/>
            </a:bodyPr>
            <a:lstStyle/>
            <a:p>
              <a:pPr marL="114300" lvl="1" indent="-114300" algn="l" rtl="0">
                <a:lnSpc>
                  <a:spcPct val="90000"/>
                </a:lnSpc>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The app syncs with your preferred calendar and alerts you in case of any timing clashes</a:t>
              </a:r>
              <a:endParaRPr/>
            </a:p>
          </p:txBody>
        </p:sp>
        <p:sp>
          <p:nvSpPr>
            <p:cNvPr id="284" name="Google Shape;284;gf9c48472bc_3_12"/>
            <p:cNvSpPr/>
            <p:nvPr/>
          </p:nvSpPr>
          <p:spPr>
            <a:xfrm>
              <a:off x="9841967" y="2307011"/>
              <a:ext cx="1362600" cy="541800"/>
            </a:xfrm>
            <a:prstGeom prst="roundRect">
              <a:avLst>
                <a:gd name="adj" fmla="val 10000"/>
              </a:avLst>
            </a:prstGeom>
            <a:solidFill>
              <a:srgbClr val="2F5496"/>
            </a:soli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gf9c48472bc_3_12"/>
            <p:cNvSpPr txBox="1"/>
            <p:nvPr/>
          </p:nvSpPr>
          <p:spPr>
            <a:xfrm>
              <a:off x="9841987" y="2322894"/>
              <a:ext cx="1330800" cy="510000"/>
            </a:xfrm>
            <a:prstGeom prst="rect">
              <a:avLst/>
            </a:prstGeom>
            <a:noFill/>
            <a:ln>
              <a:noFill/>
            </a:ln>
          </p:spPr>
          <p:txBody>
            <a:bodyPr spcFirstLastPara="1" wrap="square" lIns="45700" tIns="30475" rIns="45700" bIns="30475" anchor="ctr" anchorCtr="0">
              <a:noAutofit/>
            </a:bodyPr>
            <a:lstStyle/>
            <a:p>
              <a:pPr marL="0" marR="0" lvl="0" indent="0" algn="ctr" rtl="0">
                <a:lnSpc>
                  <a:spcPct val="90000"/>
                </a:lnSpc>
                <a:spcBef>
                  <a:spcPts val="0"/>
                </a:spcBef>
                <a:spcAft>
                  <a:spcPts val="0"/>
                </a:spcAft>
                <a:buClr>
                  <a:schemeClr val="lt1"/>
                </a:buClr>
                <a:buSzPts val="2400"/>
                <a:buFont typeface="Quattrocento Sans"/>
                <a:buNone/>
              </a:pPr>
              <a:r>
                <a:rPr lang="en-US" sz="2400" b="0" i="0" u="none" strike="noStrike" cap="none">
                  <a:solidFill>
                    <a:schemeClr val="lt1"/>
                  </a:solidFill>
                  <a:latin typeface="Quattrocento Sans"/>
                  <a:ea typeface="Quattrocento Sans"/>
                  <a:cs typeface="Quattrocento Sans"/>
                  <a:sym typeface="Quattrocento Sans"/>
                </a:rPr>
                <a:t>Data</a:t>
              </a:r>
              <a:endParaRPr/>
            </a:p>
          </p:txBody>
        </p:sp>
      </p:grpSp>
      <p:sp>
        <p:nvSpPr>
          <p:cNvPr id="286" name="Google Shape;286;gf9c48472bc_3_12"/>
          <p:cNvSpPr txBox="1"/>
          <p:nvPr/>
        </p:nvSpPr>
        <p:spPr>
          <a:xfrm>
            <a:off x="7390150" y="2223488"/>
            <a:ext cx="1862400" cy="3676500"/>
          </a:xfrm>
          <a:prstGeom prst="rect">
            <a:avLst/>
          </a:prstGeom>
          <a:noFill/>
          <a:ln>
            <a:noFill/>
          </a:ln>
        </p:spPr>
        <p:txBody>
          <a:bodyPr spcFirstLastPara="1" wrap="square" lIns="120000" tIns="120000" rIns="120000" bIns="120000" anchor="t" anchorCtr="0">
            <a:noAutofit/>
          </a:bodyPr>
          <a:lstStyle/>
          <a:p>
            <a:pPr marL="114300" marR="0" lvl="1" indent="-114300" algn="l" rtl="0">
              <a:lnSpc>
                <a:spcPct val="90000"/>
              </a:lnSpc>
              <a:spcBef>
                <a:spcPts val="0"/>
              </a:spcBef>
              <a:spcAft>
                <a:spcPts val="0"/>
              </a:spcAft>
              <a:buClr>
                <a:schemeClr val="dk1"/>
              </a:buClr>
              <a:buSzPts val="1400"/>
              <a:buFont typeface="Quattrocento Sans"/>
              <a:buChar char="•"/>
            </a:pPr>
            <a:r>
              <a:rPr lang="en-US">
                <a:latin typeface="Quattrocento Sans"/>
                <a:ea typeface="Quattrocento Sans"/>
                <a:cs typeface="Quattrocento Sans"/>
                <a:sym typeface="Quattrocento Sans"/>
              </a:rPr>
              <a:t>Participants can register for multiple circles but each circle has limited participants, when a circle fills up it greys out on the interface and is not selectable until a participant drops from the circle. (Option to put you on waitlist for circle app it automatically registers you in case space opens up)</a:t>
            </a:r>
            <a:endParaRPr>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1379</Words>
  <Application>Microsoft Macintosh PowerPoint</Application>
  <PresentationFormat>Widescreen</PresentationFormat>
  <Paragraphs>228</Paragraphs>
  <Slides>16</Slides>
  <Notes>16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Quattrocento Sans</vt:lpstr>
      <vt:lpstr>Arial</vt:lpstr>
      <vt:lpstr>Noto Sans Symbols</vt:lpstr>
      <vt:lpstr>Calibri</vt:lpstr>
      <vt:lpstr>Office Theme</vt:lpstr>
      <vt:lpstr>Restorative Circle Web-App</vt:lpstr>
      <vt:lpstr>Contents</vt:lpstr>
      <vt:lpstr>1 | Restorative Circle: Web-App</vt:lpstr>
      <vt:lpstr>1.1 | Audience</vt:lpstr>
      <vt:lpstr>1.2 | Features: Mind Map </vt:lpstr>
      <vt:lpstr>1.3 | Functionality</vt:lpstr>
      <vt:lpstr>1.3 | Functionality</vt:lpstr>
      <vt:lpstr>1.4 | Visuals</vt:lpstr>
      <vt:lpstr>2 | Schematic</vt:lpstr>
      <vt:lpstr>2 | Schematic</vt:lpstr>
      <vt:lpstr>2 | Schematic</vt:lpstr>
      <vt:lpstr>2 | Schematic</vt:lpstr>
      <vt:lpstr>2 | Schematic</vt:lpstr>
      <vt:lpstr>3 | Focus</vt:lpstr>
      <vt:lpstr>4 | Future Scope</vt:lpstr>
      <vt:lpstr>Meeting 2 follow 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Restorative Circle Web-App</dc:title>
  <dc:creator>TEJAS RAUT</dc:creator>
  <cp:lastModifiedBy>Tejas Raut</cp:lastModifiedBy>
  <cp:revision>1</cp:revision>
  <dcterms:created xsi:type="dcterms:W3CDTF">2021-10-19T22:57:02Z</dcterms:created>
  <dcterms:modified xsi:type="dcterms:W3CDTF">2023-10-20T21:58:21Z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