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7" r:id="rId2"/>
    <p:sldId id="258" r:id="rId3"/>
    <p:sldId id="268" r:id="rId4"/>
    <p:sldId id="256" r:id="rId5"/>
    <p:sldId id="262" r:id="rId6"/>
    <p:sldId id="263" r:id="rId7"/>
    <p:sldId id="284" r:id="rId8"/>
    <p:sldId id="285" r:id="rId9"/>
    <p:sldId id="274" r:id="rId10"/>
    <p:sldId id="286" r:id="rId11"/>
    <p:sldId id="287" r:id="rId12"/>
    <p:sldId id="288" r:id="rId13"/>
    <p:sldId id="281"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6C650-ADBF-CB43-A994-06CEAF04D596}" v="141" dt="2022-11-25T23:40:01.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94719"/>
  </p:normalViewPr>
  <p:slideViewPr>
    <p:cSldViewPr snapToGrid="0" snapToObjects="1">
      <p:cViewPr varScale="1">
        <p:scale>
          <a:sx n="120" d="100"/>
          <a:sy n="120"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tejas_raut\Desktop\Files\Online_Bi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ejas_raut\Desktop\Files\Online_Bil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ejas_raut/Desktop/Files/Online_Bil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ejas_raut/Desktop/Files/Online_Bill.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5 Sold Products Overall By  Quantity Sold in a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Analytics!$H$31:$H$35</c:f>
              <c:strCache>
                <c:ptCount val="5"/>
                <c:pt idx="0">
                  <c:v>Lip Tar</c:v>
                </c:pt>
                <c:pt idx="1">
                  <c:v>La Prairie  Radiance Perfecting Fluide Pure Gold</c:v>
                </c:pt>
                <c:pt idx="2">
                  <c:v>Laneige Water Blue Hyaluronic  Moisturizer</c:v>
                </c:pt>
                <c:pt idx="3">
                  <c:v>Farmacy Daily Greens Oil</c:v>
                </c:pt>
                <c:pt idx="4">
                  <c:v>Noir Bioactive Thermal Detox Mask</c:v>
                </c:pt>
              </c:strCache>
            </c:strRef>
          </c:cat>
          <c:val>
            <c:numRef>
              <c:f>Analytics!$I$31:$I$35</c:f>
              <c:numCache>
                <c:formatCode>General</c:formatCode>
                <c:ptCount val="5"/>
              </c:numCache>
            </c:numRef>
          </c:val>
          <c:smooth val="0"/>
          <c:extLst>
            <c:ext xmlns:c16="http://schemas.microsoft.com/office/drawing/2014/chart" uri="{C3380CC4-5D6E-409C-BE32-E72D297353CC}">
              <c16:uniqueId val="{00000000-E45D-9E4F-8DEE-9CBDA7CE6BDE}"/>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Analytics!$H$31:$H$35</c:f>
              <c:strCache>
                <c:ptCount val="5"/>
                <c:pt idx="0">
                  <c:v>Lip Tar</c:v>
                </c:pt>
                <c:pt idx="1">
                  <c:v>La Prairie  Radiance Perfecting Fluide Pure Gold</c:v>
                </c:pt>
                <c:pt idx="2">
                  <c:v>Laneige Water Blue Hyaluronic  Moisturizer</c:v>
                </c:pt>
                <c:pt idx="3">
                  <c:v>Farmacy Daily Greens Oil</c:v>
                </c:pt>
                <c:pt idx="4">
                  <c:v>Noir Bioactive Thermal Detox Mask</c:v>
                </c:pt>
              </c:strCache>
            </c:strRef>
          </c:cat>
          <c:val>
            <c:numRef>
              <c:f>Analytics!$J$31:$J$35</c:f>
              <c:numCache>
                <c:formatCode>General</c:formatCode>
                <c:ptCount val="5"/>
                <c:pt idx="0">
                  <c:v>70</c:v>
                </c:pt>
                <c:pt idx="1">
                  <c:v>69</c:v>
                </c:pt>
                <c:pt idx="2">
                  <c:v>40</c:v>
                </c:pt>
                <c:pt idx="3">
                  <c:v>39</c:v>
                </c:pt>
                <c:pt idx="4">
                  <c:v>39</c:v>
                </c:pt>
              </c:numCache>
            </c:numRef>
          </c:val>
          <c:smooth val="0"/>
          <c:extLst>
            <c:ext xmlns:c16="http://schemas.microsoft.com/office/drawing/2014/chart" uri="{C3380CC4-5D6E-409C-BE32-E72D297353CC}">
              <c16:uniqueId val="{00000001-E45D-9E4F-8DEE-9CBDA7CE6BDE}"/>
            </c:ext>
          </c:extLst>
        </c:ser>
        <c:dLbls>
          <c:showLegendKey val="0"/>
          <c:showVal val="0"/>
          <c:showCatName val="0"/>
          <c:showSerName val="0"/>
          <c:showPercent val="0"/>
          <c:showBubbleSize val="0"/>
        </c:dLbls>
        <c:marker val="1"/>
        <c:smooth val="0"/>
        <c:axId val="642330991"/>
        <c:axId val="641805455"/>
      </c:lineChart>
      <c:catAx>
        <c:axId val="642330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805455"/>
        <c:crosses val="autoZero"/>
        <c:auto val="1"/>
        <c:lblAlgn val="ctr"/>
        <c:lblOffset val="100"/>
        <c:noMultiLvlLbl val="0"/>
      </c:catAx>
      <c:valAx>
        <c:axId val="641805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330991"/>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5 Potential Business Locations By Total Amount of Products Sold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923179378697069E-2"/>
          <c:y val="0.14162493868307854"/>
          <c:w val="0.92961417506805"/>
          <c:h val="0.7813809450105309"/>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Analytics!$H$60:$H$64</c:f>
              <c:strCache>
                <c:ptCount val="5"/>
                <c:pt idx="0">
                  <c:v>San Diego</c:v>
                </c:pt>
                <c:pt idx="1">
                  <c:v>New York</c:v>
                </c:pt>
                <c:pt idx="2">
                  <c:v>Austin</c:v>
                </c:pt>
                <c:pt idx="3">
                  <c:v>Los Angeles</c:v>
                </c:pt>
                <c:pt idx="4">
                  <c:v>Charleston</c:v>
                </c:pt>
              </c:strCache>
            </c:strRef>
          </c:cat>
          <c:val>
            <c:numRef>
              <c:f>Analytics!$I$60:$I$64</c:f>
              <c:numCache>
                <c:formatCode>General</c:formatCode>
                <c:ptCount val="5"/>
                <c:pt idx="0">
                  <c:v>61930</c:v>
                </c:pt>
                <c:pt idx="1">
                  <c:v>55250</c:v>
                </c:pt>
                <c:pt idx="2">
                  <c:v>52385</c:v>
                </c:pt>
                <c:pt idx="3">
                  <c:v>44315</c:v>
                </c:pt>
                <c:pt idx="4">
                  <c:v>33695</c:v>
                </c:pt>
              </c:numCache>
            </c:numRef>
          </c:val>
          <c:smooth val="0"/>
          <c:extLst>
            <c:ext xmlns:c16="http://schemas.microsoft.com/office/drawing/2014/chart" uri="{C3380CC4-5D6E-409C-BE32-E72D297353CC}">
              <c16:uniqueId val="{00000000-15FD-8945-A445-9FCDA946199F}"/>
            </c:ext>
          </c:extLst>
        </c:ser>
        <c:dLbls>
          <c:showLegendKey val="0"/>
          <c:showVal val="0"/>
          <c:showCatName val="0"/>
          <c:showSerName val="0"/>
          <c:showPercent val="0"/>
          <c:showBubbleSize val="0"/>
        </c:dLbls>
        <c:marker val="1"/>
        <c:smooth val="0"/>
        <c:axId val="805148592"/>
        <c:axId val="805150240"/>
      </c:lineChart>
      <c:catAx>
        <c:axId val="80514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150240"/>
        <c:crosses val="autoZero"/>
        <c:auto val="1"/>
        <c:lblAlgn val="ctr"/>
        <c:lblOffset val="100"/>
        <c:noMultiLvlLbl val="0"/>
      </c:catAx>
      <c:valAx>
        <c:axId val="80515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148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a:effectLst/>
              </a:rPr>
              <a:t>Top 5 Customer Age Groups By Total Amount Spent ($$$) By Customers</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Analytics!$H$80:$H$84</c:f>
              <c:strCache>
                <c:ptCount val="5"/>
                <c:pt idx="0">
                  <c:v>Age 20</c:v>
                </c:pt>
                <c:pt idx="1">
                  <c:v>Age Unknown</c:v>
                </c:pt>
                <c:pt idx="2">
                  <c:v>Age 30</c:v>
                </c:pt>
                <c:pt idx="3">
                  <c:v>Age 50</c:v>
                </c:pt>
                <c:pt idx="4">
                  <c:v>Age 33</c:v>
                </c:pt>
              </c:strCache>
            </c:strRef>
          </c:cat>
          <c:val>
            <c:numRef>
              <c:f>Analytics!$J$80:$J$84</c:f>
              <c:numCache>
                <c:formatCode>General</c:formatCode>
                <c:ptCount val="5"/>
                <c:pt idx="0">
                  <c:v>301485</c:v>
                </c:pt>
                <c:pt idx="1">
                  <c:v>40455</c:v>
                </c:pt>
                <c:pt idx="2">
                  <c:v>24725</c:v>
                </c:pt>
                <c:pt idx="3">
                  <c:v>21400</c:v>
                </c:pt>
                <c:pt idx="4">
                  <c:v>20775</c:v>
                </c:pt>
              </c:numCache>
            </c:numRef>
          </c:val>
          <c:smooth val="0"/>
          <c:extLst>
            <c:ext xmlns:c16="http://schemas.microsoft.com/office/drawing/2014/chart" uri="{C3380CC4-5D6E-409C-BE32-E72D297353CC}">
              <c16:uniqueId val="{00000000-5DC3-384F-93E5-389967CF0C56}"/>
            </c:ext>
          </c:extLst>
        </c:ser>
        <c:dLbls>
          <c:showLegendKey val="0"/>
          <c:showVal val="0"/>
          <c:showCatName val="0"/>
          <c:showSerName val="0"/>
          <c:showPercent val="0"/>
          <c:showBubbleSize val="0"/>
        </c:dLbls>
        <c:marker val="1"/>
        <c:smooth val="0"/>
        <c:axId val="560221999"/>
        <c:axId val="1146285551"/>
      </c:lineChart>
      <c:catAx>
        <c:axId val="560221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285551"/>
        <c:crosses val="autoZero"/>
        <c:auto val="1"/>
        <c:lblAlgn val="ctr"/>
        <c:lblOffset val="100"/>
        <c:noMultiLvlLbl val="0"/>
      </c:catAx>
      <c:valAx>
        <c:axId val="1146285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221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a:effectLst/>
              </a:rPr>
              <a:t>Top 5 Customer Age Groups By Number of Customers That Ordered</a:t>
            </a:r>
            <a:endParaRPr lang="en-US"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Analytics!$H$80:$H$84</c:f>
              <c:strCache>
                <c:ptCount val="5"/>
                <c:pt idx="0">
                  <c:v>Age 20</c:v>
                </c:pt>
                <c:pt idx="1">
                  <c:v>Age Unknown</c:v>
                </c:pt>
                <c:pt idx="2">
                  <c:v>Age 30</c:v>
                </c:pt>
                <c:pt idx="3">
                  <c:v>Age 50</c:v>
                </c:pt>
                <c:pt idx="4">
                  <c:v>Age 33</c:v>
                </c:pt>
              </c:strCache>
            </c:strRef>
          </c:cat>
          <c:val>
            <c:numRef>
              <c:f>Analytics!$I$80:$I$84</c:f>
              <c:numCache>
                <c:formatCode>General</c:formatCode>
                <c:ptCount val="5"/>
                <c:pt idx="0">
                  <c:v>381</c:v>
                </c:pt>
                <c:pt idx="1">
                  <c:v>58</c:v>
                </c:pt>
                <c:pt idx="2">
                  <c:v>24</c:v>
                </c:pt>
                <c:pt idx="3">
                  <c:v>25</c:v>
                </c:pt>
                <c:pt idx="4">
                  <c:v>33</c:v>
                </c:pt>
              </c:numCache>
            </c:numRef>
          </c:val>
          <c:smooth val="0"/>
          <c:extLst>
            <c:ext xmlns:c16="http://schemas.microsoft.com/office/drawing/2014/chart" uri="{C3380CC4-5D6E-409C-BE32-E72D297353CC}">
              <c16:uniqueId val="{00000000-A62E-AE45-B159-A10A7953BE76}"/>
            </c:ext>
          </c:extLst>
        </c:ser>
        <c:dLbls>
          <c:showLegendKey val="0"/>
          <c:showVal val="0"/>
          <c:showCatName val="0"/>
          <c:showSerName val="0"/>
          <c:showPercent val="0"/>
          <c:showBubbleSize val="0"/>
        </c:dLbls>
        <c:marker val="1"/>
        <c:smooth val="0"/>
        <c:axId val="488495728"/>
        <c:axId val="488497376"/>
      </c:lineChart>
      <c:catAx>
        <c:axId val="48849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497376"/>
        <c:crosses val="autoZero"/>
        <c:auto val="1"/>
        <c:lblAlgn val="ctr"/>
        <c:lblOffset val="100"/>
        <c:noMultiLvlLbl val="0"/>
      </c:catAx>
      <c:valAx>
        <c:axId val="488497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495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ADD0C-A81F-4C31-977B-7422C1C22B80}" type="doc">
      <dgm:prSet loTypeId="urn:microsoft.com/office/officeart/2005/8/layout/vList5" loCatId="list" qsTypeId="urn:microsoft.com/office/officeart/2005/8/quickstyle/simple2" qsCatId="simple" csTypeId="urn:microsoft.com/office/officeart/2005/8/colors/accent6_2" csCatId="accent6" phldr="1"/>
      <dgm:spPr/>
      <dgm:t>
        <a:bodyPr/>
        <a:lstStyle/>
        <a:p>
          <a:endParaRPr lang="en-US"/>
        </a:p>
      </dgm:t>
    </dgm:pt>
    <dgm:pt modelId="{5985221D-0199-4AA1-BD9A-061F35AB3CB8}">
      <dgm:prSet/>
      <dgm:spPr/>
      <dgm:t>
        <a:bodyPr/>
        <a:lstStyle/>
        <a:p>
          <a:pPr>
            <a:defRPr cap="all"/>
          </a:pPr>
          <a:r>
            <a:rPr lang="en-US"/>
            <a:t>CLASS : DATA MANAGEMENT FOR ANALYTICS</a:t>
          </a:r>
        </a:p>
      </dgm:t>
    </dgm:pt>
    <dgm:pt modelId="{94334DF4-888B-4CEC-A35A-E6F4EBDE03C7}" type="parTrans" cxnId="{B3133C33-C77C-4954-8D04-B6B0A2C2CE29}">
      <dgm:prSet/>
      <dgm:spPr/>
      <dgm:t>
        <a:bodyPr/>
        <a:lstStyle/>
        <a:p>
          <a:endParaRPr lang="en-US"/>
        </a:p>
      </dgm:t>
    </dgm:pt>
    <dgm:pt modelId="{4D0AE761-849C-4DC4-B010-2E031060F9FF}" type="sibTrans" cxnId="{B3133C33-C77C-4954-8D04-B6B0A2C2CE29}">
      <dgm:prSet/>
      <dgm:spPr/>
      <dgm:t>
        <a:bodyPr/>
        <a:lstStyle/>
        <a:p>
          <a:endParaRPr lang="en-US"/>
        </a:p>
      </dgm:t>
    </dgm:pt>
    <dgm:pt modelId="{C256970A-D104-4B79-AF3A-FED43FFF92B3}">
      <dgm:prSet/>
      <dgm:spPr/>
      <dgm:t>
        <a:bodyPr/>
        <a:lstStyle/>
        <a:p>
          <a:pPr>
            <a:defRPr cap="all"/>
          </a:pPr>
          <a:r>
            <a:rPr lang="en-US"/>
            <a:t>SECTION : 4</a:t>
          </a:r>
        </a:p>
      </dgm:t>
    </dgm:pt>
    <dgm:pt modelId="{B443AC6E-484D-4465-B4EB-2E213DD98A5D}" type="parTrans" cxnId="{B3330778-5CF5-4262-895B-B3F55327AB87}">
      <dgm:prSet/>
      <dgm:spPr/>
      <dgm:t>
        <a:bodyPr/>
        <a:lstStyle/>
        <a:p>
          <a:endParaRPr lang="en-US"/>
        </a:p>
      </dgm:t>
    </dgm:pt>
    <dgm:pt modelId="{BF011D07-A570-4B4F-BB84-D171F1993541}" type="sibTrans" cxnId="{B3330778-5CF5-4262-895B-B3F55327AB87}">
      <dgm:prSet/>
      <dgm:spPr/>
      <dgm:t>
        <a:bodyPr/>
        <a:lstStyle/>
        <a:p>
          <a:endParaRPr lang="en-US"/>
        </a:p>
      </dgm:t>
    </dgm:pt>
    <dgm:pt modelId="{C05D4C2A-4B74-44B5-BB74-123F2BE2AB6F}">
      <dgm:prSet/>
      <dgm:spPr/>
      <dgm:t>
        <a:bodyPr/>
        <a:lstStyle/>
        <a:p>
          <a:pPr>
            <a:defRPr cap="all"/>
          </a:pPr>
          <a:r>
            <a:rPr lang="en-US"/>
            <a:t>SUBMITTED BY : TEJAS RAUT &amp; MAHIM MITTAL</a:t>
          </a:r>
        </a:p>
      </dgm:t>
    </dgm:pt>
    <dgm:pt modelId="{4F36D5B6-BE4A-47D6-89D9-A3F98ADEA161}" type="parTrans" cxnId="{EB11C581-5D42-40BD-B896-57C53B54AA95}">
      <dgm:prSet/>
      <dgm:spPr/>
      <dgm:t>
        <a:bodyPr/>
        <a:lstStyle/>
        <a:p>
          <a:endParaRPr lang="en-US"/>
        </a:p>
      </dgm:t>
    </dgm:pt>
    <dgm:pt modelId="{E27E16BB-6AAB-4EC0-B5DF-91F34F724B11}" type="sibTrans" cxnId="{EB11C581-5D42-40BD-B896-57C53B54AA95}">
      <dgm:prSet/>
      <dgm:spPr/>
      <dgm:t>
        <a:bodyPr/>
        <a:lstStyle/>
        <a:p>
          <a:endParaRPr lang="en-US"/>
        </a:p>
      </dgm:t>
    </dgm:pt>
    <dgm:pt modelId="{62352A68-6CD9-427F-AC7F-0EC951C1D879}">
      <dgm:prSet/>
      <dgm:spPr/>
      <dgm:t>
        <a:bodyPr/>
        <a:lstStyle/>
        <a:p>
          <a:pPr>
            <a:defRPr cap="all"/>
          </a:pPr>
          <a:r>
            <a:rPr lang="en-US"/>
            <a:t>GROUP : 4</a:t>
          </a:r>
        </a:p>
      </dgm:t>
    </dgm:pt>
    <dgm:pt modelId="{79683F9B-2F18-40F4-8A09-9206BF4D6F47}" type="parTrans" cxnId="{FD12BD96-8F8B-477F-8752-C6ACF294F4B3}">
      <dgm:prSet/>
      <dgm:spPr/>
      <dgm:t>
        <a:bodyPr/>
        <a:lstStyle/>
        <a:p>
          <a:endParaRPr lang="en-US"/>
        </a:p>
      </dgm:t>
    </dgm:pt>
    <dgm:pt modelId="{2BCD673F-D7B9-4B09-B365-4C407D56207F}" type="sibTrans" cxnId="{FD12BD96-8F8B-477F-8752-C6ACF294F4B3}">
      <dgm:prSet/>
      <dgm:spPr/>
      <dgm:t>
        <a:bodyPr/>
        <a:lstStyle/>
        <a:p>
          <a:endParaRPr lang="en-US"/>
        </a:p>
      </dgm:t>
    </dgm:pt>
    <dgm:pt modelId="{9354B4BC-0E2A-40F6-977F-62C64CECF5CD}">
      <dgm:prSet/>
      <dgm:spPr/>
      <dgm:t>
        <a:bodyPr/>
        <a:lstStyle/>
        <a:p>
          <a:pPr>
            <a:defRPr cap="all"/>
          </a:pPr>
          <a:r>
            <a:rPr lang="en-US"/>
            <a:t>SUBMITTED TO : PROF. VENKAT KRISHNAMURTHY</a:t>
          </a:r>
        </a:p>
      </dgm:t>
    </dgm:pt>
    <dgm:pt modelId="{00A8770C-4B37-4DB3-930E-BD80BA3143F0}" type="parTrans" cxnId="{B7C303FB-6A62-4EDB-B680-D86E7BC0C879}">
      <dgm:prSet/>
      <dgm:spPr/>
      <dgm:t>
        <a:bodyPr/>
        <a:lstStyle/>
        <a:p>
          <a:endParaRPr lang="en-US"/>
        </a:p>
      </dgm:t>
    </dgm:pt>
    <dgm:pt modelId="{E89FE488-7775-4FC7-B2AF-C0C8E90BF3BC}" type="sibTrans" cxnId="{B7C303FB-6A62-4EDB-B680-D86E7BC0C879}">
      <dgm:prSet/>
      <dgm:spPr/>
      <dgm:t>
        <a:bodyPr/>
        <a:lstStyle/>
        <a:p>
          <a:endParaRPr lang="en-US"/>
        </a:p>
      </dgm:t>
    </dgm:pt>
    <dgm:pt modelId="{7741E666-F5F7-944C-B4A3-8F3F0BB06A5F}" type="pres">
      <dgm:prSet presAssocID="{189ADD0C-A81F-4C31-977B-7422C1C22B80}" presName="Name0" presStyleCnt="0">
        <dgm:presLayoutVars>
          <dgm:dir/>
          <dgm:animLvl val="lvl"/>
          <dgm:resizeHandles val="exact"/>
        </dgm:presLayoutVars>
      </dgm:prSet>
      <dgm:spPr/>
    </dgm:pt>
    <dgm:pt modelId="{F1D14570-12A3-5F4D-9EAC-A54932B9C7F6}" type="pres">
      <dgm:prSet presAssocID="{5985221D-0199-4AA1-BD9A-061F35AB3CB8}" presName="linNode" presStyleCnt="0"/>
      <dgm:spPr/>
    </dgm:pt>
    <dgm:pt modelId="{EE7253DA-00F4-6B44-ABC1-9159F84BB0B3}" type="pres">
      <dgm:prSet presAssocID="{5985221D-0199-4AA1-BD9A-061F35AB3CB8}" presName="parentText" presStyleLbl="node1" presStyleIdx="0" presStyleCnt="5">
        <dgm:presLayoutVars>
          <dgm:chMax val="1"/>
          <dgm:bulletEnabled val="1"/>
        </dgm:presLayoutVars>
      </dgm:prSet>
      <dgm:spPr/>
    </dgm:pt>
    <dgm:pt modelId="{9DDA2574-D78D-BD45-A71A-8E2E5DF1F1A3}" type="pres">
      <dgm:prSet presAssocID="{4D0AE761-849C-4DC4-B010-2E031060F9FF}" presName="sp" presStyleCnt="0"/>
      <dgm:spPr/>
    </dgm:pt>
    <dgm:pt modelId="{55CBE924-932C-524A-8965-C76FC9D54BE5}" type="pres">
      <dgm:prSet presAssocID="{C256970A-D104-4B79-AF3A-FED43FFF92B3}" presName="linNode" presStyleCnt="0"/>
      <dgm:spPr/>
    </dgm:pt>
    <dgm:pt modelId="{6795F6F1-8F19-AE49-AE80-5BF9FE0A2417}" type="pres">
      <dgm:prSet presAssocID="{C256970A-D104-4B79-AF3A-FED43FFF92B3}" presName="parentText" presStyleLbl="node1" presStyleIdx="1" presStyleCnt="5">
        <dgm:presLayoutVars>
          <dgm:chMax val="1"/>
          <dgm:bulletEnabled val="1"/>
        </dgm:presLayoutVars>
      </dgm:prSet>
      <dgm:spPr/>
    </dgm:pt>
    <dgm:pt modelId="{DBFCE5C8-8374-CF4A-AF6E-B645E8FB3BA3}" type="pres">
      <dgm:prSet presAssocID="{BF011D07-A570-4B4F-BB84-D171F1993541}" presName="sp" presStyleCnt="0"/>
      <dgm:spPr/>
    </dgm:pt>
    <dgm:pt modelId="{A36C717B-435F-9744-B10C-0F02F6F5FA5E}" type="pres">
      <dgm:prSet presAssocID="{C05D4C2A-4B74-44B5-BB74-123F2BE2AB6F}" presName="linNode" presStyleCnt="0"/>
      <dgm:spPr/>
    </dgm:pt>
    <dgm:pt modelId="{57100AE0-CB9A-1B45-9C5D-6A5801F0BCC8}" type="pres">
      <dgm:prSet presAssocID="{C05D4C2A-4B74-44B5-BB74-123F2BE2AB6F}" presName="parentText" presStyleLbl="node1" presStyleIdx="2" presStyleCnt="5">
        <dgm:presLayoutVars>
          <dgm:chMax val="1"/>
          <dgm:bulletEnabled val="1"/>
        </dgm:presLayoutVars>
      </dgm:prSet>
      <dgm:spPr/>
    </dgm:pt>
    <dgm:pt modelId="{4A374763-7A61-4449-9100-1310E09AD4A2}" type="pres">
      <dgm:prSet presAssocID="{E27E16BB-6AAB-4EC0-B5DF-91F34F724B11}" presName="sp" presStyleCnt="0"/>
      <dgm:spPr/>
    </dgm:pt>
    <dgm:pt modelId="{40E73D22-5788-3E45-AEA8-16382044CE0F}" type="pres">
      <dgm:prSet presAssocID="{62352A68-6CD9-427F-AC7F-0EC951C1D879}" presName="linNode" presStyleCnt="0"/>
      <dgm:spPr/>
    </dgm:pt>
    <dgm:pt modelId="{6F981AFC-7DC9-9E42-B156-0FACF9C35CF1}" type="pres">
      <dgm:prSet presAssocID="{62352A68-6CD9-427F-AC7F-0EC951C1D879}" presName="parentText" presStyleLbl="node1" presStyleIdx="3" presStyleCnt="5">
        <dgm:presLayoutVars>
          <dgm:chMax val="1"/>
          <dgm:bulletEnabled val="1"/>
        </dgm:presLayoutVars>
      </dgm:prSet>
      <dgm:spPr/>
    </dgm:pt>
    <dgm:pt modelId="{DD104B9B-3C26-F241-9CCF-D0ABF02F6085}" type="pres">
      <dgm:prSet presAssocID="{2BCD673F-D7B9-4B09-B365-4C407D56207F}" presName="sp" presStyleCnt="0"/>
      <dgm:spPr/>
    </dgm:pt>
    <dgm:pt modelId="{EC41E2FF-51C6-EC4D-9F09-E7E0F0144FA9}" type="pres">
      <dgm:prSet presAssocID="{9354B4BC-0E2A-40F6-977F-62C64CECF5CD}" presName="linNode" presStyleCnt="0"/>
      <dgm:spPr/>
    </dgm:pt>
    <dgm:pt modelId="{83C026D1-76EE-2945-BF60-BE44D3F81F9A}" type="pres">
      <dgm:prSet presAssocID="{9354B4BC-0E2A-40F6-977F-62C64CECF5CD}" presName="parentText" presStyleLbl="node1" presStyleIdx="4" presStyleCnt="5">
        <dgm:presLayoutVars>
          <dgm:chMax val="1"/>
          <dgm:bulletEnabled val="1"/>
        </dgm:presLayoutVars>
      </dgm:prSet>
      <dgm:spPr/>
    </dgm:pt>
  </dgm:ptLst>
  <dgm:cxnLst>
    <dgm:cxn modelId="{54276112-C5C8-EC4F-B9A9-5472D74F3EE9}" type="presOf" srcId="{C256970A-D104-4B79-AF3A-FED43FFF92B3}" destId="{6795F6F1-8F19-AE49-AE80-5BF9FE0A2417}" srcOrd="0" destOrd="0" presId="urn:microsoft.com/office/officeart/2005/8/layout/vList5"/>
    <dgm:cxn modelId="{0013AB13-08B6-B344-8F6B-8BAFA2AB4B82}" type="presOf" srcId="{62352A68-6CD9-427F-AC7F-0EC951C1D879}" destId="{6F981AFC-7DC9-9E42-B156-0FACF9C35CF1}" srcOrd="0" destOrd="0" presId="urn:microsoft.com/office/officeart/2005/8/layout/vList5"/>
    <dgm:cxn modelId="{B3133C33-C77C-4954-8D04-B6B0A2C2CE29}" srcId="{189ADD0C-A81F-4C31-977B-7422C1C22B80}" destId="{5985221D-0199-4AA1-BD9A-061F35AB3CB8}" srcOrd="0" destOrd="0" parTransId="{94334DF4-888B-4CEC-A35A-E6F4EBDE03C7}" sibTransId="{4D0AE761-849C-4DC4-B010-2E031060F9FF}"/>
    <dgm:cxn modelId="{4C035B65-E5F3-CD40-A5ED-921FCC13B653}" type="presOf" srcId="{C05D4C2A-4B74-44B5-BB74-123F2BE2AB6F}" destId="{57100AE0-CB9A-1B45-9C5D-6A5801F0BCC8}" srcOrd="0" destOrd="0" presId="urn:microsoft.com/office/officeart/2005/8/layout/vList5"/>
    <dgm:cxn modelId="{4E61586D-6D3E-BC4D-8CF2-E6FFBFDDEBFC}" type="presOf" srcId="{9354B4BC-0E2A-40F6-977F-62C64CECF5CD}" destId="{83C026D1-76EE-2945-BF60-BE44D3F81F9A}" srcOrd="0" destOrd="0" presId="urn:microsoft.com/office/officeart/2005/8/layout/vList5"/>
    <dgm:cxn modelId="{B3330778-5CF5-4262-895B-B3F55327AB87}" srcId="{189ADD0C-A81F-4C31-977B-7422C1C22B80}" destId="{C256970A-D104-4B79-AF3A-FED43FFF92B3}" srcOrd="1" destOrd="0" parTransId="{B443AC6E-484D-4465-B4EB-2E213DD98A5D}" sibTransId="{BF011D07-A570-4B4F-BB84-D171F1993541}"/>
    <dgm:cxn modelId="{B455357E-AD1F-BA4E-9BB9-C96F0C017618}" type="presOf" srcId="{5985221D-0199-4AA1-BD9A-061F35AB3CB8}" destId="{EE7253DA-00F4-6B44-ABC1-9159F84BB0B3}" srcOrd="0" destOrd="0" presId="urn:microsoft.com/office/officeart/2005/8/layout/vList5"/>
    <dgm:cxn modelId="{EB11C581-5D42-40BD-B896-57C53B54AA95}" srcId="{189ADD0C-A81F-4C31-977B-7422C1C22B80}" destId="{C05D4C2A-4B74-44B5-BB74-123F2BE2AB6F}" srcOrd="2" destOrd="0" parTransId="{4F36D5B6-BE4A-47D6-89D9-A3F98ADEA161}" sibTransId="{E27E16BB-6AAB-4EC0-B5DF-91F34F724B11}"/>
    <dgm:cxn modelId="{FD12BD96-8F8B-477F-8752-C6ACF294F4B3}" srcId="{189ADD0C-A81F-4C31-977B-7422C1C22B80}" destId="{62352A68-6CD9-427F-AC7F-0EC951C1D879}" srcOrd="3" destOrd="0" parTransId="{79683F9B-2F18-40F4-8A09-9206BF4D6F47}" sibTransId="{2BCD673F-D7B9-4B09-B365-4C407D56207F}"/>
    <dgm:cxn modelId="{8E8AD5D1-8661-6F4A-849D-5F65D8FFF03A}" type="presOf" srcId="{189ADD0C-A81F-4C31-977B-7422C1C22B80}" destId="{7741E666-F5F7-944C-B4A3-8F3F0BB06A5F}" srcOrd="0" destOrd="0" presId="urn:microsoft.com/office/officeart/2005/8/layout/vList5"/>
    <dgm:cxn modelId="{B7C303FB-6A62-4EDB-B680-D86E7BC0C879}" srcId="{189ADD0C-A81F-4C31-977B-7422C1C22B80}" destId="{9354B4BC-0E2A-40F6-977F-62C64CECF5CD}" srcOrd="4" destOrd="0" parTransId="{00A8770C-4B37-4DB3-930E-BD80BA3143F0}" sibTransId="{E89FE488-7775-4FC7-B2AF-C0C8E90BF3BC}"/>
    <dgm:cxn modelId="{DB2F9FF8-7AEA-7744-AA82-D6B77090A8E2}" type="presParOf" srcId="{7741E666-F5F7-944C-B4A3-8F3F0BB06A5F}" destId="{F1D14570-12A3-5F4D-9EAC-A54932B9C7F6}" srcOrd="0" destOrd="0" presId="urn:microsoft.com/office/officeart/2005/8/layout/vList5"/>
    <dgm:cxn modelId="{4CC4B2DE-7BAB-FF44-8D14-1C3DA9389329}" type="presParOf" srcId="{F1D14570-12A3-5F4D-9EAC-A54932B9C7F6}" destId="{EE7253DA-00F4-6B44-ABC1-9159F84BB0B3}" srcOrd="0" destOrd="0" presId="urn:microsoft.com/office/officeart/2005/8/layout/vList5"/>
    <dgm:cxn modelId="{F4B05765-1DC1-8247-B98E-2536A22FFE58}" type="presParOf" srcId="{7741E666-F5F7-944C-B4A3-8F3F0BB06A5F}" destId="{9DDA2574-D78D-BD45-A71A-8E2E5DF1F1A3}" srcOrd="1" destOrd="0" presId="urn:microsoft.com/office/officeart/2005/8/layout/vList5"/>
    <dgm:cxn modelId="{3D84D69E-E560-F34A-92BD-7E7363D5505D}" type="presParOf" srcId="{7741E666-F5F7-944C-B4A3-8F3F0BB06A5F}" destId="{55CBE924-932C-524A-8965-C76FC9D54BE5}" srcOrd="2" destOrd="0" presId="urn:microsoft.com/office/officeart/2005/8/layout/vList5"/>
    <dgm:cxn modelId="{6A154BFE-E7E6-E546-9B36-04486DAC4117}" type="presParOf" srcId="{55CBE924-932C-524A-8965-C76FC9D54BE5}" destId="{6795F6F1-8F19-AE49-AE80-5BF9FE0A2417}" srcOrd="0" destOrd="0" presId="urn:microsoft.com/office/officeart/2005/8/layout/vList5"/>
    <dgm:cxn modelId="{1CEF0DCE-102E-2D4F-B68C-7A0A848F22F3}" type="presParOf" srcId="{7741E666-F5F7-944C-B4A3-8F3F0BB06A5F}" destId="{DBFCE5C8-8374-CF4A-AF6E-B645E8FB3BA3}" srcOrd="3" destOrd="0" presId="urn:microsoft.com/office/officeart/2005/8/layout/vList5"/>
    <dgm:cxn modelId="{7AAA8785-FEBA-9E4B-81C4-ED473DAB09D0}" type="presParOf" srcId="{7741E666-F5F7-944C-B4A3-8F3F0BB06A5F}" destId="{A36C717B-435F-9744-B10C-0F02F6F5FA5E}" srcOrd="4" destOrd="0" presId="urn:microsoft.com/office/officeart/2005/8/layout/vList5"/>
    <dgm:cxn modelId="{19887218-7DD6-A146-8474-95EFF6707CDB}" type="presParOf" srcId="{A36C717B-435F-9744-B10C-0F02F6F5FA5E}" destId="{57100AE0-CB9A-1B45-9C5D-6A5801F0BCC8}" srcOrd="0" destOrd="0" presId="urn:microsoft.com/office/officeart/2005/8/layout/vList5"/>
    <dgm:cxn modelId="{8F3B4C78-8BF3-7E42-8DEE-45378642CA43}" type="presParOf" srcId="{7741E666-F5F7-944C-B4A3-8F3F0BB06A5F}" destId="{4A374763-7A61-4449-9100-1310E09AD4A2}" srcOrd="5" destOrd="0" presId="urn:microsoft.com/office/officeart/2005/8/layout/vList5"/>
    <dgm:cxn modelId="{1392F571-4A3D-9B4C-AB64-6A3217CCC849}" type="presParOf" srcId="{7741E666-F5F7-944C-B4A3-8F3F0BB06A5F}" destId="{40E73D22-5788-3E45-AEA8-16382044CE0F}" srcOrd="6" destOrd="0" presId="urn:microsoft.com/office/officeart/2005/8/layout/vList5"/>
    <dgm:cxn modelId="{B9EECFF0-6ABB-4845-93C9-79C224F82481}" type="presParOf" srcId="{40E73D22-5788-3E45-AEA8-16382044CE0F}" destId="{6F981AFC-7DC9-9E42-B156-0FACF9C35CF1}" srcOrd="0" destOrd="0" presId="urn:microsoft.com/office/officeart/2005/8/layout/vList5"/>
    <dgm:cxn modelId="{7AF6061C-2628-AE42-B62D-E01EAF80F2FD}" type="presParOf" srcId="{7741E666-F5F7-944C-B4A3-8F3F0BB06A5F}" destId="{DD104B9B-3C26-F241-9CCF-D0ABF02F6085}" srcOrd="7" destOrd="0" presId="urn:microsoft.com/office/officeart/2005/8/layout/vList5"/>
    <dgm:cxn modelId="{81C552E3-AF50-7A4B-A485-A62F452781B5}" type="presParOf" srcId="{7741E666-F5F7-944C-B4A3-8F3F0BB06A5F}" destId="{EC41E2FF-51C6-EC4D-9F09-E7E0F0144FA9}" srcOrd="8" destOrd="0" presId="urn:microsoft.com/office/officeart/2005/8/layout/vList5"/>
    <dgm:cxn modelId="{0ACD5C95-4E4A-8246-AEA5-0162B80896A8}" type="presParOf" srcId="{EC41E2FF-51C6-EC4D-9F09-E7E0F0144FA9}" destId="{83C026D1-76EE-2945-BF60-BE44D3F81F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253DA-00F4-6B44-ABC1-9159F84BB0B3}">
      <dsp:nvSpPr>
        <dsp:cNvPr id="0" name=""/>
        <dsp:cNvSpPr/>
      </dsp:nvSpPr>
      <dsp:spPr>
        <a:xfrm>
          <a:off x="1838299" y="2076"/>
          <a:ext cx="2068086" cy="9081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defRPr cap="all"/>
          </a:pPr>
          <a:r>
            <a:rPr lang="en-US" sz="1700" kern="1200"/>
            <a:t>CLASS : DATA MANAGEMENT FOR ANALYTICS</a:t>
          </a:r>
        </a:p>
      </dsp:txBody>
      <dsp:txXfrm>
        <a:off x="1882629" y="46406"/>
        <a:ext cx="1979426" cy="819440"/>
      </dsp:txXfrm>
    </dsp:sp>
    <dsp:sp modelId="{6795F6F1-8F19-AE49-AE80-5BF9FE0A2417}">
      <dsp:nvSpPr>
        <dsp:cNvPr id="0" name=""/>
        <dsp:cNvSpPr/>
      </dsp:nvSpPr>
      <dsp:spPr>
        <a:xfrm>
          <a:off x="1838299" y="955582"/>
          <a:ext cx="2068086" cy="9081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defRPr cap="all"/>
          </a:pPr>
          <a:r>
            <a:rPr lang="en-US" sz="1700" kern="1200"/>
            <a:t>SECTION : 4</a:t>
          </a:r>
        </a:p>
      </dsp:txBody>
      <dsp:txXfrm>
        <a:off x="1882629" y="999912"/>
        <a:ext cx="1979426" cy="819440"/>
      </dsp:txXfrm>
    </dsp:sp>
    <dsp:sp modelId="{57100AE0-CB9A-1B45-9C5D-6A5801F0BCC8}">
      <dsp:nvSpPr>
        <dsp:cNvPr id="0" name=""/>
        <dsp:cNvSpPr/>
      </dsp:nvSpPr>
      <dsp:spPr>
        <a:xfrm>
          <a:off x="1838299" y="1909087"/>
          <a:ext cx="2068086" cy="9081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defRPr cap="all"/>
          </a:pPr>
          <a:r>
            <a:rPr lang="en-US" sz="1700" kern="1200"/>
            <a:t>SUBMITTED BY : TEJAS RAUT &amp; MAHIM MITTAL</a:t>
          </a:r>
        </a:p>
      </dsp:txBody>
      <dsp:txXfrm>
        <a:off x="1882629" y="1953417"/>
        <a:ext cx="1979426" cy="819440"/>
      </dsp:txXfrm>
    </dsp:sp>
    <dsp:sp modelId="{6F981AFC-7DC9-9E42-B156-0FACF9C35CF1}">
      <dsp:nvSpPr>
        <dsp:cNvPr id="0" name=""/>
        <dsp:cNvSpPr/>
      </dsp:nvSpPr>
      <dsp:spPr>
        <a:xfrm>
          <a:off x="1838299" y="2862593"/>
          <a:ext cx="2068086" cy="9081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defRPr cap="all"/>
          </a:pPr>
          <a:r>
            <a:rPr lang="en-US" sz="1700" kern="1200"/>
            <a:t>GROUP : 4</a:t>
          </a:r>
        </a:p>
      </dsp:txBody>
      <dsp:txXfrm>
        <a:off x="1882629" y="2906923"/>
        <a:ext cx="1979426" cy="819440"/>
      </dsp:txXfrm>
    </dsp:sp>
    <dsp:sp modelId="{83C026D1-76EE-2945-BF60-BE44D3F81F9A}">
      <dsp:nvSpPr>
        <dsp:cNvPr id="0" name=""/>
        <dsp:cNvSpPr/>
      </dsp:nvSpPr>
      <dsp:spPr>
        <a:xfrm>
          <a:off x="1838299" y="3816098"/>
          <a:ext cx="2068086" cy="9081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defRPr cap="all"/>
          </a:pPr>
          <a:r>
            <a:rPr lang="en-US" sz="1700" kern="1200"/>
            <a:t>SUBMITTED TO : PROF. VENKAT KRISHNAMURTHY</a:t>
          </a:r>
        </a:p>
      </dsp:txBody>
      <dsp:txXfrm>
        <a:off x="1882629" y="3860428"/>
        <a:ext cx="1979426" cy="8194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DD86-47A7-CD5F-6A9B-BA740306F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A7DDE-47BC-3F83-A2E0-4A91D79A2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B3CE8-04F1-87A1-1AE4-5045F2EDED9A}"/>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5" name="Footer Placeholder 4">
            <a:extLst>
              <a:ext uri="{FF2B5EF4-FFF2-40B4-BE49-F238E27FC236}">
                <a16:creationId xmlns:a16="http://schemas.microsoft.com/office/drawing/2014/main" id="{1BA73670-9432-33D1-58A2-082B8219B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2FFB4-3895-D7D0-10E2-E2AFCAF70C46}"/>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303209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9E1D-5A8F-AF22-493A-2D597D0F3B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7AA7FF-BB87-6BBE-ED73-A834E903DB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7FB5E-0B0F-A2C9-EF15-1D6BC87AD539}"/>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5" name="Footer Placeholder 4">
            <a:extLst>
              <a:ext uri="{FF2B5EF4-FFF2-40B4-BE49-F238E27FC236}">
                <a16:creationId xmlns:a16="http://schemas.microsoft.com/office/drawing/2014/main" id="{535A4097-B681-49EA-8D4D-D807D5C10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AFACB-AAB7-FBCC-53B1-DEBA24F392A8}"/>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121734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B9C96-64D7-80AD-CB3B-044FBBEBDB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509465-BBB8-C37D-A923-051CBA90B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A2FE4-C132-4B14-CF48-499B6CA5CD01}"/>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5" name="Footer Placeholder 4">
            <a:extLst>
              <a:ext uri="{FF2B5EF4-FFF2-40B4-BE49-F238E27FC236}">
                <a16:creationId xmlns:a16="http://schemas.microsoft.com/office/drawing/2014/main" id="{D2361BB2-9239-7172-D78D-FC778819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05DE1-7957-E89E-D001-C36AAB734BB9}"/>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10577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D763-EDE6-B932-F78E-DC5D82600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518A1-1A91-AF60-2431-7BE5E26A1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2383E-0FDA-87FC-15A5-FBF1B41EEB1E}"/>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5" name="Footer Placeholder 4">
            <a:extLst>
              <a:ext uri="{FF2B5EF4-FFF2-40B4-BE49-F238E27FC236}">
                <a16:creationId xmlns:a16="http://schemas.microsoft.com/office/drawing/2014/main" id="{47E19FDF-7C68-3B5C-793F-C506FB201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7E60F-6E2A-FB6A-3EBB-B6A458E2CAE0}"/>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2861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56F3-9FDF-32A7-57E3-AB1B7C689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77B29-2D3E-1CBA-F4F0-9393C9032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00EEFA-2F78-48AF-0F9C-4BF3BD9961ED}"/>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5" name="Footer Placeholder 4">
            <a:extLst>
              <a:ext uri="{FF2B5EF4-FFF2-40B4-BE49-F238E27FC236}">
                <a16:creationId xmlns:a16="http://schemas.microsoft.com/office/drawing/2014/main" id="{E85EDF6D-40C1-AB49-AA94-062C859B0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81C77-1CA7-BC37-BB99-CE6E1485BBE9}"/>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155411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1256-0ADD-11A6-1C79-32BD1728E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222CF-2B28-5113-AE25-5B58E5DE5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52CBA9-1F3B-674A-DD17-7423FE967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C11F4-6A35-E6E2-BB83-0538D4EF049F}"/>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6" name="Footer Placeholder 5">
            <a:extLst>
              <a:ext uri="{FF2B5EF4-FFF2-40B4-BE49-F238E27FC236}">
                <a16:creationId xmlns:a16="http://schemas.microsoft.com/office/drawing/2014/main" id="{048E36CF-0BDB-4549-8322-588E23C26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F1090-F338-2E45-8849-14EAF6C9C009}"/>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228119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3423-FE25-1DAD-4E5F-4F32D1DA15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796492-061A-1518-3437-1A2865472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60F76-ACEC-E3C9-42F4-B0476836E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2C2B7-EFD4-0DED-FBEF-FCDAF1324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46298D-084B-E235-6FB9-5B3CF5564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5170F6-F9D4-F2C0-8B20-9DC6A9DF580F}"/>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8" name="Footer Placeholder 7">
            <a:extLst>
              <a:ext uri="{FF2B5EF4-FFF2-40B4-BE49-F238E27FC236}">
                <a16:creationId xmlns:a16="http://schemas.microsoft.com/office/drawing/2014/main" id="{FD08101B-8FA8-1C7C-EFA2-D95E3E67B3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552374-5FEF-A237-1969-BA53DF5E4CCD}"/>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34855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C1CC-9284-4EF2-F971-063383D05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49D1E-2B92-9BD7-94D2-34D0C3832752}"/>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4" name="Footer Placeholder 3">
            <a:extLst>
              <a:ext uri="{FF2B5EF4-FFF2-40B4-BE49-F238E27FC236}">
                <a16:creationId xmlns:a16="http://schemas.microsoft.com/office/drawing/2014/main" id="{CC5D2082-5543-B497-CCFC-4A7BD9F513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3FA52-EB59-1227-58CA-4F57BEB60A3F}"/>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545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394F0-EC3C-5F12-DFB3-B8481EFC06EF}"/>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3" name="Footer Placeholder 2">
            <a:extLst>
              <a:ext uri="{FF2B5EF4-FFF2-40B4-BE49-F238E27FC236}">
                <a16:creationId xmlns:a16="http://schemas.microsoft.com/office/drawing/2014/main" id="{955E33E9-7A41-8151-2A1A-D16DBD67F8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12E11F-F215-7FAB-AC21-C71C825664B2}"/>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339382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1ED1-BAFD-2E1D-AD5F-FCE954A83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A7AEF9-4576-EAE5-2222-67ED6F5B5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599C9-248E-469D-9E4C-D2695989B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76C3E-0CB7-789F-E562-F63AA36FE382}"/>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6" name="Footer Placeholder 5">
            <a:extLst>
              <a:ext uri="{FF2B5EF4-FFF2-40B4-BE49-F238E27FC236}">
                <a16:creationId xmlns:a16="http://schemas.microsoft.com/office/drawing/2014/main" id="{5F8F02B0-5AE3-AD7E-F600-063837B21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566C4-1249-E06E-3798-86CF8F4C95E2}"/>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46257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9ACA-1054-E1F5-DEE7-E2F92C191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7A5C51-C25C-5C30-DD12-F254DF9A7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F67BC8-B24B-28B6-5BE8-87E56A80C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2B3D4-A1E7-800F-B136-8232DDDE8C39}"/>
              </a:ext>
            </a:extLst>
          </p:cNvPr>
          <p:cNvSpPr>
            <a:spLocks noGrp="1"/>
          </p:cNvSpPr>
          <p:nvPr>
            <p:ph type="dt" sz="half" idx="10"/>
          </p:nvPr>
        </p:nvSpPr>
        <p:spPr/>
        <p:txBody>
          <a:bodyPr/>
          <a:lstStyle/>
          <a:p>
            <a:fld id="{6E29DC40-28AB-9A40-8882-61A9224A3526}" type="datetimeFigureOut">
              <a:rPr lang="en-US" smtClean="0"/>
              <a:t>11/25/22</a:t>
            </a:fld>
            <a:endParaRPr lang="en-US"/>
          </a:p>
        </p:txBody>
      </p:sp>
      <p:sp>
        <p:nvSpPr>
          <p:cNvPr id="6" name="Footer Placeholder 5">
            <a:extLst>
              <a:ext uri="{FF2B5EF4-FFF2-40B4-BE49-F238E27FC236}">
                <a16:creationId xmlns:a16="http://schemas.microsoft.com/office/drawing/2014/main" id="{C249E2E1-E84A-7433-1E47-3FD59A5F7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5E89A-336F-C6AD-3DB3-F8B3003BE2CD}"/>
              </a:ext>
            </a:extLst>
          </p:cNvPr>
          <p:cNvSpPr>
            <a:spLocks noGrp="1"/>
          </p:cNvSpPr>
          <p:nvPr>
            <p:ph type="sldNum" sz="quarter" idx="12"/>
          </p:nvPr>
        </p:nvSpPr>
        <p:spPr/>
        <p:txBody>
          <a:bodyPr/>
          <a:lstStyle/>
          <a:p>
            <a:fld id="{5DCCE128-BAED-FC4E-9CF7-2F8D2E8DB62B}" type="slidenum">
              <a:rPr lang="en-US" smtClean="0"/>
              <a:t>‹#›</a:t>
            </a:fld>
            <a:endParaRPr lang="en-US"/>
          </a:p>
        </p:txBody>
      </p:sp>
    </p:spTree>
    <p:extLst>
      <p:ext uri="{BB962C8B-B14F-4D97-AF65-F5344CB8AC3E}">
        <p14:creationId xmlns:p14="http://schemas.microsoft.com/office/powerpoint/2010/main" val="391892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3AC15-4F4E-B234-0EF2-612C62EA1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F2206-9C20-F67F-31DA-A7595DA6E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85D56-D960-4517-4BF7-C5007F116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9DC40-28AB-9A40-8882-61A9224A3526}" type="datetimeFigureOut">
              <a:rPr lang="en-US" smtClean="0"/>
              <a:t>11/25/22</a:t>
            </a:fld>
            <a:endParaRPr lang="en-US"/>
          </a:p>
        </p:txBody>
      </p:sp>
      <p:sp>
        <p:nvSpPr>
          <p:cNvPr id="5" name="Footer Placeholder 4">
            <a:extLst>
              <a:ext uri="{FF2B5EF4-FFF2-40B4-BE49-F238E27FC236}">
                <a16:creationId xmlns:a16="http://schemas.microsoft.com/office/drawing/2014/main" id="{A15CB579-A7E4-FE7C-3DB5-2AD08B6D7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D23F5D-6F43-4BFC-377D-F5EBC26D5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CE128-BAED-FC4E-9CF7-2F8D2E8DB62B}" type="slidenum">
              <a:rPr lang="en-US" smtClean="0"/>
              <a:t>‹#›</a:t>
            </a:fld>
            <a:endParaRPr lang="en-US"/>
          </a:p>
        </p:txBody>
      </p:sp>
    </p:spTree>
    <p:extLst>
      <p:ext uri="{BB962C8B-B14F-4D97-AF65-F5344CB8AC3E}">
        <p14:creationId xmlns:p14="http://schemas.microsoft.com/office/powerpoint/2010/main" val="33822133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EC8CD04-A596-B493-4E13-B751FCCE6B3A}"/>
              </a:ext>
            </a:extLst>
          </p:cNvPr>
          <p:cNvPicPr>
            <a:picLocks noChangeAspect="1"/>
          </p:cNvPicPr>
          <p:nvPr/>
        </p:nvPicPr>
        <p:blipFill rotWithShape="1">
          <a:blip r:embed="rId2">
            <a:alphaModFix amt="35000"/>
          </a:blip>
          <a:srcRect t="7178" b="8553"/>
          <a:stretch/>
        </p:blipFill>
        <p:spPr>
          <a:xfrm>
            <a:off x="20" y="1"/>
            <a:ext cx="12191980" cy="6857999"/>
          </a:xfrm>
          <a:prstGeom prst="rect">
            <a:avLst/>
          </a:prstGeom>
        </p:spPr>
      </p:pic>
      <p:sp>
        <p:nvSpPr>
          <p:cNvPr id="2" name="Title 1">
            <a:extLst>
              <a:ext uri="{FF2B5EF4-FFF2-40B4-BE49-F238E27FC236}">
                <a16:creationId xmlns:a16="http://schemas.microsoft.com/office/drawing/2014/main" id="{88FE0EEB-2839-EA42-996D-D291F61520D2}"/>
              </a:ext>
            </a:extLst>
          </p:cNvPr>
          <p:cNvSpPr>
            <a:spLocks noGrp="1"/>
          </p:cNvSpPr>
          <p:nvPr>
            <p:ph type="title"/>
          </p:nvPr>
        </p:nvSpPr>
        <p:spPr>
          <a:xfrm>
            <a:off x="838201" y="1065862"/>
            <a:ext cx="3313164" cy="4726276"/>
          </a:xfrm>
        </p:spPr>
        <p:txBody>
          <a:bodyPr>
            <a:normAutofit/>
          </a:bodyPr>
          <a:lstStyle/>
          <a:p>
            <a:pPr algn="r"/>
            <a:r>
              <a:rPr lang="en-US" sz="4000" b="1" dirty="0">
                <a:solidFill>
                  <a:srgbClr val="FFFFFF"/>
                </a:solidFill>
              </a:rPr>
              <a:t>MILESTONE- 3</a:t>
            </a:r>
          </a:p>
        </p:txBody>
      </p:sp>
      <p:cxnSp>
        <p:nvCxnSpPr>
          <p:cNvPr id="27" name="Straight Connector 2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BC640F22-213C-F9DA-623F-49C1233C1FE7}"/>
              </a:ext>
            </a:extLst>
          </p:cNvPr>
          <p:cNvGraphicFramePr>
            <a:graphicFrameLocks noGrp="1"/>
          </p:cNvGraphicFramePr>
          <p:nvPr>
            <p:ph idx="1"/>
            <p:extLst>
              <p:ext uri="{D42A27DB-BD31-4B8C-83A1-F6EECF244321}">
                <p14:modId xmlns:p14="http://schemas.microsoft.com/office/powerpoint/2010/main" val="3831590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52700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E247D2A4-C63D-14DF-AC40-AB332FB77EDB}"/>
              </a:ext>
            </a:extLst>
          </p:cNvPr>
          <p:cNvSpPr txBox="1">
            <a:spLocks/>
          </p:cNvSpPr>
          <p:nvPr/>
        </p:nvSpPr>
        <p:spPr>
          <a:xfrm>
            <a:off x="614551" y="1137338"/>
            <a:ext cx="5235490" cy="4172711"/>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200" b="1" dirty="0">
                <a:latin typeface="+mn-lt"/>
                <a:ea typeface="+mn-ea"/>
                <a:cs typeface="+mn-cs"/>
              </a:rPr>
              <a:t># QUERY_6 - FETCH DATA FOR TOP 5 POTENTIAL BUSINESS LOCATIONS FOR ONLINE CUSTOMERS</a:t>
            </a:r>
            <a:br>
              <a:rPr lang="en-US" sz="1200" b="1" dirty="0">
                <a:latin typeface="+mn-lt"/>
                <a:ea typeface="+mn-ea"/>
                <a:cs typeface="+mn-cs"/>
              </a:rPr>
            </a:br>
            <a:br>
              <a:rPr lang="en-US" sz="1200" b="1" dirty="0">
                <a:latin typeface="+mn-lt"/>
                <a:ea typeface="+mn-ea"/>
                <a:cs typeface="+mn-cs"/>
              </a:rPr>
            </a:br>
            <a:r>
              <a:rPr lang="en-US" sz="1200" dirty="0">
                <a:solidFill>
                  <a:schemeClr val="tx1">
                    <a:lumMod val="85000"/>
                  </a:schemeClr>
                </a:solidFill>
                <a:latin typeface="+mn-lt"/>
                <a:ea typeface="+mn-ea"/>
                <a:cs typeface="+mn-cs"/>
              </a:rPr>
              <a:t>SELECT DISTINCT(</a:t>
            </a:r>
            <a:r>
              <a:rPr lang="en-US" sz="1200" dirty="0" err="1">
                <a:solidFill>
                  <a:schemeClr val="tx1">
                    <a:lumMod val="85000"/>
                  </a:schemeClr>
                </a:solidFill>
                <a:latin typeface="+mn-lt"/>
                <a:ea typeface="+mn-ea"/>
                <a:cs typeface="+mn-cs"/>
              </a:rPr>
              <a:t>Online_Order.C_Name</a:t>
            </a:r>
            <a:r>
              <a:rPr lang="en-US" sz="1200" dirty="0">
                <a:solidFill>
                  <a:schemeClr val="tx1">
                    <a:lumMod val="85000"/>
                  </a:schemeClr>
                </a:solidFill>
                <a:latin typeface="+mn-lt"/>
                <a:ea typeface="+mn-ea"/>
                <a:cs typeface="+mn-cs"/>
              </a:rPr>
              <a:t>) AS </a:t>
            </a:r>
            <a:r>
              <a:rPr lang="en-US" sz="1200" dirty="0" err="1">
                <a:solidFill>
                  <a:schemeClr val="tx1">
                    <a:lumMod val="85000"/>
                  </a:schemeClr>
                </a:solidFill>
                <a:latin typeface="+mn-lt"/>
                <a:ea typeface="+mn-ea"/>
                <a:cs typeface="+mn-cs"/>
              </a:rPr>
              <a:t>Company_Name</a:t>
            </a:r>
            <a:r>
              <a:rPr lang="en-US" sz="1200" dirty="0">
                <a:solidFill>
                  <a:schemeClr val="tx1">
                    <a:lumMod val="85000"/>
                  </a:schemeClr>
                </a:solidFill>
                <a:latin typeface="+mn-lt"/>
                <a:ea typeface="+mn-ea"/>
                <a:cs typeface="+mn-cs"/>
              </a:rPr>
              <a:t>, </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SUM(</a:t>
            </a:r>
            <a:r>
              <a:rPr lang="en-US" sz="1200" dirty="0" err="1">
                <a:solidFill>
                  <a:schemeClr val="tx1">
                    <a:lumMod val="85000"/>
                  </a:schemeClr>
                </a:solidFill>
                <a:latin typeface="+mn-lt"/>
                <a:ea typeface="+mn-ea"/>
                <a:cs typeface="+mn-cs"/>
              </a:rPr>
              <a:t>Online_Order.Amount</a:t>
            </a:r>
            <a:r>
              <a:rPr lang="en-US" sz="1200" dirty="0">
                <a:solidFill>
                  <a:schemeClr val="tx1">
                    <a:lumMod val="85000"/>
                  </a:schemeClr>
                </a:solidFill>
                <a:latin typeface="+mn-lt"/>
                <a:ea typeface="+mn-ea"/>
                <a:cs typeface="+mn-cs"/>
              </a:rPr>
              <a:t>) AS </a:t>
            </a:r>
            <a:r>
              <a:rPr lang="en-US" sz="1200" dirty="0" err="1">
                <a:solidFill>
                  <a:schemeClr val="tx1">
                    <a:lumMod val="85000"/>
                  </a:schemeClr>
                </a:solidFill>
                <a:latin typeface="+mn-lt"/>
                <a:ea typeface="+mn-ea"/>
                <a:cs typeface="+mn-cs"/>
              </a:rPr>
              <a:t>Total_Amount_of_Prod_Sold</a:t>
            </a:r>
            <a:r>
              <a:rPr lang="en-US" sz="1200" dirty="0">
                <a:solidFill>
                  <a:schemeClr val="tx1">
                    <a:lumMod val="85000"/>
                  </a:schemeClr>
                </a:solidFill>
                <a:latin typeface="+mn-lt"/>
                <a:ea typeface="+mn-ea"/>
                <a:cs typeface="+mn-cs"/>
              </a:rPr>
              <a:t>, </a:t>
            </a:r>
            <a:r>
              <a:rPr lang="en-US" sz="1200" dirty="0" err="1">
                <a:solidFill>
                  <a:schemeClr val="tx1">
                    <a:lumMod val="85000"/>
                  </a:schemeClr>
                </a:solidFill>
                <a:latin typeface="+mn-lt"/>
                <a:ea typeface="+mn-ea"/>
                <a:cs typeface="+mn-cs"/>
              </a:rPr>
              <a:t>Company.Location</a:t>
            </a:r>
            <a:r>
              <a:rPr lang="en-US" sz="1200" dirty="0">
                <a:solidFill>
                  <a:schemeClr val="tx1">
                    <a:lumMod val="85000"/>
                  </a:schemeClr>
                </a:solidFill>
                <a:latin typeface="+mn-lt"/>
                <a:ea typeface="+mn-ea"/>
                <a:cs typeface="+mn-cs"/>
              </a:rPr>
              <a:t> AS Top_5_Locations</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FROM </a:t>
            </a:r>
            <a:r>
              <a:rPr lang="en-US" sz="1200" dirty="0" err="1">
                <a:solidFill>
                  <a:schemeClr val="tx1">
                    <a:lumMod val="85000"/>
                  </a:schemeClr>
                </a:solidFill>
                <a:latin typeface="+mn-lt"/>
                <a:ea typeface="+mn-ea"/>
                <a:cs typeface="+mn-cs"/>
              </a:rPr>
              <a:t>Online_Order</a:t>
            </a:r>
            <a:r>
              <a:rPr lang="en-US" sz="1200" dirty="0">
                <a:solidFill>
                  <a:schemeClr val="tx1">
                    <a:lumMod val="85000"/>
                  </a:schemeClr>
                </a:solidFill>
                <a:latin typeface="+mn-lt"/>
                <a:ea typeface="+mn-ea"/>
                <a:cs typeface="+mn-cs"/>
              </a:rPr>
              <a:t> </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JOIN Company ON </a:t>
            </a:r>
            <a:r>
              <a:rPr lang="en-US" sz="1200" dirty="0" err="1">
                <a:solidFill>
                  <a:schemeClr val="tx1">
                    <a:lumMod val="85000"/>
                  </a:schemeClr>
                </a:solidFill>
                <a:latin typeface="+mn-lt"/>
                <a:ea typeface="+mn-ea"/>
                <a:cs typeface="+mn-cs"/>
              </a:rPr>
              <a:t>Online_Order.C_Name</a:t>
            </a:r>
            <a:r>
              <a:rPr lang="en-US" sz="1200" dirty="0">
                <a:solidFill>
                  <a:schemeClr val="tx1">
                    <a:lumMod val="85000"/>
                  </a:schemeClr>
                </a:solidFill>
                <a:latin typeface="+mn-lt"/>
                <a:ea typeface="+mn-ea"/>
                <a:cs typeface="+mn-cs"/>
              </a:rPr>
              <a:t> = </a:t>
            </a:r>
            <a:r>
              <a:rPr lang="en-US" sz="1200" dirty="0" err="1">
                <a:solidFill>
                  <a:schemeClr val="tx1">
                    <a:lumMod val="85000"/>
                  </a:schemeClr>
                </a:solidFill>
                <a:latin typeface="+mn-lt"/>
                <a:ea typeface="+mn-ea"/>
                <a:cs typeface="+mn-cs"/>
              </a:rPr>
              <a:t>Company.C_Name</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GROUP BY Location, </a:t>
            </a:r>
            <a:r>
              <a:rPr lang="en-US" sz="1200" dirty="0" err="1">
                <a:solidFill>
                  <a:schemeClr val="tx1">
                    <a:lumMod val="85000"/>
                  </a:schemeClr>
                </a:solidFill>
                <a:latin typeface="+mn-lt"/>
                <a:ea typeface="+mn-ea"/>
                <a:cs typeface="+mn-cs"/>
              </a:rPr>
              <a:t>Company_Name</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ORDER BY SUM(</a:t>
            </a:r>
            <a:r>
              <a:rPr lang="en-US" sz="1200" dirty="0" err="1">
                <a:solidFill>
                  <a:schemeClr val="tx1">
                    <a:lumMod val="85000"/>
                  </a:schemeClr>
                </a:solidFill>
                <a:latin typeface="+mn-lt"/>
                <a:ea typeface="+mn-ea"/>
                <a:cs typeface="+mn-cs"/>
              </a:rPr>
              <a:t>Online_Order.Amount</a:t>
            </a:r>
            <a:r>
              <a:rPr lang="en-US" sz="1200" dirty="0">
                <a:solidFill>
                  <a:schemeClr val="tx1">
                    <a:lumMod val="85000"/>
                  </a:schemeClr>
                </a:solidFill>
                <a:latin typeface="+mn-lt"/>
                <a:ea typeface="+mn-ea"/>
                <a:cs typeface="+mn-cs"/>
              </a:rPr>
              <a:t>) DESC </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limit 5;</a:t>
            </a:r>
            <a:br>
              <a:rPr lang="en-US" sz="1200" dirty="0">
                <a:latin typeface="+mn-lt"/>
                <a:ea typeface="+mn-ea"/>
                <a:cs typeface="+mn-cs"/>
              </a:rPr>
            </a:br>
            <a:endParaRPr lang="en-US" sz="1200" dirty="0">
              <a:latin typeface="+mn-lt"/>
              <a:ea typeface="+mn-ea"/>
              <a:cs typeface="+mn-cs"/>
            </a:endParaRPr>
          </a:p>
          <a:p>
            <a:pPr>
              <a:spcAft>
                <a:spcPts val="600"/>
              </a:spcAft>
            </a:pPr>
            <a:endParaRPr lang="en-US" sz="1200" dirty="0">
              <a:latin typeface="+mn-lt"/>
              <a:ea typeface="+mn-ea"/>
              <a:cs typeface="+mn-cs"/>
            </a:endParaRPr>
          </a:p>
          <a:p>
            <a:pPr>
              <a:spcAft>
                <a:spcPts val="600"/>
              </a:spcAft>
            </a:pPr>
            <a:endParaRPr lang="en-US" sz="1200" dirty="0">
              <a:latin typeface="+mn-lt"/>
              <a:ea typeface="+mn-ea"/>
              <a:cs typeface="+mn-cs"/>
            </a:endParaRPr>
          </a:p>
          <a:p>
            <a:pPr>
              <a:spcAft>
                <a:spcPts val="600"/>
              </a:spcAft>
            </a:pPr>
            <a:r>
              <a:rPr lang="en-US" sz="1200" b="1" dirty="0">
                <a:latin typeface="+mn-lt"/>
                <a:ea typeface="+mn-ea"/>
                <a:cs typeface="+mn-cs"/>
              </a:rPr>
              <a:t># QUERY_7 - FETCH DATA FOR TOP 5 POTENTIAL BUSINESS LOCATIONS FOR RETAIL CUSTOMERS</a:t>
            </a:r>
            <a:br>
              <a:rPr lang="en-US" sz="1200" b="1" dirty="0">
                <a:latin typeface="+mn-lt"/>
                <a:ea typeface="+mn-ea"/>
                <a:cs typeface="+mn-cs"/>
              </a:rPr>
            </a:br>
            <a:br>
              <a:rPr lang="en-US" sz="1200" b="1" dirty="0">
                <a:latin typeface="+mn-lt"/>
                <a:ea typeface="+mn-ea"/>
                <a:cs typeface="+mn-cs"/>
              </a:rPr>
            </a:br>
            <a:r>
              <a:rPr lang="en-US" sz="1200" dirty="0">
                <a:solidFill>
                  <a:schemeClr val="tx1">
                    <a:lumMod val="85000"/>
                  </a:schemeClr>
                </a:solidFill>
                <a:latin typeface="+mn-lt"/>
                <a:ea typeface="+mn-ea"/>
                <a:cs typeface="+mn-cs"/>
              </a:rPr>
              <a:t>SELECT DISTINCT(</a:t>
            </a:r>
            <a:r>
              <a:rPr lang="en-US" sz="1200" dirty="0" err="1">
                <a:solidFill>
                  <a:schemeClr val="tx1">
                    <a:lumMod val="85000"/>
                  </a:schemeClr>
                </a:solidFill>
                <a:latin typeface="+mn-lt"/>
                <a:ea typeface="+mn-ea"/>
                <a:cs typeface="+mn-cs"/>
              </a:rPr>
              <a:t>Retail_Order.Store_id</a:t>
            </a:r>
            <a:r>
              <a:rPr lang="en-US" sz="1200" dirty="0">
                <a:solidFill>
                  <a:schemeClr val="tx1">
                    <a:lumMod val="85000"/>
                  </a:schemeClr>
                </a:solidFill>
                <a:latin typeface="+mn-lt"/>
                <a:ea typeface="+mn-ea"/>
                <a:cs typeface="+mn-cs"/>
              </a:rPr>
              <a:t>) AS </a:t>
            </a:r>
            <a:r>
              <a:rPr lang="en-US" sz="1200" dirty="0" err="1">
                <a:solidFill>
                  <a:schemeClr val="tx1">
                    <a:lumMod val="85000"/>
                  </a:schemeClr>
                </a:solidFill>
                <a:latin typeface="+mn-lt"/>
                <a:ea typeface="+mn-ea"/>
                <a:cs typeface="+mn-cs"/>
              </a:rPr>
              <a:t>Store_id</a:t>
            </a:r>
            <a:r>
              <a:rPr lang="en-US" sz="1200" dirty="0">
                <a:solidFill>
                  <a:schemeClr val="tx1">
                    <a:lumMod val="85000"/>
                  </a:schemeClr>
                </a:solidFill>
                <a:latin typeface="+mn-lt"/>
                <a:ea typeface="+mn-ea"/>
                <a:cs typeface="+mn-cs"/>
              </a:rPr>
              <a:t>, </a:t>
            </a:r>
            <a:r>
              <a:rPr lang="en-US" sz="1200" dirty="0" err="1">
                <a:solidFill>
                  <a:schemeClr val="tx1">
                    <a:lumMod val="85000"/>
                  </a:schemeClr>
                </a:solidFill>
                <a:latin typeface="+mn-lt"/>
                <a:ea typeface="+mn-ea"/>
                <a:cs typeface="+mn-cs"/>
              </a:rPr>
              <a:t>Store.C_Name</a:t>
            </a:r>
            <a:r>
              <a:rPr lang="en-US" sz="1200" dirty="0">
                <a:solidFill>
                  <a:schemeClr val="tx1">
                    <a:lumMod val="85000"/>
                  </a:schemeClr>
                </a:solidFill>
                <a:latin typeface="+mn-lt"/>
                <a:ea typeface="+mn-ea"/>
                <a:cs typeface="+mn-cs"/>
              </a:rPr>
              <a:t> AS </a:t>
            </a:r>
            <a:r>
              <a:rPr lang="en-US" sz="1200" dirty="0" err="1">
                <a:solidFill>
                  <a:schemeClr val="tx1">
                    <a:lumMod val="85000"/>
                  </a:schemeClr>
                </a:solidFill>
                <a:latin typeface="+mn-lt"/>
                <a:ea typeface="+mn-ea"/>
                <a:cs typeface="+mn-cs"/>
              </a:rPr>
              <a:t>Company_Name</a:t>
            </a:r>
            <a:r>
              <a:rPr lang="en-US" sz="1200" dirty="0">
                <a:solidFill>
                  <a:schemeClr val="tx1">
                    <a:lumMod val="85000"/>
                  </a:schemeClr>
                </a:solidFill>
                <a:latin typeface="+mn-lt"/>
                <a:ea typeface="+mn-ea"/>
                <a:cs typeface="+mn-cs"/>
              </a:rPr>
              <a:t>,</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SUM(</a:t>
            </a:r>
            <a:r>
              <a:rPr lang="en-US" sz="1200" dirty="0" err="1">
                <a:solidFill>
                  <a:schemeClr val="tx1">
                    <a:lumMod val="85000"/>
                  </a:schemeClr>
                </a:solidFill>
                <a:latin typeface="+mn-lt"/>
                <a:ea typeface="+mn-ea"/>
                <a:cs typeface="+mn-cs"/>
              </a:rPr>
              <a:t>Retail_Order.Amount</a:t>
            </a:r>
            <a:r>
              <a:rPr lang="en-US" sz="1200" dirty="0">
                <a:solidFill>
                  <a:schemeClr val="tx1">
                    <a:lumMod val="85000"/>
                  </a:schemeClr>
                </a:solidFill>
                <a:latin typeface="+mn-lt"/>
                <a:ea typeface="+mn-ea"/>
                <a:cs typeface="+mn-cs"/>
              </a:rPr>
              <a:t>) AS </a:t>
            </a:r>
            <a:r>
              <a:rPr lang="en-US" sz="1200" dirty="0" err="1">
                <a:solidFill>
                  <a:schemeClr val="tx1">
                    <a:lumMod val="85000"/>
                  </a:schemeClr>
                </a:solidFill>
                <a:latin typeface="+mn-lt"/>
                <a:ea typeface="+mn-ea"/>
                <a:cs typeface="+mn-cs"/>
              </a:rPr>
              <a:t>Total_Amount_of_Prod_Sold</a:t>
            </a:r>
            <a:r>
              <a:rPr lang="en-US" sz="1200" dirty="0">
                <a:solidFill>
                  <a:schemeClr val="tx1">
                    <a:lumMod val="85000"/>
                  </a:schemeClr>
                </a:solidFill>
                <a:latin typeface="+mn-lt"/>
                <a:ea typeface="+mn-ea"/>
                <a:cs typeface="+mn-cs"/>
              </a:rPr>
              <a:t>, </a:t>
            </a:r>
            <a:r>
              <a:rPr lang="en-US" sz="1200" dirty="0" err="1">
                <a:solidFill>
                  <a:schemeClr val="tx1">
                    <a:lumMod val="85000"/>
                  </a:schemeClr>
                </a:solidFill>
                <a:latin typeface="+mn-lt"/>
                <a:ea typeface="+mn-ea"/>
                <a:cs typeface="+mn-cs"/>
              </a:rPr>
              <a:t>Store.Location</a:t>
            </a:r>
            <a:r>
              <a:rPr lang="en-US" sz="1200" dirty="0">
                <a:solidFill>
                  <a:schemeClr val="tx1">
                    <a:lumMod val="85000"/>
                  </a:schemeClr>
                </a:solidFill>
                <a:latin typeface="+mn-lt"/>
                <a:ea typeface="+mn-ea"/>
                <a:cs typeface="+mn-cs"/>
              </a:rPr>
              <a:t> AS Top_5_Locations</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FROM </a:t>
            </a:r>
            <a:r>
              <a:rPr lang="en-US" sz="1200" dirty="0" err="1">
                <a:solidFill>
                  <a:schemeClr val="tx1">
                    <a:lumMod val="85000"/>
                  </a:schemeClr>
                </a:solidFill>
                <a:latin typeface="+mn-lt"/>
                <a:ea typeface="+mn-ea"/>
                <a:cs typeface="+mn-cs"/>
              </a:rPr>
              <a:t>Retail_Order</a:t>
            </a:r>
            <a:r>
              <a:rPr lang="en-US" sz="1200" dirty="0">
                <a:solidFill>
                  <a:schemeClr val="tx1">
                    <a:lumMod val="85000"/>
                  </a:schemeClr>
                </a:solidFill>
                <a:latin typeface="+mn-lt"/>
                <a:ea typeface="+mn-ea"/>
                <a:cs typeface="+mn-cs"/>
              </a:rPr>
              <a:t> </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JOIN Store ON </a:t>
            </a:r>
            <a:r>
              <a:rPr lang="en-US" sz="1200" dirty="0" err="1">
                <a:solidFill>
                  <a:schemeClr val="tx1">
                    <a:lumMod val="85000"/>
                  </a:schemeClr>
                </a:solidFill>
                <a:latin typeface="+mn-lt"/>
                <a:ea typeface="+mn-ea"/>
                <a:cs typeface="+mn-cs"/>
              </a:rPr>
              <a:t>Retail_Order.Store_id</a:t>
            </a:r>
            <a:r>
              <a:rPr lang="en-US" sz="1200" dirty="0">
                <a:solidFill>
                  <a:schemeClr val="tx1">
                    <a:lumMod val="85000"/>
                  </a:schemeClr>
                </a:solidFill>
                <a:latin typeface="+mn-lt"/>
                <a:ea typeface="+mn-ea"/>
                <a:cs typeface="+mn-cs"/>
              </a:rPr>
              <a:t> = </a:t>
            </a:r>
            <a:r>
              <a:rPr lang="en-US" sz="1200" dirty="0" err="1">
                <a:solidFill>
                  <a:schemeClr val="tx1">
                    <a:lumMod val="85000"/>
                  </a:schemeClr>
                </a:solidFill>
                <a:latin typeface="+mn-lt"/>
                <a:ea typeface="+mn-ea"/>
                <a:cs typeface="+mn-cs"/>
              </a:rPr>
              <a:t>Store.Store_id</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GROUP BY Location, </a:t>
            </a:r>
            <a:r>
              <a:rPr lang="en-US" sz="1200" dirty="0" err="1">
                <a:solidFill>
                  <a:schemeClr val="tx1">
                    <a:lumMod val="85000"/>
                  </a:schemeClr>
                </a:solidFill>
                <a:latin typeface="+mn-lt"/>
                <a:ea typeface="+mn-ea"/>
                <a:cs typeface="+mn-cs"/>
              </a:rPr>
              <a:t>Company_Name</a:t>
            </a:r>
            <a:r>
              <a:rPr lang="en-US" sz="1200" dirty="0">
                <a:solidFill>
                  <a:schemeClr val="tx1">
                    <a:lumMod val="85000"/>
                  </a:schemeClr>
                </a:solidFill>
                <a:latin typeface="+mn-lt"/>
                <a:ea typeface="+mn-ea"/>
                <a:cs typeface="+mn-cs"/>
              </a:rPr>
              <a:t>, </a:t>
            </a:r>
            <a:r>
              <a:rPr lang="en-US" sz="1200" dirty="0" err="1">
                <a:solidFill>
                  <a:schemeClr val="tx1">
                    <a:lumMod val="85000"/>
                  </a:schemeClr>
                </a:solidFill>
                <a:latin typeface="+mn-lt"/>
                <a:ea typeface="+mn-ea"/>
                <a:cs typeface="+mn-cs"/>
              </a:rPr>
              <a:t>Store_id</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ORDER BY SUM(</a:t>
            </a:r>
            <a:r>
              <a:rPr lang="en-US" sz="1200" dirty="0" err="1">
                <a:solidFill>
                  <a:schemeClr val="tx1">
                    <a:lumMod val="85000"/>
                  </a:schemeClr>
                </a:solidFill>
                <a:latin typeface="+mn-lt"/>
                <a:ea typeface="+mn-ea"/>
                <a:cs typeface="+mn-cs"/>
              </a:rPr>
              <a:t>Retail_Order.Amount</a:t>
            </a:r>
            <a:r>
              <a:rPr lang="en-US" sz="1200" dirty="0">
                <a:solidFill>
                  <a:schemeClr val="tx1">
                    <a:lumMod val="85000"/>
                  </a:schemeClr>
                </a:solidFill>
                <a:latin typeface="+mn-lt"/>
                <a:ea typeface="+mn-ea"/>
                <a:cs typeface="+mn-cs"/>
              </a:rPr>
              <a:t>) DESC</a:t>
            </a:r>
            <a:br>
              <a:rPr lang="en-US" sz="1200" dirty="0">
                <a:solidFill>
                  <a:schemeClr val="tx1">
                    <a:lumMod val="85000"/>
                  </a:schemeClr>
                </a:solidFill>
                <a:latin typeface="+mn-lt"/>
                <a:ea typeface="+mn-ea"/>
                <a:cs typeface="+mn-cs"/>
              </a:rPr>
            </a:br>
            <a:r>
              <a:rPr lang="en-US" sz="1200" dirty="0">
                <a:solidFill>
                  <a:schemeClr val="tx1">
                    <a:lumMod val="85000"/>
                  </a:schemeClr>
                </a:solidFill>
                <a:latin typeface="+mn-lt"/>
                <a:ea typeface="+mn-ea"/>
                <a:cs typeface="+mn-cs"/>
              </a:rPr>
              <a:t>limit 5;</a:t>
            </a:r>
          </a:p>
        </p:txBody>
      </p:sp>
      <p:pic>
        <p:nvPicPr>
          <p:cNvPr id="5" name="Picture 4" descr="Table&#10;&#10;Description automatically generated">
            <a:extLst>
              <a:ext uri="{FF2B5EF4-FFF2-40B4-BE49-F238E27FC236}">
                <a16:creationId xmlns:a16="http://schemas.microsoft.com/office/drawing/2014/main" id="{996D37DF-DA35-39D1-2361-7AEF95A4967F}"/>
              </a:ext>
            </a:extLst>
          </p:cNvPr>
          <p:cNvPicPr>
            <a:picLocks noChangeAspect="1"/>
          </p:cNvPicPr>
          <p:nvPr/>
        </p:nvPicPr>
        <p:blipFill>
          <a:blip r:embed="rId2"/>
          <a:stretch>
            <a:fillRect/>
          </a:stretch>
        </p:blipFill>
        <p:spPr>
          <a:xfrm>
            <a:off x="5850041" y="1215437"/>
            <a:ext cx="6262062" cy="1831652"/>
          </a:xfrm>
          <a:prstGeom prst="rect">
            <a:avLst/>
          </a:prstGeom>
        </p:spPr>
      </p:pic>
      <p:pic>
        <p:nvPicPr>
          <p:cNvPr id="6" name="Picture 5" descr="Table&#10;&#10;Description automatically generated">
            <a:extLst>
              <a:ext uri="{FF2B5EF4-FFF2-40B4-BE49-F238E27FC236}">
                <a16:creationId xmlns:a16="http://schemas.microsoft.com/office/drawing/2014/main" id="{7AA047C7-5FF3-BF9B-E598-9FE95538E3B3}"/>
              </a:ext>
            </a:extLst>
          </p:cNvPr>
          <p:cNvPicPr>
            <a:picLocks noChangeAspect="1"/>
          </p:cNvPicPr>
          <p:nvPr/>
        </p:nvPicPr>
        <p:blipFill>
          <a:blip r:embed="rId3"/>
          <a:stretch>
            <a:fillRect/>
          </a:stretch>
        </p:blipFill>
        <p:spPr>
          <a:xfrm>
            <a:off x="5850041" y="3941391"/>
            <a:ext cx="6262062" cy="1628136"/>
          </a:xfrm>
          <a:prstGeom prst="rect">
            <a:avLst/>
          </a:prstGeom>
        </p:spPr>
      </p:pic>
    </p:spTree>
    <p:extLst>
      <p:ext uri="{BB962C8B-B14F-4D97-AF65-F5344CB8AC3E}">
        <p14:creationId xmlns:p14="http://schemas.microsoft.com/office/powerpoint/2010/main" val="32884461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E247D2A4-C63D-14DF-AC40-AB332FB77EDB}"/>
              </a:ext>
            </a:extLst>
          </p:cNvPr>
          <p:cNvSpPr txBox="1">
            <a:spLocks/>
          </p:cNvSpPr>
          <p:nvPr/>
        </p:nvSpPr>
        <p:spPr>
          <a:xfrm>
            <a:off x="485395" y="1289481"/>
            <a:ext cx="5235490" cy="4279037"/>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200" b="1" dirty="0">
                <a:latin typeface="+mn-lt"/>
                <a:ea typeface="+mn-ea"/>
                <a:cs typeface="+mn-cs"/>
              </a:rPr>
              <a:t># QUERY_8 - FETCH DATA FOR TOP 5 TARGET AGE GROUPS FOR ONLINE CUSTOMERS ACCORDING TO TOTAL AMOUNT SPENT BY THEM</a:t>
            </a:r>
            <a:br>
              <a:rPr lang="en-US" sz="1200" b="1" dirty="0">
                <a:latin typeface="+mn-lt"/>
                <a:ea typeface="+mn-ea"/>
                <a:cs typeface="+mn-cs"/>
              </a:rPr>
            </a:br>
            <a:br>
              <a:rPr lang="en-US" sz="1200" dirty="0">
                <a:latin typeface="+mn-lt"/>
                <a:ea typeface="+mn-ea"/>
                <a:cs typeface="+mn-cs"/>
              </a:rPr>
            </a:br>
            <a:r>
              <a:rPr lang="en-US" sz="1200" dirty="0">
                <a:latin typeface="+mn-lt"/>
                <a:ea typeface="+mn-ea"/>
                <a:cs typeface="+mn-cs"/>
              </a:rPr>
              <a:t>SELECT DISTINCT(</a:t>
            </a:r>
            <a:r>
              <a:rPr lang="en-US" sz="1200" dirty="0" err="1">
                <a:latin typeface="+mn-lt"/>
                <a:ea typeface="+mn-ea"/>
                <a:cs typeface="+mn-cs"/>
              </a:rPr>
              <a:t>Customer.Age</a:t>
            </a:r>
            <a:r>
              <a:rPr lang="en-US" sz="1200" dirty="0">
                <a:latin typeface="+mn-lt"/>
                <a:ea typeface="+mn-ea"/>
                <a:cs typeface="+mn-cs"/>
              </a:rPr>
              <a:t>), COUNT(</a:t>
            </a:r>
            <a:r>
              <a:rPr lang="en-US" sz="1200" dirty="0" err="1">
                <a:latin typeface="+mn-lt"/>
                <a:ea typeface="+mn-ea"/>
                <a:cs typeface="+mn-cs"/>
              </a:rPr>
              <a:t>Customer.Age</a:t>
            </a:r>
            <a:r>
              <a:rPr lang="en-US" sz="1200" dirty="0">
                <a:latin typeface="+mn-lt"/>
                <a:ea typeface="+mn-ea"/>
                <a:cs typeface="+mn-cs"/>
              </a:rPr>
              <a:t>) AS </a:t>
            </a:r>
            <a:r>
              <a:rPr lang="en-US" sz="1200" dirty="0" err="1">
                <a:latin typeface="+mn-lt"/>
                <a:ea typeface="+mn-ea"/>
                <a:cs typeface="+mn-cs"/>
              </a:rPr>
              <a:t>No_of_Customers</a:t>
            </a:r>
            <a:r>
              <a:rPr lang="en-US" sz="1200" dirty="0">
                <a:latin typeface="+mn-lt"/>
                <a:ea typeface="+mn-ea"/>
                <a:cs typeface="+mn-cs"/>
              </a:rPr>
              <a:t>, </a:t>
            </a:r>
            <a:br>
              <a:rPr lang="en-US" sz="1200" dirty="0">
                <a:latin typeface="+mn-lt"/>
                <a:ea typeface="+mn-ea"/>
                <a:cs typeface="+mn-cs"/>
              </a:rPr>
            </a:br>
            <a:r>
              <a:rPr lang="en-US" sz="1200" dirty="0">
                <a:latin typeface="+mn-lt"/>
                <a:ea typeface="+mn-ea"/>
                <a:cs typeface="+mn-cs"/>
              </a:rPr>
              <a:t>SUM(</a:t>
            </a:r>
            <a:r>
              <a:rPr lang="en-US" sz="1200" dirty="0" err="1">
                <a:latin typeface="+mn-lt"/>
                <a:ea typeface="+mn-ea"/>
                <a:cs typeface="+mn-cs"/>
              </a:rPr>
              <a:t>Online_Order.Amount</a:t>
            </a:r>
            <a:r>
              <a:rPr lang="en-US" sz="1200" dirty="0">
                <a:latin typeface="+mn-lt"/>
                <a:ea typeface="+mn-ea"/>
                <a:cs typeface="+mn-cs"/>
              </a:rPr>
              <a:t>) AS </a:t>
            </a:r>
            <a:r>
              <a:rPr lang="en-US" sz="1200" dirty="0" err="1">
                <a:latin typeface="+mn-lt"/>
                <a:ea typeface="+mn-ea"/>
                <a:cs typeface="+mn-cs"/>
              </a:rPr>
              <a:t>Total_Amount_Spent</a:t>
            </a:r>
            <a:br>
              <a:rPr lang="en-US" sz="1200" dirty="0">
                <a:latin typeface="+mn-lt"/>
                <a:ea typeface="+mn-ea"/>
                <a:cs typeface="+mn-cs"/>
              </a:rPr>
            </a:br>
            <a:r>
              <a:rPr lang="en-US" sz="1200" dirty="0">
                <a:latin typeface="+mn-lt"/>
                <a:ea typeface="+mn-ea"/>
                <a:cs typeface="+mn-cs"/>
              </a:rPr>
              <a:t>FROM </a:t>
            </a:r>
            <a:r>
              <a:rPr lang="en-US" sz="1200" dirty="0" err="1">
                <a:latin typeface="+mn-lt"/>
                <a:ea typeface="+mn-ea"/>
                <a:cs typeface="+mn-cs"/>
              </a:rPr>
              <a:t>Online_Order</a:t>
            </a:r>
            <a:br>
              <a:rPr lang="en-US" sz="1200" dirty="0">
                <a:latin typeface="+mn-lt"/>
                <a:ea typeface="+mn-ea"/>
                <a:cs typeface="+mn-cs"/>
              </a:rPr>
            </a:br>
            <a:r>
              <a:rPr lang="en-US" sz="1200" dirty="0">
                <a:latin typeface="+mn-lt"/>
                <a:ea typeface="+mn-ea"/>
                <a:cs typeface="+mn-cs"/>
              </a:rPr>
              <a:t>INNER JOIN Customer ON </a:t>
            </a:r>
            <a:r>
              <a:rPr lang="en-US" sz="1200" dirty="0" err="1">
                <a:latin typeface="+mn-lt"/>
                <a:ea typeface="+mn-ea"/>
                <a:cs typeface="+mn-cs"/>
              </a:rPr>
              <a:t>Online_Order.Cust_id</a:t>
            </a:r>
            <a:r>
              <a:rPr lang="en-US" sz="1200" dirty="0">
                <a:latin typeface="+mn-lt"/>
                <a:ea typeface="+mn-ea"/>
                <a:cs typeface="+mn-cs"/>
              </a:rPr>
              <a:t> = </a:t>
            </a:r>
            <a:r>
              <a:rPr lang="en-US" sz="1200" dirty="0" err="1">
                <a:latin typeface="+mn-lt"/>
                <a:ea typeface="+mn-ea"/>
                <a:cs typeface="+mn-cs"/>
              </a:rPr>
              <a:t>Customer.Cust_id</a:t>
            </a:r>
            <a:br>
              <a:rPr lang="en-US" sz="1200" dirty="0">
                <a:latin typeface="+mn-lt"/>
                <a:ea typeface="+mn-ea"/>
                <a:cs typeface="+mn-cs"/>
              </a:rPr>
            </a:br>
            <a:r>
              <a:rPr lang="en-US" sz="1200" dirty="0">
                <a:latin typeface="+mn-lt"/>
                <a:ea typeface="+mn-ea"/>
                <a:cs typeface="+mn-cs"/>
              </a:rPr>
              <a:t>GROUP BY </a:t>
            </a:r>
            <a:r>
              <a:rPr lang="en-US" sz="1200" dirty="0" err="1">
                <a:latin typeface="+mn-lt"/>
                <a:ea typeface="+mn-ea"/>
                <a:cs typeface="+mn-cs"/>
              </a:rPr>
              <a:t>Customer.Age</a:t>
            </a:r>
            <a:br>
              <a:rPr lang="en-US" sz="1200" dirty="0">
                <a:latin typeface="+mn-lt"/>
                <a:ea typeface="+mn-ea"/>
                <a:cs typeface="+mn-cs"/>
              </a:rPr>
            </a:br>
            <a:r>
              <a:rPr lang="en-US" sz="1200" dirty="0">
                <a:latin typeface="+mn-lt"/>
                <a:ea typeface="+mn-ea"/>
                <a:cs typeface="+mn-cs"/>
              </a:rPr>
              <a:t>ORDER BY SUM(</a:t>
            </a:r>
            <a:r>
              <a:rPr lang="en-US" sz="1200" dirty="0" err="1">
                <a:latin typeface="+mn-lt"/>
                <a:ea typeface="+mn-ea"/>
                <a:cs typeface="+mn-cs"/>
              </a:rPr>
              <a:t>Online_Order.Amount</a:t>
            </a:r>
            <a:r>
              <a:rPr lang="en-US" sz="1200" dirty="0">
                <a:latin typeface="+mn-lt"/>
                <a:ea typeface="+mn-ea"/>
                <a:cs typeface="+mn-cs"/>
              </a:rPr>
              <a:t>) DESC</a:t>
            </a:r>
            <a:br>
              <a:rPr lang="en-US" sz="1200" dirty="0">
                <a:latin typeface="+mn-lt"/>
                <a:ea typeface="+mn-ea"/>
                <a:cs typeface="+mn-cs"/>
              </a:rPr>
            </a:br>
            <a:r>
              <a:rPr lang="en-US" sz="1200" dirty="0">
                <a:latin typeface="+mn-lt"/>
                <a:ea typeface="+mn-ea"/>
                <a:cs typeface="+mn-cs"/>
              </a:rPr>
              <a:t>limit 5;</a:t>
            </a:r>
            <a:br>
              <a:rPr lang="en-US" sz="1200" dirty="0">
                <a:latin typeface="+mn-lt"/>
                <a:ea typeface="+mn-ea"/>
                <a:cs typeface="+mn-cs"/>
              </a:rPr>
            </a:br>
            <a:endParaRPr lang="en-US" sz="1200" dirty="0">
              <a:latin typeface="+mn-lt"/>
              <a:ea typeface="+mn-ea"/>
              <a:cs typeface="+mn-cs"/>
            </a:endParaRPr>
          </a:p>
          <a:p>
            <a:pPr indent="-228600">
              <a:spcAft>
                <a:spcPts val="600"/>
              </a:spcAft>
              <a:buFont typeface="Arial" panose="020B0604020202020204" pitchFamily="34" charset="0"/>
              <a:buChar char="•"/>
            </a:pPr>
            <a:endParaRPr lang="en-US" sz="1200" dirty="0">
              <a:latin typeface="+mn-lt"/>
              <a:ea typeface="+mn-ea"/>
              <a:cs typeface="+mn-cs"/>
            </a:endParaRPr>
          </a:p>
          <a:p>
            <a:pPr>
              <a:spcAft>
                <a:spcPts val="600"/>
              </a:spcAft>
            </a:pPr>
            <a:endParaRPr lang="en-US" sz="1200" b="1" dirty="0">
              <a:latin typeface="+mn-lt"/>
              <a:ea typeface="+mn-ea"/>
              <a:cs typeface="+mn-cs"/>
            </a:endParaRPr>
          </a:p>
          <a:p>
            <a:pPr>
              <a:spcAft>
                <a:spcPts val="600"/>
              </a:spcAft>
            </a:pPr>
            <a:r>
              <a:rPr lang="en-US" sz="1200" b="1" dirty="0">
                <a:latin typeface="+mn-lt"/>
                <a:ea typeface="+mn-ea"/>
                <a:cs typeface="+mn-cs"/>
              </a:rPr>
              <a:t># QUERY_9 - FETCH DATA FOR TOP 5 TARGET AGE GROUPS FOR RETAIL CUSTOMERS ACCORDING TO TOTAL AMOUNT SPENT BY THEM</a:t>
            </a:r>
            <a:br>
              <a:rPr lang="en-US" sz="1200" b="1" dirty="0">
                <a:latin typeface="+mn-lt"/>
                <a:ea typeface="+mn-ea"/>
                <a:cs typeface="+mn-cs"/>
              </a:rPr>
            </a:br>
            <a:br>
              <a:rPr lang="en-US" sz="1200" b="1" dirty="0">
                <a:latin typeface="+mn-lt"/>
                <a:ea typeface="+mn-ea"/>
                <a:cs typeface="+mn-cs"/>
              </a:rPr>
            </a:br>
            <a:r>
              <a:rPr lang="en-US" sz="1200" dirty="0">
                <a:latin typeface="+mn-lt"/>
                <a:ea typeface="+mn-ea"/>
                <a:cs typeface="+mn-cs"/>
              </a:rPr>
              <a:t>SELECT DISTINCT(</a:t>
            </a:r>
            <a:r>
              <a:rPr lang="en-US" sz="1200" dirty="0" err="1">
                <a:latin typeface="+mn-lt"/>
                <a:ea typeface="+mn-ea"/>
                <a:cs typeface="+mn-cs"/>
              </a:rPr>
              <a:t>Customer.Age</a:t>
            </a:r>
            <a:r>
              <a:rPr lang="en-US" sz="1200" dirty="0">
                <a:latin typeface="+mn-lt"/>
                <a:ea typeface="+mn-ea"/>
                <a:cs typeface="+mn-cs"/>
              </a:rPr>
              <a:t>), COUNT(</a:t>
            </a:r>
            <a:r>
              <a:rPr lang="en-US" sz="1200" dirty="0" err="1">
                <a:latin typeface="+mn-lt"/>
                <a:ea typeface="+mn-ea"/>
                <a:cs typeface="+mn-cs"/>
              </a:rPr>
              <a:t>Customer.Age</a:t>
            </a:r>
            <a:r>
              <a:rPr lang="en-US" sz="1200" dirty="0">
                <a:latin typeface="+mn-lt"/>
                <a:ea typeface="+mn-ea"/>
                <a:cs typeface="+mn-cs"/>
              </a:rPr>
              <a:t>) AS </a:t>
            </a:r>
            <a:r>
              <a:rPr lang="en-US" sz="1200" dirty="0" err="1">
                <a:latin typeface="+mn-lt"/>
                <a:ea typeface="+mn-ea"/>
                <a:cs typeface="+mn-cs"/>
              </a:rPr>
              <a:t>No_of_Customers</a:t>
            </a:r>
            <a:r>
              <a:rPr lang="en-US" sz="1200" dirty="0">
                <a:latin typeface="+mn-lt"/>
                <a:ea typeface="+mn-ea"/>
                <a:cs typeface="+mn-cs"/>
              </a:rPr>
              <a:t>, </a:t>
            </a:r>
            <a:br>
              <a:rPr lang="en-US" sz="1200" dirty="0">
                <a:latin typeface="+mn-lt"/>
                <a:ea typeface="+mn-ea"/>
                <a:cs typeface="+mn-cs"/>
              </a:rPr>
            </a:br>
            <a:r>
              <a:rPr lang="en-US" sz="1200" dirty="0">
                <a:latin typeface="+mn-lt"/>
                <a:ea typeface="+mn-ea"/>
                <a:cs typeface="+mn-cs"/>
              </a:rPr>
              <a:t>SUM(</a:t>
            </a:r>
            <a:r>
              <a:rPr lang="en-US" sz="1200" dirty="0" err="1">
                <a:latin typeface="+mn-lt"/>
                <a:ea typeface="+mn-ea"/>
                <a:cs typeface="+mn-cs"/>
              </a:rPr>
              <a:t>Retail_Order.Amount</a:t>
            </a:r>
            <a:r>
              <a:rPr lang="en-US" sz="1200" dirty="0">
                <a:latin typeface="+mn-lt"/>
                <a:ea typeface="+mn-ea"/>
                <a:cs typeface="+mn-cs"/>
              </a:rPr>
              <a:t>) As </a:t>
            </a:r>
            <a:r>
              <a:rPr lang="en-US" sz="1200" dirty="0" err="1">
                <a:latin typeface="+mn-lt"/>
                <a:ea typeface="+mn-ea"/>
                <a:cs typeface="+mn-cs"/>
              </a:rPr>
              <a:t>Total_Amount_Spent</a:t>
            </a:r>
            <a:br>
              <a:rPr lang="en-US" sz="1200" dirty="0">
                <a:latin typeface="+mn-lt"/>
                <a:ea typeface="+mn-ea"/>
                <a:cs typeface="+mn-cs"/>
              </a:rPr>
            </a:br>
            <a:r>
              <a:rPr lang="en-US" sz="1200" dirty="0">
                <a:latin typeface="+mn-lt"/>
                <a:ea typeface="+mn-ea"/>
                <a:cs typeface="+mn-cs"/>
              </a:rPr>
              <a:t>FROM </a:t>
            </a:r>
            <a:r>
              <a:rPr lang="en-US" sz="1200" dirty="0" err="1">
                <a:latin typeface="+mn-lt"/>
                <a:ea typeface="+mn-ea"/>
                <a:cs typeface="+mn-cs"/>
              </a:rPr>
              <a:t>Retail_Order</a:t>
            </a:r>
            <a:br>
              <a:rPr lang="en-US" sz="1200" dirty="0">
                <a:latin typeface="+mn-lt"/>
                <a:ea typeface="+mn-ea"/>
                <a:cs typeface="+mn-cs"/>
              </a:rPr>
            </a:br>
            <a:r>
              <a:rPr lang="en-US" sz="1200" dirty="0">
                <a:latin typeface="+mn-lt"/>
                <a:ea typeface="+mn-ea"/>
                <a:cs typeface="+mn-cs"/>
              </a:rPr>
              <a:t>INNER JOIN Customer ON </a:t>
            </a:r>
            <a:r>
              <a:rPr lang="en-US" sz="1200" dirty="0" err="1">
                <a:latin typeface="+mn-lt"/>
                <a:ea typeface="+mn-ea"/>
                <a:cs typeface="+mn-cs"/>
              </a:rPr>
              <a:t>Retail_Order.Cust_id</a:t>
            </a:r>
            <a:r>
              <a:rPr lang="en-US" sz="1200" dirty="0">
                <a:latin typeface="+mn-lt"/>
                <a:ea typeface="+mn-ea"/>
                <a:cs typeface="+mn-cs"/>
              </a:rPr>
              <a:t> = </a:t>
            </a:r>
            <a:r>
              <a:rPr lang="en-US" sz="1200" dirty="0" err="1">
                <a:latin typeface="+mn-lt"/>
                <a:ea typeface="+mn-ea"/>
                <a:cs typeface="+mn-cs"/>
              </a:rPr>
              <a:t>Customer.Cust_id</a:t>
            </a:r>
            <a:br>
              <a:rPr lang="en-US" sz="1200" dirty="0">
                <a:latin typeface="+mn-lt"/>
                <a:ea typeface="+mn-ea"/>
                <a:cs typeface="+mn-cs"/>
              </a:rPr>
            </a:br>
            <a:r>
              <a:rPr lang="en-US" sz="1200" dirty="0">
                <a:latin typeface="+mn-lt"/>
                <a:ea typeface="+mn-ea"/>
                <a:cs typeface="+mn-cs"/>
              </a:rPr>
              <a:t>GROUP BY </a:t>
            </a:r>
            <a:r>
              <a:rPr lang="en-US" sz="1200" dirty="0" err="1">
                <a:latin typeface="+mn-lt"/>
                <a:ea typeface="+mn-ea"/>
                <a:cs typeface="+mn-cs"/>
              </a:rPr>
              <a:t>Customer.Age</a:t>
            </a:r>
            <a:br>
              <a:rPr lang="en-US" sz="1200" dirty="0">
                <a:latin typeface="+mn-lt"/>
                <a:ea typeface="+mn-ea"/>
                <a:cs typeface="+mn-cs"/>
              </a:rPr>
            </a:br>
            <a:r>
              <a:rPr lang="en-US" sz="1200" dirty="0">
                <a:latin typeface="+mn-lt"/>
                <a:ea typeface="+mn-ea"/>
                <a:cs typeface="+mn-cs"/>
              </a:rPr>
              <a:t>ORDER BY SUM(</a:t>
            </a:r>
            <a:r>
              <a:rPr lang="en-US" sz="1200" dirty="0" err="1">
                <a:latin typeface="+mn-lt"/>
                <a:ea typeface="+mn-ea"/>
                <a:cs typeface="+mn-cs"/>
              </a:rPr>
              <a:t>Retail_Order.Amount</a:t>
            </a:r>
            <a:r>
              <a:rPr lang="en-US" sz="1200" dirty="0">
                <a:latin typeface="+mn-lt"/>
                <a:ea typeface="+mn-ea"/>
                <a:cs typeface="+mn-cs"/>
              </a:rPr>
              <a:t>) DESC</a:t>
            </a:r>
            <a:br>
              <a:rPr lang="en-US" sz="1200" dirty="0">
                <a:latin typeface="+mn-lt"/>
                <a:ea typeface="+mn-ea"/>
                <a:cs typeface="+mn-cs"/>
              </a:rPr>
            </a:br>
            <a:r>
              <a:rPr lang="en-US" sz="1200" dirty="0">
                <a:latin typeface="+mn-lt"/>
                <a:ea typeface="+mn-ea"/>
                <a:cs typeface="+mn-cs"/>
              </a:rPr>
              <a:t>limit 5;</a:t>
            </a:r>
          </a:p>
        </p:txBody>
      </p:sp>
      <p:pic>
        <p:nvPicPr>
          <p:cNvPr id="2" name="Picture 1" descr="Table&#10;&#10;Description automatically generated">
            <a:extLst>
              <a:ext uri="{FF2B5EF4-FFF2-40B4-BE49-F238E27FC236}">
                <a16:creationId xmlns:a16="http://schemas.microsoft.com/office/drawing/2014/main" id="{96096B88-6D21-9500-A649-49F7D8BB483B}"/>
              </a:ext>
            </a:extLst>
          </p:cNvPr>
          <p:cNvPicPr>
            <a:picLocks noChangeAspect="1"/>
          </p:cNvPicPr>
          <p:nvPr/>
        </p:nvPicPr>
        <p:blipFill>
          <a:blip r:embed="rId2"/>
          <a:stretch>
            <a:fillRect/>
          </a:stretch>
        </p:blipFill>
        <p:spPr>
          <a:xfrm>
            <a:off x="7021741" y="956400"/>
            <a:ext cx="4684864" cy="1827096"/>
          </a:xfrm>
          <a:prstGeom prst="rect">
            <a:avLst/>
          </a:prstGeom>
        </p:spPr>
      </p:pic>
      <p:pic>
        <p:nvPicPr>
          <p:cNvPr id="3" name="Picture 2" descr="Table&#10;&#10;Description automatically generated">
            <a:extLst>
              <a:ext uri="{FF2B5EF4-FFF2-40B4-BE49-F238E27FC236}">
                <a16:creationId xmlns:a16="http://schemas.microsoft.com/office/drawing/2014/main" id="{8AAC80F2-B527-E48F-880A-A54C21C447C2}"/>
              </a:ext>
            </a:extLst>
          </p:cNvPr>
          <p:cNvPicPr>
            <a:picLocks noChangeAspect="1"/>
          </p:cNvPicPr>
          <p:nvPr/>
        </p:nvPicPr>
        <p:blipFill>
          <a:blip r:embed="rId3"/>
          <a:stretch>
            <a:fillRect/>
          </a:stretch>
        </p:blipFill>
        <p:spPr>
          <a:xfrm>
            <a:off x="7021741" y="3942479"/>
            <a:ext cx="4684864" cy="1780248"/>
          </a:xfrm>
          <a:prstGeom prst="rect">
            <a:avLst/>
          </a:prstGeom>
        </p:spPr>
      </p:pic>
    </p:spTree>
    <p:extLst>
      <p:ext uri="{BB962C8B-B14F-4D97-AF65-F5344CB8AC3E}">
        <p14:creationId xmlns:p14="http://schemas.microsoft.com/office/powerpoint/2010/main" val="4424762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E247D2A4-C63D-14DF-AC40-AB332FB77EDB}"/>
              </a:ext>
            </a:extLst>
          </p:cNvPr>
          <p:cNvSpPr txBox="1">
            <a:spLocks/>
          </p:cNvSpPr>
          <p:nvPr/>
        </p:nvSpPr>
        <p:spPr>
          <a:xfrm>
            <a:off x="614551" y="1142951"/>
            <a:ext cx="5235490" cy="457209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200" b="1" dirty="0">
                <a:latin typeface="+mn-lt"/>
                <a:ea typeface="+mn-ea"/>
                <a:cs typeface="+mn-cs"/>
              </a:rPr>
              <a:t># QUERY_10 - FETCH DATA FOR TOP 10 CUSTOMERS WITH AGE GROUP AS A NULL VALUE FOR ONLINE CUSTOMERS ACCORDING TO DESC TOTAL AMOUNT SPENT </a:t>
            </a:r>
            <a:br>
              <a:rPr lang="en-US" sz="1200" dirty="0">
                <a:latin typeface="+mn-lt"/>
                <a:ea typeface="+mn-ea"/>
                <a:cs typeface="+mn-cs"/>
              </a:rPr>
            </a:br>
            <a:br>
              <a:rPr lang="en-US" sz="1200" dirty="0">
                <a:latin typeface="+mn-lt"/>
                <a:ea typeface="+mn-ea"/>
                <a:cs typeface="+mn-cs"/>
              </a:rPr>
            </a:br>
            <a:r>
              <a:rPr lang="en-US" sz="1200" dirty="0">
                <a:latin typeface="+mn-lt"/>
                <a:ea typeface="+mn-ea"/>
                <a:cs typeface="+mn-cs"/>
              </a:rPr>
              <a:t>SELECT </a:t>
            </a:r>
            <a:r>
              <a:rPr lang="en-US" sz="1200" dirty="0" err="1">
                <a:latin typeface="+mn-lt"/>
                <a:ea typeface="+mn-ea"/>
                <a:cs typeface="+mn-cs"/>
              </a:rPr>
              <a:t>Online_Order.Cust_id</a:t>
            </a:r>
            <a:r>
              <a:rPr lang="en-US" sz="1200" dirty="0">
                <a:latin typeface="+mn-lt"/>
                <a:ea typeface="+mn-ea"/>
                <a:cs typeface="+mn-cs"/>
              </a:rPr>
              <a:t>, </a:t>
            </a:r>
            <a:r>
              <a:rPr lang="en-US" sz="1200" dirty="0" err="1">
                <a:latin typeface="+mn-lt"/>
                <a:ea typeface="+mn-ea"/>
                <a:cs typeface="+mn-cs"/>
              </a:rPr>
              <a:t>Customer.Name</a:t>
            </a:r>
            <a:r>
              <a:rPr lang="en-US" sz="1200" dirty="0">
                <a:latin typeface="+mn-lt"/>
                <a:ea typeface="+mn-ea"/>
                <a:cs typeface="+mn-cs"/>
              </a:rPr>
              <a:t>, </a:t>
            </a:r>
            <a:r>
              <a:rPr lang="en-US" sz="1200" dirty="0" err="1">
                <a:latin typeface="+mn-lt"/>
                <a:ea typeface="+mn-ea"/>
                <a:cs typeface="+mn-cs"/>
              </a:rPr>
              <a:t>Customer.Age</a:t>
            </a:r>
            <a:r>
              <a:rPr lang="en-US" sz="1200" dirty="0">
                <a:latin typeface="+mn-lt"/>
                <a:ea typeface="+mn-ea"/>
                <a:cs typeface="+mn-cs"/>
              </a:rPr>
              <a:t>, </a:t>
            </a:r>
            <a:br>
              <a:rPr lang="en-US" sz="1200" dirty="0">
                <a:latin typeface="+mn-lt"/>
                <a:ea typeface="+mn-ea"/>
                <a:cs typeface="+mn-cs"/>
              </a:rPr>
            </a:br>
            <a:r>
              <a:rPr lang="en-US" sz="1200" dirty="0" err="1">
                <a:latin typeface="+mn-lt"/>
                <a:ea typeface="+mn-ea"/>
                <a:cs typeface="+mn-cs"/>
              </a:rPr>
              <a:t>Online_Order.Amount</a:t>
            </a:r>
            <a:br>
              <a:rPr lang="en-US" sz="1200" dirty="0">
                <a:latin typeface="+mn-lt"/>
                <a:ea typeface="+mn-ea"/>
                <a:cs typeface="+mn-cs"/>
              </a:rPr>
            </a:br>
            <a:r>
              <a:rPr lang="en-US" sz="1200" dirty="0">
                <a:latin typeface="+mn-lt"/>
                <a:ea typeface="+mn-ea"/>
                <a:cs typeface="+mn-cs"/>
              </a:rPr>
              <a:t>FROM </a:t>
            </a:r>
            <a:r>
              <a:rPr lang="en-US" sz="1200" dirty="0" err="1">
                <a:latin typeface="+mn-lt"/>
                <a:ea typeface="+mn-ea"/>
                <a:cs typeface="+mn-cs"/>
              </a:rPr>
              <a:t>Online_Order</a:t>
            </a:r>
            <a:br>
              <a:rPr lang="en-US" sz="1200" dirty="0">
                <a:latin typeface="+mn-lt"/>
                <a:ea typeface="+mn-ea"/>
                <a:cs typeface="+mn-cs"/>
              </a:rPr>
            </a:br>
            <a:r>
              <a:rPr lang="en-US" sz="1200" dirty="0">
                <a:latin typeface="+mn-lt"/>
                <a:ea typeface="+mn-ea"/>
                <a:cs typeface="+mn-cs"/>
              </a:rPr>
              <a:t>INNER JOIN Customer ON </a:t>
            </a:r>
            <a:r>
              <a:rPr lang="en-US" sz="1200" dirty="0" err="1">
                <a:latin typeface="+mn-lt"/>
                <a:ea typeface="+mn-ea"/>
                <a:cs typeface="+mn-cs"/>
              </a:rPr>
              <a:t>Online_Order.Cust_id</a:t>
            </a:r>
            <a:r>
              <a:rPr lang="en-US" sz="1200" dirty="0">
                <a:latin typeface="+mn-lt"/>
                <a:ea typeface="+mn-ea"/>
                <a:cs typeface="+mn-cs"/>
              </a:rPr>
              <a:t> = </a:t>
            </a:r>
            <a:r>
              <a:rPr lang="en-US" sz="1200" dirty="0" err="1">
                <a:latin typeface="+mn-lt"/>
                <a:ea typeface="+mn-ea"/>
                <a:cs typeface="+mn-cs"/>
              </a:rPr>
              <a:t>Customer.Cust_id</a:t>
            </a:r>
            <a:br>
              <a:rPr lang="en-US" sz="1200" dirty="0">
                <a:latin typeface="+mn-lt"/>
                <a:ea typeface="+mn-ea"/>
                <a:cs typeface="+mn-cs"/>
              </a:rPr>
            </a:br>
            <a:r>
              <a:rPr lang="en-US" sz="1200" dirty="0">
                <a:latin typeface="+mn-lt"/>
                <a:ea typeface="+mn-ea"/>
                <a:cs typeface="+mn-cs"/>
              </a:rPr>
              <a:t>WHERE </a:t>
            </a:r>
            <a:r>
              <a:rPr lang="en-US" sz="1200" dirty="0" err="1">
                <a:latin typeface="+mn-lt"/>
                <a:ea typeface="+mn-ea"/>
                <a:cs typeface="+mn-cs"/>
              </a:rPr>
              <a:t>Customer.Age</a:t>
            </a:r>
            <a:r>
              <a:rPr lang="en-US" sz="1200" dirty="0">
                <a:latin typeface="+mn-lt"/>
                <a:ea typeface="+mn-ea"/>
                <a:cs typeface="+mn-cs"/>
              </a:rPr>
              <a:t> = ''</a:t>
            </a:r>
            <a:br>
              <a:rPr lang="en-US" sz="1200" dirty="0">
                <a:latin typeface="+mn-lt"/>
                <a:ea typeface="+mn-ea"/>
                <a:cs typeface="+mn-cs"/>
              </a:rPr>
            </a:br>
            <a:r>
              <a:rPr lang="en-US" sz="1200" dirty="0">
                <a:latin typeface="+mn-lt"/>
                <a:ea typeface="+mn-ea"/>
                <a:cs typeface="+mn-cs"/>
              </a:rPr>
              <a:t>ORDER BY </a:t>
            </a:r>
            <a:r>
              <a:rPr lang="en-US" sz="1200" dirty="0" err="1">
                <a:latin typeface="+mn-lt"/>
                <a:ea typeface="+mn-ea"/>
                <a:cs typeface="+mn-cs"/>
              </a:rPr>
              <a:t>Online_Order.Amount</a:t>
            </a:r>
            <a:r>
              <a:rPr lang="en-US" sz="1200" dirty="0">
                <a:latin typeface="+mn-lt"/>
                <a:ea typeface="+mn-ea"/>
                <a:cs typeface="+mn-cs"/>
              </a:rPr>
              <a:t> DESC</a:t>
            </a:r>
            <a:br>
              <a:rPr lang="en-US" sz="1200" dirty="0">
                <a:latin typeface="+mn-lt"/>
                <a:ea typeface="+mn-ea"/>
                <a:cs typeface="+mn-cs"/>
              </a:rPr>
            </a:br>
            <a:r>
              <a:rPr lang="en-US" sz="1200" dirty="0">
                <a:latin typeface="+mn-lt"/>
                <a:ea typeface="+mn-ea"/>
                <a:cs typeface="+mn-cs"/>
              </a:rPr>
              <a:t>LIMIT 5;</a:t>
            </a:r>
            <a:br>
              <a:rPr lang="en-US" sz="1200" dirty="0">
                <a:latin typeface="+mn-lt"/>
                <a:ea typeface="+mn-ea"/>
                <a:cs typeface="+mn-cs"/>
              </a:rPr>
            </a:br>
            <a:endParaRPr lang="en-US" sz="1200" dirty="0">
              <a:latin typeface="+mn-lt"/>
              <a:ea typeface="+mn-ea"/>
              <a:cs typeface="+mn-cs"/>
            </a:endParaRPr>
          </a:p>
          <a:p>
            <a:pPr indent="-228600">
              <a:spcAft>
                <a:spcPts val="600"/>
              </a:spcAft>
              <a:buFont typeface="Arial" panose="020B0604020202020204" pitchFamily="34" charset="0"/>
              <a:buChar char="•"/>
            </a:pPr>
            <a:endParaRPr lang="en-US" sz="1200" dirty="0">
              <a:latin typeface="+mn-lt"/>
              <a:ea typeface="+mn-ea"/>
              <a:cs typeface="+mn-cs"/>
            </a:endParaRPr>
          </a:p>
          <a:p>
            <a:pPr indent="-228600">
              <a:spcAft>
                <a:spcPts val="600"/>
              </a:spcAft>
              <a:buFont typeface="Arial" panose="020B0604020202020204" pitchFamily="34" charset="0"/>
              <a:buChar char="•"/>
            </a:pPr>
            <a:endParaRPr lang="en-US" sz="1200" dirty="0">
              <a:latin typeface="+mn-lt"/>
              <a:ea typeface="+mn-ea"/>
              <a:cs typeface="+mn-cs"/>
            </a:endParaRPr>
          </a:p>
          <a:p>
            <a:pPr>
              <a:spcAft>
                <a:spcPts val="600"/>
              </a:spcAft>
            </a:pPr>
            <a:r>
              <a:rPr lang="en-US" sz="1200" b="1" dirty="0">
                <a:latin typeface="+mn-lt"/>
                <a:ea typeface="+mn-ea"/>
                <a:cs typeface="+mn-cs"/>
              </a:rPr>
              <a:t># QUERY_11 - FETCH DATA FOR TOP 10 CUSTOMERS WITH AGE GROUP AS A NULL VALUE FOR RETAIL CUSTOMERS ACCORDING TO DESC TOTAL AMOUNT SPENT</a:t>
            </a:r>
            <a:br>
              <a:rPr lang="en-US" sz="1200" dirty="0">
                <a:latin typeface="+mn-lt"/>
                <a:ea typeface="+mn-ea"/>
                <a:cs typeface="+mn-cs"/>
              </a:rPr>
            </a:br>
            <a:br>
              <a:rPr lang="en-US" sz="1200" dirty="0">
                <a:latin typeface="+mn-lt"/>
                <a:ea typeface="+mn-ea"/>
                <a:cs typeface="+mn-cs"/>
              </a:rPr>
            </a:br>
            <a:r>
              <a:rPr lang="en-US" sz="1200" dirty="0">
                <a:latin typeface="+mn-lt"/>
                <a:ea typeface="+mn-ea"/>
                <a:cs typeface="+mn-cs"/>
              </a:rPr>
              <a:t>SELECT </a:t>
            </a:r>
            <a:r>
              <a:rPr lang="en-US" sz="1200" dirty="0" err="1">
                <a:latin typeface="+mn-lt"/>
                <a:ea typeface="+mn-ea"/>
                <a:cs typeface="+mn-cs"/>
              </a:rPr>
              <a:t>Retail_Order.Cust_id</a:t>
            </a:r>
            <a:r>
              <a:rPr lang="en-US" sz="1200" dirty="0">
                <a:latin typeface="+mn-lt"/>
                <a:ea typeface="+mn-ea"/>
                <a:cs typeface="+mn-cs"/>
              </a:rPr>
              <a:t>, </a:t>
            </a:r>
            <a:r>
              <a:rPr lang="en-US" sz="1200" dirty="0" err="1">
                <a:latin typeface="+mn-lt"/>
                <a:ea typeface="+mn-ea"/>
                <a:cs typeface="+mn-cs"/>
              </a:rPr>
              <a:t>Customer.Name</a:t>
            </a:r>
            <a:r>
              <a:rPr lang="en-US" sz="1200" dirty="0">
                <a:latin typeface="+mn-lt"/>
                <a:ea typeface="+mn-ea"/>
                <a:cs typeface="+mn-cs"/>
              </a:rPr>
              <a:t>, </a:t>
            </a:r>
            <a:r>
              <a:rPr lang="en-US" sz="1200" dirty="0" err="1">
                <a:latin typeface="+mn-lt"/>
                <a:ea typeface="+mn-ea"/>
                <a:cs typeface="+mn-cs"/>
              </a:rPr>
              <a:t>Customer.Age</a:t>
            </a:r>
            <a:r>
              <a:rPr lang="en-US" sz="1200" dirty="0">
                <a:latin typeface="+mn-lt"/>
                <a:ea typeface="+mn-ea"/>
                <a:cs typeface="+mn-cs"/>
              </a:rPr>
              <a:t>, </a:t>
            </a:r>
            <a:br>
              <a:rPr lang="en-US" sz="1200" dirty="0">
                <a:latin typeface="+mn-lt"/>
                <a:ea typeface="+mn-ea"/>
                <a:cs typeface="+mn-cs"/>
              </a:rPr>
            </a:br>
            <a:r>
              <a:rPr lang="en-US" sz="1200" dirty="0" err="1">
                <a:latin typeface="+mn-lt"/>
                <a:ea typeface="+mn-ea"/>
                <a:cs typeface="+mn-cs"/>
              </a:rPr>
              <a:t>Retail_Order.Amount</a:t>
            </a:r>
            <a:br>
              <a:rPr lang="en-US" sz="1200" dirty="0">
                <a:latin typeface="+mn-lt"/>
                <a:ea typeface="+mn-ea"/>
                <a:cs typeface="+mn-cs"/>
              </a:rPr>
            </a:br>
            <a:r>
              <a:rPr lang="en-US" sz="1200" dirty="0">
                <a:latin typeface="+mn-lt"/>
                <a:ea typeface="+mn-ea"/>
                <a:cs typeface="+mn-cs"/>
              </a:rPr>
              <a:t>FROM </a:t>
            </a:r>
            <a:r>
              <a:rPr lang="en-US" sz="1200" dirty="0" err="1">
                <a:latin typeface="+mn-lt"/>
                <a:ea typeface="+mn-ea"/>
                <a:cs typeface="+mn-cs"/>
              </a:rPr>
              <a:t>Retail_Order</a:t>
            </a:r>
            <a:br>
              <a:rPr lang="en-US" sz="1200" dirty="0">
                <a:latin typeface="+mn-lt"/>
                <a:ea typeface="+mn-ea"/>
                <a:cs typeface="+mn-cs"/>
              </a:rPr>
            </a:br>
            <a:r>
              <a:rPr lang="en-US" sz="1200" dirty="0">
                <a:latin typeface="+mn-lt"/>
                <a:ea typeface="+mn-ea"/>
                <a:cs typeface="+mn-cs"/>
              </a:rPr>
              <a:t>INNER JOIN Customer ON </a:t>
            </a:r>
            <a:r>
              <a:rPr lang="en-US" sz="1200" dirty="0" err="1">
                <a:latin typeface="+mn-lt"/>
                <a:ea typeface="+mn-ea"/>
                <a:cs typeface="+mn-cs"/>
              </a:rPr>
              <a:t>Retail_Order.Cust_id</a:t>
            </a:r>
            <a:r>
              <a:rPr lang="en-US" sz="1200" dirty="0">
                <a:latin typeface="+mn-lt"/>
                <a:ea typeface="+mn-ea"/>
                <a:cs typeface="+mn-cs"/>
              </a:rPr>
              <a:t> = </a:t>
            </a:r>
            <a:r>
              <a:rPr lang="en-US" sz="1200" dirty="0" err="1">
                <a:latin typeface="+mn-lt"/>
                <a:ea typeface="+mn-ea"/>
                <a:cs typeface="+mn-cs"/>
              </a:rPr>
              <a:t>Customer.Cust_id</a:t>
            </a:r>
            <a:br>
              <a:rPr lang="en-US" sz="1200" dirty="0">
                <a:latin typeface="+mn-lt"/>
                <a:ea typeface="+mn-ea"/>
                <a:cs typeface="+mn-cs"/>
              </a:rPr>
            </a:br>
            <a:r>
              <a:rPr lang="en-US" sz="1200" dirty="0">
                <a:latin typeface="+mn-lt"/>
                <a:ea typeface="+mn-ea"/>
                <a:cs typeface="+mn-cs"/>
              </a:rPr>
              <a:t>WHERE </a:t>
            </a:r>
            <a:r>
              <a:rPr lang="en-US" sz="1200" dirty="0" err="1">
                <a:latin typeface="+mn-lt"/>
                <a:ea typeface="+mn-ea"/>
                <a:cs typeface="+mn-cs"/>
              </a:rPr>
              <a:t>Customer.Age</a:t>
            </a:r>
            <a:r>
              <a:rPr lang="en-US" sz="1200" dirty="0">
                <a:latin typeface="+mn-lt"/>
                <a:ea typeface="+mn-ea"/>
                <a:cs typeface="+mn-cs"/>
              </a:rPr>
              <a:t> = ''</a:t>
            </a:r>
            <a:br>
              <a:rPr lang="en-US" sz="1200" dirty="0">
                <a:latin typeface="+mn-lt"/>
                <a:ea typeface="+mn-ea"/>
                <a:cs typeface="+mn-cs"/>
              </a:rPr>
            </a:br>
            <a:r>
              <a:rPr lang="en-US" sz="1200" dirty="0">
                <a:latin typeface="+mn-lt"/>
                <a:ea typeface="+mn-ea"/>
                <a:cs typeface="+mn-cs"/>
              </a:rPr>
              <a:t>ORDER BY </a:t>
            </a:r>
            <a:r>
              <a:rPr lang="en-US" sz="1200" dirty="0" err="1">
                <a:latin typeface="+mn-lt"/>
                <a:ea typeface="+mn-ea"/>
                <a:cs typeface="+mn-cs"/>
              </a:rPr>
              <a:t>Retail_Order.Amount</a:t>
            </a:r>
            <a:r>
              <a:rPr lang="en-US" sz="1200" dirty="0">
                <a:latin typeface="+mn-lt"/>
                <a:ea typeface="+mn-ea"/>
                <a:cs typeface="+mn-cs"/>
              </a:rPr>
              <a:t> DESC</a:t>
            </a:r>
            <a:br>
              <a:rPr lang="en-US" sz="1200" dirty="0">
                <a:latin typeface="+mn-lt"/>
                <a:ea typeface="+mn-ea"/>
                <a:cs typeface="+mn-cs"/>
              </a:rPr>
            </a:br>
            <a:r>
              <a:rPr lang="en-US" sz="1200" dirty="0">
                <a:latin typeface="+mn-lt"/>
                <a:ea typeface="+mn-ea"/>
                <a:cs typeface="+mn-cs"/>
              </a:rPr>
              <a:t>LIMIT 5;</a:t>
            </a:r>
          </a:p>
        </p:txBody>
      </p:sp>
      <p:pic>
        <p:nvPicPr>
          <p:cNvPr id="6" name="Picture 5" descr="Table&#10;&#10;Description automatically generated">
            <a:extLst>
              <a:ext uri="{FF2B5EF4-FFF2-40B4-BE49-F238E27FC236}">
                <a16:creationId xmlns:a16="http://schemas.microsoft.com/office/drawing/2014/main" id="{3B1970FF-AF59-8712-0CEE-2236D7E33B38}"/>
              </a:ext>
            </a:extLst>
          </p:cNvPr>
          <p:cNvPicPr>
            <a:picLocks noChangeAspect="1"/>
          </p:cNvPicPr>
          <p:nvPr/>
        </p:nvPicPr>
        <p:blipFill>
          <a:blip r:embed="rId2"/>
          <a:stretch>
            <a:fillRect/>
          </a:stretch>
        </p:blipFill>
        <p:spPr>
          <a:xfrm>
            <a:off x="7021741" y="915407"/>
            <a:ext cx="4684864" cy="1909081"/>
          </a:xfrm>
          <a:prstGeom prst="rect">
            <a:avLst/>
          </a:prstGeom>
        </p:spPr>
      </p:pic>
      <p:pic>
        <p:nvPicPr>
          <p:cNvPr id="5" name="Picture 4" descr="Table&#10;&#10;Description automatically generated">
            <a:extLst>
              <a:ext uri="{FF2B5EF4-FFF2-40B4-BE49-F238E27FC236}">
                <a16:creationId xmlns:a16="http://schemas.microsoft.com/office/drawing/2014/main" id="{960A4797-B662-31FD-1069-AEF2E1DDF400}"/>
              </a:ext>
            </a:extLst>
          </p:cNvPr>
          <p:cNvPicPr>
            <a:picLocks noChangeAspect="1"/>
          </p:cNvPicPr>
          <p:nvPr/>
        </p:nvPicPr>
        <p:blipFill>
          <a:blip r:embed="rId3"/>
          <a:stretch>
            <a:fillRect/>
          </a:stretch>
        </p:blipFill>
        <p:spPr>
          <a:xfrm>
            <a:off x="7021741" y="3901486"/>
            <a:ext cx="4684864" cy="1862233"/>
          </a:xfrm>
          <a:prstGeom prst="rect">
            <a:avLst/>
          </a:prstGeom>
        </p:spPr>
      </p:pic>
    </p:spTree>
    <p:extLst>
      <p:ext uri="{BB962C8B-B14F-4D97-AF65-F5344CB8AC3E}">
        <p14:creationId xmlns:p14="http://schemas.microsoft.com/office/powerpoint/2010/main" val="113446444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Rectangle 3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6" name="Chart 5">
            <a:extLst>
              <a:ext uri="{FF2B5EF4-FFF2-40B4-BE49-F238E27FC236}">
                <a16:creationId xmlns:a16="http://schemas.microsoft.com/office/drawing/2014/main" id="{9B352F5C-2A18-53B4-CDB1-F939F58FCE5D}"/>
              </a:ext>
            </a:extLst>
          </p:cNvPr>
          <p:cNvGraphicFramePr>
            <a:graphicFrameLocks/>
          </p:cNvGraphicFramePr>
          <p:nvPr>
            <p:extLst>
              <p:ext uri="{D42A27DB-BD31-4B8C-83A1-F6EECF244321}">
                <p14:modId xmlns:p14="http://schemas.microsoft.com/office/powerpoint/2010/main" val="1904174032"/>
              </p:ext>
            </p:extLst>
          </p:nvPr>
        </p:nvGraphicFramePr>
        <p:xfrm>
          <a:off x="1262063" y="1285875"/>
          <a:ext cx="4799013" cy="4105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7C447C9-C40A-FB06-402B-F23241CE46B4}"/>
              </a:ext>
            </a:extLst>
          </p:cNvPr>
          <p:cNvGraphicFramePr>
            <a:graphicFrameLocks/>
          </p:cNvGraphicFramePr>
          <p:nvPr>
            <p:extLst>
              <p:ext uri="{D42A27DB-BD31-4B8C-83A1-F6EECF244321}">
                <p14:modId xmlns:p14="http://schemas.microsoft.com/office/powerpoint/2010/main" val="362010361"/>
              </p:ext>
            </p:extLst>
          </p:nvPr>
        </p:nvGraphicFramePr>
        <p:xfrm>
          <a:off x="6127750" y="1285875"/>
          <a:ext cx="4799013" cy="4105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448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2" name="Chart 1">
            <a:extLst>
              <a:ext uri="{FF2B5EF4-FFF2-40B4-BE49-F238E27FC236}">
                <a16:creationId xmlns:a16="http://schemas.microsoft.com/office/drawing/2014/main" id="{E3DDE48D-4F64-A965-984A-A0E45B9BFB15}"/>
              </a:ext>
            </a:extLst>
          </p:cNvPr>
          <p:cNvGraphicFramePr>
            <a:graphicFrameLocks/>
          </p:cNvGraphicFramePr>
          <p:nvPr>
            <p:extLst>
              <p:ext uri="{D42A27DB-BD31-4B8C-83A1-F6EECF244321}">
                <p14:modId xmlns:p14="http://schemas.microsoft.com/office/powerpoint/2010/main" val="1216408429"/>
              </p:ext>
            </p:extLst>
          </p:nvPr>
        </p:nvGraphicFramePr>
        <p:xfrm>
          <a:off x="1262063" y="1285875"/>
          <a:ext cx="4799013" cy="4105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46D8A83-B93D-3507-70D5-1C3A55DB3CD9}"/>
              </a:ext>
            </a:extLst>
          </p:cNvPr>
          <p:cNvGraphicFramePr>
            <a:graphicFrameLocks/>
          </p:cNvGraphicFramePr>
          <p:nvPr>
            <p:extLst>
              <p:ext uri="{D42A27DB-BD31-4B8C-83A1-F6EECF244321}">
                <p14:modId xmlns:p14="http://schemas.microsoft.com/office/powerpoint/2010/main" val="3161605280"/>
              </p:ext>
            </p:extLst>
          </p:nvPr>
        </p:nvGraphicFramePr>
        <p:xfrm>
          <a:off x="6127750" y="1285875"/>
          <a:ext cx="4799013" cy="4105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349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71474-129F-39DF-DC20-F210D317149C}"/>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E0EEB-2839-EA42-996D-D291F61520D2}"/>
              </a:ext>
            </a:extLst>
          </p:cNvPr>
          <p:cNvSpPr>
            <a:spLocks noGrp="1"/>
          </p:cNvSpPr>
          <p:nvPr>
            <p:ph type="title"/>
          </p:nvPr>
        </p:nvSpPr>
        <p:spPr>
          <a:xfrm>
            <a:off x="594804" y="640263"/>
            <a:ext cx="6619811" cy="1344975"/>
          </a:xfrm>
        </p:spPr>
        <p:txBody>
          <a:bodyPr>
            <a:normAutofit/>
          </a:bodyPr>
          <a:lstStyle/>
          <a:p>
            <a:r>
              <a:rPr lang="en-US" sz="4000"/>
              <a:t>PROBLEM DEFINITION</a:t>
            </a:r>
          </a:p>
        </p:txBody>
      </p:sp>
      <p:sp>
        <p:nvSpPr>
          <p:cNvPr id="3" name="Content Placeholder 2">
            <a:extLst>
              <a:ext uri="{FF2B5EF4-FFF2-40B4-BE49-F238E27FC236}">
                <a16:creationId xmlns:a16="http://schemas.microsoft.com/office/drawing/2014/main" id="{E08B02F2-E980-8D4D-AB70-D18C6491A1C5}"/>
              </a:ext>
            </a:extLst>
          </p:cNvPr>
          <p:cNvSpPr>
            <a:spLocks noGrp="1"/>
          </p:cNvSpPr>
          <p:nvPr>
            <p:ph idx="1"/>
          </p:nvPr>
        </p:nvSpPr>
        <p:spPr>
          <a:xfrm>
            <a:off x="594109" y="2121763"/>
            <a:ext cx="6620505" cy="3773010"/>
          </a:xfrm>
        </p:spPr>
        <p:txBody>
          <a:bodyPr>
            <a:normAutofit/>
          </a:bodyPr>
          <a:lstStyle/>
          <a:p>
            <a:r>
              <a:rPr lang="en-US" sz="2200" dirty="0"/>
              <a:t>We are consulting a B-&gt;C, Beauty Product  Company in order to increase their annual sales for 2024. Our major contribution will be from the monthly data of 9 business entities we identified with their relationship to each other. The data from each entity will lead us to optimizing their production cost and volume of certain products, identified by PROD_ID. Using customer, order entities and product quantity ordered we will be able to maximize customer satisfaction. Also, we will identify the maximum product sold and try to optimize the production quantity of top 5 products sold.</a:t>
            </a:r>
          </a:p>
        </p:txBody>
      </p:sp>
    </p:spTree>
    <p:extLst>
      <p:ext uri="{BB962C8B-B14F-4D97-AF65-F5344CB8AC3E}">
        <p14:creationId xmlns:p14="http://schemas.microsoft.com/office/powerpoint/2010/main" val="14222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discussing something&#10;&#10;Description automatically generated with low confidence">
            <a:extLst>
              <a:ext uri="{FF2B5EF4-FFF2-40B4-BE49-F238E27FC236}">
                <a16:creationId xmlns:a16="http://schemas.microsoft.com/office/drawing/2014/main" id="{C8171474-129F-39DF-DC20-F210D317149C}"/>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8FE0EEB-2839-EA42-996D-D291F61520D2}"/>
              </a:ext>
            </a:extLst>
          </p:cNvPr>
          <p:cNvSpPr>
            <a:spLocks noGrp="1"/>
          </p:cNvSpPr>
          <p:nvPr>
            <p:ph type="title"/>
          </p:nvPr>
        </p:nvSpPr>
        <p:spPr>
          <a:xfrm>
            <a:off x="2210936" y="844486"/>
            <a:ext cx="9484225" cy="1461778"/>
          </a:xfrm>
        </p:spPr>
        <p:txBody>
          <a:bodyPr>
            <a:normAutofit/>
          </a:bodyPr>
          <a:lstStyle/>
          <a:p>
            <a:r>
              <a:rPr lang="en-US" sz="4000"/>
              <a:t>PROBLEM DEFINITION</a:t>
            </a:r>
          </a:p>
        </p:txBody>
      </p:sp>
      <p:sp>
        <p:nvSpPr>
          <p:cNvPr id="3" name="Content Placeholder 2">
            <a:extLst>
              <a:ext uri="{FF2B5EF4-FFF2-40B4-BE49-F238E27FC236}">
                <a16:creationId xmlns:a16="http://schemas.microsoft.com/office/drawing/2014/main" id="{E08B02F2-E980-8D4D-AB70-D18C6491A1C5}"/>
              </a:ext>
            </a:extLst>
          </p:cNvPr>
          <p:cNvSpPr>
            <a:spLocks noGrp="1"/>
          </p:cNvSpPr>
          <p:nvPr>
            <p:ph idx="1"/>
          </p:nvPr>
        </p:nvSpPr>
        <p:spPr>
          <a:xfrm>
            <a:off x="2210936" y="2289771"/>
            <a:ext cx="9484235" cy="4014773"/>
          </a:xfrm>
        </p:spPr>
        <p:txBody>
          <a:bodyPr>
            <a:normAutofit/>
          </a:bodyPr>
          <a:lstStyle/>
          <a:p>
            <a:r>
              <a:rPr lang="en-US" sz="2000" dirty="0"/>
              <a:t>The company is identified by a unique name and has location, web site, and contact. The company has multiple products identified by a unique Product ID and has product name and product type. The company has multiple customers who are identified by a unique customer ID and has their name, phone, and email. A customer must be either an online or a retail customer. An online customer places an online order which is identified by a unique order number and has amount, and to address details. An online order is facilitated by the company. A retail customer places an order which is identified by a unique order number and has amount details. A retail order is facilitated by the store. The company has multiple stores which are uniquely identified by store ID and has location details. An online order generates a bill with a unique bill number and has its  total amount, and payment type. Similarly, A retail order generates a bill with a unique bill number and has its  total amount, and payment type. The online orders are carried by their delivery partner identified by a unique delivery partner number and has their name and contact details.</a:t>
            </a:r>
          </a:p>
        </p:txBody>
      </p:sp>
    </p:spTree>
    <p:extLst>
      <p:ext uri="{BB962C8B-B14F-4D97-AF65-F5344CB8AC3E}">
        <p14:creationId xmlns:p14="http://schemas.microsoft.com/office/powerpoint/2010/main" val="41610081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CE35C8-354A-F249-88B9-1755DEABADC3}"/>
              </a:ext>
            </a:extLst>
          </p:cNvPr>
          <p:cNvSpPr/>
          <p:nvPr/>
        </p:nvSpPr>
        <p:spPr>
          <a:xfrm>
            <a:off x="1354297" y="678113"/>
            <a:ext cx="1471400" cy="556141"/>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5" name="TextBox 4">
            <a:extLst>
              <a:ext uri="{FF2B5EF4-FFF2-40B4-BE49-F238E27FC236}">
                <a16:creationId xmlns:a16="http://schemas.microsoft.com/office/drawing/2014/main" id="{CDC85CB8-5045-1A4D-9C81-F072C6ADEC81}"/>
              </a:ext>
            </a:extLst>
          </p:cNvPr>
          <p:cNvSpPr txBox="1"/>
          <p:nvPr/>
        </p:nvSpPr>
        <p:spPr>
          <a:xfrm>
            <a:off x="1638563" y="771517"/>
            <a:ext cx="948311" cy="307777"/>
          </a:xfrm>
          <a:prstGeom prst="rect">
            <a:avLst/>
          </a:prstGeom>
          <a:noFill/>
        </p:spPr>
        <p:txBody>
          <a:bodyPr wrap="square" rtlCol="0">
            <a:spAutoFit/>
          </a:bodyPr>
          <a:lstStyle/>
          <a:p>
            <a:r>
              <a:rPr lang="en-US" sz="1400" dirty="0">
                <a:solidFill>
                  <a:schemeClr val="bg1"/>
                </a:solidFill>
              </a:rPr>
              <a:t>Customer</a:t>
            </a:r>
          </a:p>
        </p:txBody>
      </p:sp>
      <p:sp>
        <p:nvSpPr>
          <p:cNvPr id="9" name="TextBox 8">
            <a:extLst>
              <a:ext uri="{FF2B5EF4-FFF2-40B4-BE49-F238E27FC236}">
                <a16:creationId xmlns:a16="http://schemas.microsoft.com/office/drawing/2014/main" id="{D40C1275-B134-7745-B602-E0318299A175}"/>
              </a:ext>
            </a:extLst>
          </p:cNvPr>
          <p:cNvSpPr txBox="1"/>
          <p:nvPr/>
        </p:nvSpPr>
        <p:spPr>
          <a:xfrm>
            <a:off x="3553691" y="455567"/>
            <a:ext cx="771647" cy="261610"/>
          </a:xfrm>
          <a:prstGeom prst="rect">
            <a:avLst/>
          </a:prstGeom>
          <a:noFill/>
        </p:spPr>
        <p:txBody>
          <a:bodyPr wrap="square" rtlCol="0">
            <a:spAutoFit/>
          </a:bodyPr>
          <a:lstStyle/>
          <a:p>
            <a:r>
              <a:rPr lang="en-US" sz="1050" dirty="0"/>
              <a:t>Name</a:t>
            </a:r>
          </a:p>
        </p:txBody>
      </p:sp>
      <p:sp>
        <p:nvSpPr>
          <p:cNvPr id="10" name="Rectangle 9">
            <a:extLst>
              <a:ext uri="{FF2B5EF4-FFF2-40B4-BE49-F238E27FC236}">
                <a16:creationId xmlns:a16="http://schemas.microsoft.com/office/drawing/2014/main" id="{9B87C77B-35F6-2347-AA20-2E6FBB3685AA}"/>
              </a:ext>
            </a:extLst>
          </p:cNvPr>
          <p:cNvSpPr/>
          <p:nvPr/>
        </p:nvSpPr>
        <p:spPr>
          <a:xfrm>
            <a:off x="109098" y="1095754"/>
            <a:ext cx="1138034" cy="287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00"/>
              </a:highlight>
            </a:endParaRPr>
          </a:p>
        </p:txBody>
      </p:sp>
      <p:sp>
        <p:nvSpPr>
          <p:cNvPr id="11" name="TextBox 10">
            <a:extLst>
              <a:ext uri="{FF2B5EF4-FFF2-40B4-BE49-F238E27FC236}">
                <a16:creationId xmlns:a16="http://schemas.microsoft.com/office/drawing/2014/main" id="{7E289D4D-90E9-0E44-AF73-5A0C0A4AB371}"/>
              </a:ext>
            </a:extLst>
          </p:cNvPr>
          <p:cNvSpPr txBox="1"/>
          <p:nvPr/>
        </p:nvSpPr>
        <p:spPr>
          <a:xfrm>
            <a:off x="245399" y="1095754"/>
            <a:ext cx="771647" cy="261610"/>
          </a:xfrm>
          <a:prstGeom prst="rect">
            <a:avLst/>
          </a:prstGeom>
          <a:noFill/>
        </p:spPr>
        <p:txBody>
          <a:bodyPr wrap="square" rtlCol="0">
            <a:spAutoFit/>
          </a:bodyPr>
          <a:lstStyle/>
          <a:p>
            <a:r>
              <a:rPr lang="en-US" sz="1050" dirty="0" err="1"/>
              <a:t>Cust_Type</a:t>
            </a:r>
            <a:endParaRPr lang="en-US" sz="1050" dirty="0"/>
          </a:p>
        </p:txBody>
      </p:sp>
      <p:sp>
        <p:nvSpPr>
          <p:cNvPr id="12" name="Rectangle 11">
            <a:extLst>
              <a:ext uri="{FF2B5EF4-FFF2-40B4-BE49-F238E27FC236}">
                <a16:creationId xmlns:a16="http://schemas.microsoft.com/office/drawing/2014/main" id="{71E877A9-05E7-0F4B-9945-EC8C62FE1DBD}"/>
              </a:ext>
            </a:extLst>
          </p:cNvPr>
          <p:cNvSpPr/>
          <p:nvPr/>
        </p:nvSpPr>
        <p:spPr>
          <a:xfrm>
            <a:off x="109098" y="534557"/>
            <a:ext cx="1138034" cy="287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00"/>
              </a:highlight>
            </a:endParaRPr>
          </a:p>
        </p:txBody>
      </p:sp>
      <p:sp>
        <p:nvSpPr>
          <p:cNvPr id="13" name="TextBox 12">
            <a:extLst>
              <a:ext uri="{FF2B5EF4-FFF2-40B4-BE49-F238E27FC236}">
                <a16:creationId xmlns:a16="http://schemas.microsoft.com/office/drawing/2014/main" id="{F16E896D-1672-5241-AF78-1D04088AD10D}"/>
              </a:ext>
            </a:extLst>
          </p:cNvPr>
          <p:cNvSpPr txBox="1"/>
          <p:nvPr/>
        </p:nvSpPr>
        <p:spPr>
          <a:xfrm>
            <a:off x="292291" y="534557"/>
            <a:ext cx="771647" cy="261610"/>
          </a:xfrm>
          <a:prstGeom prst="rect">
            <a:avLst/>
          </a:prstGeom>
          <a:noFill/>
        </p:spPr>
        <p:txBody>
          <a:bodyPr wrap="square" rtlCol="0">
            <a:spAutoFit/>
          </a:bodyPr>
          <a:lstStyle/>
          <a:p>
            <a:r>
              <a:rPr lang="en-US" sz="1050" u="sng" dirty="0" err="1"/>
              <a:t>Cust_id</a:t>
            </a:r>
            <a:endParaRPr lang="en-US" sz="1050" u="sng" dirty="0"/>
          </a:p>
        </p:txBody>
      </p:sp>
      <p:sp>
        <p:nvSpPr>
          <p:cNvPr id="20" name="Rectangle 19">
            <a:extLst>
              <a:ext uri="{FF2B5EF4-FFF2-40B4-BE49-F238E27FC236}">
                <a16:creationId xmlns:a16="http://schemas.microsoft.com/office/drawing/2014/main" id="{9EDF6F78-24DF-A04F-A04A-FA2698C0C2DC}"/>
              </a:ext>
            </a:extLst>
          </p:cNvPr>
          <p:cNvSpPr/>
          <p:nvPr/>
        </p:nvSpPr>
        <p:spPr>
          <a:xfrm>
            <a:off x="3356923" y="1251342"/>
            <a:ext cx="954840" cy="287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00"/>
              </a:highlight>
            </a:endParaRPr>
          </a:p>
        </p:txBody>
      </p:sp>
      <p:sp>
        <p:nvSpPr>
          <p:cNvPr id="21" name="TextBox 20">
            <a:extLst>
              <a:ext uri="{FF2B5EF4-FFF2-40B4-BE49-F238E27FC236}">
                <a16:creationId xmlns:a16="http://schemas.microsoft.com/office/drawing/2014/main" id="{2CCF2E81-B4AA-164A-A3D0-EDDA75B690D6}"/>
              </a:ext>
            </a:extLst>
          </p:cNvPr>
          <p:cNvSpPr txBox="1"/>
          <p:nvPr/>
        </p:nvSpPr>
        <p:spPr>
          <a:xfrm>
            <a:off x="3540116" y="1251342"/>
            <a:ext cx="649415" cy="261610"/>
          </a:xfrm>
          <a:prstGeom prst="rect">
            <a:avLst/>
          </a:prstGeom>
          <a:noFill/>
        </p:spPr>
        <p:txBody>
          <a:bodyPr wrap="square" rtlCol="0">
            <a:spAutoFit/>
          </a:bodyPr>
          <a:lstStyle/>
          <a:p>
            <a:r>
              <a:rPr lang="en-US" sz="1050" dirty="0"/>
              <a:t>Phone</a:t>
            </a:r>
          </a:p>
        </p:txBody>
      </p:sp>
      <p:sp>
        <p:nvSpPr>
          <p:cNvPr id="52" name="TextBox 51">
            <a:extLst>
              <a:ext uri="{FF2B5EF4-FFF2-40B4-BE49-F238E27FC236}">
                <a16:creationId xmlns:a16="http://schemas.microsoft.com/office/drawing/2014/main" id="{532D4EAE-EEF1-9547-9039-B8E41507C275}"/>
              </a:ext>
            </a:extLst>
          </p:cNvPr>
          <p:cNvSpPr txBox="1"/>
          <p:nvPr/>
        </p:nvSpPr>
        <p:spPr>
          <a:xfrm>
            <a:off x="4555563" y="2034836"/>
            <a:ext cx="389850" cy="253916"/>
          </a:xfrm>
          <a:prstGeom prst="rect">
            <a:avLst/>
          </a:prstGeom>
          <a:noFill/>
        </p:spPr>
        <p:txBody>
          <a:bodyPr wrap="none" rtlCol="0">
            <a:spAutoFit/>
          </a:bodyPr>
          <a:lstStyle/>
          <a:p>
            <a:r>
              <a:rPr lang="en-US" sz="1050" dirty="0"/>
              <a:t>1..1</a:t>
            </a:r>
          </a:p>
        </p:txBody>
      </p:sp>
      <p:sp>
        <p:nvSpPr>
          <p:cNvPr id="24" name="Oval 23">
            <a:extLst>
              <a:ext uri="{FF2B5EF4-FFF2-40B4-BE49-F238E27FC236}">
                <a16:creationId xmlns:a16="http://schemas.microsoft.com/office/drawing/2014/main" id="{C6390DFB-F5F5-D332-9C75-6275C3F32F76}"/>
              </a:ext>
            </a:extLst>
          </p:cNvPr>
          <p:cNvSpPr/>
          <p:nvPr/>
        </p:nvSpPr>
        <p:spPr>
          <a:xfrm>
            <a:off x="129506" y="1102731"/>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Oval 37">
            <a:extLst>
              <a:ext uri="{FF2B5EF4-FFF2-40B4-BE49-F238E27FC236}">
                <a16:creationId xmlns:a16="http://schemas.microsoft.com/office/drawing/2014/main" id="{141DACEF-0042-05A5-AC83-38D4B31397E7}"/>
              </a:ext>
            </a:extLst>
          </p:cNvPr>
          <p:cNvSpPr/>
          <p:nvPr/>
        </p:nvSpPr>
        <p:spPr>
          <a:xfrm>
            <a:off x="184098" y="554814"/>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Oval 43">
            <a:extLst>
              <a:ext uri="{FF2B5EF4-FFF2-40B4-BE49-F238E27FC236}">
                <a16:creationId xmlns:a16="http://schemas.microsoft.com/office/drawing/2014/main" id="{86CC3137-D9E9-6620-11EA-1771A57DA519}"/>
              </a:ext>
            </a:extLst>
          </p:cNvPr>
          <p:cNvSpPr/>
          <p:nvPr/>
        </p:nvSpPr>
        <p:spPr>
          <a:xfrm>
            <a:off x="3458799" y="473288"/>
            <a:ext cx="662569" cy="238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a:extLst>
              <a:ext uri="{FF2B5EF4-FFF2-40B4-BE49-F238E27FC236}">
                <a16:creationId xmlns:a16="http://schemas.microsoft.com/office/drawing/2014/main" id="{C39315E6-602E-D7A0-5E7D-AB27C7E2D837}"/>
              </a:ext>
            </a:extLst>
          </p:cNvPr>
          <p:cNvSpPr/>
          <p:nvPr/>
        </p:nvSpPr>
        <p:spPr>
          <a:xfrm>
            <a:off x="3402591" y="1244861"/>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5" name="Straight Connector 124">
            <a:extLst>
              <a:ext uri="{FF2B5EF4-FFF2-40B4-BE49-F238E27FC236}">
                <a16:creationId xmlns:a16="http://schemas.microsoft.com/office/drawing/2014/main" id="{A6FB4571-551C-17A5-573C-6D95220FBB8C}"/>
              </a:ext>
            </a:extLst>
          </p:cNvPr>
          <p:cNvCxnSpPr>
            <a:cxnSpLocks/>
            <a:stCxn id="4" idx="1"/>
            <a:endCxn id="38" idx="6"/>
          </p:cNvCxnSpPr>
          <p:nvPr/>
        </p:nvCxnSpPr>
        <p:spPr>
          <a:xfrm flipH="1" flipV="1">
            <a:off x="1106609" y="687961"/>
            <a:ext cx="247688" cy="268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B1FE778-AF97-AAB2-EA25-87D0553F785D}"/>
              </a:ext>
            </a:extLst>
          </p:cNvPr>
          <p:cNvCxnSpPr>
            <a:cxnSpLocks/>
            <a:stCxn id="4" idx="1"/>
            <a:endCxn id="24" idx="6"/>
          </p:cNvCxnSpPr>
          <p:nvPr/>
        </p:nvCxnSpPr>
        <p:spPr>
          <a:xfrm flipH="1">
            <a:off x="1052017" y="956184"/>
            <a:ext cx="302280" cy="279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FC1592-7F6E-C020-0F82-63BD09BA2AB5}"/>
              </a:ext>
            </a:extLst>
          </p:cNvPr>
          <p:cNvCxnSpPr>
            <a:cxnSpLocks/>
            <a:stCxn id="44" idx="2"/>
            <a:endCxn id="4" idx="3"/>
          </p:cNvCxnSpPr>
          <p:nvPr/>
        </p:nvCxnSpPr>
        <p:spPr>
          <a:xfrm flipH="1">
            <a:off x="2825697" y="592595"/>
            <a:ext cx="633102" cy="363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A13D8C5-BD65-751A-6092-C6ACD462048A}"/>
              </a:ext>
            </a:extLst>
          </p:cNvPr>
          <p:cNvCxnSpPr>
            <a:cxnSpLocks/>
            <a:stCxn id="45" idx="2"/>
            <a:endCxn id="4" idx="3"/>
          </p:cNvCxnSpPr>
          <p:nvPr/>
        </p:nvCxnSpPr>
        <p:spPr>
          <a:xfrm flipH="1" flipV="1">
            <a:off x="2825697" y="956184"/>
            <a:ext cx="576894" cy="421824"/>
          </a:xfrm>
          <a:prstGeom prst="line">
            <a:avLst/>
          </a:prstGeom>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E782EDD7-CED2-66A6-F6E6-05179AA5834C}"/>
              </a:ext>
            </a:extLst>
          </p:cNvPr>
          <p:cNvSpPr/>
          <p:nvPr/>
        </p:nvSpPr>
        <p:spPr>
          <a:xfrm>
            <a:off x="1896814" y="1491911"/>
            <a:ext cx="375430" cy="312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6DEC5D58-AC0F-F225-B78E-EF54F09148EB}"/>
              </a:ext>
            </a:extLst>
          </p:cNvPr>
          <p:cNvSpPr txBox="1"/>
          <p:nvPr/>
        </p:nvSpPr>
        <p:spPr>
          <a:xfrm>
            <a:off x="1941589" y="1458703"/>
            <a:ext cx="293670" cy="338554"/>
          </a:xfrm>
          <a:prstGeom prst="rect">
            <a:avLst/>
          </a:prstGeom>
          <a:noFill/>
        </p:spPr>
        <p:txBody>
          <a:bodyPr wrap="none" rtlCol="0">
            <a:spAutoFit/>
          </a:bodyPr>
          <a:lstStyle/>
          <a:p>
            <a:r>
              <a:rPr lang="en-US" sz="1600" dirty="0"/>
              <a:t>o</a:t>
            </a:r>
          </a:p>
        </p:txBody>
      </p:sp>
      <p:cxnSp>
        <p:nvCxnSpPr>
          <p:cNvPr id="147" name="Straight Connector 146">
            <a:extLst>
              <a:ext uri="{FF2B5EF4-FFF2-40B4-BE49-F238E27FC236}">
                <a16:creationId xmlns:a16="http://schemas.microsoft.com/office/drawing/2014/main" id="{C8C1AF73-FEAB-B0E2-AFDA-90E5A55C914B}"/>
              </a:ext>
            </a:extLst>
          </p:cNvPr>
          <p:cNvCxnSpPr>
            <a:cxnSpLocks/>
            <a:stCxn id="146" idx="0"/>
            <a:endCxn id="4" idx="2"/>
          </p:cNvCxnSpPr>
          <p:nvPr/>
        </p:nvCxnSpPr>
        <p:spPr>
          <a:xfrm flipV="1">
            <a:off x="2088424" y="1234254"/>
            <a:ext cx="1573" cy="224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A5EC1B2-0BF9-6845-AC9E-95E574F08CED}"/>
              </a:ext>
            </a:extLst>
          </p:cNvPr>
          <p:cNvCxnSpPr>
            <a:cxnSpLocks/>
            <a:stCxn id="146" idx="2"/>
            <a:endCxn id="178" idx="0"/>
          </p:cNvCxnSpPr>
          <p:nvPr/>
        </p:nvCxnSpPr>
        <p:spPr>
          <a:xfrm flipH="1">
            <a:off x="929493" y="1797257"/>
            <a:ext cx="1158931" cy="380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369C29A-8158-1931-9958-AC38BAF0DE04}"/>
              </a:ext>
            </a:extLst>
          </p:cNvPr>
          <p:cNvCxnSpPr>
            <a:cxnSpLocks/>
            <a:stCxn id="146" idx="2"/>
            <a:endCxn id="182" idx="0"/>
          </p:cNvCxnSpPr>
          <p:nvPr/>
        </p:nvCxnSpPr>
        <p:spPr>
          <a:xfrm>
            <a:off x="2088424" y="1797257"/>
            <a:ext cx="2166464" cy="485139"/>
          </a:xfrm>
          <a:prstGeom prst="line">
            <a:avLst/>
          </a:prstGeom>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B784CE34-B4D6-5012-8863-1A6B519DECF2}"/>
              </a:ext>
            </a:extLst>
          </p:cNvPr>
          <p:cNvSpPr/>
          <p:nvPr/>
        </p:nvSpPr>
        <p:spPr>
          <a:xfrm>
            <a:off x="96057" y="2178054"/>
            <a:ext cx="1666872"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180" name="TextBox 179">
            <a:extLst>
              <a:ext uri="{FF2B5EF4-FFF2-40B4-BE49-F238E27FC236}">
                <a16:creationId xmlns:a16="http://schemas.microsoft.com/office/drawing/2014/main" id="{6E417956-5AE9-ECBF-E5E8-F4A2060CEBE2}"/>
              </a:ext>
            </a:extLst>
          </p:cNvPr>
          <p:cNvSpPr txBox="1"/>
          <p:nvPr/>
        </p:nvSpPr>
        <p:spPr>
          <a:xfrm>
            <a:off x="289311" y="2271457"/>
            <a:ext cx="1450266" cy="307777"/>
          </a:xfrm>
          <a:prstGeom prst="rect">
            <a:avLst/>
          </a:prstGeom>
          <a:noFill/>
        </p:spPr>
        <p:txBody>
          <a:bodyPr wrap="square" rtlCol="0">
            <a:spAutoFit/>
          </a:bodyPr>
          <a:lstStyle/>
          <a:p>
            <a:r>
              <a:rPr lang="en-US" sz="1400" dirty="0" err="1">
                <a:solidFill>
                  <a:schemeClr val="bg1"/>
                </a:solidFill>
              </a:rPr>
              <a:t>Retail_Customer</a:t>
            </a:r>
            <a:endParaRPr lang="en-US" sz="1400" dirty="0">
              <a:solidFill>
                <a:schemeClr val="bg1"/>
              </a:solidFill>
            </a:endParaRPr>
          </a:p>
        </p:txBody>
      </p:sp>
      <p:sp>
        <p:nvSpPr>
          <p:cNvPr id="182" name="Rectangle 181">
            <a:extLst>
              <a:ext uri="{FF2B5EF4-FFF2-40B4-BE49-F238E27FC236}">
                <a16:creationId xmlns:a16="http://schemas.microsoft.com/office/drawing/2014/main" id="{5320E79D-835A-5711-F4C3-B6C1049F4441}"/>
              </a:ext>
            </a:extLst>
          </p:cNvPr>
          <p:cNvSpPr/>
          <p:nvPr/>
        </p:nvSpPr>
        <p:spPr>
          <a:xfrm>
            <a:off x="3421452" y="2282396"/>
            <a:ext cx="1666872"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183" name="TextBox 182">
            <a:extLst>
              <a:ext uri="{FF2B5EF4-FFF2-40B4-BE49-F238E27FC236}">
                <a16:creationId xmlns:a16="http://schemas.microsoft.com/office/drawing/2014/main" id="{E9AAB45C-0D91-1DF9-BB8F-DD6012226D78}"/>
              </a:ext>
            </a:extLst>
          </p:cNvPr>
          <p:cNvSpPr txBox="1"/>
          <p:nvPr/>
        </p:nvSpPr>
        <p:spPr>
          <a:xfrm>
            <a:off x="3554546" y="2375799"/>
            <a:ext cx="1473618" cy="307777"/>
          </a:xfrm>
          <a:prstGeom prst="rect">
            <a:avLst/>
          </a:prstGeom>
          <a:noFill/>
        </p:spPr>
        <p:txBody>
          <a:bodyPr wrap="square" rtlCol="0">
            <a:spAutoFit/>
          </a:bodyPr>
          <a:lstStyle/>
          <a:p>
            <a:r>
              <a:rPr lang="en-US" sz="1400" dirty="0" err="1">
                <a:solidFill>
                  <a:schemeClr val="bg1"/>
                </a:solidFill>
              </a:rPr>
              <a:t>Online_Customer</a:t>
            </a:r>
            <a:endParaRPr lang="en-US" sz="1400" dirty="0">
              <a:solidFill>
                <a:schemeClr val="bg1"/>
              </a:solidFill>
            </a:endParaRPr>
          </a:p>
        </p:txBody>
      </p:sp>
      <p:sp>
        <p:nvSpPr>
          <p:cNvPr id="194" name="Rounded Rectangle 193">
            <a:extLst>
              <a:ext uri="{FF2B5EF4-FFF2-40B4-BE49-F238E27FC236}">
                <a16:creationId xmlns:a16="http://schemas.microsoft.com/office/drawing/2014/main" id="{30D7D08D-726A-5F26-051A-67C13AEA8BE8}"/>
              </a:ext>
            </a:extLst>
          </p:cNvPr>
          <p:cNvSpPr/>
          <p:nvPr/>
        </p:nvSpPr>
        <p:spPr>
          <a:xfrm rot="2700343">
            <a:off x="709335" y="3107056"/>
            <a:ext cx="443982" cy="4749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TextBox 194">
            <a:extLst>
              <a:ext uri="{FF2B5EF4-FFF2-40B4-BE49-F238E27FC236}">
                <a16:creationId xmlns:a16="http://schemas.microsoft.com/office/drawing/2014/main" id="{9DA7F3EA-BAAB-8B33-0EB9-094F2CE5462A}"/>
              </a:ext>
            </a:extLst>
          </p:cNvPr>
          <p:cNvSpPr txBox="1"/>
          <p:nvPr/>
        </p:nvSpPr>
        <p:spPr>
          <a:xfrm>
            <a:off x="622729" y="3225907"/>
            <a:ext cx="621446" cy="253916"/>
          </a:xfrm>
          <a:prstGeom prst="rect">
            <a:avLst/>
          </a:prstGeom>
          <a:noFill/>
        </p:spPr>
        <p:txBody>
          <a:bodyPr wrap="square" rtlCol="0">
            <a:spAutoFit/>
          </a:bodyPr>
          <a:lstStyle/>
          <a:p>
            <a:pPr algn="ctr"/>
            <a:r>
              <a:rPr lang="en-US" sz="1050" dirty="0"/>
              <a:t>Places</a:t>
            </a:r>
          </a:p>
        </p:txBody>
      </p:sp>
      <p:cxnSp>
        <p:nvCxnSpPr>
          <p:cNvPr id="207" name="Straight Connector 206">
            <a:extLst>
              <a:ext uri="{FF2B5EF4-FFF2-40B4-BE49-F238E27FC236}">
                <a16:creationId xmlns:a16="http://schemas.microsoft.com/office/drawing/2014/main" id="{ACF10D01-BAD1-1A04-F431-81A3044A5A64}"/>
              </a:ext>
            </a:extLst>
          </p:cNvPr>
          <p:cNvCxnSpPr>
            <a:cxnSpLocks/>
            <a:stCxn id="178" idx="2"/>
          </p:cNvCxnSpPr>
          <p:nvPr/>
        </p:nvCxnSpPr>
        <p:spPr>
          <a:xfrm>
            <a:off x="929493" y="2668020"/>
            <a:ext cx="0" cy="386956"/>
          </a:xfrm>
          <a:prstGeom prst="line">
            <a:avLst/>
          </a:prstGeom>
        </p:spPr>
        <p:style>
          <a:lnRef idx="1">
            <a:schemeClr val="accent1"/>
          </a:lnRef>
          <a:fillRef idx="0">
            <a:schemeClr val="accent1"/>
          </a:fillRef>
          <a:effectRef idx="0">
            <a:schemeClr val="accent1"/>
          </a:effectRef>
          <a:fontRef idx="minor">
            <a:schemeClr val="tx1"/>
          </a:fontRef>
        </p:style>
      </p:cxnSp>
      <p:sp>
        <p:nvSpPr>
          <p:cNvPr id="214" name="Rectangle 213">
            <a:extLst>
              <a:ext uri="{FF2B5EF4-FFF2-40B4-BE49-F238E27FC236}">
                <a16:creationId xmlns:a16="http://schemas.microsoft.com/office/drawing/2014/main" id="{C06EE00E-00FE-6354-2ABF-C8621A1964BE}"/>
              </a:ext>
            </a:extLst>
          </p:cNvPr>
          <p:cNvSpPr/>
          <p:nvPr/>
        </p:nvSpPr>
        <p:spPr>
          <a:xfrm>
            <a:off x="236424" y="3966757"/>
            <a:ext cx="1389019"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215" name="TextBox 214">
            <a:extLst>
              <a:ext uri="{FF2B5EF4-FFF2-40B4-BE49-F238E27FC236}">
                <a16:creationId xmlns:a16="http://schemas.microsoft.com/office/drawing/2014/main" id="{CFAE7DBE-BC2F-3AC3-6F81-913096B774C1}"/>
              </a:ext>
            </a:extLst>
          </p:cNvPr>
          <p:cNvSpPr txBox="1"/>
          <p:nvPr/>
        </p:nvSpPr>
        <p:spPr>
          <a:xfrm>
            <a:off x="429678" y="4060160"/>
            <a:ext cx="1106913" cy="307777"/>
          </a:xfrm>
          <a:prstGeom prst="rect">
            <a:avLst/>
          </a:prstGeom>
          <a:noFill/>
        </p:spPr>
        <p:txBody>
          <a:bodyPr wrap="square" rtlCol="0">
            <a:spAutoFit/>
          </a:bodyPr>
          <a:lstStyle/>
          <a:p>
            <a:r>
              <a:rPr lang="en-US" sz="1400" dirty="0" err="1">
                <a:solidFill>
                  <a:schemeClr val="bg1"/>
                </a:solidFill>
              </a:rPr>
              <a:t>Retail_Order</a:t>
            </a:r>
            <a:endParaRPr lang="en-US" sz="1400" dirty="0">
              <a:solidFill>
                <a:schemeClr val="bg1"/>
              </a:solidFill>
            </a:endParaRPr>
          </a:p>
        </p:txBody>
      </p:sp>
      <p:cxnSp>
        <p:nvCxnSpPr>
          <p:cNvPr id="216" name="Straight Connector 215">
            <a:extLst>
              <a:ext uri="{FF2B5EF4-FFF2-40B4-BE49-F238E27FC236}">
                <a16:creationId xmlns:a16="http://schemas.microsoft.com/office/drawing/2014/main" id="{826AFD2A-B81D-8980-2652-784D64C7CF8B}"/>
              </a:ext>
            </a:extLst>
          </p:cNvPr>
          <p:cNvCxnSpPr>
            <a:cxnSpLocks/>
            <a:endCxn id="214" idx="0"/>
          </p:cNvCxnSpPr>
          <p:nvPr/>
        </p:nvCxnSpPr>
        <p:spPr>
          <a:xfrm>
            <a:off x="929493" y="3669394"/>
            <a:ext cx="1441" cy="297363"/>
          </a:xfrm>
          <a:prstGeom prst="line">
            <a:avLst/>
          </a:prstGeom>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872162F6-D904-5F3D-D146-65C97A4885DF}"/>
              </a:ext>
            </a:extLst>
          </p:cNvPr>
          <p:cNvSpPr txBox="1"/>
          <p:nvPr/>
        </p:nvSpPr>
        <p:spPr>
          <a:xfrm>
            <a:off x="1573903" y="4733027"/>
            <a:ext cx="771647" cy="261610"/>
          </a:xfrm>
          <a:prstGeom prst="rect">
            <a:avLst/>
          </a:prstGeom>
          <a:noFill/>
        </p:spPr>
        <p:txBody>
          <a:bodyPr wrap="square" rtlCol="0">
            <a:spAutoFit/>
          </a:bodyPr>
          <a:lstStyle/>
          <a:p>
            <a:r>
              <a:rPr lang="en-US" sz="1050" dirty="0"/>
              <a:t>Amount</a:t>
            </a:r>
          </a:p>
        </p:txBody>
      </p:sp>
      <p:sp>
        <p:nvSpPr>
          <p:cNvPr id="223" name="TextBox 222">
            <a:extLst>
              <a:ext uri="{FF2B5EF4-FFF2-40B4-BE49-F238E27FC236}">
                <a16:creationId xmlns:a16="http://schemas.microsoft.com/office/drawing/2014/main" id="{B9321C14-8CDC-F6A7-BDCC-2D1056825DDF}"/>
              </a:ext>
            </a:extLst>
          </p:cNvPr>
          <p:cNvSpPr txBox="1"/>
          <p:nvPr/>
        </p:nvSpPr>
        <p:spPr>
          <a:xfrm>
            <a:off x="1519311" y="3477378"/>
            <a:ext cx="771647" cy="261610"/>
          </a:xfrm>
          <a:prstGeom prst="rect">
            <a:avLst/>
          </a:prstGeom>
          <a:noFill/>
        </p:spPr>
        <p:txBody>
          <a:bodyPr wrap="square" rtlCol="0">
            <a:spAutoFit/>
          </a:bodyPr>
          <a:lstStyle/>
          <a:p>
            <a:r>
              <a:rPr lang="en-US" sz="1050" u="sng" dirty="0" err="1"/>
              <a:t>R_Ord_no</a:t>
            </a:r>
            <a:endParaRPr lang="en-US" sz="1050" u="sng" dirty="0"/>
          </a:p>
        </p:txBody>
      </p:sp>
      <p:sp>
        <p:nvSpPr>
          <p:cNvPr id="224" name="Oval 223">
            <a:extLst>
              <a:ext uri="{FF2B5EF4-FFF2-40B4-BE49-F238E27FC236}">
                <a16:creationId xmlns:a16="http://schemas.microsoft.com/office/drawing/2014/main" id="{7268728F-B908-9F39-0DBB-BE6231533DCB}"/>
              </a:ext>
            </a:extLst>
          </p:cNvPr>
          <p:cNvSpPr/>
          <p:nvPr/>
        </p:nvSpPr>
        <p:spPr>
          <a:xfrm>
            <a:off x="1411118" y="4740004"/>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7" name="Oval 226">
            <a:extLst>
              <a:ext uri="{FF2B5EF4-FFF2-40B4-BE49-F238E27FC236}">
                <a16:creationId xmlns:a16="http://schemas.microsoft.com/office/drawing/2014/main" id="{450D5810-66A3-BF5D-35DB-E4F6BA3ECF24}"/>
              </a:ext>
            </a:extLst>
          </p:cNvPr>
          <p:cNvSpPr/>
          <p:nvPr/>
        </p:nvSpPr>
        <p:spPr>
          <a:xfrm>
            <a:off x="1411118" y="3497635"/>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57" name="Straight Connector 256">
            <a:extLst>
              <a:ext uri="{FF2B5EF4-FFF2-40B4-BE49-F238E27FC236}">
                <a16:creationId xmlns:a16="http://schemas.microsoft.com/office/drawing/2014/main" id="{51BC994A-B9F3-0A55-8B9E-CD2C45C9171E}"/>
              </a:ext>
            </a:extLst>
          </p:cNvPr>
          <p:cNvCxnSpPr>
            <a:cxnSpLocks/>
            <a:stCxn id="227" idx="3"/>
          </p:cNvCxnSpPr>
          <p:nvPr/>
        </p:nvCxnSpPr>
        <p:spPr>
          <a:xfrm flipH="1">
            <a:off x="1352068" y="3724931"/>
            <a:ext cx="194149" cy="25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77433AC-276F-54F5-5316-E8CF4D51850B}"/>
              </a:ext>
            </a:extLst>
          </p:cNvPr>
          <p:cNvCxnSpPr>
            <a:cxnSpLocks/>
            <a:stCxn id="224" idx="1"/>
          </p:cNvCxnSpPr>
          <p:nvPr/>
        </p:nvCxnSpPr>
        <p:spPr>
          <a:xfrm flipH="1" flipV="1">
            <a:off x="1255439" y="4463700"/>
            <a:ext cx="290778" cy="315302"/>
          </a:xfrm>
          <a:prstGeom prst="line">
            <a:avLst/>
          </a:prstGeom>
        </p:spPr>
        <p:style>
          <a:lnRef idx="1">
            <a:schemeClr val="accent1"/>
          </a:lnRef>
          <a:fillRef idx="0">
            <a:schemeClr val="accent1"/>
          </a:fillRef>
          <a:effectRef idx="0">
            <a:schemeClr val="accent1"/>
          </a:effectRef>
          <a:fontRef idx="minor">
            <a:schemeClr val="tx1"/>
          </a:fontRef>
        </p:style>
      </p:cxnSp>
      <p:sp>
        <p:nvSpPr>
          <p:cNvPr id="265" name="Rounded Rectangle 264">
            <a:extLst>
              <a:ext uri="{FF2B5EF4-FFF2-40B4-BE49-F238E27FC236}">
                <a16:creationId xmlns:a16="http://schemas.microsoft.com/office/drawing/2014/main" id="{B18C59A6-1EA8-BE3C-ACFA-FCF7C81DB4FB}"/>
              </a:ext>
            </a:extLst>
          </p:cNvPr>
          <p:cNvSpPr/>
          <p:nvPr/>
        </p:nvSpPr>
        <p:spPr>
          <a:xfrm rot="2700343">
            <a:off x="619116" y="5286431"/>
            <a:ext cx="599851" cy="6249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6" name="TextBox 265">
            <a:extLst>
              <a:ext uri="{FF2B5EF4-FFF2-40B4-BE49-F238E27FC236}">
                <a16:creationId xmlns:a16="http://schemas.microsoft.com/office/drawing/2014/main" id="{FD9FBE29-9B96-D6A9-4B8B-BE06354121A0}"/>
              </a:ext>
            </a:extLst>
          </p:cNvPr>
          <p:cNvSpPr txBox="1"/>
          <p:nvPr/>
        </p:nvSpPr>
        <p:spPr>
          <a:xfrm>
            <a:off x="446951" y="5459416"/>
            <a:ext cx="939772" cy="415498"/>
          </a:xfrm>
          <a:prstGeom prst="rect">
            <a:avLst/>
          </a:prstGeom>
          <a:noFill/>
        </p:spPr>
        <p:txBody>
          <a:bodyPr wrap="square" rtlCol="0">
            <a:spAutoFit/>
          </a:bodyPr>
          <a:lstStyle/>
          <a:p>
            <a:pPr algn="ctr"/>
            <a:r>
              <a:rPr lang="en-US" sz="1050" dirty="0"/>
              <a:t>Is facilitated by</a:t>
            </a:r>
          </a:p>
        </p:txBody>
      </p:sp>
      <p:sp>
        <p:nvSpPr>
          <p:cNvPr id="267" name="TextBox 266">
            <a:extLst>
              <a:ext uri="{FF2B5EF4-FFF2-40B4-BE49-F238E27FC236}">
                <a16:creationId xmlns:a16="http://schemas.microsoft.com/office/drawing/2014/main" id="{13FE8924-FB6A-3BDE-5344-2F892136F309}"/>
              </a:ext>
            </a:extLst>
          </p:cNvPr>
          <p:cNvSpPr txBox="1"/>
          <p:nvPr/>
        </p:nvSpPr>
        <p:spPr>
          <a:xfrm>
            <a:off x="2061772" y="1226716"/>
            <a:ext cx="260008" cy="276999"/>
          </a:xfrm>
          <a:prstGeom prst="rect">
            <a:avLst/>
          </a:prstGeom>
          <a:noFill/>
        </p:spPr>
        <p:txBody>
          <a:bodyPr wrap="none" rtlCol="0">
            <a:spAutoFit/>
          </a:bodyPr>
          <a:lstStyle/>
          <a:p>
            <a:r>
              <a:rPr lang="en-US" sz="1200" dirty="0"/>
              <a:t>T</a:t>
            </a:r>
          </a:p>
        </p:txBody>
      </p:sp>
      <p:cxnSp>
        <p:nvCxnSpPr>
          <p:cNvPr id="272" name="Straight Connector 271">
            <a:extLst>
              <a:ext uri="{FF2B5EF4-FFF2-40B4-BE49-F238E27FC236}">
                <a16:creationId xmlns:a16="http://schemas.microsoft.com/office/drawing/2014/main" id="{D33F653F-300F-DF31-17FC-A1769985EB55}"/>
              </a:ext>
            </a:extLst>
          </p:cNvPr>
          <p:cNvCxnSpPr>
            <a:cxnSpLocks/>
            <a:stCxn id="214" idx="2"/>
          </p:cNvCxnSpPr>
          <p:nvPr/>
        </p:nvCxnSpPr>
        <p:spPr>
          <a:xfrm>
            <a:off x="930934" y="4456723"/>
            <a:ext cx="0" cy="709148"/>
          </a:xfrm>
          <a:prstGeom prst="line">
            <a:avLst/>
          </a:prstGeom>
        </p:spPr>
        <p:style>
          <a:lnRef idx="1">
            <a:schemeClr val="accent1"/>
          </a:lnRef>
          <a:fillRef idx="0">
            <a:schemeClr val="accent1"/>
          </a:fillRef>
          <a:effectRef idx="0">
            <a:schemeClr val="accent1"/>
          </a:effectRef>
          <a:fontRef idx="minor">
            <a:schemeClr val="tx1"/>
          </a:fontRef>
        </p:style>
      </p:cxnSp>
      <p:sp>
        <p:nvSpPr>
          <p:cNvPr id="279" name="Rectangle 278">
            <a:extLst>
              <a:ext uri="{FF2B5EF4-FFF2-40B4-BE49-F238E27FC236}">
                <a16:creationId xmlns:a16="http://schemas.microsoft.com/office/drawing/2014/main" id="{B631E544-807F-6DBC-9943-00BC5FE21E2A}"/>
              </a:ext>
            </a:extLst>
          </p:cNvPr>
          <p:cNvSpPr/>
          <p:nvPr/>
        </p:nvSpPr>
        <p:spPr>
          <a:xfrm>
            <a:off x="2322978" y="5320174"/>
            <a:ext cx="1389019"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280" name="TextBox 279">
            <a:extLst>
              <a:ext uri="{FF2B5EF4-FFF2-40B4-BE49-F238E27FC236}">
                <a16:creationId xmlns:a16="http://schemas.microsoft.com/office/drawing/2014/main" id="{D0B6E3F6-6840-A67E-5EE1-FC81CCFBC873}"/>
              </a:ext>
            </a:extLst>
          </p:cNvPr>
          <p:cNvSpPr txBox="1"/>
          <p:nvPr/>
        </p:nvSpPr>
        <p:spPr>
          <a:xfrm>
            <a:off x="2744836" y="5413578"/>
            <a:ext cx="622596" cy="307776"/>
          </a:xfrm>
          <a:prstGeom prst="rect">
            <a:avLst/>
          </a:prstGeom>
          <a:noFill/>
        </p:spPr>
        <p:txBody>
          <a:bodyPr wrap="square" rtlCol="0">
            <a:spAutoFit/>
          </a:bodyPr>
          <a:lstStyle/>
          <a:p>
            <a:r>
              <a:rPr lang="en-US" sz="1400" dirty="0">
                <a:solidFill>
                  <a:schemeClr val="bg1"/>
                </a:solidFill>
              </a:rPr>
              <a:t>Store</a:t>
            </a:r>
          </a:p>
        </p:txBody>
      </p:sp>
      <p:cxnSp>
        <p:nvCxnSpPr>
          <p:cNvPr id="281" name="Straight Connector 280">
            <a:extLst>
              <a:ext uri="{FF2B5EF4-FFF2-40B4-BE49-F238E27FC236}">
                <a16:creationId xmlns:a16="http://schemas.microsoft.com/office/drawing/2014/main" id="{EDF06E49-330A-771E-5A78-58EC1D3B2916}"/>
              </a:ext>
            </a:extLst>
          </p:cNvPr>
          <p:cNvCxnSpPr>
            <a:cxnSpLocks/>
            <a:stCxn id="279" idx="1"/>
          </p:cNvCxnSpPr>
          <p:nvPr/>
        </p:nvCxnSpPr>
        <p:spPr>
          <a:xfrm flipH="1">
            <a:off x="1352068" y="5565157"/>
            <a:ext cx="970910" cy="0"/>
          </a:xfrm>
          <a:prstGeom prst="line">
            <a:avLst/>
          </a:prstGeom>
        </p:spPr>
        <p:style>
          <a:lnRef idx="1">
            <a:schemeClr val="accent1"/>
          </a:lnRef>
          <a:fillRef idx="0">
            <a:schemeClr val="accent1"/>
          </a:fillRef>
          <a:effectRef idx="0">
            <a:schemeClr val="accent1"/>
          </a:effectRef>
          <a:fontRef idx="minor">
            <a:schemeClr val="tx1"/>
          </a:fontRef>
        </p:style>
      </p:cxnSp>
      <p:sp>
        <p:nvSpPr>
          <p:cNvPr id="285" name="TextBox 284">
            <a:extLst>
              <a:ext uri="{FF2B5EF4-FFF2-40B4-BE49-F238E27FC236}">
                <a16:creationId xmlns:a16="http://schemas.microsoft.com/office/drawing/2014/main" id="{DF57E4AD-4B45-C45D-0B8B-017615A0DCD2}"/>
              </a:ext>
            </a:extLst>
          </p:cNvPr>
          <p:cNvSpPr txBox="1"/>
          <p:nvPr/>
        </p:nvSpPr>
        <p:spPr>
          <a:xfrm>
            <a:off x="1973773" y="6098662"/>
            <a:ext cx="771647" cy="261610"/>
          </a:xfrm>
          <a:prstGeom prst="rect">
            <a:avLst/>
          </a:prstGeom>
          <a:noFill/>
        </p:spPr>
        <p:txBody>
          <a:bodyPr wrap="square" rtlCol="0">
            <a:spAutoFit/>
          </a:bodyPr>
          <a:lstStyle/>
          <a:p>
            <a:r>
              <a:rPr lang="en-US" sz="1050" dirty="0"/>
              <a:t>Location</a:t>
            </a:r>
          </a:p>
        </p:txBody>
      </p:sp>
      <p:sp>
        <p:nvSpPr>
          <p:cNvPr id="286" name="Oval 285">
            <a:extLst>
              <a:ext uri="{FF2B5EF4-FFF2-40B4-BE49-F238E27FC236}">
                <a16:creationId xmlns:a16="http://schemas.microsoft.com/office/drawing/2014/main" id="{04BC53E6-E315-66C9-321D-678978BE582B}"/>
              </a:ext>
            </a:extLst>
          </p:cNvPr>
          <p:cNvSpPr/>
          <p:nvPr/>
        </p:nvSpPr>
        <p:spPr>
          <a:xfrm>
            <a:off x="1810988" y="6105639"/>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7" name="TextBox 286">
            <a:extLst>
              <a:ext uri="{FF2B5EF4-FFF2-40B4-BE49-F238E27FC236}">
                <a16:creationId xmlns:a16="http://schemas.microsoft.com/office/drawing/2014/main" id="{9DD44C49-4D44-53FA-5B30-45D7653FF6F7}"/>
              </a:ext>
            </a:extLst>
          </p:cNvPr>
          <p:cNvSpPr txBox="1"/>
          <p:nvPr/>
        </p:nvSpPr>
        <p:spPr>
          <a:xfrm>
            <a:off x="3519708" y="6101192"/>
            <a:ext cx="771647" cy="261610"/>
          </a:xfrm>
          <a:prstGeom prst="rect">
            <a:avLst/>
          </a:prstGeom>
          <a:noFill/>
        </p:spPr>
        <p:txBody>
          <a:bodyPr wrap="square" rtlCol="0">
            <a:spAutoFit/>
          </a:bodyPr>
          <a:lstStyle/>
          <a:p>
            <a:r>
              <a:rPr lang="en-US" sz="1050" u="sng" dirty="0" err="1"/>
              <a:t>Store_id</a:t>
            </a:r>
            <a:endParaRPr lang="en-US" sz="1050" u="sng" dirty="0"/>
          </a:p>
        </p:txBody>
      </p:sp>
      <p:sp>
        <p:nvSpPr>
          <p:cNvPr id="288" name="Oval 287">
            <a:extLst>
              <a:ext uri="{FF2B5EF4-FFF2-40B4-BE49-F238E27FC236}">
                <a16:creationId xmlns:a16="http://schemas.microsoft.com/office/drawing/2014/main" id="{C89B2C93-C16B-54D2-EB5F-E7B12844E910}"/>
              </a:ext>
            </a:extLst>
          </p:cNvPr>
          <p:cNvSpPr/>
          <p:nvPr/>
        </p:nvSpPr>
        <p:spPr>
          <a:xfrm>
            <a:off x="3356923" y="6108169"/>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89" name="Straight Connector 288">
            <a:extLst>
              <a:ext uri="{FF2B5EF4-FFF2-40B4-BE49-F238E27FC236}">
                <a16:creationId xmlns:a16="http://schemas.microsoft.com/office/drawing/2014/main" id="{6DCA3BD8-5AC1-F150-E49D-5B09748F90F6}"/>
              </a:ext>
            </a:extLst>
          </p:cNvPr>
          <p:cNvCxnSpPr>
            <a:cxnSpLocks/>
            <a:stCxn id="279" idx="2"/>
            <a:endCxn id="286" idx="0"/>
          </p:cNvCxnSpPr>
          <p:nvPr/>
        </p:nvCxnSpPr>
        <p:spPr>
          <a:xfrm flipH="1">
            <a:off x="2272244" y="5810140"/>
            <a:ext cx="745244" cy="295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97EABB5-F41D-A4E9-ED91-8F2044516F84}"/>
              </a:ext>
            </a:extLst>
          </p:cNvPr>
          <p:cNvCxnSpPr>
            <a:cxnSpLocks/>
            <a:stCxn id="279" idx="2"/>
            <a:endCxn id="287" idx="0"/>
          </p:cNvCxnSpPr>
          <p:nvPr/>
        </p:nvCxnSpPr>
        <p:spPr>
          <a:xfrm>
            <a:off x="3017488" y="5810140"/>
            <a:ext cx="888044" cy="291052"/>
          </a:xfrm>
          <a:prstGeom prst="line">
            <a:avLst/>
          </a:prstGeom>
        </p:spPr>
        <p:style>
          <a:lnRef idx="1">
            <a:schemeClr val="accent1"/>
          </a:lnRef>
          <a:fillRef idx="0">
            <a:schemeClr val="accent1"/>
          </a:fillRef>
          <a:effectRef idx="0">
            <a:schemeClr val="accent1"/>
          </a:effectRef>
          <a:fontRef idx="minor">
            <a:schemeClr val="tx1"/>
          </a:fontRef>
        </p:style>
      </p:cxnSp>
      <p:sp>
        <p:nvSpPr>
          <p:cNvPr id="300" name="Rectangle 299">
            <a:extLst>
              <a:ext uri="{FF2B5EF4-FFF2-40B4-BE49-F238E27FC236}">
                <a16:creationId xmlns:a16="http://schemas.microsoft.com/office/drawing/2014/main" id="{CCC74E71-0D49-1769-59CA-8E17B87D8024}"/>
              </a:ext>
            </a:extLst>
          </p:cNvPr>
          <p:cNvSpPr/>
          <p:nvPr/>
        </p:nvSpPr>
        <p:spPr>
          <a:xfrm>
            <a:off x="3798358" y="3786213"/>
            <a:ext cx="1389019"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301" name="TextBox 300">
            <a:extLst>
              <a:ext uri="{FF2B5EF4-FFF2-40B4-BE49-F238E27FC236}">
                <a16:creationId xmlns:a16="http://schemas.microsoft.com/office/drawing/2014/main" id="{0508F0B3-495E-6FDA-A93E-549C88BAC274}"/>
              </a:ext>
            </a:extLst>
          </p:cNvPr>
          <p:cNvSpPr txBox="1"/>
          <p:nvPr/>
        </p:nvSpPr>
        <p:spPr>
          <a:xfrm>
            <a:off x="3991612" y="3879616"/>
            <a:ext cx="1106913" cy="307777"/>
          </a:xfrm>
          <a:prstGeom prst="rect">
            <a:avLst/>
          </a:prstGeom>
          <a:noFill/>
        </p:spPr>
        <p:txBody>
          <a:bodyPr wrap="square" rtlCol="0">
            <a:spAutoFit/>
          </a:bodyPr>
          <a:lstStyle/>
          <a:p>
            <a:r>
              <a:rPr lang="en-US" sz="1400" dirty="0" err="1">
                <a:solidFill>
                  <a:schemeClr val="bg1"/>
                </a:solidFill>
              </a:rPr>
              <a:t>Retail_Bill</a:t>
            </a:r>
            <a:endParaRPr lang="en-US" sz="1400" dirty="0">
              <a:solidFill>
                <a:schemeClr val="bg1"/>
              </a:solidFill>
            </a:endParaRPr>
          </a:p>
        </p:txBody>
      </p:sp>
      <p:sp>
        <p:nvSpPr>
          <p:cNvPr id="302" name="Rectangle 301">
            <a:extLst>
              <a:ext uri="{FF2B5EF4-FFF2-40B4-BE49-F238E27FC236}">
                <a16:creationId xmlns:a16="http://schemas.microsoft.com/office/drawing/2014/main" id="{F72E4F52-3337-191C-D0E1-71F8CD40B45E}"/>
              </a:ext>
            </a:extLst>
          </p:cNvPr>
          <p:cNvSpPr/>
          <p:nvPr/>
        </p:nvSpPr>
        <p:spPr>
          <a:xfrm>
            <a:off x="7401196" y="4198365"/>
            <a:ext cx="1081220"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303" name="TextBox 302">
            <a:extLst>
              <a:ext uri="{FF2B5EF4-FFF2-40B4-BE49-F238E27FC236}">
                <a16:creationId xmlns:a16="http://schemas.microsoft.com/office/drawing/2014/main" id="{883051E1-6DE5-11C1-2785-74CE7E091105}"/>
              </a:ext>
            </a:extLst>
          </p:cNvPr>
          <p:cNvSpPr txBox="1"/>
          <p:nvPr/>
        </p:nvSpPr>
        <p:spPr>
          <a:xfrm>
            <a:off x="7518690" y="4291768"/>
            <a:ext cx="978847" cy="307777"/>
          </a:xfrm>
          <a:prstGeom prst="rect">
            <a:avLst/>
          </a:prstGeom>
          <a:noFill/>
        </p:spPr>
        <p:txBody>
          <a:bodyPr wrap="square" rtlCol="0">
            <a:spAutoFit/>
          </a:bodyPr>
          <a:lstStyle/>
          <a:p>
            <a:r>
              <a:rPr lang="en-US" sz="1400" dirty="0">
                <a:solidFill>
                  <a:schemeClr val="bg1"/>
                </a:solidFill>
              </a:rPr>
              <a:t>Company</a:t>
            </a:r>
          </a:p>
        </p:txBody>
      </p:sp>
      <p:sp>
        <p:nvSpPr>
          <p:cNvPr id="304" name="Rectangle 303">
            <a:extLst>
              <a:ext uri="{FF2B5EF4-FFF2-40B4-BE49-F238E27FC236}">
                <a16:creationId xmlns:a16="http://schemas.microsoft.com/office/drawing/2014/main" id="{FD1133C2-5876-536F-1B19-F7B0040E53C7}"/>
              </a:ext>
            </a:extLst>
          </p:cNvPr>
          <p:cNvSpPr/>
          <p:nvPr/>
        </p:nvSpPr>
        <p:spPr>
          <a:xfrm>
            <a:off x="9872047" y="4954087"/>
            <a:ext cx="1389019"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305" name="TextBox 304">
            <a:extLst>
              <a:ext uri="{FF2B5EF4-FFF2-40B4-BE49-F238E27FC236}">
                <a16:creationId xmlns:a16="http://schemas.microsoft.com/office/drawing/2014/main" id="{3C637B24-662E-2F2F-48C8-6AC1EFB8E511}"/>
              </a:ext>
            </a:extLst>
          </p:cNvPr>
          <p:cNvSpPr txBox="1"/>
          <p:nvPr/>
        </p:nvSpPr>
        <p:spPr>
          <a:xfrm>
            <a:off x="10065301" y="5047490"/>
            <a:ext cx="1106913" cy="307777"/>
          </a:xfrm>
          <a:prstGeom prst="rect">
            <a:avLst/>
          </a:prstGeom>
          <a:noFill/>
        </p:spPr>
        <p:txBody>
          <a:bodyPr wrap="square" rtlCol="0">
            <a:spAutoFit/>
          </a:bodyPr>
          <a:lstStyle/>
          <a:p>
            <a:r>
              <a:rPr lang="en-US" sz="1400" dirty="0">
                <a:solidFill>
                  <a:schemeClr val="bg1"/>
                </a:solidFill>
              </a:rPr>
              <a:t>Product</a:t>
            </a:r>
          </a:p>
        </p:txBody>
      </p:sp>
      <p:sp>
        <p:nvSpPr>
          <p:cNvPr id="306" name="Rectangle 305">
            <a:extLst>
              <a:ext uri="{FF2B5EF4-FFF2-40B4-BE49-F238E27FC236}">
                <a16:creationId xmlns:a16="http://schemas.microsoft.com/office/drawing/2014/main" id="{C6668E52-0C60-D5DF-8A45-226B1482122D}"/>
              </a:ext>
            </a:extLst>
          </p:cNvPr>
          <p:cNvSpPr/>
          <p:nvPr/>
        </p:nvSpPr>
        <p:spPr>
          <a:xfrm>
            <a:off x="6149604" y="2601551"/>
            <a:ext cx="1326994"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307" name="TextBox 306">
            <a:extLst>
              <a:ext uri="{FF2B5EF4-FFF2-40B4-BE49-F238E27FC236}">
                <a16:creationId xmlns:a16="http://schemas.microsoft.com/office/drawing/2014/main" id="{7BDB8FC4-3DCF-91B0-475A-6AEC45E536A8}"/>
              </a:ext>
            </a:extLst>
          </p:cNvPr>
          <p:cNvSpPr txBox="1"/>
          <p:nvPr/>
        </p:nvSpPr>
        <p:spPr>
          <a:xfrm>
            <a:off x="6157029" y="2693042"/>
            <a:ext cx="1475479" cy="307777"/>
          </a:xfrm>
          <a:prstGeom prst="rect">
            <a:avLst/>
          </a:prstGeom>
          <a:noFill/>
        </p:spPr>
        <p:txBody>
          <a:bodyPr wrap="square" rtlCol="0">
            <a:spAutoFit/>
          </a:bodyPr>
          <a:lstStyle/>
          <a:p>
            <a:r>
              <a:rPr lang="en-US" sz="1400" dirty="0" err="1">
                <a:solidFill>
                  <a:schemeClr val="bg1"/>
                </a:solidFill>
              </a:rPr>
              <a:t>Delivery_Partner</a:t>
            </a:r>
            <a:endParaRPr lang="en-US" sz="1400" dirty="0">
              <a:solidFill>
                <a:schemeClr val="bg1"/>
              </a:solidFill>
            </a:endParaRPr>
          </a:p>
        </p:txBody>
      </p:sp>
      <p:sp>
        <p:nvSpPr>
          <p:cNvPr id="308" name="Rectangle 307">
            <a:extLst>
              <a:ext uri="{FF2B5EF4-FFF2-40B4-BE49-F238E27FC236}">
                <a16:creationId xmlns:a16="http://schemas.microsoft.com/office/drawing/2014/main" id="{6FA2FF13-9A56-01E3-BA35-5F98C8F8F787}"/>
              </a:ext>
            </a:extLst>
          </p:cNvPr>
          <p:cNvSpPr/>
          <p:nvPr/>
        </p:nvSpPr>
        <p:spPr>
          <a:xfrm>
            <a:off x="9555901" y="1416408"/>
            <a:ext cx="1389019"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309" name="TextBox 308">
            <a:extLst>
              <a:ext uri="{FF2B5EF4-FFF2-40B4-BE49-F238E27FC236}">
                <a16:creationId xmlns:a16="http://schemas.microsoft.com/office/drawing/2014/main" id="{16CC7546-EB3E-B3EA-D316-505725EB2F51}"/>
              </a:ext>
            </a:extLst>
          </p:cNvPr>
          <p:cNvSpPr txBox="1"/>
          <p:nvPr/>
        </p:nvSpPr>
        <p:spPr>
          <a:xfrm>
            <a:off x="9696955" y="1507503"/>
            <a:ext cx="1247965" cy="307777"/>
          </a:xfrm>
          <a:prstGeom prst="rect">
            <a:avLst/>
          </a:prstGeom>
          <a:noFill/>
        </p:spPr>
        <p:txBody>
          <a:bodyPr wrap="square" rtlCol="0">
            <a:spAutoFit/>
          </a:bodyPr>
          <a:lstStyle/>
          <a:p>
            <a:r>
              <a:rPr lang="en-US" sz="1400" dirty="0" err="1">
                <a:solidFill>
                  <a:schemeClr val="bg1"/>
                </a:solidFill>
              </a:rPr>
              <a:t>Online_Order</a:t>
            </a:r>
            <a:endParaRPr lang="en-US" sz="1400" dirty="0">
              <a:solidFill>
                <a:schemeClr val="bg1"/>
              </a:solidFill>
            </a:endParaRPr>
          </a:p>
        </p:txBody>
      </p:sp>
      <p:sp>
        <p:nvSpPr>
          <p:cNvPr id="310" name="Rectangle 309">
            <a:extLst>
              <a:ext uri="{FF2B5EF4-FFF2-40B4-BE49-F238E27FC236}">
                <a16:creationId xmlns:a16="http://schemas.microsoft.com/office/drawing/2014/main" id="{548E1EEB-B1B2-5805-077D-1DC6A664E43A}"/>
              </a:ext>
            </a:extLst>
          </p:cNvPr>
          <p:cNvSpPr/>
          <p:nvPr/>
        </p:nvSpPr>
        <p:spPr>
          <a:xfrm>
            <a:off x="6096001" y="496832"/>
            <a:ext cx="1224796" cy="489966"/>
          </a:xfrm>
          <a:prstGeom prst="rect">
            <a:avLst/>
          </a:prstGeom>
          <a:solidFill>
            <a:schemeClr val="tx2">
              <a:alpha val="79293"/>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highlight>
                <a:srgbClr val="00FFFF"/>
              </a:highlight>
            </a:endParaRPr>
          </a:p>
        </p:txBody>
      </p:sp>
      <p:sp>
        <p:nvSpPr>
          <p:cNvPr id="311" name="TextBox 310">
            <a:extLst>
              <a:ext uri="{FF2B5EF4-FFF2-40B4-BE49-F238E27FC236}">
                <a16:creationId xmlns:a16="http://schemas.microsoft.com/office/drawing/2014/main" id="{E60BBDFC-FF53-9139-2C07-5036BD0070B0}"/>
              </a:ext>
            </a:extLst>
          </p:cNvPr>
          <p:cNvSpPr txBox="1"/>
          <p:nvPr/>
        </p:nvSpPr>
        <p:spPr>
          <a:xfrm>
            <a:off x="6237055" y="587927"/>
            <a:ext cx="978134" cy="307777"/>
          </a:xfrm>
          <a:prstGeom prst="rect">
            <a:avLst/>
          </a:prstGeom>
          <a:noFill/>
        </p:spPr>
        <p:txBody>
          <a:bodyPr wrap="square" rtlCol="0">
            <a:spAutoFit/>
          </a:bodyPr>
          <a:lstStyle/>
          <a:p>
            <a:r>
              <a:rPr lang="en-US" sz="1400" dirty="0" err="1">
                <a:solidFill>
                  <a:schemeClr val="bg1"/>
                </a:solidFill>
              </a:rPr>
              <a:t>Online_Bill</a:t>
            </a:r>
            <a:endParaRPr lang="en-US" sz="1400" dirty="0">
              <a:solidFill>
                <a:schemeClr val="bg1"/>
              </a:solidFill>
            </a:endParaRPr>
          </a:p>
        </p:txBody>
      </p:sp>
      <p:cxnSp>
        <p:nvCxnSpPr>
          <p:cNvPr id="313" name="Elbow Connector 312">
            <a:extLst>
              <a:ext uri="{FF2B5EF4-FFF2-40B4-BE49-F238E27FC236}">
                <a16:creationId xmlns:a16="http://schemas.microsoft.com/office/drawing/2014/main" id="{B4D61679-5464-E161-2D4F-AA6577F06A50}"/>
              </a:ext>
            </a:extLst>
          </p:cNvPr>
          <p:cNvCxnSpPr>
            <a:cxnSpLocks/>
            <a:stCxn id="279" idx="3"/>
            <a:endCxn id="315" idx="1"/>
          </p:cNvCxnSpPr>
          <p:nvPr/>
        </p:nvCxnSpPr>
        <p:spPr>
          <a:xfrm>
            <a:off x="3711997" y="5565157"/>
            <a:ext cx="3764769" cy="59792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5" name="Triangle 314">
            <a:extLst>
              <a:ext uri="{FF2B5EF4-FFF2-40B4-BE49-F238E27FC236}">
                <a16:creationId xmlns:a16="http://schemas.microsoft.com/office/drawing/2014/main" id="{4AC7B613-A7CD-C4AB-FC8D-8A865CB0401D}"/>
              </a:ext>
            </a:extLst>
          </p:cNvPr>
          <p:cNvSpPr/>
          <p:nvPr/>
        </p:nvSpPr>
        <p:spPr>
          <a:xfrm>
            <a:off x="7215189" y="5954233"/>
            <a:ext cx="1046309" cy="4177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Elbow Connector 316">
            <a:extLst>
              <a:ext uri="{FF2B5EF4-FFF2-40B4-BE49-F238E27FC236}">
                <a16:creationId xmlns:a16="http://schemas.microsoft.com/office/drawing/2014/main" id="{ED445CFA-0B24-CF7F-0A2C-301C3EFB4EBC}"/>
              </a:ext>
            </a:extLst>
          </p:cNvPr>
          <p:cNvCxnSpPr>
            <a:cxnSpLocks/>
            <a:stCxn id="315" idx="5"/>
            <a:endCxn id="304" idx="2"/>
          </p:cNvCxnSpPr>
          <p:nvPr/>
        </p:nvCxnSpPr>
        <p:spPr>
          <a:xfrm flipV="1">
            <a:off x="7999921" y="5444053"/>
            <a:ext cx="2566636" cy="7190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21" name="Elbow Connector 320">
            <a:extLst>
              <a:ext uri="{FF2B5EF4-FFF2-40B4-BE49-F238E27FC236}">
                <a16:creationId xmlns:a16="http://schemas.microsoft.com/office/drawing/2014/main" id="{AAEC4E16-0707-EB90-A920-93892CFF32A8}"/>
              </a:ext>
            </a:extLst>
          </p:cNvPr>
          <p:cNvCxnSpPr>
            <a:cxnSpLocks/>
            <a:stCxn id="315" idx="0"/>
            <a:endCxn id="306" idx="2"/>
          </p:cNvCxnSpPr>
          <p:nvPr/>
        </p:nvCxnSpPr>
        <p:spPr>
          <a:xfrm rot="16200000" flipV="1">
            <a:off x="5844365" y="4060253"/>
            <a:ext cx="2862716" cy="92524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4" name="Triangle 323">
            <a:extLst>
              <a:ext uri="{FF2B5EF4-FFF2-40B4-BE49-F238E27FC236}">
                <a16:creationId xmlns:a16="http://schemas.microsoft.com/office/drawing/2014/main" id="{535CB3D4-E3C4-D9CC-1BC0-75764441DB6F}"/>
              </a:ext>
            </a:extLst>
          </p:cNvPr>
          <p:cNvSpPr/>
          <p:nvPr/>
        </p:nvSpPr>
        <p:spPr>
          <a:xfrm>
            <a:off x="9839502" y="2627415"/>
            <a:ext cx="1046309" cy="4177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Elbow Connector 324">
            <a:extLst>
              <a:ext uri="{FF2B5EF4-FFF2-40B4-BE49-F238E27FC236}">
                <a16:creationId xmlns:a16="http://schemas.microsoft.com/office/drawing/2014/main" id="{4496A1B4-17DA-B663-1640-EF009029CD9C}"/>
              </a:ext>
            </a:extLst>
          </p:cNvPr>
          <p:cNvCxnSpPr>
            <a:cxnSpLocks/>
            <a:stCxn id="324" idx="0"/>
          </p:cNvCxnSpPr>
          <p:nvPr/>
        </p:nvCxnSpPr>
        <p:spPr>
          <a:xfrm rot="5400000" flipH="1" flipV="1">
            <a:off x="10011369" y="2276127"/>
            <a:ext cx="70257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8" name="Rounded Rectangle 327">
            <a:extLst>
              <a:ext uri="{FF2B5EF4-FFF2-40B4-BE49-F238E27FC236}">
                <a16:creationId xmlns:a16="http://schemas.microsoft.com/office/drawing/2014/main" id="{8F4C7E5E-E099-19F7-F3FA-8B9F655E600B}"/>
              </a:ext>
            </a:extLst>
          </p:cNvPr>
          <p:cNvSpPr/>
          <p:nvPr/>
        </p:nvSpPr>
        <p:spPr>
          <a:xfrm rot="2700343">
            <a:off x="9941263" y="297379"/>
            <a:ext cx="599851" cy="6249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9" name="TextBox 328">
            <a:extLst>
              <a:ext uri="{FF2B5EF4-FFF2-40B4-BE49-F238E27FC236}">
                <a16:creationId xmlns:a16="http://schemas.microsoft.com/office/drawing/2014/main" id="{AA73DF50-A5AD-7450-7DB8-4BEA9321990C}"/>
              </a:ext>
            </a:extLst>
          </p:cNvPr>
          <p:cNvSpPr txBox="1"/>
          <p:nvPr/>
        </p:nvSpPr>
        <p:spPr>
          <a:xfrm>
            <a:off x="9769098" y="470364"/>
            <a:ext cx="939772" cy="253916"/>
          </a:xfrm>
          <a:prstGeom prst="rect">
            <a:avLst/>
          </a:prstGeom>
          <a:noFill/>
        </p:spPr>
        <p:txBody>
          <a:bodyPr wrap="square" rtlCol="0">
            <a:spAutoFit/>
          </a:bodyPr>
          <a:lstStyle/>
          <a:p>
            <a:pPr algn="ctr"/>
            <a:r>
              <a:rPr lang="en-US" sz="1050" dirty="0"/>
              <a:t>Generates</a:t>
            </a:r>
          </a:p>
        </p:txBody>
      </p:sp>
      <p:cxnSp>
        <p:nvCxnSpPr>
          <p:cNvPr id="331" name="Straight Connector 330">
            <a:extLst>
              <a:ext uri="{FF2B5EF4-FFF2-40B4-BE49-F238E27FC236}">
                <a16:creationId xmlns:a16="http://schemas.microsoft.com/office/drawing/2014/main" id="{35AD6EF6-6179-696F-3CF9-661D45EF312B}"/>
              </a:ext>
            </a:extLst>
          </p:cNvPr>
          <p:cNvCxnSpPr>
            <a:cxnSpLocks/>
            <a:stCxn id="308" idx="0"/>
          </p:cNvCxnSpPr>
          <p:nvPr/>
        </p:nvCxnSpPr>
        <p:spPr>
          <a:xfrm flipV="1">
            <a:off x="10250411" y="1005325"/>
            <a:ext cx="0" cy="411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624DD5DA-0A35-0FAA-4323-4A3113A2B474}"/>
              </a:ext>
            </a:extLst>
          </p:cNvPr>
          <p:cNvCxnSpPr>
            <a:cxnSpLocks/>
          </p:cNvCxnSpPr>
          <p:nvPr/>
        </p:nvCxnSpPr>
        <p:spPr>
          <a:xfrm flipH="1" flipV="1">
            <a:off x="7320797" y="618719"/>
            <a:ext cx="2549734" cy="10653"/>
          </a:xfrm>
          <a:prstGeom prst="line">
            <a:avLst/>
          </a:prstGeom>
        </p:spPr>
        <p:style>
          <a:lnRef idx="1">
            <a:schemeClr val="accent1"/>
          </a:lnRef>
          <a:fillRef idx="0">
            <a:schemeClr val="accent1"/>
          </a:fillRef>
          <a:effectRef idx="0">
            <a:schemeClr val="accent1"/>
          </a:effectRef>
          <a:fontRef idx="minor">
            <a:schemeClr val="tx1"/>
          </a:fontRef>
        </p:style>
      </p:cxnSp>
      <p:sp>
        <p:nvSpPr>
          <p:cNvPr id="339" name="TextBox 338">
            <a:extLst>
              <a:ext uri="{FF2B5EF4-FFF2-40B4-BE49-F238E27FC236}">
                <a16:creationId xmlns:a16="http://schemas.microsoft.com/office/drawing/2014/main" id="{B24EFC16-2726-58FC-FE87-30116C7047D3}"/>
              </a:ext>
            </a:extLst>
          </p:cNvPr>
          <p:cNvSpPr txBox="1"/>
          <p:nvPr/>
        </p:nvSpPr>
        <p:spPr>
          <a:xfrm>
            <a:off x="9918857" y="2800132"/>
            <a:ext cx="939772" cy="253916"/>
          </a:xfrm>
          <a:prstGeom prst="rect">
            <a:avLst/>
          </a:prstGeom>
          <a:noFill/>
        </p:spPr>
        <p:txBody>
          <a:bodyPr wrap="square" rtlCol="0">
            <a:spAutoFit/>
          </a:bodyPr>
          <a:lstStyle/>
          <a:p>
            <a:pPr algn="ctr"/>
            <a:r>
              <a:rPr lang="en-US" sz="1050" dirty="0"/>
              <a:t>Facilitates</a:t>
            </a:r>
          </a:p>
        </p:txBody>
      </p:sp>
      <p:sp>
        <p:nvSpPr>
          <p:cNvPr id="340" name="TextBox 339">
            <a:extLst>
              <a:ext uri="{FF2B5EF4-FFF2-40B4-BE49-F238E27FC236}">
                <a16:creationId xmlns:a16="http://schemas.microsoft.com/office/drawing/2014/main" id="{9ADCC6EC-7A90-E40C-8E65-B04438C8D912}"/>
              </a:ext>
            </a:extLst>
          </p:cNvPr>
          <p:cNvSpPr txBox="1"/>
          <p:nvPr/>
        </p:nvSpPr>
        <p:spPr>
          <a:xfrm>
            <a:off x="7310877" y="6145949"/>
            <a:ext cx="939772" cy="253916"/>
          </a:xfrm>
          <a:prstGeom prst="rect">
            <a:avLst/>
          </a:prstGeom>
          <a:noFill/>
        </p:spPr>
        <p:txBody>
          <a:bodyPr wrap="square" rtlCol="0">
            <a:spAutoFit/>
          </a:bodyPr>
          <a:lstStyle/>
          <a:p>
            <a:pPr algn="ctr"/>
            <a:r>
              <a:rPr lang="en-US" sz="1050" dirty="0"/>
              <a:t>Facilitates</a:t>
            </a:r>
          </a:p>
        </p:txBody>
      </p:sp>
      <p:cxnSp>
        <p:nvCxnSpPr>
          <p:cNvPr id="342" name="Elbow Connector 341">
            <a:extLst>
              <a:ext uri="{FF2B5EF4-FFF2-40B4-BE49-F238E27FC236}">
                <a16:creationId xmlns:a16="http://schemas.microsoft.com/office/drawing/2014/main" id="{0B8C2E59-2B01-71CD-88EC-06F2D1E46738}"/>
              </a:ext>
            </a:extLst>
          </p:cNvPr>
          <p:cNvCxnSpPr>
            <a:cxnSpLocks/>
            <a:stCxn id="303" idx="3"/>
            <a:endCxn id="304" idx="1"/>
          </p:cNvCxnSpPr>
          <p:nvPr/>
        </p:nvCxnSpPr>
        <p:spPr>
          <a:xfrm>
            <a:off x="8497537" y="4445657"/>
            <a:ext cx="1374510" cy="75341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6" name="Rounded Rectangle 345">
            <a:extLst>
              <a:ext uri="{FF2B5EF4-FFF2-40B4-BE49-F238E27FC236}">
                <a16:creationId xmlns:a16="http://schemas.microsoft.com/office/drawing/2014/main" id="{C66BD055-AA0B-5A29-6087-CB06DFAE6F13}"/>
              </a:ext>
            </a:extLst>
          </p:cNvPr>
          <p:cNvSpPr/>
          <p:nvPr/>
        </p:nvSpPr>
        <p:spPr>
          <a:xfrm rot="2700343">
            <a:off x="8895604" y="4509898"/>
            <a:ext cx="599851" cy="6249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7" name="TextBox 346">
            <a:extLst>
              <a:ext uri="{FF2B5EF4-FFF2-40B4-BE49-F238E27FC236}">
                <a16:creationId xmlns:a16="http://schemas.microsoft.com/office/drawing/2014/main" id="{B30D9EE9-7228-712F-21A3-69E64ECA408F}"/>
              </a:ext>
            </a:extLst>
          </p:cNvPr>
          <p:cNvSpPr txBox="1"/>
          <p:nvPr/>
        </p:nvSpPr>
        <p:spPr>
          <a:xfrm>
            <a:off x="8731226" y="4680248"/>
            <a:ext cx="939772" cy="253916"/>
          </a:xfrm>
          <a:prstGeom prst="rect">
            <a:avLst/>
          </a:prstGeom>
          <a:noFill/>
        </p:spPr>
        <p:txBody>
          <a:bodyPr wrap="square" rtlCol="0">
            <a:spAutoFit/>
          </a:bodyPr>
          <a:lstStyle/>
          <a:p>
            <a:pPr algn="ctr"/>
            <a:r>
              <a:rPr lang="en-US" sz="1050" dirty="0"/>
              <a:t>Produces</a:t>
            </a:r>
          </a:p>
        </p:txBody>
      </p:sp>
      <p:cxnSp>
        <p:nvCxnSpPr>
          <p:cNvPr id="349" name="Elbow Connector 348">
            <a:extLst>
              <a:ext uri="{FF2B5EF4-FFF2-40B4-BE49-F238E27FC236}">
                <a16:creationId xmlns:a16="http://schemas.microsoft.com/office/drawing/2014/main" id="{75F90CC9-89EC-E862-2B56-C661636650BB}"/>
              </a:ext>
            </a:extLst>
          </p:cNvPr>
          <p:cNvCxnSpPr>
            <a:cxnSpLocks/>
            <a:endCxn id="306" idx="0"/>
          </p:cNvCxnSpPr>
          <p:nvPr/>
        </p:nvCxnSpPr>
        <p:spPr>
          <a:xfrm rot="10800000" flipV="1">
            <a:off x="6813101" y="1895273"/>
            <a:ext cx="2742800" cy="70627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2" name="Elbow Connector 351">
            <a:extLst>
              <a:ext uri="{FF2B5EF4-FFF2-40B4-BE49-F238E27FC236}">
                <a16:creationId xmlns:a16="http://schemas.microsoft.com/office/drawing/2014/main" id="{6C73E70E-ADB5-BDD9-0B19-54F73133DAD3}"/>
              </a:ext>
            </a:extLst>
          </p:cNvPr>
          <p:cNvCxnSpPr>
            <a:cxnSpLocks/>
            <a:stCxn id="324" idx="4"/>
          </p:cNvCxnSpPr>
          <p:nvPr/>
        </p:nvCxnSpPr>
        <p:spPr>
          <a:xfrm rot="16200000" flipH="1">
            <a:off x="9932457" y="3998468"/>
            <a:ext cx="1913589" cy="68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0" name="Elbow Connector 369">
            <a:extLst>
              <a:ext uri="{FF2B5EF4-FFF2-40B4-BE49-F238E27FC236}">
                <a16:creationId xmlns:a16="http://schemas.microsoft.com/office/drawing/2014/main" id="{89F76247-8F13-4582-832D-C421337178E5}"/>
              </a:ext>
            </a:extLst>
          </p:cNvPr>
          <p:cNvCxnSpPr>
            <a:cxnSpLocks/>
            <a:endCxn id="310" idx="1"/>
          </p:cNvCxnSpPr>
          <p:nvPr/>
        </p:nvCxnSpPr>
        <p:spPr>
          <a:xfrm flipV="1">
            <a:off x="3920861" y="741815"/>
            <a:ext cx="2175140" cy="15855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7" name="Elbow Connector 376">
            <a:extLst>
              <a:ext uri="{FF2B5EF4-FFF2-40B4-BE49-F238E27FC236}">
                <a16:creationId xmlns:a16="http://schemas.microsoft.com/office/drawing/2014/main" id="{18246FF1-356C-7141-DA11-26FA3C7CF98C}"/>
              </a:ext>
            </a:extLst>
          </p:cNvPr>
          <p:cNvCxnSpPr>
            <a:cxnSpLocks/>
            <a:stCxn id="182" idx="3"/>
          </p:cNvCxnSpPr>
          <p:nvPr/>
        </p:nvCxnSpPr>
        <p:spPr>
          <a:xfrm flipV="1">
            <a:off x="5088324" y="1411344"/>
            <a:ext cx="4830533" cy="1116035"/>
          </a:xfrm>
          <a:prstGeom prst="bentConnector3">
            <a:avLst>
              <a:gd name="adj1" fmla="val 16323"/>
            </a:avLst>
          </a:prstGeom>
        </p:spPr>
        <p:style>
          <a:lnRef idx="1">
            <a:schemeClr val="accent1"/>
          </a:lnRef>
          <a:fillRef idx="0">
            <a:schemeClr val="accent1"/>
          </a:fillRef>
          <a:effectRef idx="0">
            <a:schemeClr val="accent1"/>
          </a:effectRef>
          <a:fontRef idx="minor">
            <a:schemeClr val="tx1"/>
          </a:fontRef>
        </p:style>
      </p:cxnSp>
      <p:cxnSp>
        <p:nvCxnSpPr>
          <p:cNvPr id="390" name="Elbow Connector 389">
            <a:extLst>
              <a:ext uri="{FF2B5EF4-FFF2-40B4-BE49-F238E27FC236}">
                <a16:creationId xmlns:a16="http://schemas.microsoft.com/office/drawing/2014/main" id="{718156F3-EDF0-2BDE-B5E9-70324355FB3D}"/>
              </a:ext>
            </a:extLst>
          </p:cNvPr>
          <p:cNvCxnSpPr>
            <a:cxnSpLocks/>
            <a:stCxn id="180" idx="3"/>
          </p:cNvCxnSpPr>
          <p:nvPr/>
        </p:nvCxnSpPr>
        <p:spPr>
          <a:xfrm>
            <a:off x="1739577" y="2425346"/>
            <a:ext cx="2073799" cy="13691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9" name="Elbow Connector 398">
            <a:extLst>
              <a:ext uri="{FF2B5EF4-FFF2-40B4-BE49-F238E27FC236}">
                <a16:creationId xmlns:a16="http://schemas.microsoft.com/office/drawing/2014/main" id="{E54EC7CF-18C0-293E-B8E4-7C588942F122}"/>
              </a:ext>
            </a:extLst>
          </p:cNvPr>
          <p:cNvCxnSpPr>
            <a:cxnSpLocks/>
            <a:stCxn id="214" idx="3"/>
          </p:cNvCxnSpPr>
          <p:nvPr/>
        </p:nvCxnSpPr>
        <p:spPr>
          <a:xfrm>
            <a:off x="1625443" y="4211740"/>
            <a:ext cx="2172915"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9" name="Elbow Connector 418">
            <a:extLst>
              <a:ext uri="{FF2B5EF4-FFF2-40B4-BE49-F238E27FC236}">
                <a16:creationId xmlns:a16="http://schemas.microsoft.com/office/drawing/2014/main" id="{12EDC8E3-7F5F-B72E-F4AC-D7F79BCD57DA}"/>
              </a:ext>
            </a:extLst>
          </p:cNvPr>
          <p:cNvCxnSpPr>
            <a:cxnSpLocks/>
            <a:stCxn id="302" idx="0"/>
            <a:endCxn id="339" idx="1"/>
          </p:cNvCxnSpPr>
          <p:nvPr/>
        </p:nvCxnSpPr>
        <p:spPr>
          <a:xfrm rot="5400000" flipH="1" flipV="1">
            <a:off x="8294694" y="2574203"/>
            <a:ext cx="1271275" cy="197705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23" name="Rounded Rectangle 422">
            <a:extLst>
              <a:ext uri="{FF2B5EF4-FFF2-40B4-BE49-F238E27FC236}">
                <a16:creationId xmlns:a16="http://schemas.microsoft.com/office/drawing/2014/main" id="{F42AA302-B0D3-1699-5EBA-B47BA765DCC4}"/>
              </a:ext>
            </a:extLst>
          </p:cNvPr>
          <p:cNvSpPr/>
          <p:nvPr/>
        </p:nvSpPr>
        <p:spPr>
          <a:xfrm rot="2700343">
            <a:off x="6525068" y="3418854"/>
            <a:ext cx="599851" cy="6249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4" name="TextBox 423">
            <a:extLst>
              <a:ext uri="{FF2B5EF4-FFF2-40B4-BE49-F238E27FC236}">
                <a16:creationId xmlns:a16="http://schemas.microsoft.com/office/drawing/2014/main" id="{A8522E70-F75B-0072-9483-6247D04C9876}"/>
              </a:ext>
            </a:extLst>
          </p:cNvPr>
          <p:cNvSpPr txBox="1"/>
          <p:nvPr/>
        </p:nvSpPr>
        <p:spPr>
          <a:xfrm>
            <a:off x="6355107" y="3601785"/>
            <a:ext cx="939772" cy="415498"/>
          </a:xfrm>
          <a:prstGeom prst="rect">
            <a:avLst/>
          </a:prstGeom>
          <a:noFill/>
        </p:spPr>
        <p:txBody>
          <a:bodyPr wrap="square" rtlCol="0">
            <a:spAutoFit/>
          </a:bodyPr>
          <a:lstStyle/>
          <a:p>
            <a:pPr algn="ctr"/>
            <a:r>
              <a:rPr lang="en-US" sz="1050" dirty="0"/>
              <a:t>Is employed by</a:t>
            </a:r>
          </a:p>
        </p:txBody>
      </p:sp>
      <p:sp>
        <p:nvSpPr>
          <p:cNvPr id="425" name="Rounded Rectangle 424">
            <a:extLst>
              <a:ext uri="{FF2B5EF4-FFF2-40B4-BE49-F238E27FC236}">
                <a16:creationId xmlns:a16="http://schemas.microsoft.com/office/drawing/2014/main" id="{9B83B8EB-E593-B908-8E21-3143EA289190}"/>
              </a:ext>
            </a:extLst>
          </p:cNvPr>
          <p:cNvSpPr/>
          <p:nvPr/>
        </p:nvSpPr>
        <p:spPr>
          <a:xfrm rot="2700343">
            <a:off x="7930104" y="1627858"/>
            <a:ext cx="507387" cy="5202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8" name="Rounded Rectangle 427">
            <a:extLst>
              <a:ext uri="{FF2B5EF4-FFF2-40B4-BE49-F238E27FC236}">
                <a16:creationId xmlns:a16="http://schemas.microsoft.com/office/drawing/2014/main" id="{0DEA951D-046C-0C38-8003-8C39F35B1840}"/>
              </a:ext>
            </a:extLst>
          </p:cNvPr>
          <p:cNvSpPr/>
          <p:nvPr/>
        </p:nvSpPr>
        <p:spPr>
          <a:xfrm rot="2700343">
            <a:off x="5611225" y="1657577"/>
            <a:ext cx="520684" cy="5202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9" name="Rounded Rectangle 428">
            <a:extLst>
              <a:ext uri="{FF2B5EF4-FFF2-40B4-BE49-F238E27FC236}">
                <a16:creationId xmlns:a16="http://schemas.microsoft.com/office/drawing/2014/main" id="{E66D3280-7AEC-7F3C-570F-CF6445DF1925}"/>
              </a:ext>
            </a:extLst>
          </p:cNvPr>
          <p:cNvSpPr/>
          <p:nvPr/>
        </p:nvSpPr>
        <p:spPr>
          <a:xfrm rot="2700343">
            <a:off x="4755940" y="499410"/>
            <a:ext cx="520684" cy="5202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0" name="Rounded Rectangle 429">
            <a:extLst>
              <a:ext uri="{FF2B5EF4-FFF2-40B4-BE49-F238E27FC236}">
                <a16:creationId xmlns:a16="http://schemas.microsoft.com/office/drawing/2014/main" id="{21211710-F0DF-31D7-9074-3D3617C34D43}"/>
              </a:ext>
            </a:extLst>
          </p:cNvPr>
          <p:cNvSpPr/>
          <p:nvPr/>
        </p:nvSpPr>
        <p:spPr>
          <a:xfrm rot="2700343">
            <a:off x="2506334" y="2160836"/>
            <a:ext cx="520684" cy="5202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1" name="Rounded Rectangle 430">
            <a:extLst>
              <a:ext uri="{FF2B5EF4-FFF2-40B4-BE49-F238E27FC236}">
                <a16:creationId xmlns:a16="http://schemas.microsoft.com/office/drawing/2014/main" id="{A649B5BF-41E3-BC9A-9C10-526F6181CEA6}"/>
              </a:ext>
            </a:extLst>
          </p:cNvPr>
          <p:cNvSpPr/>
          <p:nvPr/>
        </p:nvSpPr>
        <p:spPr>
          <a:xfrm rot="2700343">
            <a:off x="2403459" y="3949868"/>
            <a:ext cx="520684" cy="5202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3" name="TextBox 432">
            <a:extLst>
              <a:ext uri="{FF2B5EF4-FFF2-40B4-BE49-F238E27FC236}">
                <a16:creationId xmlns:a16="http://schemas.microsoft.com/office/drawing/2014/main" id="{51068487-E726-3143-5D2E-EA8E85EABE81}"/>
              </a:ext>
            </a:extLst>
          </p:cNvPr>
          <p:cNvSpPr txBox="1"/>
          <p:nvPr/>
        </p:nvSpPr>
        <p:spPr>
          <a:xfrm>
            <a:off x="2281115" y="2219314"/>
            <a:ext cx="939772" cy="253916"/>
          </a:xfrm>
          <a:prstGeom prst="rect">
            <a:avLst/>
          </a:prstGeom>
          <a:noFill/>
        </p:spPr>
        <p:txBody>
          <a:bodyPr wrap="square" rtlCol="0">
            <a:spAutoFit/>
          </a:bodyPr>
          <a:lstStyle/>
          <a:p>
            <a:pPr algn="ctr"/>
            <a:r>
              <a:rPr lang="en-US" sz="1050" dirty="0"/>
              <a:t>Pays</a:t>
            </a:r>
          </a:p>
        </p:txBody>
      </p:sp>
      <p:sp>
        <p:nvSpPr>
          <p:cNvPr id="434" name="TextBox 433">
            <a:extLst>
              <a:ext uri="{FF2B5EF4-FFF2-40B4-BE49-F238E27FC236}">
                <a16:creationId xmlns:a16="http://schemas.microsoft.com/office/drawing/2014/main" id="{6E3C8457-59D0-D244-EFEB-43630447AD9A}"/>
              </a:ext>
            </a:extLst>
          </p:cNvPr>
          <p:cNvSpPr txBox="1"/>
          <p:nvPr/>
        </p:nvSpPr>
        <p:spPr>
          <a:xfrm>
            <a:off x="2195638" y="4068872"/>
            <a:ext cx="939772" cy="253916"/>
          </a:xfrm>
          <a:prstGeom prst="rect">
            <a:avLst/>
          </a:prstGeom>
          <a:noFill/>
        </p:spPr>
        <p:txBody>
          <a:bodyPr wrap="square" rtlCol="0">
            <a:spAutoFit/>
          </a:bodyPr>
          <a:lstStyle/>
          <a:p>
            <a:pPr algn="ctr"/>
            <a:r>
              <a:rPr lang="en-US" sz="1050" dirty="0"/>
              <a:t>Generates</a:t>
            </a:r>
          </a:p>
        </p:txBody>
      </p:sp>
      <p:sp>
        <p:nvSpPr>
          <p:cNvPr id="435" name="TextBox 434">
            <a:extLst>
              <a:ext uri="{FF2B5EF4-FFF2-40B4-BE49-F238E27FC236}">
                <a16:creationId xmlns:a16="http://schemas.microsoft.com/office/drawing/2014/main" id="{142EFFDC-E342-5D54-D12A-414FA80F427D}"/>
              </a:ext>
            </a:extLst>
          </p:cNvPr>
          <p:cNvSpPr txBox="1"/>
          <p:nvPr/>
        </p:nvSpPr>
        <p:spPr>
          <a:xfrm>
            <a:off x="4548028" y="538781"/>
            <a:ext cx="939772" cy="253916"/>
          </a:xfrm>
          <a:prstGeom prst="rect">
            <a:avLst/>
          </a:prstGeom>
          <a:noFill/>
        </p:spPr>
        <p:txBody>
          <a:bodyPr wrap="square" rtlCol="0">
            <a:spAutoFit/>
          </a:bodyPr>
          <a:lstStyle/>
          <a:p>
            <a:pPr algn="ctr"/>
            <a:r>
              <a:rPr lang="en-US" sz="1050" dirty="0"/>
              <a:t>Pays</a:t>
            </a:r>
          </a:p>
        </p:txBody>
      </p:sp>
      <p:sp>
        <p:nvSpPr>
          <p:cNvPr id="436" name="TextBox 435">
            <a:extLst>
              <a:ext uri="{FF2B5EF4-FFF2-40B4-BE49-F238E27FC236}">
                <a16:creationId xmlns:a16="http://schemas.microsoft.com/office/drawing/2014/main" id="{DA16BD55-BFA3-C2B7-3324-5C20DA149BF1}"/>
              </a:ext>
            </a:extLst>
          </p:cNvPr>
          <p:cNvSpPr txBox="1"/>
          <p:nvPr/>
        </p:nvSpPr>
        <p:spPr>
          <a:xfrm>
            <a:off x="5401681" y="1790010"/>
            <a:ext cx="939772" cy="253916"/>
          </a:xfrm>
          <a:prstGeom prst="rect">
            <a:avLst/>
          </a:prstGeom>
          <a:noFill/>
        </p:spPr>
        <p:txBody>
          <a:bodyPr wrap="square" rtlCol="0">
            <a:spAutoFit/>
          </a:bodyPr>
          <a:lstStyle/>
          <a:p>
            <a:pPr algn="ctr"/>
            <a:r>
              <a:rPr lang="en-US" sz="1050" dirty="0"/>
              <a:t>Places</a:t>
            </a:r>
          </a:p>
        </p:txBody>
      </p:sp>
      <p:sp>
        <p:nvSpPr>
          <p:cNvPr id="437" name="TextBox 436">
            <a:extLst>
              <a:ext uri="{FF2B5EF4-FFF2-40B4-BE49-F238E27FC236}">
                <a16:creationId xmlns:a16="http://schemas.microsoft.com/office/drawing/2014/main" id="{0DA8E9A1-946A-457A-B28E-2F2ECE46ECBA}"/>
              </a:ext>
            </a:extLst>
          </p:cNvPr>
          <p:cNvSpPr txBox="1"/>
          <p:nvPr/>
        </p:nvSpPr>
        <p:spPr>
          <a:xfrm>
            <a:off x="7729485" y="1682866"/>
            <a:ext cx="939772" cy="253916"/>
          </a:xfrm>
          <a:prstGeom prst="rect">
            <a:avLst/>
          </a:prstGeom>
          <a:noFill/>
        </p:spPr>
        <p:txBody>
          <a:bodyPr wrap="square" rtlCol="0">
            <a:spAutoFit/>
          </a:bodyPr>
          <a:lstStyle/>
          <a:p>
            <a:pPr algn="ctr"/>
            <a:r>
              <a:rPr lang="en-US" sz="1050" dirty="0"/>
              <a:t>Delivers</a:t>
            </a:r>
          </a:p>
        </p:txBody>
      </p:sp>
      <p:sp>
        <p:nvSpPr>
          <p:cNvPr id="438" name="TextBox 437">
            <a:extLst>
              <a:ext uri="{FF2B5EF4-FFF2-40B4-BE49-F238E27FC236}">
                <a16:creationId xmlns:a16="http://schemas.microsoft.com/office/drawing/2014/main" id="{A614E9E9-9464-D764-B5C6-D1A2F04F6B1C}"/>
              </a:ext>
            </a:extLst>
          </p:cNvPr>
          <p:cNvSpPr txBox="1"/>
          <p:nvPr/>
        </p:nvSpPr>
        <p:spPr>
          <a:xfrm>
            <a:off x="5686619" y="517601"/>
            <a:ext cx="389850" cy="253916"/>
          </a:xfrm>
          <a:prstGeom prst="rect">
            <a:avLst/>
          </a:prstGeom>
          <a:noFill/>
        </p:spPr>
        <p:txBody>
          <a:bodyPr wrap="none" rtlCol="0">
            <a:spAutoFit/>
          </a:bodyPr>
          <a:lstStyle/>
          <a:p>
            <a:r>
              <a:rPr lang="en-US" sz="1050" dirty="0"/>
              <a:t>1..1</a:t>
            </a:r>
          </a:p>
        </p:txBody>
      </p:sp>
      <p:sp>
        <p:nvSpPr>
          <p:cNvPr id="439" name="TextBox 438">
            <a:extLst>
              <a:ext uri="{FF2B5EF4-FFF2-40B4-BE49-F238E27FC236}">
                <a16:creationId xmlns:a16="http://schemas.microsoft.com/office/drawing/2014/main" id="{FC3EE048-6C75-36E3-E8AC-256CACD7C4EA}"/>
              </a:ext>
            </a:extLst>
          </p:cNvPr>
          <p:cNvSpPr txBox="1"/>
          <p:nvPr/>
        </p:nvSpPr>
        <p:spPr>
          <a:xfrm>
            <a:off x="7316189" y="604004"/>
            <a:ext cx="389850" cy="253916"/>
          </a:xfrm>
          <a:prstGeom prst="rect">
            <a:avLst/>
          </a:prstGeom>
          <a:noFill/>
        </p:spPr>
        <p:txBody>
          <a:bodyPr wrap="none" rtlCol="0">
            <a:spAutoFit/>
          </a:bodyPr>
          <a:lstStyle/>
          <a:p>
            <a:r>
              <a:rPr lang="en-US" sz="1050" dirty="0"/>
              <a:t>1..1</a:t>
            </a:r>
          </a:p>
        </p:txBody>
      </p:sp>
      <p:sp>
        <p:nvSpPr>
          <p:cNvPr id="440" name="TextBox 439">
            <a:extLst>
              <a:ext uri="{FF2B5EF4-FFF2-40B4-BE49-F238E27FC236}">
                <a16:creationId xmlns:a16="http://schemas.microsoft.com/office/drawing/2014/main" id="{7909DA37-81D1-7B66-AEE3-45BDCAF8CFB0}"/>
              </a:ext>
            </a:extLst>
          </p:cNvPr>
          <p:cNvSpPr txBox="1"/>
          <p:nvPr/>
        </p:nvSpPr>
        <p:spPr>
          <a:xfrm>
            <a:off x="9847113" y="1180689"/>
            <a:ext cx="389850" cy="253916"/>
          </a:xfrm>
          <a:prstGeom prst="rect">
            <a:avLst/>
          </a:prstGeom>
          <a:noFill/>
        </p:spPr>
        <p:txBody>
          <a:bodyPr wrap="none" rtlCol="0">
            <a:spAutoFit/>
          </a:bodyPr>
          <a:lstStyle/>
          <a:p>
            <a:r>
              <a:rPr lang="en-US" sz="1050" dirty="0"/>
              <a:t>1..1</a:t>
            </a:r>
          </a:p>
        </p:txBody>
      </p:sp>
      <p:sp>
        <p:nvSpPr>
          <p:cNvPr id="441" name="TextBox 440">
            <a:extLst>
              <a:ext uri="{FF2B5EF4-FFF2-40B4-BE49-F238E27FC236}">
                <a16:creationId xmlns:a16="http://schemas.microsoft.com/office/drawing/2014/main" id="{D01F7F8F-5226-D1C4-56C5-2FCF84DB4D8A}"/>
              </a:ext>
            </a:extLst>
          </p:cNvPr>
          <p:cNvSpPr txBox="1"/>
          <p:nvPr/>
        </p:nvSpPr>
        <p:spPr>
          <a:xfrm>
            <a:off x="9183924" y="1441501"/>
            <a:ext cx="436338" cy="253916"/>
          </a:xfrm>
          <a:prstGeom prst="rect">
            <a:avLst/>
          </a:prstGeom>
          <a:noFill/>
        </p:spPr>
        <p:txBody>
          <a:bodyPr wrap="none" rtlCol="0">
            <a:spAutoFit/>
          </a:bodyPr>
          <a:lstStyle/>
          <a:p>
            <a:r>
              <a:rPr lang="en-US" sz="1050" dirty="0"/>
              <a:t>0..M</a:t>
            </a:r>
          </a:p>
        </p:txBody>
      </p:sp>
      <p:sp>
        <p:nvSpPr>
          <p:cNvPr id="442" name="TextBox 441">
            <a:extLst>
              <a:ext uri="{FF2B5EF4-FFF2-40B4-BE49-F238E27FC236}">
                <a16:creationId xmlns:a16="http://schemas.microsoft.com/office/drawing/2014/main" id="{B258651C-10D4-A363-11A9-59A1DF91C10C}"/>
              </a:ext>
            </a:extLst>
          </p:cNvPr>
          <p:cNvSpPr txBox="1"/>
          <p:nvPr/>
        </p:nvSpPr>
        <p:spPr>
          <a:xfrm>
            <a:off x="5043155" y="2522913"/>
            <a:ext cx="389850" cy="253916"/>
          </a:xfrm>
          <a:prstGeom prst="rect">
            <a:avLst/>
          </a:prstGeom>
          <a:noFill/>
        </p:spPr>
        <p:txBody>
          <a:bodyPr wrap="none" rtlCol="0">
            <a:spAutoFit/>
          </a:bodyPr>
          <a:lstStyle/>
          <a:p>
            <a:r>
              <a:rPr lang="en-US" sz="1050" dirty="0"/>
              <a:t>1..1</a:t>
            </a:r>
          </a:p>
        </p:txBody>
      </p:sp>
      <p:sp>
        <p:nvSpPr>
          <p:cNvPr id="443" name="TextBox 442">
            <a:extLst>
              <a:ext uri="{FF2B5EF4-FFF2-40B4-BE49-F238E27FC236}">
                <a16:creationId xmlns:a16="http://schemas.microsoft.com/office/drawing/2014/main" id="{7015B07E-4398-1307-EE2E-EB5ECF4ACA6C}"/>
              </a:ext>
            </a:extLst>
          </p:cNvPr>
          <p:cNvSpPr txBox="1"/>
          <p:nvPr/>
        </p:nvSpPr>
        <p:spPr>
          <a:xfrm>
            <a:off x="9278133" y="1885035"/>
            <a:ext cx="389850" cy="253916"/>
          </a:xfrm>
          <a:prstGeom prst="rect">
            <a:avLst/>
          </a:prstGeom>
          <a:noFill/>
        </p:spPr>
        <p:txBody>
          <a:bodyPr wrap="none" rtlCol="0">
            <a:spAutoFit/>
          </a:bodyPr>
          <a:lstStyle/>
          <a:p>
            <a:r>
              <a:rPr lang="en-US" sz="1050" dirty="0"/>
              <a:t>1..1</a:t>
            </a:r>
          </a:p>
        </p:txBody>
      </p:sp>
      <p:sp>
        <p:nvSpPr>
          <p:cNvPr id="444" name="TextBox 443">
            <a:extLst>
              <a:ext uri="{FF2B5EF4-FFF2-40B4-BE49-F238E27FC236}">
                <a16:creationId xmlns:a16="http://schemas.microsoft.com/office/drawing/2014/main" id="{24A89056-AC11-6001-5E18-DD81F2992CAD}"/>
              </a:ext>
            </a:extLst>
          </p:cNvPr>
          <p:cNvSpPr txBox="1"/>
          <p:nvPr/>
        </p:nvSpPr>
        <p:spPr>
          <a:xfrm>
            <a:off x="6810795" y="2346361"/>
            <a:ext cx="389850" cy="253916"/>
          </a:xfrm>
          <a:prstGeom prst="rect">
            <a:avLst/>
          </a:prstGeom>
          <a:noFill/>
        </p:spPr>
        <p:txBody>
          <a:bodyPr wrap="none" rtlCol="0">
            <a:spAutoFit/>
          </a:bodyPr>
          <a:lstStyle/>
          <a:p>
            <a:r>
              <a:rPr lang="en-US" sz="1050" dirty="0"/>
              <a:t>1..1</a:t>
            </a:r>
          </a:p>
        </p:txBody>
      </p:sp>
      <p:sp>
        <p:nvSpPr>
          <p:cNvPr id="445" name="TextBox 444">
            <a:extLst>
              <a:ext uri="{FF2B5EF4-FFF2-40B4-BE49-F238E27FC236}">
                <a16:creationId xmlns:a16="http://schemas.microsoft.com/office/drawing/2014/main" id="{4ADDAD33-AC03-447A-D1D7-45037A84B240}"/>
              </a:ext>
            </a:extLst>
          </p:cNvPr>
          <p:cNvSpPr txBox="1"/>
          <p:nvPr/>
        </p:nvSpPr>
        <p:spPr>
          <a:xfrm>
            <a:off x="10345111" y="1893472"/>
            <a:ext cx="436338" cy="253916"/>
          </a:xfrm>
          <a:prstGeom prst="rect">
            <a:avLst/>
          </a:prstGeom>
          <a:noFill/>
        </p:spPr>
        <p:txBody>
          <a:bodyPr wrap="none" rtlCol="0">
            <a:spAutoFit/>
          </a:bodyPr>
          <a:lstStyle/>
          <a:p>
            <a:r>
              <a:rPr lang="en-US" sz="1050" dirty="0"/>
              <a:t>0..M</a:t>
            </a:r>
          </a:p>
        </p:txBody>
      </p:sp>
      <p:sp>
        <p:nvSpPr>
          <p:cNvPr id="446" name="TextBox 445">
            <a:extLst>
              <a:ext uri="{FF2B5EF4-FFF2-40B4-BE49-F238E27FC236}">
                <a16:creationId xmlns:a16="http://schemas.microsoft.com/office/drawing/2014/main" id="{591B06AB-B347-6667-43C9-7C6DBE0B09C4}"/>
              </a:ext>
            </a:extLst>
          </p:cNvPr>
          <p:cNvSpPr txBox="1"/>
          <p:nvPr/>
        </p:nvSpPr>
        <p:spPr>
          <a:xfrm>
            <a:off x="7900021" y="3932960"/>
            <a:ext cx="389850" cy="253916"/>
          </a:xfrm>
          <a:prstGeom prst="rect">
            <a:avLst/>
          </a:prstGeom>
          <a:noFill/>
        </p:spPr>
        <p:txBody>
          <a:bodyPr wrap="none" rtlCol="0">
            <a:spAutoFit/>
          </a:bodyPr>
          <a:lstStyle/>
          <a:p>
            <a:r>
              <a:rPr lang="en-US" sz="1050" dirty="0"/>
              <a:t>1..1</a:t>
            </a:r>
          </a:p>
        </p:txBody>
      </p:sp>
      <p:sp>
        <p:nvSpPr>
          <p:cNvPr id="447" name="TextBox 446">
            <a:extLst>
              <a:ext uri="{FF2B5EF4-FFF2-40B4-BE49-F238E27FC236}">
                <a16:creationId xmlns:a16="http://schemas.microsoft.com/office/drawing/2014/main" id="{B975FB49-AB80-0B6B-737C-D4B238A0FE3A}"/>
              </a:ext>
            </a:extLst>
          </p:cNvPr>
          <p:cNvSpPr txBox="1"/>
          <p:nvPr/>
        </p:nvSpPr>
        <p:spPr>
          <a:xfrm>
            <a:off x="10867968" y="4695404"/>
            <a:ext cx="436338" cy="253916"/>
          </a:xfrm>
          <a:prstGeom prst="rect">
            <a:avLst/>
          </a:prstGeom>
          <a:noFill/>
        </p:spPr>
        <p:txBody>
          <a:bodyPr wrap="none" rtlCol="0">
            <a:spAutoFit/>
          </a:bodyPr>
          <a:lstStyle/>
          <a:p>
            <a:r>
              <a:rPr lang="en-US" sz="1050" dirty="0"/>
              <a:t>1..M</a:t>
            </a:r>
          </a:p>
        </p:txBody>
      </p:sp>
      <p:sp>
        <p:nvSpPr>
          <p:cNvPr id="448" name="TextBox 447">
            <a:extLst>
              <a:ext uri="{FF2B5EF4-FFF2-40B4-BE49-F238E27FC236}">
                <a16:creationId xmlns:a16="http://schemas.microsoft.com/office/drawing/2014/main" id="{103E5A41-2196-0F34-D7F0-CE7A6348ECB3}"/>
              </a:ext>
            </a:extLst>
          </p:cNvPr>
          <p:cNvSpPr txBox="1"/>
          <p:nvPr/>
        </p:nvSpPr>
        <p:spPr>
          <a:xfrm>
            <a:off x="9432684" y="5205500"/>
            <a:ext cx="436338" cy="253916"/>
          </a:xfrm>
          <a:prstGeom prst="rect">
            <a:avLst/>
          </a:prstGeom>
          <a:noFill/>
        </p:spPr>
        <p:txBody>
          <a:bodyPr wrap="none" rtlCol="0">
            <a:spAutoFit/>
          </a:bodyPr>
          <a:lstStyle/>
          <a:p>
            <a:r>
              <a:rPr lang="en-US" sz="1050" dirty="0"/>
              <a:t>1..M</a:t>
            </a:r>
          </a:p>
        </p:txBody>
      </p:sp>
      <p:sp>
        <p:nvSpPr>
          <p:cNvPr id="449" name="TextBox 448">
            <a:extLst>
              <a:ext uri="{FF2B5EF4-FFF2-40B4-BE49-F238E27FC236}">
                <a16:creationId xmlns:a16="http://schemas.microsoft.com/office/drawing/2014/main" id="{286E1CA4-D76E-72FA-EE05-458F1E57DDC0}"/>
              </a:ext>
            </a:extLst>
          </p:cNvPr>
          <p:cNvSpPr txBox="1"/>
          <p:nvPr/>
        </p:nvSpPr>
        <p:spPr>
          <a:xfrm>
            <a:off x="8449397" y="4467619"/>
            <a:ext cx="389850" cy="253916"/>
          </a:xfrm>
          <a:prstGeom prst="rect">
            <a:avLst/>
          </a:prstGeom>
          <a:noFill/>
        </p:spPr>
        <p:txBody>
          <a:bodyPr wrap="none" rtlCol="0">
            <a:spAutoFit/>
          </a:bodyPr>
          <a:lstStyle/>
          <a:p>
            <a:r>
              <a:rPr lang="en-US" sz="1050" dirty="0"/>
              <a:t>1..1</a:t>
            </a:r>
          </a:p>
        </p:txBody>
      </p:sp>
      <p:sp>
        <p:nvSpPr>
          <p:cNvPr id="450" name="TextBox 449">
            <a:extLst>
              <a:ext uri="{FF2B5EF4-FFF2-40B4-BE49-F238E27FC236}">
                <a16:creationId xmlns:a16="http://schemas.microsoft.com/office/drawing/2014/main" id="{F2272C4D-D5F5-F0C9-6206-B839FE8685A4}"/>
              </a:ext>
            </a:extLst>
          </p:cNvPr>
          <p:cNvSpPr txBox="1"/>
          <p:nvPr/>
        </p:nvSpPr>
        <p:spPr>
          <a:xfrm>
            <a:off x="7740239" y="4670407"/>
            <a:ext cx="389850" cy="253916"/>
          </a:xfrm>
          <a:prstGeom prst="rect">
            <a:avLst/>
          </a:prstGeom>
          <a:noFill/>
        </p:spPr>
        <p:txBody>
          <a:bodyPr wrap="none" rtlCol="0">
            <a:spAutoFit/>
          </a:bodyPr>
          <a:lstStyle/>
          <a:p>
            <a:r>
              <a:rPr lang="en-US" sz="1050" dirty="0"/>
              <a:t>1..1</a:t>
            </a:r>
          </a:p>
        </p:txBody>
      </p:sp>
      <p:sp>
        <p:nvSpPr>
          <p:cNvPr id="451" name="TextBox 450">
            <a:extLst>
              <a:ext uri="{FF2B5EF4-FFF2-40B4-BE49-F238E27FC236}">
                <a16:creationId xmlns:a16="http://schemas.microsoft.com/office/drawing/2014/main" id="{0C37EA8C-A2E8-9D32-6C1C-A2C992A44DA1}"/>
              </a:ext>
            </a:extLst>
          </p:cNvPr>
          <p:cNvSpPr txBox="1"/>
          <p:nvPr/>
        </p:nvSpPr>
        <p:spPr>
          <a:xfrm>
            <a:off x="7020264" y="4289797"/>
            <a:ext cx="389850" cy="253916"/>
          </a:xfrm>
          <a:prstGeom prst="rect">
            <a:avLst/>
          </a:prstGeom>
          <a:noFill/>
        </p:spPr>
        <p:txBody>
          <a:bodyPr wrap="none" rtlCol="0">
            <a:spAutoFit/>
          </a:bodyPr>
          <a:lstStyle/>
          <a:p>
            <a:r>
              <a:rPr lang="en-US" sz="1050" dirty="0"/>
              <a:t>1..1</a:t>
            </a:r>
          </a:p>
        </p:txBody>
      </p:sp>
      <p:sp>
        <p:nvSpPr>
          <p:cNvPr id="452" name="TextBox 451">
            <a:extLst>
              <a:ext uri="{FF2B5EF4-FFF2-40B4-BE49-F238E27FC236}">
                <a16:creationId xmlns:a16="http://schemas.microsoft.com/office/drawing/2014/main" id="{18F51C7E-1077-4E01-890A-BCC39D198029}"/>
              </a:ext>
            </a:extLst>
          </p:cNvPr>
          <p:cNvSpPr txBox="1"/>
          <p:nvPr/>
        </p:nvSpPr>
        <p:spPr>
          <a:xfrm>
            <a:off x="3662106" y="5560690"/>
            <a:ext cx="436338" cy="253916"/>
          </a:xfrm>
          <a:prstGeom prst="rect">
            <a:avLst/>
          </a:prstGeom>
          <a:noFill/>
        </p:spPr>
        <p:txBody>
          <a:bodyPr wrap="none" rtlCol="0">
            <a:spAutoFit/>
          </a:bodyPr>
          <a:lstStyle/>
          <a:p>
            <a:r>
              <a:rPr lang="en-US" sz="1050" dirty="0"/>
              <a:t>1..M</a:t>
            </a:r>
          </a:p>
        </p:txBody>
      </p:sp>
      <p:sp>
        <p:nvSpPr>
          <p:cNvPr id="453" name="TextBox 452">
            <a:extLst>
              <a:ext uri="{FF2B5EF4-FFF2-40B4-BE49-F238E27FC236}">
                <a16:creationId xmlns:a16="http://schemas.microsoft.com/office/drawing/2014/main" id="{480AA56D-FEA6-A0B1-9CDE-F74E68530CA0}"/>
              </a:ext>
            </a:extLst>
          </p:cNvPr>
          <p:cNvSpPr txBox="1"/>
          <p:nvPr/>
        </p:nvSpPr>
        <p:spPr>
          <a:xfrm>
            <a:off x="10519901" y="5435798"/>
            <a:ext cx="436338" cy="253916"/>
          </a:xfrm>
          <a:prstGeom prst="rect">
            <a:avLst/>
          </a:prstGeom>
          <a:noFill/>
        </p:spPr>
        <p:txBody>
          <a:bodyPr wrap="none" rtlCol="0">
            <a:spAutoFit/>
          </a:bodyPr>
          <a:lstStyle/>
          <a:p>
            <a:r>
              <a:rPr lang="en-US" sz="1050" dirty="0"/>
              <a:t>1..M</a:t>
            </a:r>
          </a:p>
        </p:txBody>
      </p:sp>
      <p:sp>
        <p:nvSpPr>
          <p:cNvPr id="454" name="TextBox 453">
            <a:extLst>
              <a:ext uri="{FF2B5EF4-FFF2-40B4-BE49-F238E27FC236}">
                <a16:creationId xmlns:a16="http://schemas.microsoft.com/office/drawing/2014/main" id="{BA4EA6BC-D2D4-9757-FF61-9216FDF8A5A1}"/>
              </a:ext>
            </a:extLst>
          </p:cNvPr>
          <p:cNvSpPr txBox="1"/>
          <p:nvPr/>
        </p:nvSpPr>
        <p:spPr>
          <a:xfrm>
            <a:off x="1930103" y="5333330"/>
            <a:ext cx="389850" cy="253916"/>
          </a:xfrm>
          <a:prstGeom prst="rect">
            <a:avLst/>
          </a:prstGeom>
          <a:noFill/>
        </p:spPr>
        <p:txBody>
          <a:bodyPr wrap="none" rtlCol="0">
            <a:spAutoFit/>
          </a:bodyPr>
          <a:lstStyle/>
          <a:p>
            <a:r>
              <a:rPr lang="en-US" sz="1050" dirty="0"/>
              <a:t>1..1</a:t>
            </a:r>
          </a:p>
        </p:txBody>
      </p:sp>
      <p:sp>
        <p:nvSpPr>
          <p:cNvPr id="455" name="TextBox 454">
            <a:extLst>
              <a:ext uri="{FF2B5EF4-FFF2-40B4-BE49-F238E27FC236}">
                <a16:creationId xmlns:a16="http://schemas.microsoft.com/office/drawing/2014/main" id="{E287A498-1485-F00F-2E88-009A70329898}"/>
              </a:ext>
            </a:extLst>
          </p:cNvPr>
          <p:cNvSpPr txBox="1"/>
          <p:nvPr/>
        </p:nvSpPr>
        <p:spPr>
          <a:xfrm>
            <a:off x="486282" y="4434782"/>
            <a:ext cx="436338" cy="253916"/>
          </a:xfrm>
          <a:prstGeom prst="rect">
            <a:avLst/>
          </a:prstGeom>
          <a:noFill/>
        </p:spPr>
        <p:txBody>
          <a:bodyPr wrap="none" rtlCol="0">
            <a:spAutoFit/>
          </a:bodyPr>
          <a:lstStyle/>
          <a:p>
            <a:r>
              <a:rPr lang="en-US" sz="1050" dirty="0"/>
              <a:t>0..M</a:t>
            </a:r>
          </a:p>
        </p:txBody>
      </p:sp>
      <p:sp>
        <p:nvSpPr>
          <p:cNvPr id="456" name="TextBox 455">
            <a:extLst>
              <a:ext uri="{FF2B5EF4-FFF2-40B4-BE49-F238E27FC236}">
                <a16:creationId xmlns:a16="http://schemas.microsoft.com/office/drawing/2014/main" id="{C73CD6B1-7CEA-06BC-D65F-50C7306C5324}"/>
              </a:ext>
            </a:extLst>
          </p:cNvPr>
          <p:cNvSpPr txBox="1"/>
          <p:nvPr/>
        </p:nvSpPr>
        <p:spPr>
          <a:xfrm>
            <a:off x="532461" y="3734782"/>
            <a:ext cx="436338" cy="253916"/>
          </a:xfrm>
          <a:prstGeom prst="rect">
            <a:avLst/>
          </a:prstGeom>
          <a:noFill/>
        </p:spPr>
        <p:txBody>
          <a:bodyPr wrap="none" rtlCol="0">
            <a:spAutoFit/>
          </a:bodyPr>
          <a:lstStyle/>
          <a:p>
            <a:r>
              <a:rPr lang="en-US" sz="1050" dirty="0"/>
              <a:t>0..M</a:t>
            </a:r>
          </a:p>
        </p:txBody>
      </p:sp>
      <p:sp>
        <p:nvSpPr>
          <p:cNvPr id="457" name="TextBox 456">
            <a:extLst>
              <a:ext uri="{FF2B5EF4-FFF2-40B4-BE49-F238E27FC236}">
                <a16:creationId xmlns:a16="http://schemas.microsoft.com/office/drawing/2014/main" id="{39F5AE06-FD41-8861-DE98-C580A6CDAC56}"/>
              </a:ext>
            </a:extLst>
          </p:cNvPr>
          <p:cNvSpPr txBox="1"/>
          <p:nvPr/>
        </p:nvSpPr>
        <p:spPr>
          <a:xfrm>
            <a:off x="548724" y="2685073"/>
            <a:ext cx="389850" cy="253916"/>
          </a:xfrm>
          <a:prstGeom prst="rect">
            <a:avLst/>
          </a:prstGeom>
          <a:noFill/>
        </p:spPr>
        <p:txBody>
          <a:bodyPr wrap="none" rtlCol="0">
            <a:spAutoFit/>
          </a:bodyPr>
          <a:lstStyle/>
          <a:p>
            <a:r>
              <a:rPr lang="en-US" sz="1050" dirty="0"/>
              <a:t>1..1</a:t>
            </a:r>
          </a:p>
        </p:txBody>
      </p:sp>
      <p:sp>
        <p:nvSpPr>
          <p:cNvPr id="458" name="TextBox 457">
            <a:extLst>
              <a:ext uri="{FF2B5EF4-FFF2-40B4-BE49-F238E27FC236}">
                <a16:creationId xmlns:a16="http://schemas.microsoft.com/office/drawing/2014/main" id="{72DCEC8B-7A7F-5859-6E70-F47A3EB4AF3E}"/>
              </a:ext>
            </a:extLst>
          </p:cNvPr>
          <p:cNvSpPr txBox="1"/>
          <p:nvPr/>
        </p:nvSpPr>
        <p:spPr>
          <a:xfrm>
            <a:off x="1707758" y="2441460"/>
            <a:ext cx="389850" cy="253916"/>
          </a:xfrm>
          <a:prstGeom prst="rect">
            <a:avLst/>
          </a:prstGeom>
          <a:noFill/>
        </p:spPr>
        <p:txBody>
          <a:bodyPr wrap="none" rtlCol="0">
            <a:spAutoFit/>
          </a:bodyPr>
          <a:lstStyle/>
          <a:p>
            <a:r>
              <a:rPr lang="en-US" sz="1050" dirty="0"/>
              <a:t>1..1</a:t>
            </a:r>
          </a:p>
        </p:txBody>
      </p:sp>
      <p:sp>
        <p:nvSpPr>
          <p:cNvPr id="459" name="TextBox 458">
            <a:extLst>
              <a:ext uri="{FF2B5EF4-FFF2-40B4-BE49-F238E27FC236}">
                <a16:creationId xmlns:a16="http://schemas.microsoft.com/office/drawing/2014/main" id="{81BE80EF-33EC-B333-BE8D-9B896E4F121B}"/>
              </a:ext>
            </a:extLst>
          </p:cNvPr>
          <p:cNvSpPr txBox="1"/>
          <p:nvPr/>
        </p:nvSpPr>
        <p:spPr>
          <a:xfrm>
            <a:off x="3443398" y="3782333"/>
            <a:ext cx="389850" cy="253916"/>
          </a:xfrm>
          <a:prstGeom prst="rect">
            <a:avLst/>
          </a:prstGeom>
          <a:noFill/>
        </p:spPr>
        <p:txBody>
          <a:bodyPr wrap="none" rtlCol="0">
            <a:spAutoFit/>
          </a:bodyPr>
          <a:lstStyle/>
          <a:p>
            <a:r>
              <a:rPr lang="en-US" sz="1050" dirty="0"/>
              <a:t>1..1</a:t>
            </a:r>
          </a:p>
        </p:txBody>
      </p:sp>
      <p:sp>
        <p:nvSpPr>
          <p:cNvPr id="460" name="TextBox 459">
            <a:extLst>
              <a:ext uri="{FF2B5EF4-FFF2-40B4-BE49-F238E27FC236}">
                <a16:creationId xmlns:a16="http://schemas.microsoft.com/office/drawing/2014/main" id="{79868C16-AE71-B4F3-DAA9-66C3D7571DD4}"/>
              </a:ext>
            </a:extLst>
          </p:cNvPr>
          <p:cNvSpPr txBox="1"/>
          <p:nvPr/>
        </p:nvSpPr>
        <p:spPr>
          <a:xfrm>
            <a:off x="3424989" y="4243906"/>
            <a:ext cx="389850" cy="253916"/>
          </a:xfrm>
          <a:prstGeom prst="rect">
            <a:avLst/>
          </a:prstGeom>
          <a:noFill/>
        </p:spPr>
        <p:txBody>
          <a:bodyPr wrap="none" rtlCol="0">
            <a:spAutoFit/>
          </a:bodyPr>
          <a:lstStyle/>
          <a:p>
            <a:r>
              <a:rPr lang="en-US" sz="1050" dirty="0"/>
              <a:t>1..1</a:t>
            </a:r>
          </a:p>
        </p:txBody>
      </p:sp>
      <p:sp>
        <p:nvSpPr>
          <p:cNvPr id="461" name="TextBox 460">
            <a:extLst>
              <a:ext uri="{FF2B5EF4-FFF2-40B4-BE49-F238E27FC236}">
                <a16:creationId xmlns:a16="http://schemas.microsoft.com/office/drawing/2014/main" id="{5AA0917B-88BE-D160-C5B4-0845C851B06B}"/>
              </a:ext>
            </a:extLst>
          </p:cNvPr>
          <p:cNvSpPr txBox="1"/>
          <p:nvPr/>
        </p:nvSpPr>
        <p:spPr>
          <a:xfrm>
            <a:off x="1589099" y="4247209"/>
            <a:ext cx="389850" cy="253916"/>
          </a:xfrm>
          <a:prstGeom prst="rect">
            <a:avLst/>
          </a:prstGeom>
          <a:noFill/>
        </p:spPr>
        <p:txBody>
          <a:bodyPr wrap="none" rtlCol="0">
            <a:spAutoFit/>
          </a:bodyPr>
          <a:lstStyle/>
          <a:p>
            <a:r>
              <a:rPr lang="en-US" sz="1050" dirty="0"/>
              <a:t>1..1</a:t>
            </a:r>
          </a:p>
        </p:txBody>
      </p:sp>
      <p:sp>
        <p:nvSpPr>
          <p:cNvPr id="462" name="TextBox 461">
            <a:extLst>
              <a:ext uri="{FF2B5EF4-FFF2-40B4-BE49-F238E27FC236}">
                <a16:creationId xmlns:a16="http://schemas.microsoft.com/office/drawing/2014/main" id="{B68C3BD2-71B3-B070-5C2A-14C94E3178AF}"/>
              </a:ext>
            </a:extLst>
          </p:cNvPr>
          <p:cNvSpPr txBox="1"/>
          <p:nvPr/>
        </p:nvSpPr>
        <p:spPr>
          <a:xfrm>
            <a:off x="5530141" y="65309"/>
            <a:ext cx="771647" cy="253916"/>
          </a:xfrm>
          <a:prstGeom prst="rect">
            <a:avLst/>
          </a:prstGeom>
          <a:noFill/>
        </p:spPr>
        <p:txBody>
          <a:bodyPr wrap="square" rtlCol="0">
            <a:spAutoFit/>
          </a:bodyPr>
          <a:lstStyle/>
          <a:p>
            <a:r>
              <a:rPr lang="en-US" sz="1050" u="sng" dirty="0" err="1"/>
              <a:t>O_Bill_no</a:t>
            </a:r>
            <a:endParaRPr lang="en-US" sz="1050" u="sng" dirty="0"/>
          </a:p>
        </p:txBody>
      </p:sp>
      <p:sp>
        <p:nvSpPr>
          <p:cNvPr id="463" name="Oval 462">
            <a:extLst>
              <a:ext uri="{FF2B5EF4-FFF2-40B4-BE49-F238E27FC236}">
                <a16:creationId xmlns:a16="http://schemas.microsoft.com/office/drawing/2014/main" id="{AEEAC164-5E22-81C3-7291-1C5ABFEAFBF7}"/>
              </a:ext>
            </a:extLst>
          </p:cNvPr>
          <p:cNvSpPr/>
          <p:nvPr/>
        </p:nvSpPr>
        <p:spPr>
          <a:xfrm>
            <a:off x="5367356" y="72286"/>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4" name="TextBox 463">
            <a:extLst>
              <a:ext uri="{FF2B5EF4-FFF2-40B4-BE49-F238E27FC236}">
                <a16:creationId xmlns:a16="http://schemas.microsoft.com/office/drawing/2014/main" id="{D0F67795-16AB-4297-FBED-3DD10E1C5CF8}"/>
              </a:ext>
            </a:extLst>
          </p:cNvPr>
          <p:cNvSpPr txBox="1"/>
          <p:nvPr/>
        </p:nvSpPr>
        <p:spPr>
          <a:xfrm>
            <a:off x="6700694" y="47471"/>
            <a:ext cx="1031348" cy="253916"/>
          </a:xfrm>
          <a:prstGeom prst="rect">
            <a:avLst/>
          </a:prstGeom>
          <a:noFill/>
        </p:spPr>
        <p:txBody>
          <a:bodyPr wrap="square" rtlCol="0">
            <a:spAutoFit/>
          </a:bodyPr>
          <a:lstStyle/>
          <a:p>
            <a:r>
              <a:rPr lang="en-US" sz="1050" dirty="0" err="1"/>
              <a:t>Total_Amount</a:t>
            </a:r>
            <a:endParaRPr lang="en-US" sz="1050" dirty="0"/>
          </a:p>
        </p:txBody>
      </p:sp>
      <p:sp>
        <p:nvSpPr>
          <p:cNvPr id="465" name="Oval 464">
            <a:extLst>
              <a:ext uri="{FF2B5EF4-FFF2-40B4-BE49-F238E27FC236}">
                <a16:creationId xmlns:a16="http://schemas.microsoft.com/office/drawing/2014/main" id="{DB81C6E2-602D-D227-444A-490C9E2445F7}"/>
              </a:ext>
            </a:extLst>
          </p:cNvPr>
          <p:cNvSpPr/>
          <p:nvPr/>
        </p:nvSpPr>
        <p:spPr>
          <a:xfrm>
            <a:off x="6601707" y="54447"/>
            <a:ext cx="1094599" cy="2840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6" name="TextBox 465">
            <a:extLst>
              <a:ext uri="{FF2B5EF4-FFF2-40B4-BE49-F238E27FC236}">
                <a16:creationId xmlns:a16="http://schemas.microsoft.com/office/drawing/2014/main" id="{44AE721F-39A0-21DE-17E8-58F2F5126574}"/>
              </a:ext>
            </a:extLst>
          </p:cNvPr>
          <p:cNvSpPr txBox="1"/>
          <p:nvPr/>
        </p:nvSpPr>
        <p:spPr>
          <a:xfrm>
            <a:off x="7566059" y="1037562"/>
            <a:ext cx="1094773" cy="253916"/>
          </a:xfrm>
          <a:prstGeom prst="rect">
            <a:avLst/>
          </a:prstGeom>
          <a:noFill/>
        </p:spPr>
        <p:txBody>
          <a:bodyPr wrap="square" rtlCol="0">
            <a:spAutoFit/>
          </a:bodyPr>
          <a:lstStyle/>
          <a:p>
            <a:r>
              <a:rPr lang="en-US" sz="1050" dirty="0" err="1"/>
              <a:t>Payment_Type</a:t>
            </a:r>
            <a:endParaRPr lang="en-US" sz="1050" dirty="0"/>
          </a:p>
        </p:txBody>
      </p:sp>
      <p:sp>
        <p:nvSpPr>
          <p:cNvPr id="467" name="Oval 466">
            <a:extLst>
              <a:ext uri="{FF2B5EF4-FFF2-40B4-BE49-F238E27FC236}">
                <a16:creationId xmlns:a16="http://schemas.microsoft.com/office/drawing/2014/main" id="{70E8D063-BD6F-2D45-0E1F-4060D216F68C}"/>
              </a:ext>
            </a:extLst>
          </p:cNvPr>
          <p:cNvSpPr/>
          <p:nvPr/>
        </p:nvSpPr>
        <p:spPr>
          <a:xfrm>
            <a:off x="7539324" y="1044539"/>
            <a:ext cx="1044042" cy="306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69" name="Straight Connector 468">
            <a:extLst>
              <a:ext uri="{FF2B5EF4-FFF2-40B4-BE49-F238E27FC236}">
                <a16:creationId xmlns:a16="http://schemas.microsoft.com/office/drawing/2014/main" id="{83932B97-72BD-90CA-A8E1-54F50BD70CBC}"/>
              </a:ext>
            </a:extLst>
          </p:cNvPr>
          <p:cNvCxnSpPr>
            <a:cxnSpLocks/>
            <a:endCxn id="463" idx="4"/>
          </p:cNvCxnSpPr>
          <p:nvPr/>
        </p:nvCxnSpPr>
        <p:spPr>
          <a:xfrm flipH="1" flipV="1">
            <a:off x="5828612" y="338580"/>
            <a:ext cx="461255" cy="15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F72E6852-6E2C-B6EC-6126-910169097DA7}"/>
              </a:ext>
            </a:extLst>
          </p:cNvPr>
          <p:cNvCxnSpPr>
            <a:cxnSpLocks/>
            <a:endCxn id="465" idx="4"/>
          </p:cNvCxnSpPr>
          <p:nvPr/>
        </p:nvCxnSpPr>
        <p:spPr>
          <a:xfrm flipV="1">
            <a:off x="7062963" y="338476"/>
            <a:ext cx="86044" cy="170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53A23750-7272-1B6B-A796-AB073530E7ED}"/>
              </a:ext>
            </a:extLst>
          </p:cNvPr>
          <p:cNvCxnSpPr>
            <a:cxnSpLocks/>
            <a:stCxn id="467" idx="0"/>
          </p:cNvCxnSpPr>
          <p:nvPr/>
        </p:nvCxnSpPr>
        <p:spPr>
          <a:xfrm flipH="1" flipV="1">
            <a:off x="7310877" y="986798"/>
            <a:ext cx="750468" cy="57741"/>
          </a:xfrm>
          <a:prstGeom prst="line">
            <a:avLst/>
          </a:prstGeom>
        </p:spPr>
        <p:style>
          <a:lnRef idx="1">
            <a:schemeClr val="accent1"/>
          </a:lnRef>
          <a:fillRef idx="0">
            <a:schemeClr val="accent1"/>
          </a:fillRef>
          <a:effectRef idx="0">
            <a:schemeClr val="accent1"/>
          </a:effectRef>
          <a:fontRef idx="minor">
            <a:schemeClr val="tx1"/>
          </a:fontRef>
        </p:style>
      </p:cxnSp>
      <p:sp>
        <p:nvSpPr>
          <p:cNvPr id="479" name="TextBox 478">
            <a:extLst>
              <a:ext uri="{FF2B5EF4-FFF2-40B4-BE49-F238E27FC236}">
                <a16:creationId xmlns:a16="http://schemas.microsoft.com/office/drawing/2014/main" id="{D152F59A-0F5F-0E78-5E06-4985E2F2DCAC}"/>
              </a:ext>
            </a:extLst>
          </p:cNvPr>
          <p:cNvSpPr txBox="1"/>
          <p:nvPr/>
        </p:nvSpPr>
        <p:spPr>
          <a:xfrm>
            <a:off x="10910343" y="843382"/>
            <a:ext cx="865257" cy="253916"/>
          </a:xfrm>
          <a:prstGeom prst="rect">
            <a:avLst/>
          </a:prstGeom>
          <a:noFill/>
        </p:spPr>
        <p:txBody>
          <a:bodyPr wrap="square" rtlCol="0">
            <a:spAutoFit/>
          </a:bodyPr>
          <a:lstStyle/>
          <a:p>
            <a:r>
              <a:rPr lang="en-US" sz="1050" u="sng" dirty="0" err="1"/>
              <a:t>O_Ord_no</a:t>
            </a:r>
            <a:endParaRPr lang="en-US" sz="1050" u="sng" dirty="0"/>
          </a:p>
        </p:txBody>
      </p:sp>
      <p:sp>
        <p:nvSpPr>
          <p:cNvPr id="480" name="Oval 479">
            <a:extLst>
              <a:ext uri="{FF2B5EF4-FFF2-40B4-BE49-F238E27FC236}">
                <a16:creationId xmlns:a16="http://schemas.microsoft.com/office/drawing/2014/main" id="{5D3875F2-DDC7-10E7-CC50-AC5DD0C8FABC}"/>
              </a:ext>
            </a:extLst>
          </p:cNvPr>
          <p:cNvSpPr/>
          <p:nvPr/>
        </p:nvSpPr>
        <p:spPr>
          <a:xfrm>
            <a:off x="10907055" y="850359"/>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1" name="TextBox 480">
            <a:extLst>
              <a:ext uri="{FF2B5EF4-FFF2-40B4-BE49-F238E27FC236}">
                <a16:creationId xmlns:a16="http://schemas.microsoft.com/office/drawing/2014/main" id="{B409A1F8-DB69-542F-9E0F-087D69F2442D}"/>
              </a:ext>
            </a:extLst>
          </p:cNvPr>
          <p:cNvSpPr txBox="1"/>
          <p:nvPr/>
        </p:nvSpPr>
        <p:spPr>
          <a:xfrm>
            <a:off x="11327835" y="1547032"/>
            <a:ext cx="987224" cy="253916"/>
          </a:xfrm>
          <a:prstGeom prst="rect">
            <a:avLst/>
          </a:prstGeom>
          <a:noFill/>
        </p:spPr>
        <p:txBody>
          <a:bodyPr wrap="square" rtlCol="0">
            <a:spAutoFit/>
          </a:bodyPr>
          <a:lstStyle/>
          <a:p>
            <a:r>
              <a:rPr lang="en-US" sz="1050" dirty="0"/>
              <a:t>Amount</a:t>
            </a:r>
          </a:p>
        </p:txBody>
      </p:sp>
      <p:sp>
        <p:nvSpPr>
          <p:cNvPr id="482" name="Oval 481">
            <a:extLst>
              <a:ext uri="{FF2B5EF4-FFF2-40B4-BE49-F238E27FC236}">
                <a16:creationId xmlns:a16="http://schemas.microsoft.com/office/drawing/2014/main" id="{814D9FEF-9DB5-55F0-BDC6-F07B72F371E2}"/>
              </a:ext>
            </a:extLst>
          </p:cNvPr>
          <p:cNvSpPr/>
          <p:nvPr/>
        </p:nvSpPr>
        <p:spPr>
          <a:xfrm>
            <a:off x="11196951" y="1554009"/>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3" name="TextBox 482">
            <a:extLst>
              <a:ext uri="{FF2B5EF4-FFF2-40B4-BE49-F238E27FC236}">
                <a16:creationId xmlns:a16="http://schemas.microsoft.com/office/drawing/2014/main" id="{442B1255-C66D-03FF-9B17-C9203C845D7A}"/>
              </a:ext>
            </a:extLst>
          </p:cNvPr>
          <p:cNvSpPr txBox="1"/>
          <p:nvPr/>
        </p:nvSpPr>
        <p:spPr>
          <a:xfrm>
            <a:off x="11042145" y="2171077"/>
            <a:ext cx="987224" cy="253916"/>
          </a:xfrm>
          <a:prstGeom prst="rect">
            <a:avLst/>
          </a:prstGeom>
          <a:noFill/>
        </p:spPr>
        <p:txBody>
          <a:bodyPr wrap="square" rtlCol="0">
            <a:spAutoFit/>
          </a:bodyPr>
          <a:lstStyle/>
          <a:p>
            <a:r>
              <a:rPr lang="en-US" sz="1050" dirty="0" err="1"/>
              <a:t>To_Address</a:t>
            </a:r>
            <a:endParaRPr lang="en-US" sz="1050" dirty="0"/>
          </a:p>
        </p:txBody>
      </p:sp>
      <p:sp>
        <p:nvSpPr>
          <p:cNvPr id="484" name="Oval 483">
            <a:extLst>
              <a:ext uri="{FF2B5EF4-FFF2-40B4-BE49-F238E27FC236}">
                <a16:creationId xmlns:a16="http://schemas.microsoft.com/office/drawing/2014/main" id="{1F10C86B-1D2B-F889-C4AC-FD6BDA781F0A}"/>
              </a:ext>
            </a:extLst>
          </p:cNvPr>
          <p:cNvSpPr/>
          <p:nvPr/>
        </p:nvSpPr>
        <p:spPr>
          <a:xfrm>
            <a:off x="10975057" y="2178054"/>
            <a:ext cx="922511" cy="266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85" name="Straight Connector 484">
            <a:extLst>
              <a:ext uri="{FF2B5EF4-FFF2-40B4-BE49-F238E27FC236}">
                <a16:creationId xmlns:a16="http://schemas.microsoft.com/office/drawing/2014/main" id="{C38F0F39-AF88-6A1F-834B-37579FDCD3FA}"/>
              </a:ext>
            </a:extLst>
          </p:cNvPr>
          <p:cNvCxnSpPr>
            <a:cxnSpLocks/>
            <a:endCxn id="480" idx="3"/>
          </p:cNvCxnSpPr>
          <p:nvPr/>
        </p:nvCxnSpPr>
        <p:spPr>
          <a:xfrm flipV="1">
            <a:off x="10781449" y="1111862"/>
            <a:ext cx="234407" cy="30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A269DA62-79A7-D22A-9C29-5BED1B55215A}"/>
              </a:ext>
            </a:extLst>
          </p:cNvPr>
          <p:cNvCxnSpPr>
            <a:cxnSpLocks/>
            <a:stCxn id="309" idx="3"/>
            <a:endCxn id="482" idx="2"/>
          </p:cNvCxnSpPr>
          <p:nvPr/>
        </p:nvCxnSpPr>
        <p:spPr>
          <a:xfrm>
            <a:off x="10944920" y="1661392"/>
            <a:ext cx="252031" cy="25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2212AB11-C999-D80A-0600-D5F6813F0070}"/>
              </a:ext>
            </a:extLst>
          </p:cNvPr>
          <p:cNvCxnSpPr>
            <a:cxnSpLocks/>
            <a:endCxn id="484" idx="1"/>
          </p:cNvCxnSpPr>
          <p:nvPr/>
        </p:nvCxnSpPr>
        <p:spPr>
          <a:xfrm>
            <a:off x="10884334" y="1906374"/>
            <a:ext cx="225822" cy="310678"/>
          </a:xfrm>
          <a:prstGeom prst="line">
            <a:avLst/>
          </a:prstGeom>
        </p:spPr>
        <p:style>
          <a:lnRef idx="1">
            <a:schemeClr val="accent1"/>
          </a:lnRef>
          <a:fillRef idx="0">
            <a:schemeClr val="accent1"/>
          </a:fillRef>
          <a:effectRef idx="0">
            <a:schemeClr val="accent1"/>
          </a:effectRef>
          <a:fontRef idx="minor">
            <a:schemeClr val="tx1"/>
          </a:fontRef>
        </p:style>
      </p:cxnSp>
      <p:sp>
        <p:nvSpPr>
          <p:cNvPr id="496" name="TextBox 495">
            <a:extLst>
              <a:ext uri="{FF2B5EF4-FFF2-40B4-BE49-F238E27FC236}">
                <a16:creationId xmlns:a16="http://schemas.microsoft.com/office/drawing/2014/main" id="{9BFCEFC4-DEA8-BE52-5EEA-2317FC4F0893}"/>
              </a:ext>
            </a:extLst>
          </p:cNvPr>
          <p:cNvSpPr txBox="1"/>
          <p:nvPr/>
        </p:nvSpPr>
        <p:spPr>
          <a:xfrm>
            <a:off x="10769787" y="5886137"/>
            <a:ext cx="801367" cy="253916"/>
          </a:xfrm>
          <a:prstGeom prst="rect">
            <a:avLst/>
          </a:prstGeom>
          <a:noFill/>
        </p:spPr>
        <p:txBody>
          <a:bodyPr wrap="square" rtlCol="0">
            <a:spAutoFit/>
          </a:bodyPr>
          <a:lstStyle/>
          <a:p>
            <a:r>
              <a:rPr lang="en-US" sz="1050" dirty="0" err="1"/>
              <a:t>Prod_Type</a:t>
            </a:r>
            <a:endParaRPr lang="en-US" sz="1050" dirty="0"/>
          </a:p>
        </p:txBody>
      </p:sp>
      <p:sp>
        <p:nvSpPr>
          <p:cNvPr id="497" name="Oval 496">
            <a:extLst>
              <a:ext uri="{FF2B5EF4-FFF2-40B4-BE49-F238E27FC236}">
                <a16:creationId xmlns:a16="http://schemas.microsoft.com/office/drawing/2014/main" id="{A7C6CC8E-B7C2-8DE6-3C39-206262A172C9}"/>
              </a:ext>
            </a:extLst>
          </p:cNvPr>
          <p:cNvSpPr/>
          <p:nvPr/>
        </p:nvSpPr>
        <p:spPr>
          <a:xfrm>
            <a:off x="10766499" y="5893114"/>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8" name="TextBox 497">
            <a:extLst>
              <a:ext uri="{FF2B5EF4-FFF2-40B4-BE49-F238E27FC236}">
                <a16:creationId xmlns:a16="http://schemas.microsoft.com/office/drawing/2014/main" id="{42B3C7C0-4CC1-7CA2-C39A-CD43E2544575}"/>
              </a:ext>
            </a:extLst>
          </p:cNvPr>
          <p:cNvSpPr txBox="1"/>
          <p:nvPr/>
        </p:nvSpPr>
        <p:spPr>
          <a:xfrm>
            <a:off x="11381407" y="5421365"/>
            <a:ext cx="742940" cy="252372"/>
          </a:xfrm>
          <a:prstGeom prst="rect">
            <a:avLst/>
          </a:prstGeom>
          <a:noFill/>
        </p:spPr>
        <p:txBody>
          <a:bodyPr wrap="square" rtlCol="0">
            <a:spAutoFit/>
          </a:bodyPr>
          <a:lstStyle/>
          <a:p>
            <a:r>
              <a:rPr lang="en-US" sz="1050" u="sng" dirty="0" err="1"/>
              <a:t>Prod_id</a:t>
            </a:r>
            <a:endParaRPr lang="en-US" sz="1050" u="sng" dirty="0"/>
          </a:p>
        </p:txBody>
      </p:sp>
      <p:sp>
        <p:nvSpPr>
          <p:cNvPr id="499" name="Oval 498">
            <a:extLst>
              <a:ext uri="{FF2B5EF4-FFF2-40B4-BE49-F238E27FC236}">
                <a16:creationId xmlns:a16="http://schemas.microsoft.com/office/drawing/2014/main" id="{491B75F9-76FF-C9D6-0616-95B96DF29458}"/>
              </a:ext>
            </a:extLst>
          </p:cNvPr>
          <p:cNvSpPr/>
          <p:nvPr/>
        </p:nvSpPr>
        <p:spPr>
          <a:xfrm>
            <a:off x="11331226" y="5428342"/>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0" name="TextBox 499">
            <a:extLst>
              <a:ext uri="{FF2B5EF4-FFF2-40B4-BE49-F238E27FC236}">
                <a16:creationId xmlns:a16="http://schemas.microsoft.com/office/drawing/2014/main" id="{10785899-68DF-2323-90CB-161FDE2992B4}"/>
              </a:ext>
            </a:extLst>
          </p:cNvPr>
          <p:cNvSpPr txBox="1"/>
          <p:nvPr/>
        </p:nvSpPr>
        <p:spPr>
          <a:xfrm>
            <a:off x="11252144" y="4337660"/>
            <a:ext cx="867318" cy="253916"/>
          </a:xfrm>
          <a:prstGeom prst="rect">
            <a:avLst/>
          </a:prstGeom>
          <a:noFill/>
        </p:spPr>
        <p:txBody>
          <a:bodyPr wrap="square" rtlCol="0">
            <a:spAutoFit/>
          </a:bodyPr>
          <a:lstStyle/>
          <a:p>
            <a:r>
              <a:rPr lang="en-US" sz="1050" dirty="0" err="1"/>
              <a:t>Prod_Name</a:t>
            </a:r>
            <a:endParaRPr lang="en-US" sz="1050" dirty="0"/>
          </a:p>
        </p:txBody>
      </p:sp>
      <p:sp>
        <p:nvSpPr>
          <p:cNvPr id="501" name="Oval 500">
            <a:extLst>
              <a:ext uri="{FF2B5EF4-FFF2-40B4-BE49-F238E27FC236}">
                <a16:creationId xmlns:a16="http://schemas.microsoft.com/office/drawing/2014/main" id="{9AE5F2C2-AB5A-9C57-2A65-C81D53DD06D5}"/>
              </a:ext>
            </a:extLst>
          </p:cNvPr>
          <p:cNvSpPr/>
          <p:nvPr/>
        </p:nvSpPr>
        <p:spPr>
          <a:xfrm>
            <a:off x="11272301" y="4344637"/>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02" name="Straight Connector 501">
            <a:extLst>
              <a:ext uri="{FF2B5EF4-FFF2-40B4-BE49-F238E27FC236}">
                <a16:creationId xmlns:a16="http://schemas.microsoft.com/office/drawing/2014/main" id="{1050AFCD-8E31-75BB-484E-28B607D45724}"/>
              </a:ext>
            </a:extLst>
          </p:cNvPr>
          <p:cNvCxnSpPr>
            <a:cxnSpLocks/>
            <a:endCxn id="501" idx="4"/>
          </p:cNvCxnSpPr>
          <p:nvPr/>
        </p:nvCxnSpPr>
        <p:spPr>
          <a:xfrm flipV="1">
            <a:off x="11284512" y="4651007"/>
            <a:ext cx="359259" cy="382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3C00F4D7-AD25-DFB5-E58A-89ACEC230211}"/>
              </a:ext>
            </a:extLst>
          </p:cNvPr>
          <p:cNvCxnSpPr>
            <a:cxnSpLocks/>
            <a:stCxn id="304" idx="3"/>
            <a:endCxn id="499" idx="0"/>
          </p:cNvCxnSpPr>
          <p:nvPr/>
        </p:nvCxnSpPr>
        <p:spPr>
          <a:xfrm>
            <a:off x="11261066" y="5199070"/>
            <a:ext cx="441630" cy="229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4CD30D8-BF10-495F-9941-88CF3076FB4F}"/>
              </a:ext>
            </a:extLst>
          </p:cNvPr>
          <p:cNvCxnSpPr>
            <a:cxnSpLocks/>
            <a:endCxn id="497" idx="0"/>
          </p:cNvCxnSpPr>
          <p:nvPr/>
        </p:nvCxnSpPr>
        <p:spPr>
          <a:xfrm>
            <a:off x="11026399" y="5459416"/>
            <a:ext cx="111570" cy="433698"/>
          </a:xfrm>
          <a:prstGeom prst="line">
            <a:avLst/>
          </a:prstGeom>
        </p:spPr>
        <p:style>
          <a:lnRef idx="1">
            <a:schemeClr val="accent1"/>
          </a:lnRef>
          <a:fillRef idx="0">
            <a:schemeClr val="accent1"/>
          </a:fillRef>
          <a:effectRef idx="0">
            <a:schemeClr val="accent1"/>
          </a:effectRef>
          <a:fontRef idx="minor">
            <a:schemeClr val="tx1"/>
          </a:fontRef>
        </p:style>
      </p:cxnSp>
      <p:sp>
        <p:nvSpPr>
          <p:cNvPr id="513" name="TextBox 512">
            <a:extLst>
              <a:ext uri="{FF2B5EF4-FFF2-40B4-BE49-F238E27FC236}">
                <a16:creationId xmlns:a16="http://schemas.microsoft.com/office/drawing/2014/main" id="{323E80C1-AE3B-7373-AC1B-BA070B61A2F6}"/>
              </a:ext>
            </a:extLst>
          </p:cNvPr>
          <p:cNvSpPr txBox="1"/>
          <p:nvPr/>
        </p:nvSpPr>
        <p:spPr>
          <a:xfrm>
            <a:off x="8236278" y="3444596"/>
            <a:ext cx="742940" cy="252372"/>
          </a:xfrm>
          <a:prstGeom prst="rect">
            <a:avLst/>
          </a:prstGeom>
          <a:noFill/>
        </p:spPr>
        <p:txBody>
          <a:bodyPr wrap="square" rtlCol="0">
            <a:spAutoFit/>
          </a:bodyPr>
          <a:lstStyle/>
          <a:p>
            <a:r>
              <a:rPr lang="en-US" sz="1050" dirty="0"/>
              <a:t>Location</a:t>
            </a:r>
          </a:p>
        </p:txBody>
      </p:sp>
      <p:sp>
        <p:nvSpPr>
          <p:cNvPr id="514" name="Oval 513">
            <a:extLst>
              <a:ext uri="{FF2B5EF4-FFF2-40B4-BE49-F238E27FC236}">
                <a16:creationId xmlns:a16="http://schemas.microsoft.com/office/drawing/2014/main" id="{781954B1-11CA-46AB-79AE-A27ABF789557}"/>
              </a:ext>
            </a:extLst>
          </p:cNvPr>
          <p:cNvSpPr/>
          <p:nvPr/>
        </p:nvSpPr>
        <p:spPr>
          <a:xfrm>
            <a:off x="8174374" y="3451573"/>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5" name="TextBox 514">
            <a:extLst>
              <a:ext uri="{FF2B5EF4-FFF2-40B4-BE49-F238E27FC236}">
                <a16:creationId xmlns:a16="http://schemas.microsoft.com/office/drawing/2014/main" id="{48C4CBC9-D832-7581-4961-ACB19BEDDF8E}"/>
              </a:ext>
            </a:extLst>
          </p:cNvPr>
          <p:cNvSpPr txBox="1"/>
          <p:nvPr/>
        </p:nvSpPr>
        <p:spPr>
          <a:xfrm>
            <a:off x="8847814" y="3854397"/>
            <a:ext cx="742940" cy="253916"/>
          </a:xfrm>
          <a:prstGeom prst="rect">
            <a:avLst/>
          </a:prstGeom>
          <a:noFill/>
        </p:spPr>
        <p:txBody>
          <a:bodyPr wrap="square" rtlCol="0">
            <a:spAutoFit/>
          </a:bodyPr>
          <a:lstStyle/>
          <a:p>
            <a:r>
              <a:rPr lang="en-US" sz="1050" dirty="0"/>
              <a:t>   </a:t>
            </a:r>
            <a:r>
              <a:rPr lang="en-US" sz="1050" u="sng" dirty="0" err="1"/>
              <a:t>C_Name</a:t>
            </a:r>
            <a:endParaRPr lang="en-US" sz="1050" u="sng" dirty="0"/>
          </a:p>
        </p:txBody>
      </p:sp>
      <p:sp>
        <p:nvSpPr>
          <p:cNvPr id="516" name="Oval 515">
            <a:extLst>
              <a:ext uri="{FF2B5EF4-FFF2-40B4-BE49-F238E27FC236}">
                <a16:creationId xmlns:a16="http://schemas.microsoft.com/office/drawing/2014/main" id="{C02E5FFB-A815-18EA-C424-C3EC9A90405C}"/>
              </a:ext>
            </a:extLst>
          </p:cNvPr>
          <p:cNvSpPr/>
          <p:nvPr/>
        </p:nvSpPr>
        <p:spPr>
          <a:xfrm>
            <a:off x="8879694" y="3861374"/>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7" name="TextBox 516">
            <a:extLst>
              <a:ext uri="{FF2B5EF4-FFF2-40B4-BE49-F238E27FC236}">
                <a16:creationId xmlns:a16="http://schemas.microsoft.com/office/drawing/2014/main" id="{3EE770C5-5F67-2097-528C-7BD0CBCE3C7C}"/>
              </a:ext>
            </a:extLst>
          </p:cNvPr>
          <p:cNvSpPr txBox="1"/>
          <p:nvPr/>
        </p:nvSpPr>
        <p:spPr>
          <a:xfrm>
            <a:off x="6577857" y="5001019"/>
            <a:ext cx="742940" cy="252372"/>
          </a:xfrm>
          <a:prstGeom prst="rect">
            <a:avLst/>
          </a:prstGeom>
          <a:noFill/>
        </p:spPr>
        <p:txBody>
          <a:bodyPr wrap="square" rtlCol="0">
            <a:spAutoFit/>
          </a:bodyPr>
          <a:lstStyle/>
          <a:p>
            <a:r>
              <a:rPr lang="en-US" sz="1050" dirty="0"/>
              <a:t> </a:t>
            </a:r>
            <a:r>
              <a:rPr lang="en-US" sz="1050" dirty="0" err="1"/>
              <a:t>Web_Site</a:t>
            </a:r>
            <a:endParaRPr lang="en-US" sz="1050" dirty="0"/>
          </a:p>
        </p:txBody>
      </p:sp>
      <p:sp>
        <p:nvSpPr>
          <p:cNvPr id="518" name="Oval 517">
            <a:extLst>
              <a:ext uri="{FF2B5EF4-FFF2-40B4-BE49-F238E27FC236}">
                <a16:creationId xmlns:a16="http://schemas.microsoft.com/office/drawing/2014/main" id="{E40C3305-AB90-1227-7753-602B591408BB}"/>
              </a:ext>
            </a:extLst>
          </p:cNvPr>
          <p:cNvSpPr/>
          <p:nvPr/>
        </p:nvSpPr>
        <p:spPr>
          <a:xfrm>
            <a:off x="6574568" y="5007996"/>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9" name="TextBox 518">
            <a:extLst>
              <a:ext uri="{FF2B5EF4-FFF2-40B4-BE49-F238E27FC236}">
                <a16:creationId xmlns:a16="http://schemas.microsoft.com/office/drawing/2014/main" id="{B40820C3-DA0A-E621-1F71-AB9748B414C0}"/>
              </a:ext>
            </a:extLst>
          </p:cNvPr>
          <p:cNvSpPr txBox="1"/>
          <p:nvPr/>
        </p:nvSpPr>
        <p:spPr>
          <a:xfrm>
            <a:off x="7961486" y="5204235"/>
            <a:ext cx="742940" cy="252372"/>
          </a:xfrm>
          <a:prstGeom prst="rect">
            <a:avLst/>
          </a:prstGeom>
          <a:noFill/>
        </p:spPr>
        <p:txBody>
          <a:bodyPr wrap="square" rtlCol="0">
            <a:spAutoFit/>
          </a:bodyPr>
          <a:lstStyle/>
          <a:p>
            <a:r>
              <a:rPr lang="en-US" sz="1050" dirty="0"/>
              <a:t>Contact</a:t>
            </a:r>
          </a:p>
        </p:txBody>
      </p:sp>
      <p:sp>
        <p:nvSpPr>
          <p:cNvPr id="520" name="Oval 519">
            <a:extLst>
              <a:ext uri="{FF2B5EF4-FFF2-40B4-BE49-F238E27FC236}">
                <a16:creationId xmlns:a16="http://schemas.microsoft.com/office/drawing/2014/main" id="{352E41C7-EBD4-68A1-2561-F8AE327466DE}"/>
              </a:ext>
            </a:extLst>
          </p:cNvPr>
          <p:cNvSpPr/>
          <p:nvPr/>
        </p:nvSpPr>
        <p:spPr>
          <a:xfrm>
            <a:off x="7899582" y="5211212"/>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21" name="Straight Connector 520">
            <a:extLst>
              <a:ext uri="{FF2B5EF4-FFF2-40B4-BE49-F238E27FC236}">
                <a16:creationId xmlns:a16="http://schemas.microsoft.com/office/drawing/2014/main" id="{3571C984-F827-3F1D-B604-079C3D85DA39}"/>
              </a:ext>
            </a:extLst>
          </p:cNvPr>
          <p:cNvCxnSpPr>
            <a:cxnSpLocks/>
            <a:endCxn id="514" idx="4"/>
          </p:cNvCxnSpPr>
          <p:nvPr/>
        </p:nvCxnSpPr>
        <p:spPr>
          <a:xfrm flipV="1">
            <a:off x="8316395" y="3757943"/>
            <a:ext cx="229449" cy="453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34CD591E-3BCF-ADCC-AB40-45D71A781DCE}"/>
              </a:ext>
            </a:extLst>
          </p:cNvPr>
          <p:cNvCxnSpPr>
            <a:cxnSpLocks/>
            <a:endCxn id="516" idx="2"/>
          </p:cNvCxnSpPr>
          <p:nvPr/>
        </p:nvCxnSpPr>
        <p:spPr>
          <a:xfrm flipV="1">
            <a:off x="8468795" y="4014559"/>
            <a:ext cx="410899" cy="349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FE5000A8-09CC-B7C9-47C9-91B667902C8B}"/>
              </a:ext>
            </a:extLst>
          </p:cNvPr>
          <p:cNvCxnSpPr>
            <a:cxnSpLocks/>
            <a:endCxn id="519" idx="0"/>
          </p:cNvCxnSpPr>
          <p:nvPr/>
        </p:nvCxnSpPr>
        <p:spPr>
          <a:xfrm flipH="1">
            <a:off x="8332956" y="4683648"/>
            <a:ext cx="46807" cy="52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817FF53F-075C-3B8D-6497-BA5C2021F295}"/>
              </a:ext>
            </a:extLst>
          </p:cNvPr>
          <p:cNvCxnSpPr>
            <a:cxnSpLocks/>
            <a:endCxn id="518" idx="0"/>
          </p:cNvCxnSpPr>
          <p:nvPr/>
        </p:nvCxnSpPr>
        <p:spPr>
          <a:xfrm flipH="1">
            <a:off x="6946038" y="4662002"/>
            <a:ext cx="474893" cy="345994"/>
          </a:xfrm>
          <a:prstGeom prst="line">
            <a:avLst/>
          </a:prstGeom>
        </p:spPr>
        <p:style>
          <a:lnRef idx="1">
            <a:schemeClr val="accent1"/>
          </a:lnRef>
          <a:fillRef idx="0">
            <a:schemeClr val="accent1"/>
          </a:fillRef>
          <a:effectRef idx="0">
            <a:schemeClr val="accent1"/>
          </a:effectRef>
          <a:fontRef idx="minor">
            <a:schemeClr val="tx1"/>
          </a:fontRef>
        </p:style>
      </p:cxnSp>
      <p:sp>
        <p:nvSpPr>
          <p:cNvPr id="532" name="TextBox 531">
            <a:extLst>
              <a:ext uri="{FF2B5EF4-FFF2-40B4-BE49-F238E27FC236}">
                <a16:creationId xmlns:a16="http://schemas.microsoft.com/office/drawing/2014/main" id="{CF81901A-6589-EE6A-3F27-8A1C258A8BB4}"/>
              </a:ext>
            </a:extLst>
          </p:cNvPr>
          <p:cNvSpPr txBox="1"/>
          <p:nvPr/>
        </p:nvSpPr>
        <p:spPr>
          <a:xfrm>
            <a:off x="10013416" y="3261656"/>
            <a:ext cx="463622" cy="256501"/>
          </a:xfrm>
          <a:prstGeom prst="rect">
            <a:avLst/>
          </a:prstGeom>
          <a:noFill/>
        </p:spPr>
        <p:txBody>
          <a:bodyPr wrap="square" rtlCol="0">
            <a:spAutoFit/>
          </a:bodyPr>
          <a:lstStyle/>
          <a:p>
            <a:r>
              <a:rPr lang="en-US" sz="1050" dirty="0"/>
              <a:t>Qnty</a:t>
            </a:r>
          </a:p>
        </p:txBody>
      </p:sp>
      <p:sp>
        <p:nvSpPr>
          <p:cNvPr id="533" name="Oval 532">
            <a:extLst>
              <a:ext uri="{FF2B5EF4-FFF2-40B4-BE49-F238E27FC236}">
                <a16:creationId xmlns:a16="http://schemas.microsoft.com/office/drawing/2014/main" id="{BF5F412E-CD55-5A5F-8C4D-0973B9ED2433}"/>
              </a:ext>
            </a:extLst>
          </p:cNvPr>
          <p:cNvSpPr/>
          <p:nvPr/>
        </p:nvSpPr>
        <p:spPr>
          <a:xfrm>
            <a:off x="9905223" y="3281913"/>
            <a:ext cx="619874" cy="2708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4" name="Straight Connector 533">
            <a:extLst>
              <a:ext uri="{FF2B5EF4-FFF2-40B4-BE49-F238E27FC236}">
                <a16:creationId xmlns:a16="http://schemas.microsoft.com/office/drawing/2014/main" id="{0E7F1219-38CF-DCBB-52CB-78D729859BE1}"/>
              </a:ext>
            </a:extLst>
          </p:cNvPr>
          <p:cNvCxnSpPr>
            <a:cxnSpLocks/>
            <a:stCxn id="339" idx="2"/>
            <a:endCxn id="533" idx="0"/>
          </p:cNvCxnSpPr>
          <p:nvPr/>
        </p:nvCxnSpPr>
        <p:spPr>
          <a:xfrm flipH="1">
            <a:off x="10215160" y="3054048"/>
            <a:ext cx="173583" cy="227865"/>
          </a:xfrm>
          <a:prstGeom prst="line">
            <a:avLst/>
          </a:prstGeom>
        </p:spPr>
        <p:style>
          <a:lnRef idx="1">
            <a:schemeClr val="accent1"/>
          </a:lnRef>
          <a:fillRef idx="0">
            <a:schemeClr val="accent1"/>
          </a:fillRef>
          <a:effectRef idx="0">
            <a:schemeClr val="accent1"/>
          </a:effectRef>
          <a:fontRef idx="minor">
            <a:schemeClr val="tx1"/>
          </a:fontRef>
        </p:style>
      </p:cxnSp>
      <p:sp>
        <p:nvSpPr>
          <p:cNvPr id="537" name="TextBox 536">
            <a:extLst>
              <a:ext uri="{FF2B5EF4-FFF2-40B4-BE49-F238E27FC236}">
                <a16:creationId xmlns:a16="http://schemas.microsoft.com/office/drawing/2014/main" id="{130C243A-562A-47E5-4F0C-65157F874A24}"/>
              </a:ext>
            </a:extLst>
          </p:cNvPr>
          <p:cNvSpPr txBox="1"/>
          <p:nvPr/>
        </p:nvSpPr>
        <p:spPr>
          <a:xfrm>
            <a:off x="7522041" y="2274613"/>
            <a:ext cx="742940" cy="252372"/>
          </a:xfrm>
          <a:prstGeom prst="rect">
            <a:avLst/>
          </a:prstGeom>
          <a:noFill/>
        </p:spPr>
        <p:txBody>
          <a:bodyPr wrap="square" rtlCol="0">
            <a:spAutoFit/>
          </a:bodyPr>
          <a:lstStyle/>
          <a:p>
            <a:r>
              <a:rPr lang="en-US" sz="1050" dirty="0"/>
              <a:t>     </a:t>
            </a:r>
            <a:r>
              <a:rPr lang="en-US" sz="1050" u="sng" dirty="0" err="1"/>
              <a:t>Dp_id</a:t>
            </a:r>
            <a:endParaRPr lang="en-US" sz="1050" u="sng" dirty="0"/>
          </a:p>
        </p:txBody>
      </p:sp>
      <p:sp>
        <p:nvSpPr>
          <p:cNvPr id="538" name="Oval 537">
            <a:extLst>
              <a:ext uri="{FF2B5EF4-FFF2-40B4-BE49-F238E27FC236}">
                <a16:creationId xmlns:a16="http://schemas.microsoft.com/office/drawing/2014/main" id="{9378F767-9B91-E828-9E14-598F7A1E5F88}"/>
              </a:ext>
            </a:extLst>
          </p:cNvPr>
          <p:cNvSpPr/>
          <p:nvPr/>
        </p:nvSpPr>
        <p:spPr>
          <a:xfrm>
            <a:off x="7518752" y="2281590"/>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1" name="TextBox 540">
            <a:extLst>
              <a:ext uri="{FF2B5EF4-FFF2-40B4-BE49-F238E27FC236}">
                <a16:creationId xmlns:a16="http://schemas.microsoft.com/office/drawing/2014/main" id="{CB9CF033-25DA-DC00-9ED8-861E8B8C9E75}"/>
              </a:ext>
            </a:extLst>
          </p:cNvPr>
          <p:cNvSpPr txBox="1"/>
          <p:nvPr/>
        </p:nvSpPr>
        <p:spPr>
          <a:xfrm>
            <a:off x="4627705" y="4482494"/>
            <a:ext cx="742940" cy="253916"/>
          </a:xfrm>
          <a:prstGeom prst="rect">
            <a:avLst/>
          </a:prstGeom>
          <a:noFill/>
        </p:spPr>
        <p:txBody>
          <a:bodyPr wrap="square" rtlCol="0">
            <a:spAutoFit/>
          </a:bodyPr>
          <a:lstStyle/>
          <a:p>
            <a:r>
              <a:rPr lang="en-US" sz="1050" dirty="0"/>
              <a:t> </a:t>
            </a:r>
            <a:r>
              <a:rPr lang="en-US" sz="1050" u="sng" dirty="0" err="1"/>
              <a:t>R_Bill_no</a:t>
            </a:r>
            <a:endParaRPr lang="en-US" sz="1050" u="sng" dirty="0"/>
          </a:p>
        </p:txBody>
      </p:sp>
      <p:sp>
        <p:nvSpPr>
          <p:cNvPr id="542" name="Oval 541">
            <a:extLst>
              <a:ext uri="{FF2B5EF4-FFF2-40B4-BE49-F238E27FC236}">
                <a16:creationId xmlns:a16="http://schemas.microsoft.com/office/drawing/2014/main" id="{3B26B14A-251A-37C0-BC01-AAE2DB664433}"/>
              </a:ext>
            </a:extLst>
          </p:cNvPr>
          <p:cNvSpPr/>
          <p:nvPr/>
        </p:nvSpPr>
        <p:spPr>
          <a:xfrm>
            <a:off x="4624416" y="4489471"/>
            <a:ext cx="742940" cy="306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43" name="Straight Connector 542">
            <a:extLst>
              <a:ext uri="{FF2B5EF4-FFF2-40B4-BE49-F238E27FC236}">
                <a16:creationId xmlns:a16="http://schemas.microsoft.com/office/drawing/2014/main" id="{FADE069F-9742-A76C-18C6-49E1DE703938}"/>
              </a:ext>
            </a:extLst>
          </p:cNvPr>
          <p:cNvCxnSpPr>
            <a:cxnSpLocks/>
            <a:endCxn id="538" idx="4"/>
          </p:cNvCxnSpPr>
          <p:nvPr/>
        </p:nvCxnSpPr>
        <p:spPr>
          <a:xfrm flipV="1">
            <a:off x="7470693" y="2587960"/>
            <a:ext cx="419529" cy="14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44404F1D-4339-98B8-9F5A-6F135C873FE4}"/>
              </a:ext>
            </a:extLst>
          </p:cNvPr>
          <p:cNvCxnSpPr>
            <a:cxnSpLocks/>
            <a:stCxn id="300" idx="2"/>
            <a:endCxn id="541" idx="0"/>
          </p:cNvCxnSpPr>
          <p:nvPr/>
        </p:nvCxnSpPr>
        <p:spPr>
          <a:xfrm>
            <a:off x="4492868" y="4276179"/>
            <a:ext cx="506307" cy="20631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CA16DA-64C0-8D00-B20B-9AD7DC78475A}"/>
              </a:ext>
            </a:extLst>
          </p:cNvPr>
          <p:cNvSpPr txBox="1"/>
          <p:nvPr/>
        </p:nvSpPr>
        <p:spPr>
          <a:xfrm>
            <a:off x="3700287" y="3201398"/>
            <a:ext cx="1031348" cy="253916"/>
          </a:xfrm>
          <a:prstGeom prst="rect">
            <a:avLst/>
          </a:prstGeom>
          <a:noFill/>
        </p:spPr>
        <p:txBody>
          <a:bodyPr wrap="square" rtlCol="0">
            <a:spAutoFit/>
          </a:bodyPr>
          <a:lstStyle/>
          <a:p>
            <a:r>
              <a:rPr lang="en-US" sz="1050" dirty="0" err="1"/>
              <a:t>Total_Amount</a:t>
            </a:r>
            <a:endParaRPr lang="en-US" sz="1050" dirty="0"/>
          </a:p>
        </p:txBody>
      </p:sp>
      <p:sp>
        <p:nvSpPr>
          <p:cNvPr id="6" name="Oval 5">
            <a:extLst>
              <a:ext uri="{FF2B5EF4-FFF2-40B4-BE49-F238E27FC236}">
                <a16:creationId xmlns:a16="http://schemas.microsoft.com/office/drawing/2014/main" id="{38E0F1CA-2437-2DCE-2E91-7EAB2E4553C8}"/>
              </a:ext>
            </a:extLst>
          </p:cNvPr>
          <p:cNvSpPr/>
          <p:nvPr/>
        </p:nvSpPr>
        <p:spPr>
          <a:xfrm>
            <a:off x="3601300" y="3208374"/>
            <a:ext cx="1094599" cy="2840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Connector 6">
            <a:extLst>
              <a:ext uri="{FF2B5EF4-FFF2-40B4-BE49-F238E27FC236}">
                <a16:creationId xmlns:a16="http://schemas.microsoft.com/office/drawing/2014/main" id="{68248F48-A6FC-F5EE-1C8F-7D3BE09F6777}"/>
              </a:ext>
            </a:extLst>
          </p:cNvPr>
          <p:cNvCxnSpPr>
            <a:cxnSpLocks/>
            <a:stCxn id="6" idx="4"/>
            <a:endCxn id="300" idx="0"/>
          </p:cNvCxnSpPr>
          <p:nvPr/>
        </p:nvCxnSpPr>
        <p:spPr>
          <a:xfrm>
            <a:off x="4148600" y="3492403"/>
            <a:ext cx="344268" cy="29381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93D321-08D5-F78D-EDF3-6BB3F78652DA}"/>
              </a:ext>
            </a:extLst>
          </p:cNvPr>
          <p:cNvSpPr txBox="1"/>
          <p:nvPr/>
        </p:nvSpPr>
        <p:spPr>
          <a:xfrm>
            <a:off x="5624236" y="3423903"/>
            <a:ext cx="742940" cy="253916"/>
          </a:xfrm>
          <a:prstGeom prst="rect">
            <a:avLst/>
          </a:prstGeom>
          <a:noFill/>
        </p:spPr>
        <p:txBody>
          <a:bodyPr wrap="square" rtlCol="0">
            <a:spAutoFit/>
          </a:bodyPr>
          <a:lstStyle/>
          <a:p>
            <a:r>
              <a:rPr lang="en-US" sz="1050" dirty="0"/>
              <a:t>   </a:t>
            </a:r>
            <a:r>
              <a:rPr lang="en-US" sz="1050" u="sng" dirty="0"/>
              <a:t>Phone</a:t>
            </a:r>
          </a:p>
        </p:txBody>
      </p:sp>
      <p:sp>
        <p:nvSpPr>
          <p:cNvPr id="16" name="Oval 15">
            <a:extLst>
              <a:ext uri="{FF2B5EF4-FFF2-40B4-BE49-F238E27FC236}">
                <a16:creationId xmlns:a16="http://schemas.microsoft.com/office/drawing/2014/main" id="{2C94E26F-93DA-522E-7930-E9397C34874A}"/>
              </a:ext>
            </a:extLst>
          </p:cNvPr>
          <p:cNvSpPr/>
          <p:nvPr/>
        </p:nvSpPr>
        <p:spPr>
          <a:xfrm>
            <a:off x="5656116" y="3430880"/>
            <a:ext cx="638279" cy="277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TextBox 16">
            <a:extLst>
              <a:ext uri="{FF2B5EF4-FFF2-40B4-BE49-F238E27FC236}">
                <a16:creationId xmlns:a16="http://schemas.microsoft.com/office/drawing/2014/main" id="{7D0D9E4A-3BAE-B8BB-7BD8-7DF81037919C}"/>
              </a:ext>
            </a:extLst>
          </p:cNvPr>
          <p:cNvSpPr txBox="1"/>
          <p:nvPr/>
        </p:nvSpPr>
        <p:spPr>
          <a:xfrm>
            <a:off x="5282995" y="2968005"/>
            <a:ext cx="742940" cy="253916"/>
          </a:xfrm>
          <a:prstGeom prst="rect">
            <a:avLst/>
          </a:prstGeom>
          <a:noFill/>
        </p:spPr>
        <p:txBody>
          <a:bodyPr wrap="square" rtlCol="0">
            <a:spAutoFit/>
          </a:bodyPr>
          <a:lstStyle/>
          <a:p>
            <a:r>
              <a:rPr lang="en-US" sz="1050" dirty="0"/>
              <a:t>   </a:t>
            </a:r>
            <a:r>
              <a:rPr lang="en-US" sz="1050" u="sng" dirty="0"/>
              <a:t>Name</a:t>
            </a:r>
          </a:p>
        </p:txBody>
      </p:sp>
      <p:sp>
        <p:nvSpPr>
          <p:cNvPr id="18" name="Oval 17">
            <a:extLst>
              <a:ext uri="{FF2B5EF4-FFF2-40B4-BE49-F238E27FC236}">
                <a16:creationId xmlns:a16="http://schemas.microsoft.com/office/drawing/2014/main" id="{BED5CAAA-385C-4EEA-A5AD-6F834134952E}"/>
              </a:ext>
            </a:extLst>
          </p:cNvPr>
          <p:cNvSpPr/>
          <p:nvPr/>
        </p:nvSpPr>
        <p:spPr>
          <a:xfrm>
            <a:off x="5314875" y="2974982"/>
            <a:ext cx="638279" cy="277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9" name="Straight Connector 18">
            <a:extLst>
              <a:ext uri="{FF2B5EF4-FFF2-40B4-BE49-F238E27FC236}">
                <a16:creationId xmlns:a16="http://schemas.microsoft.com/office/drawing/2014/main" id="{845FC02E-66FB-5F7D-4A2B-0E1813B58420}"/>
              </a:ext>
            </a:extLst>
          </p:cNvPr>
          <p:cNvCxnSpPr>
            <a:cxnSpLocks/>
            <a:stCxn id="307" idx="1"/>
            <a:endCxn id="18" idx="7"/>
          </p:cNvCxnSpPr>
          <p:nvPr/>
        </p:nvCxnSpPr>
        <p:spPr>
          <a:xfrm flipH="1">
            <a:off x="5859680" y="2846931"/>
            <a:ext cx="297349" cy="168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C21996-C67A-20DB-A7CE-5833D6ADD50C}"/>
              </a:ext>
            </a:extLst>
          </p:cNvPr>
          <p:cNvCxnSpPr>
            <a:cxnSpLocks/>
            <a:endCxn id="15" idx="0"/>
          </p:cNvCxnSpPr>
          <p:nvPr/>
        </p:nvCxnSpPr>
        <p:spPr>
          <a:xfrm flipH="1">
            <a:off x="5995706" y="3062711"/>
            <a:ext cx="549855" cy="36119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3EB9E51-9376-939D-FE3C-A342503F2AA8}"/>
              </a:ext>
            </a:extLst>
          </p:cNvPr>
          <p:cNvSpPr txBox="1"/>
          <p:nvPr/>
        </p:nvSpPr>
        <p:spPr>
          <a:xfrm>
            <a:off x="1895460" y="112027"/>
            <a:ext cx="452577" cy="253916"/>
          </a:xfrm>
          <a:prstGeom prst="rect">
            <a:avLst/>
          </a:prstGeom>
          <a:noFill/>
        </p:spPr>
        <p:txBody>
          <a:bodyPr wrap="square" rtlCol="0">
            <a:spAutoFit/>
          </a:bodyPr>
          <a:lstStyle/>
          <a:p>
            <a:r>
              <a:rPr lang="en-US" sz="1050" dirty="0"/>
              <a:t>Age</a:t>
            </a:r>
          </a:p>
        </p:txBody>
      </p:sp>
      <p:sp>
        <p:nvSpPr>
          <p:cNvPr id="29" name="Oval 28">
            <a:extLst>
              <a:ext uri="{FF2B5EF4-FFF2-40B4-BE49-F238E27FC236}">
                <a16:creationId xmlns:a16="http://schemas.microsoft.com/office/drawing/2014/main" id="{53F334D6-291E-0548-844C-52A28CF5AB19}"/>
              </a:ext>
            </a:extLst>
          </p:cNvPr>
          <p:cNvSpPr/>
          <p:nvPr/>
        </p:nvSpPr>
        <p:spPr>
          <a:xfrm>
            <a:off x="1779567" y="119004"/>
            <a:ext cx="608091" cy="2600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0" name="Straight Connector 29">
            <a:extLst>
              <a:ext uri="{FF2B5EF4-FFF2-40B4-BE49-F238E27FC236}">
                <a16:creationId xmlns:a16="http://schemas.microsoft.com/office/drawing/2014/main" id="{3133F9B9-36BD-1C5A-B8A7-0340C608E718}"/>
              </a:ext>
            </a:extLst>
          </p:cNvPr>
          <p:cNvCxnSpPr>
            <a:cxnSpLocks/>
            <a:stCxn id="29" idx="4"/>
            <a:endCxn id="4" idx="0"/>
          </p:cNvCxnSpPr>
          <p:nvPr/>
        </p:nvCxnSpPr>
        <p:spPr>
          <a:xfrm>
            <a:off x="2083613" y="379099"/>
            <a:ext cx="6384" cy="2990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CF701-875F-4D93-9F49-131BA7C127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UML</a:t>
            </a:r>
          </a:p>
        </p:txBody>
      </p:sp>
      <p:pic>
        <p:nvPicPr>
          <p:cNvPr id="5" name="Picture 4" descr="Diagram, schematic&#10;&#10;Description automatically generated">
            <a:extLst>
              <a:ext uri="{FF2B5EF4-FFF2-40B4-BE49-F238E27FC236}">
                <a16:creationId xmlns:a16="http://schemas.microsoft.com/office/drawing/2014/main" id="{A8142C75-F762-AA90-B2FC-925E7BD0047A}"/>
              </a:ext>
            </a:extLst>
          </p:cNvPr>
          <p:cNvPicPr>
            <a:picLocks noChangeAspect="1"/>
          </p:cNvPicPr>
          <p:nvPr/>
        </p:nvPicPr>
        <p:blipFill>
          <a:blip r:embed="rId2"/>
          <a:stretch>
            <a:fillRect/>
          </a:stretch>
        </p:blipFill>
        <p:spPr>
          <a:xfrm>
            <a:off x="5390258" y="643466"/>
            <a:ext cx="5554815" cy="5568739"/>
          </a:xfrm>
          <a:prstGeom prst="rect">
            <a:avLst/>
          </a:prstGeom>
        </p:spPr>
      </p:pic>
    </p:spTree>
    <p:extLst>
      <p:ext uri="{BB962C8B-B14F-4D97-AF65-F5344CB8AC3E}">
        <p14:creationId xmlns:p14="http://schemas.microsoft.com/office/powerpoint/2010/main" val="244686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7"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4CCF701-875F-4D93-9F49-131BA7C127C3}"/>
              </a:ext>
            </a:extLst>
          </p:cNvPr>
          <p:cNvSpPr>
            <a:spLocks noGrp="1"/>
          </p:cNvSpPr>
          <p:nvPr>
            <p:ph type="title"/>
          </p:nvPr>
        </p:nvSpPr>
        <p:spPr>
          <a:xfrm>
            <a:off x="827088" y="1641752"/>
            <a:ext cx="2655887" cy="3213277"/>
          </a:xfrm>
        </p:spPr>
        <p:txBody>
          <a:bodyPr anchor="t">
            <a:normAutofit/>
          </a:bodyPr>
          <a:lstStyle/>
          <a:p>
            <a:r>
              <a:rPr lang="en-US" sz="3400"/>
              <a:t>NORMALIZED DATA MODEL – 3.5NF</a:t>
            </a:r>
          </a:p>
        </p:txBody>
      </p:sp>
      <p:sp>
        <p:nvSpPr>
          <p:cNvPr id="3" name="Content Placeholder 2">
            <a:extLst>
              <a:ext uri="{FF2B5EF4-FFF2-40B4-BE49-F238E27FC236}">
                <a16:creationId xmlns:a16="http://schemas.microsoft.com/office/drawing/2014/main" id="{1324BD5A-85B0-A9A1-96FC-A75285D60785}"/>
              </a:ext>
            </a:extLst>
          </p:cNvPr>
          <p:cNvSpPr>
            <a:spLocks noGrp="1"/>
          </p:cNvSpPr>
          <p:nvPr>
            <p:ph idx="1"/>
          </p:nvPr>
        </p:nvSpPr>
        <p:spPr>
          <a:xfrm>
            <a:off x="4737768" y="693843"/>
            <a:ext cx="7594908" cy="5437327"/>
          </a:xfrm>
        </p:spPr>
        <p:txBody>
          <a:bodyPr>
            <a:normAutofit lnSpcReduction="10000"/>
          </a:bodyPr>
          <a:lstStyle/>
          <a:p>
            <a:pPr marL="0" indent="0">
              <a:buNone/>
            </a:pPr>
            <a:r>
              <a:rPr lang="en-US" sz="1800" dirty="0">
                <a:solidFill>
                  <a:schemeClr val="tx1">
                    <a:alpha val="80000"/>
                  </a:schemeClr>
                </a:solidFill>
              </a:rPr>
              <a:t>NOTE: All primary keys are underlined AND all foreign keys are in Italics</a:t>
            </a:r>
          </a:p>
          <a:p>
            <a:endParaRPr lang="en-US" sz="1800" dirty="0">
              <a:solidFill>
                <a:schemeClr val="tx1">
                  <a:alpha val="80000"/>
                </a:schemeClr>
              </a:solidFill>
            </a:endParaRPr>
          </a:p>
          <a:p>
            <a:r>
              <a:rPr lang="en-US" sz="1800" dirty="0">
                <a:solidFill>
                  <a:schemeClr val="tx1">
                    <a:alpha val="80000"/>
                  </a:schemeClr>
                </a:solidFill>
              </a:rPr>
              <a:t>Product (</a:t>
            </a:r>
            <a:r>
              <a:rPr lang="en-US" sz="1800" u="sng" dirty="0" err="1">
                <a:solidFill>
                  <a:schemeClr val="tx1">
                    <a:alpha val="80000"/>
                  </a:schemeClr>
                </a:solidFill>
              </a:rPr>
              <a:t>Prod_id</a:t>
            </a:r>
            <a:r>
              <a:rPr lang="en-US" sz="1800" dirty="0">
                <a:solidFill>
                  <a:schemeClr val="tx1">
                    <a:alpha val="80000"/>
                  </a:schemeClr>
                </a:solidFill>
              </a:rPr>
              <a:t>, </a:t>
            </a:r>
            <a:r>
              <a:rPr lang="en-US" sz="1800" dirty="0" err="1">
                <a:solidFill>
                  <a:schemeClr val="tx1">
                    <a:alpha val="80000"/>
                  </a:schemeClr>
                </a:solidFill>
              </a:rPr>
              <a:t>Prod_Name</a:t>
            </a:r>
            <a:r>
              <a:rPr lang="en-US" sz="1800" dirty="0">
                <a:solidFill>
                  <a:schemeClr val="tx1">
                    <a:alpha val="80000"/>
                  </a:schemeClr>
                </a:solidFill>
              </a:rPr>
              <a:t>, </a:t>
            </a:r>
            <a:r>
              <a:rPr lang="en-US" sz="1800" dirty="0" err="1">
                <a:solidFill>
                  <a:schemeClr val="tx1">
                    <a:alpha val="80000"/>
                  </a:schemeClr>
                </a:solidFill>
              </a:rPr>
              <a:t>Prod_Type</a:t>
            </a:r>
            <a:r>
              <a:rPr lang="en-US" sz="1800" dirty="0">
                <a:solidFill>
                  <a:schemeClr val="tx1">
                    <a:alpha val="80000"/>
                  </a:schemeClr>
                </a:solidFill>
              </a:rPr>
              <a:t>, </a:t>
            </a:r>
            <a:r>
              <a:rPr lang="en-US" sz="1800" i="1" dirty="0" err="1">
                <a:solidFill>
                  <a:schemeClr val="tx1">
                    <a:alpha val="80000"/>
                  </a:schemeClr>
                </a:solidFill>
              </a:rPr>
              <a:t>C_Name</a:t>
            </a:r>
            <a:r>
              <a:rPr lang="en-US" sz="1800" dirty="0">
                <a:solidFill>
                  <a:schemeClr val="tx1">
                    <a:alpha val="80000"/>
                  </a:schemeClr>
                </a:solidFill>
              </a:rPr>
              <a:t>)</a:t>
            </a:r>
          </a:p>
          <a:p>
            <a:r>
              <a:rPr lang="en-US" sz="1800" dirty="0">
                <a:solidFill>
                  <a:schemeClr val="tx1">
                    <a:alpha val="80000"/>
                  </a:schemeClr>
                </a:solidFill>
              </a:rPr>
              <a:t>Customer (</a:t>
            </a:r>
            <a:r>
              <a:rPr lang="en-US" sz="1800" u="sng" dirty="0" err="1">
                <a:solidFill>
                  <a:schemeClr val="tx1">
                    <a:alpha val="80000"/>
                  </a:schemeClr>
                </a:solidFill>
              </a:rPr>
              <a:t>Cust_id</a:t>
            </a:r>
            <a:r>
              <a:rPr lang="en-US" sz="1800" dirty="0">
                <a:solidFill>
                  <a:schemeClr val="tx1">
                    <a:alpha val="80000"/>
                  </a:schemeClr>
                </a:solidFill>
              </a:rPr>
              <a:t>, Age, Name , Phone, </a:t>
            </a:r>
            <a:r>
              <a:rPr lang="en-US" sz="1800" dirty="0" err="1">
                <a:solidFill>
                  <a:schemeClr val="tx1">
                    <a:alpha val="80000"/>
                  </a:schemeClr>
                </a:solidFill>
              </a:rPr>
              <a:t>Cust_Type</a:t>
            </a:r>
            <a:r>
              <a:rPr lang="en-US" sz="1800" dirty="0">
                <a:solidFill>
                  <a:schemeClr val="tx1">
                    <a:alpha val="80000"/>
                  </a:schemeClr>
                </a:solidFill>
              </a:rPr>
              <a:t>)</a:t>
            </a:r>
          </a:p>
          <a:p>
            <a:r>
              <a:rPr lang="en-US" sz="1800" dirty="0" err="1">
                <a:solidFill>
                  <a:schemeClr val="tx1">
                    <a:alpha val="80000"/>
                  </a:schemeClr>
                </a:solidFill>
              </a:rPr>
              <a:t>Online_Bill</a:t>
            </a:r>
            <a:r>
              <a:rPr lang="en-US" sz="1800" dirty="0">
                <a:solidFill>
                  <a:schemeClr val="tx1">
                    <a:alpha val="80000"/>
                  </a:schemeClr>
                </a:solidFill>
              </a:rPr>
              <a:t> (</a:t>
            </a:r>
            <a:r>
              <a:rPr lang="en-US" sz="1800" u="sng" dirty="0" err="1">
                <a:solidFill>
                  <a:schemeClr val="tx1">
                    <a:alpha val="80000"/>
                  </a:schemeClr>
                </a:solidFill>
              </a:rPr>
              <a:t>O_Bill_no</a:t>
            </a:r>
            <a:r>
              <a:rPr lang="en-US" sz="1800" u="sng" dirty="0">
                <a:solidFill>
                  <a:schemeClr val="tx1">
                    <a:alpha val="80000"/>
                  </a:schemeClr>
                </a:solidFill>
              </a:rPr>
              <a:t>, </a:t>
            </a:r>
            <a:r>
              <a:rPr lang="en-US" sz="1800" dirty="0" err="1">
                <a:solidFill>
                  <a:schemeClr val="tx1">
                    <a:alpha val="80000"/>
                  </a:schemeClr>
                </a:solidFill>
              </a:rPr>
              <a:t>Total_Amount</a:t>
            </a:r>
            <a:r>
              <a:rPr lang="en-US" sz="1800" dirty="0">
                <a:solidFill>
                  <a:schemeClr val="tx1">
                    <a:alpha val="80000"/>
                  </a:schemeClr>
                </a:solidFill>
              </a:rPr>
              <a:t>, </a:t>
            </a:r>
            <a:r>
              <a:rPr lang="en-US" sz="1800" dirty="0" err="1">
                <a:solidFill>
                  <a:schemeClr val="tx1">
                    <a:alpha val="80000"/>
                  </a:schemeClr>
                </a:solidFill>
              </a:rPr>
              <a:t>Payment_Type</a:t>
            </a:r>
            <a:r>
              <a:rPr lang="en-US" sz="1800" dirty="0">
                <a:solidFill>
                  <a:schemeClr val="tx1">
                    <a:alpha val="80000"/>
                  </a:schemeClr>
                </a:solidFill>
              </a:rPr>
              <a:t>, </a:t>
            </a:r>
            <a:r>
              <a:rPr lang="en-US" sz="1800" i="1" dirty="0" err="1">
                <a:solidFill>
                  <a:schemeClr val="tx1">
                    <a:alpha val="80000"/>
                  </a:schemeClr>
                </a:solidFill>
              </a:rPr>
              <a:t>Cust_id</a:t>
            </a:r>
            <a:r>
              <a:rPr lang="en-US" sz="1800" dirty="0">
                <a:solidFill>
                  <a:schemeClr val="tx1">
                    <a:alpha val="80000"/>
                  </a:schemeClr>
                </a:solidFill>
              </a:rPr>
              <a:t>, </a:t>
            </a:r>
            <a:r>
              <a:rPr lang="en-US" sz="1800" i="1" dirty="0" err="1">
                <a:solidFill>
                  <a:schemeClr val="tx1">
                    <a:alpha val="80000"/>
                  </a:schemeClr>
                </a:solidFill>
              </a:rPr>
              <a:t>O_Ord_no</a:t>
            </a:r>
            <a:r>
              <a:rPr lang="en-US" sz="1800" dirty="0">
                <a:solidFill>
                  <a:schemeClr val="tx1">
                    <a:alpha val="80000"/>
                  </a:schemeClr>
                </a:solidFill>
              </a:rPr>
              <a:t>)</a:t>
            </a:r>
          </a:p>
          <a:p>
            <a:pPr>
              <a:lnSpc>
                <a:spcPct val="120000"/>
              </a:lnSpc>
            </a:pPr>
            <a:r>
              <a:rPr lang="en-US" sz="1800" dirty="0" err="1">
                <a:solidFill>
                  <a:schemeClr val="tx1">
                    <a:alpha val="80000"/>
                  </a:schemeClr>
                </a:solidFill>
              </a:rPr>
              <a:t>Online_Order</a:t>
            </a:r>
            <a:r>
              <a:rPr lang="en-US" sz="1800" dirty="0">
                <a:solidFill>
                  <a:schemeClr val="tx1">
                    <a:alpha val="80000"/>
                  </a:schemeClr>
                </a:solidFill>
              </a:rPr>
              <a:t> (</a:t>
            </a:r>
            <a:r>
              <a:rPr lang="en-US" sz="1800" u="sng" dirty="0" err="1">
                <a:solidFill>
                  <a:schemeClr val="tx1">
                    <a:alpha val="80000"/>
                  </a:schemeClr>
                </a:solidFill>
              </a:rPr>
              <a:t>O_Ord_no</a:t>
            </a:r>
            <a:r>
              <a:rPr lang="en-US" sz="1800" dirty="0">
                <a:solidFill>
                  <a:schemeClr val="tx1">
                    <a:alpha val="80000"/>
                  </a:schemeClr>
                </a:solidFill>
              </a:rPr>
              <a:t>, Amount, </a:t>
            </a:r>
            <a:r>
              <a:rPr lang="en-US" sz="1800" i="1" dirty="0" err="1">
                <a:solidFill>
                  <a:schemeClr val="tx1">
                    <a:alpha val="80000"/>
                  </a:schemeClr>
                </a:solidFill>
              </a:rPr>
              <a:t>Cust_id</a:t>
            </a:r>
            <a:r>
              <a:rPr lang="en-US" sz="1800" i="1" dirty="0">
                <a:solidFill>
                  <a:schemeClr val="tx1">
                    <a:alpha val="80000"/>
                  </a:schemeClr>
                </a:solidFill>
              </a:rPr>
              <a:t>, </a:t>
            </a:r>
            <a:r>
              <a:rPr lang="en-US" sz="1800" i="1" dirty="0" err="1">
                <a:solidFill>
                  <a:schemeClr val="tx1">
                    <a:alpha val="80000"/>
                  </a:schemeClr>
                </a:solidFill>
              </a:rPr>
              <a:t>Dp_id</a:t>
            </a:r>
            <a:r>
              <a:rPr lang="en-US" sz="1800" dirty="0">
                <a:solidFill>
                  <a:schemeClr val="tx1">
                    <a:alpha val="80000"/>
                  </a:schemeClr>
                </a:solidFill>
              </a:rPr>
              <a:t>, </a:t>
            </a:r>
            <a:r>
              <a:rPr lang="en-US" sz="1800" i="1" dirty="0" err="1">
                <a:solidFill>
                  <a:schemeClr val="tx1">
                    <a:alpha val="80000"/>
                  </a:schemeClr>
                </a:solidFill>
              </a:rPr>
              <a:t>C_Name</a:t>
            </a:r>
            <a:r>
              <a:rPr lang="en-US" sz="1800" dirty="0">
                <a:solidFill>
                  <a:schemeClr val="tx1">
                    <a:alpha val="80000"/>
                  </a:schemeClr>
                </a:solidFill>
              </a:rPr>
              <a:t>)</a:t>
            </a:r>
          </a:p>
          <a:p>
            <a:pPr>
              <a:lnSpc>
                <a:spcPct val="120000"/>
              </a:lnSpc>
            </a:pPr>
            <a:r>
              <a:rPr lang="en-US" sz="1800" dirty="0" err="1">
                <a:solidFill>
                  <a:schemeClr val="tx1">
                    <a:alpha val="80000"/>
                  </a:schemeClr>
                </a:solidFill>
              </a:rPr>
              <a:t>Retail_Bill</a:t>
            </a:r>
            <a:r>
              <a:rPr lang="en-US" sz="1800" dirty="0">
                <a:solidFill>
                  <a:schemeClr val="tx1">
                    <a:alpha val="80000"/>
                  </a:schemeClr>
                </a:solidFill>
              </a:rPr>
              <a:t> (</a:t>
            </a:r>
            <a:r>
              <a:rPr lang="en-US" sz="1800" u="sng" dirty="0" err="1">
                <a:solidFill>
                  <a:schemeClr val="tx1">
                    <a:alpha val="80000"/>
                  </a:schemeClr>
                </a:solidFill>
              </a:rPr>
              <a:t>R_Bill_no</a:t>
            </a:r>
            <a:r>
              <a:rPr lang="en-US" sz="1800" dirty="0">
                <a:solidFill>
                  <a:schemeClr val="tx1">
                    <a:alpha val="80000"/>
                  </a:schemeClr>
                </a:solidFill>
              </a:rPr>
              <a:t>, </a:t>
            </a:r>
            <a:r>
              <a:rPr lang="en-US" sz="1800" dirty="0" err="1">
                <a:solidFill>
                  <a:schemeClr val="tx1">
                    <a:alpha val="80000"/>
                  </a:schemeClr>
                </a:solidFill>
              </a:rPr>
              <a:t>Total_Amount</a:t>
            </a:r>
            <a:r>
              <a:rPr lang="en-US" sz="1800" dirty="0">
                <a:solidFill>
                  <a:schemeClr val="tx1">
                    <a:alpha val="80000"/>
                  </a:schemeClr>
                </a:solidFill>
              </a:rPr>
              <a:t>, </a:t>
            </a:r>
            <a:r>
              <a:rPr lang="en-US" sz="1800" i="1" dirty="0" err="1">
                <a:solidFill>
                  <a:schemeClr val="tx1">
                    <a:alpha val="80000"/>
                  </a:schemeClr>
                </a:solidFill>
              </a:rPr>
              <a:t>Cust_id</a:t>
            </a:r>
            <a:r>
              <a:rPr lang="en-US" sz="1800" dirty="0">
                <a:solidFill>
                  <a:schemeClr val="tx1">
                    <a:alpha val="80000"/>
                  </a:schemeClr>
                </a:solidFill>
              </a:rPr>
              <a:t>, </a:t>
            </a:r>
            <a:r>
              <a:rPr lang="en-US" sz="1800" i="1" dirty="0" err="1">
                <a:solidFill>
                  <a:schemeClr val="tx1">
                    <a:alpha val="80000"/>
                  </a:schemeClr>
                </a:solidFill>
              </a:rPr>
              <a:t>R_Ord_no</a:t>
            </a:r>
            <a:r>
              <a:rPr lang="en-US" sz="1800" dirty="0">
                <a:solidFill>
                  <a:schemeClr val="tx1">
                    <a:alpha val="80000"/>
                  </a:schemeClr>
                </a:solidFill>
              </a:rPr>
              <a:t>)</a:t>
            </a:r>
          </a:p>
          <a:p>
            <a:pPr>
              <a:lnSpc>
                <a:spcPct val="120000"/>
              </a:lnSpc>
            </a:pPr>
            <a:r>
              <a:rPr lang="en-US" sz="1800" dirty="0" err="1">
                <a:solidFill>
                  <a:schemeClr val="tx1">
                    <a:alpha val="80000"/>
                  </a:schemeClr>
                </a:solidFill>
              </a:rPr>
              <a:t>Retail_Order</a:t>
            </a:r>
            <a:r>
              <a:rPr lang="en-US" sz="1800" dirty="0">
                <a:solidFill>
                  <a:schemeClr val="tx1">
                    <a:alpha val="80000"/>
                  </a:schemeClr>
                </a:solidFill>
              </a:rPr>
              <a:t> (</a:t>
            </a:r>
            <a:r>
              <a:rPr lang="en-US" sz="1800" u="sng" dirty="0" err="1">
                <a:solidFill>
                  <a:schemeClr val="tx1">
                    <a:alpha val="80000"/>
                  </a:schemeClr>
                </a:solidFill>
              </a:rPr>
              <a:t>R_Ord_no</a:t>
            </a:r>
            <a:r>
              <a:rPr lang="en-US" sz="1800" dirty="0">
                <a:solidFill>
                  <a:schemeClr val="tx1">
                    <a:alpha val="80000"/>
                  </a:schemeClr>
                </a:solidFill>
              </a:rPr>
              <a:t>, Amount, </a:t>
            </a:r>
            <a:r>
              <a:rPr lang="en-US" sz="1800" i="1" dirty="0" err="1">
                <a:solidFill>
                  <a:schemeClr val="tx1">
                    <a:alpha val="80000"/>
                  </a:schemeClr>
                </a:solidFill>
              </a:rPr>
              <a:t>Cust_id</a:t>
            </a:r>
            <a:r>
              <a:rPr lang="en-US" sz="1800" i="1" dirty="0">
                <a:solidFill>
                  <a:schemeClr val="tx1">
                    <a:alpha val="80000"/>
                  </a:schemeClr>
                </a:solidFill>
              </a:rPr>
              <a:t>, </a:t>
            </a:r>
            <a:r>
              <a:rPr lang="en-US" sz="1800" i="1" dirty="0" err="1">
                <a:solidFill>
                  <a:schemeClr val="tx1">
                    <a:alpha val="80000"/>
                  </a:schemeClr>
                </a:solidFill>
              </a:rPr>
              <a:t>Store_id</a:t>
            </a:r>
            <a:r>
              <a:rPr lang="en-US" sz="1800" dirty="0">
                <a:solidFill>
                  <a:schemeClr val="tx1">
                    <a:alpha val="80000"/>
                  </a:schemeClr>
                </a:solidFill>
              </a:rPr>
              <a:t>)</a:t>
            </a:r>
          </a:p>
          <a:p>
            <a:r>
              <a:rPr lang="en-US" sz="1800" dirty="0" err="1">
                <a:solidFill>
                  <a:schemeClr val="tx1">
                    <a:alpha val="80000"/>
                  </a:schemeClr>
                </a:solidFill>
              </a:rPr>
              <a:t>Online_Order_Facilitates</a:t>
            </a:r>
            <a:r>
              <a:rPr lang="en-US" sz="1800" dirty="0">
                <a:solidFill>
                  <a:schemeClr val="tx1">
                    <a:alpha val="80000"/>
                  </a:schemeClr>
                </a:solidFill>
              </a:rPr>
              <a:t> </a:t>
            </a:r>
            <a:r>
              <a:rPr lang="en-US" sz="1800" i="1" dirty="0">
                <a:solidFill>
                  <a:schemeClr val="tx1">
                    <a:alpha val="80000"/>
                  </a:schemeClr>
                </a:solidFill>
              </a:rPr>
              <a:t>(</a:t>
            </a:r>
            <a:r>
              <a:rPr lang="en-US" sz="1800" u="sng" dirty="0" err="1">
                <a:solidFill>
                  <a:schemeClr val="tx1">
                    <a:alpha val="80000"/>
                  </a:schemeClr>
                </a:solidFill>
              </a:rPr>
              <a:t>O_Ord_no</a:t>
            </a:r>
            <a:r>
              <a:rPr lang="en-US" sz="1800" i="1" dirty="0">
                <a:solidFill>
                  <a:schemeClr val="tx1">
                    <a:alpha val="80000"/>
                  </a:schemeClr>
                </a:solidFill>
              </a:rPr>
              <a:t>, </a:t>
            </a:r>
            <a:r>
              <a:rPr lang="en-US" sz="1800" i="1" dirty="0" err="1">
                <a:solidFill>
                  <a:schemeClr val="tx1">
                    <a:alpha val="80000"/>
                  </a:schemeClr>
                </a:solidFill>
              </a:rPr>
              <a:t>Prod_id</a:t>
            </a:r>
            <a:r>
              <a:rPr lang="en-US" sz="1800" i="1" dirty="0">
                <a:solidFill>
                  <a:schemeClr val="tx1">
                    <a:alpha val="80000"/>
                  </a:schemeClr>
                </a:solidFill>
              </a:rPr>
              <a:t>, </a:t>
            </a:r>
            <a:r>
              <a:rPr lang="en-US" sz="1800" i="1" dirty="0" err="1">
                <a:solidFill>
                  <a:schemeClr val="tx1">
                    <a:alpha val="80000"/>
                  </a:schemeClr>
                </a:solidFill>
              </a:rPr>
              <a:t>C_Name</a:t>
            </a:r>
            <a:r>
              <a:rPr lang="en-US" sz="1800" i="1" dirty="0">
                <a:solidFill>
                  <a:schemeClr val="tx1">
                    <a:alpha val="80000"/>
                  </a:schemeClr>
                </a:solidFill>
              </a:rPr>
              <a:t>, </a:t>
            </a:r>
            <a:r>
              <a:rPr lang="en-US" sz="1800" dirty="0">
                <a:solidFill>
                  <a:schemeClr val="tx1">
                    <a:alpha val="80000"/>
                  </a:schemeClr>
                </a:solidFill>
              </a:rPr>
              <a:t>Qnty</a:t>
            </a:r>
            <a:r>
              <a:rPr lang="en-US" sz="1800" i="1" dirty="0">
                <a:solidFill>
                  <a:schemeClr val="tx1">
                    <a:alpha val="80000"/>
                  </a:schemeClr>
                </a:solidFill>
              </a:rPr>
              <a:t>)</a:t>
            </a:r>
          </a:p>
          <a:p>
            <a:r>
              <a:rPr lang="en-US" sz="1800" dirty="0" err="1">
                <a:solidFill>
                  <a:schemeClr val="tx1">
                    <a:alpha val="80000"/>
                  </a:schemeClr>
                </a:solidFill>
              </a:rPr>
              <a:t>Delivery_Partner</a:t>
            </a:r>
            <a:r>
              <a:rPr lang="en-US" sz="1800" dirty="0">
                <a:solidFill>
                  <a:schemeClr val="tx1">
                    <a:alpha val="80000"/>
                  </a:schemeClr>
                </a:solidFill>
              </a:rPr>
              <a:t> </a:t>
            </a:r>
            <a:r>
              <a:rPr lang="en-US" sz="1800" u="sng" dirty="0">
                <a:solidFill>
                  <a:schemeClr val="tx1">
                    <a:alpha val="80000"/>
                  </a:schemeClr>
                </a:solidFill>
              </a:rPr>
              <a:t>(</a:t>
            </a:r>
            <a:r>
              <a:rPr lang="en-US" sz="1800" u="sng" dirty="0" err="1">
                <a:solidFill>
                  <a:schemeClr val="tx1">
                    <a:alpha val="80000"/>
                  </a:schemeClr>
                </a:solidFill>
              </a:rPr>
              <a:t>Dp_id</a:t>
            </a:r>
            <a:r>
              <a:rPr lang="en-US" sz="1800" dirty="0">
                <a:solidFill>
                  <a:schemeClr val="tx1">
                    <a:alpha val="80000"/>
                  </a:schemeClr>
                </a:solidFill>
              </a:rPr>
              <a:t>, Name, Phone, </a:t>
            </a:r>
            <a:r>
              <a:rPr lang="en-US" sz="1800" i="1" dirty="0" err="1">
                <a:solidFill>
                  <a:schemeClr val="tx1">
                    <a:alpha val="80000"/>
                  </a:schemeClr>
                </a:solidFill>
              </a:rPr>
              <a:t>C_Name</a:t>
            </a:r>
            <a:r>
              <a:rPr lang="en-US" sz="1800" dirty="0">
                <a:solidFill>
                  <a:schemeClr val="tx1">
                    <a:alpha val="80000"/>
                  </a:schemeClr>
                </a:solidFill>
              </a:rPr>
              <a:t>)</a:t>
            </a:r>
          </a:p>
          <a:p>
            <a:r>
              <a:rPr lang="en-US" sz="1800" dirty="0">
                <a:solidFill>
                  <a:schemeClr val="tx1">
                    <a:alpha val="80000"/>
                  </a:schemeClr>
                </a:solidFill>
              </a:rPr>
              <a:t>Company (</a:t>
            </a:r>
            <a:r>
              <a:rPr lang="en-US" sz="1800" dirty="0" err="1">
                <a:solidFill>
                  <a:schemeClr val="tx1">
                    <a:alpha val="80000"/>
                  </a:schemeClr>
                </a:solidFill>
              </a:rPr>
              <a:t>C_Name</a:t>
            </a:r>
            <a:r>
              <a:rPr lang="en-US" sz="1800" dirty="0">
                <a:solidFill>
                  <a:schemeClr val="tx1">
                    <a:alpha val="80000"/>
                  </a:schemeClr>
                </a:solidFill>
              </a:rPr>
              <a:t>, Location, Contact, </a:t>
            </a:r>
            <a:r>
              <a:rPr lang="en-US" sz="1800" dirty="0" err="1">
                <a:solidFill>
                  <a:schemeClr val="tx1">
                    <a:alpha val="80000"/>
                  </a:schemeClr>
                </a:solidFill>
              </a:rPr>
              <a:t>Web_Site</a:t>
            </a:r>
            <a:r>
              <a:rPr lang="en-US" sz="1800" dirty="0">
                <a:solidFill>
                  <a:schemeClr val="tx1">
                    <a:alpha val="80000"/>
                  </a:schemeClr>
                </a:solidFill>
              </a:rPr>
              <a:t>)</a:t>
            </a:r>
          </a:p>
          <a:p>
            <a:r>
              <a:rPr lang="en-US" sz="1800" dirty="0" err="1">
                <a:solidFill>
                  <a:schemeClr val="tx1">
                    <a:alpha val="80000"/>
                  </a:schemeClr>
                </a:solidFill>
              </a:rPr>
              <a:t>Retail_Customer</a:t>
            </a:r>
            <a:r>
              <a:rPr lang="en-US" sz="1800" dirty="0">
                <a:solidFill>
                  <a:schemeClr val="tx1">
                    <a:alpha val="80000"/>
                  </a:schemeClr>
                </a:solidFill>
              </a:rPr>
              <a:t> </a:t>
            </a:r>
            <a:r>
              <a:rPr lang="en-US" sz="1800" u="sng" dirty="0">
                <a:solidFill>
                  <a:schemeClr val="tx1">
                    <a:alpha val="80000"/>
                  </a:schemeClr>
                </a:solidFill>
              </a:rPr>
              <a:t>(</a:t>
            </a:r>
            <a:r>
              <a:rPr lang="en-US" sz="1800" u="sng" dirty="0" err="1">
                <a:solidFill>
                  <a:schemeClr val="tx1">
                    <a:alpha val="80000"/>
                  </a:schemeClr>
                </a:solidFill>
              </a:rPr>
              <a:t>Cust_id</a:t>
            </a:r>
            <a:r>
              <a:rPr lang="en-US" sz="1800" dirty="0">
                <a:solidFill>
                  <a:schemeClr val="tx1">
                    <a:alpha val="80000"/>
                  </a:schemeClr>
                </a:solidFill>
              </a:rPr>
              <a:t>, Email, Name , Phone, </a:t>
            </a:r>
            <a:r>
              <a:rPr lang="en-US" sz="1800" i="1" dirty="0" err="1">
                <a:solidFill>
                  <a:schemeClr val="tx1">
                    <a:alpha val="80000"/>
                  </a:schemeClr>
                </a:solidFill>
              </a:rPr>
              <a:t>Store_id</a:t>
            </a:r>
            <a:r>
              <a:rPr lang="en-US" sz="1800" u="sng" dirty="0">
                <a:solidFill>
                  <a:schemeClr val="tx1">
                    <a:alpha val="80000"/>
                  </a:schemeClr>
                </a:solidFill>
              </a:rPr>
              <a:t>)</a:t>
            </a:r>
          </a:p>
          <a:p>
            <a:r>
              <a:rPr lang="en-US" sz="1800" dirty="0">
                <a:solidFill>
                  <a:schemeClr val="tx1">
                    <a:alpha val="80000"/>
                  </a:schemeClr>
                </a:solidFill>
              </a:rPr>
              <a:t>Store </a:t>
            </a:r>
            <a:r>
              <a:rPr lang="en-US" sz="1800" u="sng" dirty="0">
                <a:solidFill>
                  <a:schemeClr val="tx1">
                    <a:alpha val="80000"/>
                  </a:schemeClr>
                </a:solidFill>
              </a:rPr>
              <a:t>(</a:t>
            </a:r>
            <a:r>
              <a:rPr lang="en-US" sz="1800" u="sng" dirty="0" err="1">
                <a:solidFill>
                  <a:schemeClr val="tx1">
                    <a:alpha val="80000"/>
                  </a:schemeClr>
                </a:solidFill>
              </a:rPr>
              <a:t>Store_id</a:t>
            </a:r>
            <a:r>
              <a:rPr lang="en-US" sz="1800" dirty="0">
                <a:solidFill>
                  <a:schemeClr val="tx1">
                    <a:alpha val="80000"/>
                  </a:schemeClr>
                </a:solidFill>
              </a:rPr>
              <a:t>, Location, </a:t>
            </a:r>
            <a:r>
              <a:rPr lang="en-US" sz="1800" i="1" dirty="0" err="1">
                <a:solidFill>
                  <a:schemeClr val="tx1">
                    <a:alpha val="80000"/>
                  </a:schemeClr>
                </a:solidFill>
              </a:rPr>
              <a:t>C_Name</a:t>
            </a:r>
            <a:r>
              <a:rPr lang="en-US" sz="1800" dirty="0">
                <a:solidFill>
                  <a:schemeClr val="tx1">
                    <a:alpha val="80000"/>
                  </a:schemeClr>
                </a:solidFill>
              </a:rPr>
              <a:t>)</a:t>
            </a:r>
          </a:p>
          <a:p>
            <a:r>
              <a:rPr lang="en-US" sz="1800" dirty="0" err="1">
                <a:solidFill>
                  <a:schemeClr val="tx1">
                    <a:alpha val="80000"/>
                  </a:schemeClr>
                </a:solidFill>
              </a:rPr>
              <a:t>Retail_Store_Facilitates</a:t>
            </a:r>
            <a:r>
              <a:rPr lang="en-US" sz="1800" dirty="0">
                <a:solidFill>
                  <a:schemeClr val="tx1">
                    <a:alpha val="80000"/>
                  </a:schemeClr>
                </a:solidFill>
              </a:rPr>
              <a:t> </a:t>
            </a:r>
            <a:r>
              <a:rPr lang="en-US" sz="1800" i="1" dirty="0">
                <a:solidFill>
                  <a:schemeClr val="tx1">
                    <a:alpha val="80000"/>
                  </a:schemeClr>
                </a:solidFill>
              </a:rPr>
              <a:t>(</a:t>
            </a:r>
            <a:r>
              <a:rPr lang="en-US" sz="1800" i="1" dirty="0" err="1">
                <a:solidFill>
                  <a:schemeClr val="tx1">
                    <a:alpha val="80000"/>
                  </a:schemeClr>
                </a:solidFill>
              </a:rPr>
              <a:t>Store_id</a:t>
            </a:r>
            <a:r>
              <a:rPr lang="en-US" sz="1800" i="1" dirty="0">
                <a:solidFill>
                  <a:schemeClr val="tx1">
                    <a:alpha val="80000"/>
                  </a:schemeClr>
                </a:solidFill>
              </a:rPr>
              <a:t>, </a:t>
            </a:r>
            <a:r>
              <a:rPr lang="en-US" sz="1800" i="1" dirty="0" err="1">
                <a:solidFill>
                  <a:schemeClr val="tx1">
                    <a:alpha val="80000"/>
                  </a:schemeClr>
                </a:solidFill>
              </a:rPr>
              <a:t>Prod_id</a:t>
            </a:r>
            <a:r>
              <a:rPr lang="en-US" sz="1800" i="1" dirty="0">
                <a:solidFill>
                  <a:schemeClr val="tx1">
                    <a:alpha val="80000"/>
                  </a:schemeClr>
                </a:solidFill>
              </a:rPr>
              <a:t>, </a:t>
            </a:r>
            <a:r>
              <a:rPr lang="en-US" sz="1800" i="1" dirty="0" err="1">
                <a:solidFill>
                  <a:schemeClr val="tx1">
                    <a:alpha val="80000"/>
                  </a:schemeClr>
                </a:solidFill>
              </a:rPr>
              <a:t>C_Name</a:t>
            </a:r>
            <a:r>
              <a:rPr lang="en-US" sz="1800" i="1" dirty="0">
                <a:solidFill>
                  <a:schemeClr val="tx1">
                    <a:alpha val="80000"/>
                  </a:schemeClr>
                </a:solidFill>
              </a:rPr>
              <a:t>)</a:t>
            </a:r>
          </a:p>
        </p:txBody>
      </p:sp>
    </p:spTree>
    <p:extLst>
      <p:ext uri="{BB962C8B-B14F-4D97-AF65-F5344CB8AC3E}">
        <p14:creationId xmlns:p14="http://schemas.microsoft.com/office/powerpoint/2010/main" val="39169728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7E0DC0F3-E144-463E-88B2-409384AE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13A8998A-DE1B-4FAE-820A-8A8B3A7B2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39EBA89E-988C-457C-8BDF-3AAB4D9C5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0">
            <a:extLst>
              <a:ext uri="{FF2B5EF4-FFF2-40B4-BE49-F238E27FC236}">
                <a16:creationId xmlns:a16="http://schemas.microsoft.com/office/drawing/2014/main" id="{F7F6B76E-48DD-46FC-A900-366468BBE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142" y="638342"/>
            <a:ext cx="5435054" cy="5257799"/>
          </a:xfrm>
          <a:prstGeom prst="rect">
            <a:avLst/>
          </a:prstGeom>
          <a:solidFill>
            <a:srgbClr val="FE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410826D5-81CF-81A9-71A4-D5081A0CD828}"/>
              </a:ext>
            </a:extLst>
          </p:cNvPr>
          <p:cNvPicPr>
            <a:picLocks noChangeAspect="1"/>
          </p:cNvPicPr>
          <p:nvPr/>
        </p:nvPicPr>
        <p:blipFill>
          <a:blip r:embed="rId2"/>
          <a:stretch>
            <a:fillRect/>
          </a:stretch>
        </p:blipFill>
        <p:spPr>
          <a:xfrm>
            <a:off x="801847" y="810620"/>
            <a:ext cx="5130396" cy="2359981"/>
          </a:xfrm>
          <a:prstGeom prst="rect">
            <a:avLst/>
          </a:prstGeom>
        </p:spPr>
      </p:pic>
      <p:pic>
        <p:nvPicPr>
          <p:cNvPr id="9" name="Picture 8" descr="Table&#10;&#10;Description automatically generated">
            <a:extLst>
              <a:ext uri="{FF2B5EF4-FFF2-40B4-BE49-F238E27FC236}">
                <a16:creationId xmlns:a16="http://schemas.microsoft.com/office/drawing/2014/main" id="{BAF6572C-4222-2D67-A9E8-426332A54F98}"/>
              </a:ext>
            </a:extLst>
          </p:cNvPr>
          <p:cNvPicPr>
            <a:picLocks noChangeAspect="1"/>
          </p:cNvPicPr>
          <p:nvPr/>
        </p:nvPicPr>
        <p:blipFill>
          <a:blip r:embed="rId3"/>
          <a:stretch>
            <a:fillRect/>
          </a:stretch>
        </p:blipFill>
        <p:spPr>
          <a:xfrm>
            <a:off x="801847" y="3356532"/>
            <a:ext cx="5130396" cy="2372806"/>
          </a:xfrm>
          <a:prstGeom prst="rect">
            <a:avLst/>
          </a:prstGeom>
        </p:spPr>
      </p:pic>
      <p:sp>
        <p:nvSpPr>
          <p:cNvPr id="39" name="Rectangle 8">
            <a:extLst>
              <a:ext uri="{FF2B5EF4-FFF2-40B4-BE49-F238E27FC236}">
                <a16:creationId xmlns:a16="http://schemas.microsoft.com/office/drawing/2014/main" id="{313DBE6E-A8BE-42BD-A187-65E0DDA0D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7618"/>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E247D2A4-C63D-14DF-AC40-AB332FB77EDB}"/>
              </a:ext>
            </a:extLst>
          </p:cNvPr>
          <p:cNvSpPr txBox="1">
            <a:spLocks/>
          </p:cNvSpPr>
          <p:nvPr/>
        </p:nvSpPr>
        <p:spPr>
          <a:xfrm>
            <a:off x="6691056" y="1701209"/>
            <a:ext cx="4558191" cy="435303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200" b="1" dirty="0">
                <a:latin typeface="+mn-lt"/>
              </a:rPr>
              <a:t># QUERY_1 - FETCH DATA FOR TOP 10 HIGHEST PAYING ONLINE CUSTOMER WITH TOTAL AMOUNT SPENT</a:t>
            </a:r>
            <a:br>
              <a:rPr lang="en-US" sz="1200" b="1" dirty="0">
                <a:latin typeface="+mn-lt"/>
              </a:rPr>
            </a:br>
            <a:br>
              <a:rPr lang="en-US" sz="1200" b="1" dirty="0">
                <a:solidFill>
                  <a:srgbClr val="FEFFFF"/>
                </a:solidFill>
                <a:latin typeface="+mn-lt"/>
              </a:rPr>
            </a:br>
            <a:r>
              <a:rPr lang="en-US" sz="1200" dirty="0">
                <a:solidFill>
                  <a:srgbClr val="FEFFFF"/>
                </a:solidFill>
                <a:latin typeface="+mn-lt"/>
              </a:rPr>
              <a:t>SELECT DISTINCT(</a:t>
            </a:r>
            <a:r>
              <a:rPr lang="en-US" sz="1200" dirty="0" err="1">
                <a:solidFill>
                  <a:srgbClr val="FEFFFF"/>
                </a:solidFill>
                <a:latin typeface="+mn-lt"/>
              </a:rPr>
              <a:t>Customer.Cust_Id</a:t>
            </a:r>
            <a:r>
              <a:rPr lang="en-US" sz="1200" dirty="0">
                <a:solidFill>
                  <a:srgbClr val="FEFFFF"/>
                </a:solidFill>
                <a:latin typeface="+mn-lt"/>
              </a:rPr>
              <a:t>), </a:t>
            </a:r>
            <a:r>
              <a:rPr lang="en-US" sz="1200" dirty="0" err="1">
                <a:solidFill>
                  <a:srgbClr val="FEFFFF"/>
                </a:solidFill>
                <a:latin typeface="+mn-lt"/>
              </a:rPr>
              <a:t>Customer.Name</a:t>
            </a:r>
            <a:r>
              <a:rPr lang="en-US" sz="1200" dirty="0">
                <a:solidFill>
                  <a:srgbClr val="FEFFFF"/>
                </a:solidFill>
                <a:latin typeface="+mn-lt"/>
              </a:rPr>
              <a:t> AS </a:t>
            </a:r>
            <a:r>
              <a:rPr lang="en-US" sz="1200" dirty="0" err="1">
                <a:solidFill>
                  <a:srgbClr val="FEFFFF"/>
                </a:solidFill>
                <a:latin typeface="+mn-lt"/>
              </a:rPr>
              <a:t>Highest_Paying_Customer</a:t>
            </a:r>
            <a:r>
              <a:rPr lang="en-US" sz="1200" dirty="0">
                <a:solidFill>
                  <a:srgbClr val="FEFFFF"/>
                </a:solidFill>
                <a:latin typeface="+mn-lt"/>
              </a:rPr>
              <a:t>, </a:t>
            </a:r>
            <a:br>
              <a:rPr lang="en-US" sz="1200" dirty="0">
                <a:solidFill>
                  <a:srgbClr val="FEFFFF"/>
                </a:solidFill>
                <a:latin typeface="+mn-lt"/>
              </a:rPr>
            </a:br>
            <a:r>
              <a:rPr lang="en-US" sz="1200" dirty="0">
                <a:solidFill>
                  <a:srgbClr val="FEFFFF"/>
                </a:solidFill>
                <a:latin typeface="+mn-lt"/>
              </a:rPr>
              <a:t>SUM(</a:t>
            </a:r>
            <a:r>
              <a:rPr lang="en-US" sz="1200" dirty="0" err="1">
                <a:solidFill>
                  <a:srgbClr val="FEFFFF"/>
                </a:solidFill>
                <a:latin typeface="+mn-lt"/>
              </a:rPr>
              <a:t>Online_Order.Amount</a:t>
            </a:r>
            <a:r>
              <a:rPr lang="en-US" sz="1200" dirty="0">
                <a:solidFill>
                  <a:srgbClr val="FEFFFF"/>
                </a:solidFill>
                <a:latin typeface="+mn-lt"/>
              </a:rPr>
              <a:t>) As </a:t>
            </a:r>
            <a:r>
              <a:rPr lang="en-US" sz="1200" dirty="0" err="1">
                <a:solidFill>
                  <a:srgbClr val="FEFFFF"/>
                </a:solidFill>
                <a:latin typeface="+mn-lt"/>
              </a:rPr>
              <a:t>Total_Amount_Paid</a:t>
            </a:r>
            <a:r>
              <a:rPr lang="en-US" sz="1200" dirty="0">
                <a:solidFill>
                  <a:srgbClr val="FEFFFF"/>
                </a:solidFill>
                <a:latin typeface="+mn-lt"/>
              </a:rPr>
              <a:t>, </a:t>
            </a:r>
            <a:r>
              <a:rPr lang="en-US" sz="1200" dirty="0" err="1">
                <a:solidFill>
                  <a:srgbClr val="FEFFFF"/>
                </a:solidFill>
                <a:latin typeface="+mn-lt"/>
              </a:rPr>
              <a:t>Customer.Cust_Type</a:t>
            </a:r>
            <a:br>
              <a:rPr lang="en-US" sz="1200" dirty="0">
                <a:solidFill>
                  <a:srgbClr val="FEFFFF"/>
                </a:solidFill>
                <a:latin typeface="+mn-lt"/>
              </a:rPr>
            </a:br>
            <a:r>
              <a:rPr lang="en-US" sz="1200" dirty="0">
                <a:solidFill>
                  <a:srgbClr val="FEFFFF"/>
                </a:solidFill>
                <a:latin typeface="+mn-lt"/>
              </a:rPr>
              <a:t>FROM </a:t>
            </a:r>
            <a:r>
              <a:rPr lang="en-US" sz="1200" dirty="0" err="1">
                <a:solidFill>
                  <a:srgbClr val="FEFFFF"/>
                </a:solidFill>
                <a:latin typeface="+mn-lt"/>
              </a:rPr>
              <a:t>Online_Order</a:t>
            </a:r>
            <a:br>
              <a:rPr lang="en-US" sz="1200" dirty="0">
                <a:solidFill>
                  <a:srgbClr val="FEFFFF"/>
                </a:solidFill>
                <a:latin typeface="+mn-lt"/>
              </a:rPr>
            </a:br>
            <a:r>
              <a:rPr lang="en-US" sz="1200" dirty="0">
                <a:solidFill>
                  <a:srgbClr val="FEFFFF"/>
                </a:solidFill>
                <a:latin typeface="+mn-lt"/>
              </a:rPr>
              <a:t>INNER JOIN Customer ON </a:t>
            </a:r>
            <a:r>
              <a:rPr lang="en-US" sz="1200" dirty="0" err="1">
                <a:solidFill>
                  <a:srgbClr val="FEFFFF"/>
                </a:solidFill>
                <a:latin typeface="+mn-lt"/>
              </a:rPr>
              <a:t>Online_Order.Cust_id</a:t>
            </a:r>
            <a:r>
              <a:rPr lang="en-US" sz="1200" dirty="0">
                <a:solidFill>
                  <a:srgbClr val="FEFFFF"/>
                </a:solidFill>
                <a:latin typeface="+mn-lt"/>
              </a:rPr>
              <a:t> = </a:t>
            </a:r>
            <a:r>
              <a:rPr lang="en-US" sz="1200" dirty="0" err="1">
                <a:solidFill>
                  <a:srgbClr val="FEFFFF"/>
                </a:solidFill>
                <a:latin typeface="+mn-lt"/>
              </a:rPr>
              <a:t>Customer.Cust_id</a:t>
            </a:r>
            <a:br>
              <a:rPr lang="en-US" sz="1200" dirty="0">
                <a:solidFill>
                  <a:srgbClr val="FEFFFF"/>
                </a:solidFill>
                <a:latin typeface="+mn-lt"/>
              </a:rPr>
            </a:br>
            <a:r>
              <a:rPr lang="en-US" sz="1200" dirty="0">
                <a:solidFill>
                  <a:srgbClr val="FEFFFF"/>
                </a:solidFill>
                <a:latin typeface="+mn-lt"/>
              </a:rPr>
              <a:t>GROUP BY </a:t>
            </a:r>
            <a:r>
              <a:rPr lang="en-US" sz="1200" dirty="0" err="1">
                <a:solidFill>
                  <a:srgbClr val="FEFFFF"/>
                </a:solidFill>
                <a:latin typeface="+mn-lt"/>
              </a:rPr>
              <a:t>Customer.Cust_id</a:t>
            </a:r>
            <a:r>
              <a:rPr lang="en-US" sz="1200" dirty="0">
                <a:solidFill>
                  <a:srgbClr val="FEFFFF"/>
                </a:solidFill>
                <a:latin typeface="+mn-lt"/>
              </a:rPr>
              <a:t>, </a:t>
            </a:r>
            <a:r>
              <a:rPr lang="en-US" sz="1200" dirty="0" err="1">
                <a:solidFill>
                  <a:srgbClr val="FEFFFF"/>
                </a:solidFill>
                <a:latin typeface="+mn-lt"/>
              </a:rPr>
              <a:t>Customer.Name</a:t>
            </a:r>
            <a:br>
              <a:rPr lang="en-US" sz="1200" dirty="0">
                <a:solidFill>
                  <a:srgbClr val="FEFFFF"/>
                </a:solidFill>
                <a:latin typeface="+mn-lt"/>
              </a:rPr>
            </a:br>
            <a:r>
              <a:rPr lang="en-US" sz="1200" dirty="0">
                <a:solidFill>
                  <a:srgbClr val="FEFFFF"/>
                </a:solidFill>
                <a:latin typeface="+mn-lt"/>
              </a:rPr>
              <a:t>ORDER BY SUM(</a:t>
            </a:r>
            <a:r>
              <a:rPr lang="en-US" sz="1200" dirty="0" err="1">
                <a:solidFill>
                  <a:srgbClr val="FEFFFF"/>
                </a:solidFill>
                <a:latin typeface="+mn-lt"/>
              </a:rPr>
              <a:t>Online_Order.Amount</a:t>
            </a:r>
            <a:r>
              <a:rPr lang="en-US" sz="1200" dirty="0">
                <a:solidFill>
                  <a:srgbClr val="FEFFFF"/>
                </a:solidFill>
                <a:latin typeface="+mn-lt"/>
              </a:rPr>
              <a:t>) DESC</a:t>
            </a:r>
            <a:br>
              <a:rPr lang="en-US" sz="1200" dirty="0">
                <a:solidFill>
                  <a:srgbClr val="FEFFFF"/>
                </a:solidFill>
                <a:latin typeface="+mn-lt"/>
              </a:rPr>
            </a:br>
            <a:r>
              <a:rPr lang="en-US" sz="1200" dirty="0">
                <a:solidFill>
                  <a:srgbClr val="FEFFFF"/>
                </a:solidFill>
                <a:latin typeface="+mn-lt"/>
              </a:rPr>
              <a:t>limit 10;</a:t>
            </a:r>
            <a:endParaRPr lang="en-US" sz="1200" dirty="0">
              <a:solidFill>
                <a:srgbClr val="FEFFFF"/>
              </a:solidFill>
              <a:latin typeface="+mn-lt"/>
              <a:ea typeface="+mn-ea"/>
              <a:cs typeface="+mn-cs"/>
            </a:endParaRPr>
          </a:p>
          <a:p>
            <a:pPr>
              <a:spcAft>
                <a:spcPts val="600"/>
              </a:spcAft>
            </a:pPr>
            <a:endParaRPr lang="en-US" sz="1200" b="1" dirty="0">
              <a:solidFill>
                <a:srgbClr val="FEFFFF"/>
              </a:solidFill>
              <a:latin typeface="+mn-lt"/>
              <a:ea typeface="+mn-ea"/>
              <a:cs typeface="+mn-cs"/>
            </a:endParaRPr>
          </a:p>
          <a:p>
            <a:pPr>
              <a:spcAft>
                <a:spcPts val="600"/>
              </a:spcAft>
            </a:pPr>
            <a:r>
              <a:rPr lang="en-US" sz="1200" b="1" dirty="0">
                <a:latin typeface="+mn-lt"/>
                <a:ea typeface="+mn-ea"/>
                <a:cs typeface="+mn-cs"/>
              </a:rPr>
              <a:t># QUERY_2 - FETCH DATA FOR TOP 10 HIGHEST PAYING RETAIL CUSTOMER WITH TOTAL AMOUNT SPENT</a:t>
            </a:r>
            <a:br>
              <a:rPr lang="en-US" sz="1200" b="1" dirty="0">
                <a:solidFill>
                  <a:srgbClr val="FEFFFF"/>
                </a:solidFill>
                <a:latin typeface="+mn-lt"/>
                <a:ea typeface="+mn-ea"/>
                <a:cs typeface="+mn-cs"/>
              </a:rPr>
            </a:br>
            <a:br>
              <a:rPr lang="en-US" sz="1200" b="1" dirty="0">
                <a:solidFill>
                  <a:srgbClr val="FEFFFF"/>
                </a:solidFill>
                <a:latin typeface="+mn-lt"/>
                <a:ea typeface="+mn-ea"/>
                <a:cs typeface="+mn-cs"/>
              </a:rPr>
            </a:br>
            <a:r>
              <a:rPr lang="en-US" sz="1200" dirty="0">
                <a:solidFill>
                  <a:srgbClr val="FEFFFF"/>
                </a:solidFill>
                <a:latin typeface="+mn-lt"/>
                <a:ea typeface="+mn-ea"/>
                <a:cs typeface="+mn-cs"/>
              </a:rPr>
              <a:t>SELECT DISTINCT(</a:t>
            </a:r>
            <a:r>
              <a:rPr lang="en-US" sz="1200" dirty="0" err="1">
                <a:solidFill>
                  <a:srgbClr val="FEFFFF"/>
                </a:solidFill>
                <a:latin typeface="+mn-lt"/>
                <a:ea typeface="+mn-ea"/>
                <a:cs typeface="+mn-cs"/>
              </a:rPr>
              <a:t>Customer.Cust_Id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Customer.Name</a:t>
            </a:r>
            <a:r>
              <a:rPr lang="en-US" sz="1200" dirty="0">
                <a:solidFill>
                  <a:srgbClr val="FEFFFF"/>
                </a:solidFill>
                <a:latin typeface="+mn-lt"/>
                <a:ea typeface="+mn-ea"/>
                <a:cs typeface="+mn-cs"/>
              </a:rPr>
              <a:t> AS </a:t>
            </a:r>
            <a:r>
              <a:rPr lang="en-US" sz="1200" dirty="0" err="1">
                <a:solidFill>
                  <a:srgbClr val="FEFFFF"/>
                </a:solidFill>
                <a:latin typeface="+mn-lt"/>
                <a:ea typeface="+mn-ea"/>
                <a:cs typeface="+mn-cs"/>
              </a:rPr>
              <a:t>Highest_Paying_Customer</a:t>
            </a:r>
            <a:r>
              <a:rPr lang="en-US" sz="1200" dirty="0">
                <a:solidFill>
                  <a:srgbClr val="FEFFFF"/>
                </a:solidFill>
                <a:latin typeface="+mn-lt"/>
                <a:ea typeface="+mn-ea"/>
                <a:cs typeface="+mn-cs"/>
              </a:rPr>
              <a:t>, </a:t>
            </a:r>
            <a:br>
              <a:rPr lang="en-US" sz="1200" dirty="0">
                <a:solidFill>
                  <a:srgbClr val="FEFFFF"/>
                </a:solidFill>
                <a:latin typeface="+mn-lt"/>
                <a:ea typeface="+mn-ea"/>
                <a:cs typeface="+mn-cs"/>
              </a:rPr>
            </a:br>
            <a:r>
              <a:rPr lang="en-US" sz="1200" dirty="0">
                <a:solidFill>
                  <a:srgbClr val="FEFFFF"/>
                </a:solidFill>
                <a:latin typeface="+mn-lt"/>
                <a:ea typeface="+mn-ea"/>
                <a:cs typeface="+mn-cs"/>
              </a:rPr>
              <a:t>SUM(</a:t>
            </a:r>
            <a:r>
              <a:rPr lang="en-US" sz="1200" dirty="0" err="1">
                <a:solidFill>
                  <a:srgbClr val="FEFFFF"/>
                </a:solidFill>
                <a:latin typeface="+mn-lt"/>
                <a:ea typeface="+mn-ea"/>
                <a:cs typeface="+mn-cs"/>
              </a:rPr>
              <a:t>Retail_Order.Amount</a:t>
            </a:r>
            <a:r>
              <a:rPr lang="en-US" sz="1200" dirty="0">
                <a:solidFill>
                  <a:srgbClr val="FEFFFF"/>
                </a:solidFill>
                <a:latin typeface="+mn-lt"/>
                <a:ea typeface="+mn-ea"/>
                <a:cs typeface="+mn-cs"/>
              </a:rPr>
              <a:t>) As </a:t>
            </a:r>
            <a:r>
              <a:rPr lang="en-US" sz="1200" dirty="0" err="1">
                <a:solidFill>
                  <a:srgbClr val="FEFFFF"/>
                </a:solidFill>
                <a:latin typeface="+mn-lt"/>
                <a:ea typeface="+mn-ea"/>
                <a:cs typeface="+mn-cs"/>
              </a:rPr>
              <a:t>Total_Amount_Paid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Customer.Cust_Type</a:t>
            </a:r>
            <a:br>
              <a:rPr lang="en-US" sz="1200" dirty="0">
                <a:solidFill>
                  <a:srgbClr val="FEFFFF"/>
                </a:solidFill>
                <a:latin typeface="+mn-lt"/>
                <a:ea typeface="+mn-ea"/>
                <a:cs typeface="+mn-cs"/>
              </a:rPr>
            </a:br>
            <a:r>
              <a:rPr lang="en-US" sz="1200" dirty="0">
                <a:solidFill>
                  <a:srgbClr val="FEFFFF"/>
                </a:solidFill>
                <a:latin typeface="+mn-lt"/>
                <a:ea typeface="+mn-ea"/>
                <a:cs typeface="+mn-cs"/>
              </a:rPr>
              <a:t>FROM </a:t>
            </a:r>
            <a:r>
              <a:rPr lang="en-US" sz="1200" dirty="0" err="1">
                <a:solidFill>
                  <a:srgbClr val="FEFFFF"/>
                </a:solidFill>
                <a:latin typeface="+mn-lt"/>
                <a:ea typeface="+mn-ea"/>
                <a:cs typeface="+mn-cs"/>
              </a:rPr>
              <a:t>Retail_Order</a:t>
            </a:r>
            <a:br>
              <a:rPr lang="en-US" sz="1200" dirty="0">
                <a:solidFill>
                  <a:srgbClr val="FEFFFF"/>
                </a:solidFill>
                <a:latin typeface="+mn-lt"/>
                <a:ea typeface="+mn-ea"/>
                <a:cs typeface="+mn-cs"/>
              </a:rPr>
            </a:br>
            <a:r>
              <a:rPr lang="en-US" sz="1200" dirty="0">
                <a:solidFill>
                  <a:srgbClr val="FEFFFF"/>
                </a:solidFill>
                <a:latin typeface="+mn-lt"/>
                <a:ea typeface="+mn-ea"/>
                <a:cs typeface="+mn-cs"/>
              </a:rPr>
              <a:t>INNER JOIN Customer ON </a:t>
            </a:r>
            <a:r>
              <a:rPr lang="en-US" sz="1200" dirty="0" err="1">
                <a:solidFill>
                  <a:srgbClr val="FEFFFF"/>
                </a:solidFill>
                <a:latin typeface="+mn-lt"/>
                <a:ea typeface="+mn-ea"/>
                <a:cs typeface="+mn-cs"/>
              </a:rPr>
              <a:t>Retail_Order.Cust_id</a:t>
            </a:r>
            <a:r>
              <a:rPr lang="en-US" sz="1200" dirty="0">
                <a:solidFill>
                  <a:srgbClr val="FEFFFF"/>
                </a:solidFill>
                <a:latin typeface="+mn-lt"/>
                <a:ea typeface="+mn-ea"/>
                <a:cs typeface="+mn-cs"/>
              </a:rPr>
              <a:t> = </a:t>
            </a:r>
            <a:r>
              <a:rPr lang="en-US" sz="1200" dirty="0" err="1">
                <a:solidFill>
                  <a:srgbClr val="FEFFFF"/>
                </a:solidFill>
                <a:latin typeface="+mn-lt"/>
                <a:ea typeface="+mn-ea"/>
                <a:cs typeface="+mn-cs"/>
              </a:rPr>
              <a:t>Customer.Cust_id</a:t>
            </a:r>
            <a:br>
              <a:rPr lang="en-US" sz="1200" dirty="0">
                <a:solidFill>
                  <a:srgbClr val="FEFFFF"/>
                </a:solidFill>
                <a:latin typeface="+mn-lt"/>
                <a:ea typeface="+mn-ea"/>
                <a:cs typeface="+mn-cs"/>
              </a:rPr>
            </a:br>
            <a:r>
              <a:rPr lang="en-US" sz="1200" dirty="0">
                <a:solidFill>
                  <a:srgbClr val="FEFFFF"/>
                </a:solidFill>
                <a:latin typeface="+mn-lt"/>
                <a:ea typeface="+mn-ea"/>
                <a:cs typeface="+mn-cs"/>
              </a:rPr>
              <a:t>GROUP BY </a:t>
            </a:r>
            <a:r>
              <a:rPr lang="en-US" sz="1200" dirty="0" err="1">
                <a:solidFill>
                  <a:srgbClr val="FEFFFF"/>
                </a:solidFill>
                <a:latin typeface="+mn-lt"/>
                <a:ea typeface="+mn-ea"/>
                <a:cs typeface="+mn-cs"/>
              </a:rPr>
              <a:t>Customer.Cust_id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Customer.Name</a:t>
            </a:r>
            <a:br>
              <a:rPr lang="en-US" sz="1200" dirty="0">
                <a:solidFill>
                  <a:srgbClr val="FEFFFF"/>
                </a:solidFill>
                <a:latin typeface="+mn-lt"/>
                <a:ea typeface="+mn-ea"/>
                <a:cs typeface="+mn-cs"/>
              </a:rPr>
            </a:br>
            <a:r>
              <a:rPr lang="en-US" sz="1200" dirty="0">
                <a:solidFill>
                  <a:srgbClr val="FEFFFF"/>
                </a:solidFill>
                <a:latin typeface="+mn-lt"/>
                <a:ea typeface="+mn-ea"/>
                <a:cs typeface="+mn-cs"/>
              </a:rPr>
              <a:t>ORDER BY SUM(</a:t>
            </a:r>
            <a:r>
              <a:rPr lang="en-US" sz="1200" dirty="0" err="1">
                <a:solidFill>
                  <a:srgbClr val="FEFFFF"/>
                </a:solidFill>
                <a:latin typeface="+mn-lt"/>
                <a:ea typeface="+mn-ea"/>
                <a:cs typeface="+mn-cs"/>
              </a:rPr>
              <a:t>Retail_Order.Amount</a:t>
            </a:r>
            <a:r>
              <a:rPr lang="en-US" sz="1200" dirty="0">
                <a:solidFill>
                  <a:srgbClr val="FEFFFF"/>
                </a:solidFill>
                <a:latin typeface="+mn-lt"/>
                <a:ea typeface="+mn-ea"/>
                <a:cs typeface="+mn-cs"/>
              </a:rPr>
              <a:t>) DESC</a:t>
            </a:r>
            <a:br>
              <a:rPr lang="en-US" sz="1200" dirty="0">
                <a:solidFill>
                  <a:srgbClr val="FEFFFF"/>
                </a:solidFill>
                <a:latin typeface="+mn-lt"/>
                <a:ea typeface="+mn-ea"/>
                <a:cs typeface="+mn-cs"/>
              </a:rPr>
            </a:br>
            <a:r>
              <a:rPr lang="en-US" sz="1200" dirty="0">
                <a:solidFill>
                  <a:srgbClr val="FEFFFF"/>
                </a:solidFill>
                <a:latin typeface="+mn-lt"/>
                <a:ea typeface="+mn-ea"/>
                <a:cs typeface="+mn-cs"/>
              </a:rPr>
              <a:t>limit 10;</a:t>
            </a:r>
          </a:p>
        </p:txBody>
      </p:sp>
    </p:spTree>
    <p:extLst>
      <p:ext uri="{BB962C8B-B14F-4D97-AF65-F5344CB8AC3E}">
        <p14:creationId xmlns:p14="http://schemas.microsoft.com/office/powerpoint/2010/main" val="175494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E0DC0F3-E144-463E-88B2-409384AE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13A8998A-DE1B-4FAE-820A-8A8B3A7B2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39EBA89E-988C-457C-8BDF-3AAB4D9C5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F7F6B76E-48DD-46FC-A900-366468BBE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142" y="638342"/>
            <a:ext cx="5435054" cy="5257799"/>
          </a:xfrm>
          <a:prstGeom prst="rect">
            <a:avLst/>
          </a:prstGeom>
          <a:solidFill>
            <a:srgbClr val="FE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id="{313DBE6E-A8BE-42BD-A187-65E0DDA0D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7618"/>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E247D2A4-C63D-14DF-AC40-AB332FB77EDB}"/>
              </a:ext>
            </a:extLst>
          </p:cNvPr>
          <p:cNvSpPr txBox="1">
            <a:spLocks/>
          </p:cNvSpPr>
          <p:nvPr/>
        </p:nvSpPr>
        <p:spPr>
          <a:xfrm>
            <a:off x="6691056" y="1745673"/>
            <a:ext cx="4558191" cy="45442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200" b="1" dirty="0">
                <a:latin typeface="+mn-lt"/>
                <a:ea typeface="+mn-ea"/>
                <a:cs typeface="+mn-cs"/>
              </a:rPr>
              <a:t># QUERY_3 - FETCH DATA FOR TOP 5 SOLD PRODUCTS ONLINE</a:t>
            </a:r>
            <a:br>
              <a:rPr lang="en-US" sz="1200" b="1" dirty="0">
                <a:solidFill>
                  <a:srgbClr val="FEFFFF"/>
                </a:solidFill>
                <a:latin typeface="+mn-lt"/>
                <a:ea typeface="+mn-ea"/>
                <a:cs typeface="+mn-cs"/>
              </a:rPr>
            </a:br>
            <a:br>
              <a:rPr lang="en-US" sz="1200" dirty="0">
                <a:solidFill>
                  <a:srgbClr val="FEFFFF"/>
                </a:solidFill>
                <a:latin typeface="+mn-lt"/>
                <a:ea typeface="+mn-ea"/>
                <a:cs typeface="+mn-cs"/>
              </a:rPr>
            </a:br>
            <a:r>
              <a:rPr lang="en-US" sz="1200" dirty="0">
                <a:solidFill>
                  <a:srgbClr val="FEFFFF"/>
                </a:solidFill>
                <a:latin typeface="+mn-lt"/>
                <a:ea typeface="+mn-ea"/>
                <a:cs typeface="+mn-cs"/>
              </a:rPr>
              <a:t>SELECT DISTINCT(</a:t>
            </a:r>
            <a:r>
              <a:rPr lang="en-US" sz="1200" dirty="0" err="1">
                <a:solidFill>
                  <a:srgbClr val="FEFFFF"/>
                </a:solidFill>
                <a:latin typeface="+mn-lt"/>
                <a:ea typeface="+mn-ea"/>
                <a:cs typeface="+mn-cs"/>
              </a:rPr>
              <a:t>Online_Order_Facilitates.Prod_id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Product.Prod_Name</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Product.Prod_Type</a:t>
            </a:r>
            <a:r>
              <a:rPr lang="en-US" sz="1200" dirty="0">
                <a:solidFill>
                  <a:srgbClr val="FEFFFF"/>
                </a:solidFill>
                <a:latin typeface="+mn-lt"/>
                <a:ea typeface="+mn-ea"/>
                <a:cs typeface="+mn-cs"/>
              </a:rPr>
              <a:t>,</a:t>
            </a:r>
            <a:br>
              <a:rPr lang="en-US" sz="1200" dirty="0">
                <a:solidFill>
                  <a:srgbClr val="FEFFFF"/>
                </a:solidFill>
                <a:latin typeface="+mn-lt"/>
                <a:ea typeface="+mn-ea"/>
                <a:cs typeface="+mn-cs"/>
              </a:rPr>
            </a:br>
            <a:r>
              <a:rPr lang="en-US" sz="1200" dirty="0">
                <a:solidFill>
                  <a:srgbClr val="FEFFFF"/>
                </a:solidFill>
                <a:latin typeface="+mn-lt"/>
                <a:ea typeface="+mn-ea"/>
                <a:cs typeface="+mn-cs"/>
              </a:rPr>
              <a:t>Sum(</a:t>
            </a:r>
            <a:r>
              <a:rPr lang="en-US" sz="1200" dirty="0" err="1">
                <a:solidFill>
                  <a:srgbClr val="FEFFFF"/>
                </a:solidFill>
                <a:latin typeface="+mn-lt"/>
                <a:ea typeface="+mn-ea"/>
                <a:cs typeface="+mn-cs"/>
              </a:rPr>
              <a:t>Online_Order_Facilitates.Qnty</a:t>
            </a:r>
            <a:r>
              <a:rPr lang="en-US" sz="1200" dirty="0">
                <a:solidFill>
                  <a:srgbClr val="FEFFFF"/>
                </a:solidFill>
                <a:latin typeface="+mn-lt"/>
                <a:ea typeface="+mn-ea"/>
                <a:cs typeface="+mn-cs"/>
              </a:rPr>
              <a:t>) As </a:t>
            </a:r>
            <a:r>
              <a:rPr lang="en-US" sz="1200" dirty="0" err="1">
                <a:solidFill>
                  <a:srgbClr val="FEFFFF"/>
                </a:solidFill>
                <a:latin typeface="+mn-lt"/>
                <a:ea typeface="+mn-ea"/>
                <a:cs typeface="+mn-cs"/>
              </a:rPr>
              <a:t>Total_Qnty_Sold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Online_Order_Facilitates.C_Name</a:t>
            </a:r>
            <a:r>
              <a:rPr lang="en-US" sz="1200" dirty="0">
                <a:solidFill>
                  <a:srgbClr val="FEFFFF"/>
                </a:solidFill>
                <a:latin typeface="+mn-lt"/>
                <a:ea typeface="+mn-ea"/>
                <a:cs typeface="+mn-cs"/>
              </a:rPr>
              <a:t> AS </a:t>
            </a:r>
            <a:r>
              <a:rPr lang="en-US" sz="1200" dirty="0" err="1">
                <a:solidFill>
                  <a:srgbClr val="FEFFFF"/>
                </a:solidFill>
                <a:latin typeface="+mn-lt"/>
                <a:ea typeface="+mn-ea"/>
                <a:cs typeface="+mn-cs"/>
              </a:rPr>
              <a:t>Company_Name</a:t>
            </a:r>
            <a:br>
              <a:rPr lang="en-US" sz="1200" dirty="0">
                <a:solidFill>
                  <a:srgbClr val="FEFFFF"/>
                </a:solidFill>
                <a:latin typeface="+mn-lt"/>
                <a:ea typeface="+mn-ea"/>
                <a:cs typeface="+mn-cs"/>
              </a:rPr>
            </a:br>
            <a:r>
              <a:rPr lang="en-US" sz="1200" dirty="0">
                <a:solidFill>
                  <a:srgbClr val="FEFFFF"/>
                </a:solidFill>
                <a:latin typeface="+mn-lt"/>
                <a:ea typeface="+mn-ea"/>
                <a:cs typeface="+mn-cs"/>
              </a:rPr>
              <a:t>FROM </a:t>
            </a:r>
            <a:r>
              <a:rPr lang="en-US" sz="1200" dirty="0" err="1">
                <a:solidFill>
                  <a:srgbClr val="FEFFFF"/>
                </a:solidFill>
                <a:latin typeface="+mn-lt"/>
                <a:ea typeface="+mn-ea"/>
                <a:cs typeface="+mn-cs"/>
              </a:rPr>
              <a:t>Online_Order_Facilitates</a:t>
            </a:r>
            <a:br>
              <a:rPr lang="en-US" sz="1200" dirty="0">
                <a:solidFill>
                  <a:srgbClr val="FEFFFF"/>
                </a:solidFill>
                <a:latin typeface="+mn-lt"/>
                <a:ea typeface="+mn-ea"/>
                <a:cs typeface="+mn-cs"/>
              </a:rPr>
            </a:br>
            <a:r>
              <a:rPr lang="en-US" sz="1200" dirty="0">
                <a:solidFill>
                  <a:srgbClr val="FEFFFF"/>
                </a:solidFill>
                <a:latin typeface="+mn-lt"/>
                <a:ea typeface="+mn-ea"/>
                <a:cs typeface="+mn-cs"/>
              </a:rPr>
              <a:t>INNER JOIN Product ON </a:t>
            </a:r>
            <a:r>
              <a:rPr lang="en-US" sz="1200" dirty="0" err="1">
                <a:solidFill>
                  <a:srgbClr val="FEFFFF"/>
                </a:solidFill>
                <a:latin typeface="+mn-lt"/>
                <a:ea typeface="+mn-ea"/>
                <a:cs typeface="+mn-cs"/>
              </a:rPr>
              <a:t>Online_Order_Facilitates.Prod_id</a:t>
            </a:r>
            <a:r>
              <a:rPr lang="en-US" sz="1200" dirty="0">
                <a:solidFill>
                  <a:srgbClr val="FEFFFF"/>
                </a:solidFill>
                <a:latin typeface="+mn-lt"/>
                <a:ea typeface="+mn-ea"/>
                <a:cs typeface="+mn-cs"/>
              </a:rPr>
              <a:t> = </a:t>
            </a:r>
            <a:r>
              <a:rPr lang="en-US" sz="1200" dirty="0" err="1">
                <a:solidFill>
                  <a:srgbClr val="FEFFFF"/>
                </a:solidFill>
                <a:latin typeface="+mn-lt"/>
                <a:ea typeface="+mn-ea"/>
                <a:cs typeface="+mn-cs"/>
              </a:rPr>
              <a:t>Product.Prod_id</a:t>
            </a:r>
            <a:br>
              <a:rPr lang="en-US" sz="1200" dirty="0">
                <a:solidFill>
                  <a:srgbClr val="FEFFFF"/>
                </a:solidFill>
                <a:latin typeface="+mn-lt"/>
                <a:ea typeface="+mn-ea"/>
                <a:cs typeface="+mn-cs"/>
              </a:rPr>
            </a:br>
            <a:r>
              <a:rPr lang="en-US" sz="1200" dirty="0">
                <a:solidFill>
                  <a:srgbClr val="FEFFFF"/>
                </a:solidFill>
                <a:latin typeface="+mn-lt"/>
                <a:ea typeface="+mn-ea"/>
                <a:cs typeface="+mn-cs"/>
              </a:rPr>
              <a:t>GROUP BY </a:t>
            </a:r>
            <a:r>
              <a:rPr lang="en-US" sz="1200" dirty="0" err="1">
                <a:solidFill>
                  <a:srgbClr val="FEFFFF"/>
                </a:solidFill>
                <a:latin typeface="+mn-lt"/>
                <a:ea typeface="+mn-ea"/>
                <a:cs typeface="+mn-cs"/>
              </a:rPr>
              <a:t>Prod_id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Company_Name</a:t>
            </a:r>
            <a:br>
              <a:rPr lang="en-US" sz="1200" dirty="0">
                <a:solidFill>
                  <a:srgbClr val="FEFFFF"/>
                </a:solidFill>
                <a:latin typeface="+mn-lt"/>
                <a:ea typeface="+mn-ea"/>
                <a:cs typeface="+mn-cs"/>
              </a:rPr>
            </a:br>
            <a:r>
              <a:rPr lang="en-US" sz="1200" dirty="0">
                <a:solidFill>
                  <a:srgbClr val="FEFFFF"/>
                </a:solidFill>
                <a:latin typeface="+mn-lt"/>
                <a:ea typeface="+mn-ea"/>
                <a:cs typeface="+mn-cs"/>
              </a:rPr>
              <a:t>ORDER BY Sum(</a:t>
            </a:r>
            <a:r>
              <a:rPr lang="en-US" sz="1200" dirty="0" err="1">
                <a:solidFill>
                  <a:srgbClr val="FEFFFF"/>
                </a:solidFill>
                <a:latin typeface="+mn-lt"/>
                <a:ea typeface="+mn-ea"/>
                <a:cs typeface="+mn-cs"/>
              </a:rPr>
              <a:t>Online_Order_Facilitates.Qnty</a:t>
            </a:r>
            <a:r>
              <a:rPr lang="en-US" sz="1200" dirty="0">
                <a:solidFill>
                  <a:srgbClr val="FEFFFF"/>
                </a:solidFill>
                <a:latin typeface="+mn-lt"/>
                <a:ea typeface="+mn-ea"/>
                <a:cs typeface="+mn-cs"/>
              </a:rPr>
              <a:t>) DESC </a:t>
            </a:r>
            <a:br>
              <a:rPr lang="en-US" sz="1200" dirty="0">
                <a:solidFill>
                  <a:srgbClr val="FEFFFF"/>
                </a:solidFill>
                <a:latin typeface="+mn-lt"/>
                <a:ea typeface="+mn-ea"/>
                <a:cs typeface="+mn-cs"/>
              </a:rPr>
            </a:br>
            <a:r>
              <a:rPr lang="en-US" sz="1200" dirty="0">
                <a:solidFill>
                  <a:srgbClr val="FEFFFF"/>
                </a:solidFill>
                <a:latin typeface="+mn-lt"/>
                <a:ea typeface="+mn-ea"/>
                <a:cs typeface="+mn-cs"/>
              </a:rPr>
              <a:t>limit 5;</a:t>
            </a:r>
            <a:br>
              <a:rPr lang="en-US" sz="1200" dirty="0">
                <a:solidFill>
                  <a:srgbClr val="FEFFFF"/>
                </a:solidFill>
                <a:latin typeface="+mn-lt"/>
                <a:ea typeface="+mn-ea"/>
                <a:cs typeface="+mn-cs"/>
              </a:rPr>
            </a:br>
            <a:endParaRPr lang="en-US" sz="1200" dirty="0">
              <a:solidFill>
                <a:srgbClr val="FEFFFF"/>
              </a:solidFill>
              <a:latin typeface="+mn-lt"/>
              <a:ea typeface="+mn-ea"/>
              <a:cs typeface="+mn-cs"/>
            </a:endParaRPr>
          </a:p>
          <a:p>
            <a:pPr>
              <a:spcAft>
                <a:spcPts val="600"/>
              </a:spcAft>
            </a:pPr>
            <a:r>
              <a:rPr lang="en-US" sz="1200" b="1" dirty="0">
                <a:latin typeface="+mn-lt"/>
                <a:ea typeface="+mn-ea"/>
                <a:cs typeface="+mn-cs"/>
              </a:rPr>
              <a:t># QUERY_4 - FETCH DATA FOR TOP 5 SOLD PRODUCTS IN RETAIL</a:t>
            </a:r>
            <a:br>
              <a:rPr lang="en-US" sz="1200" b="1" dirty="0">
                <a:solidFill>
                  <a:srgbClr val="FEFFFF"/>
                </a:solidFill>
                <a:latin typeface="+mn-lt"/>
                <a:ea typeface="+mn-ea"/>
                <a:cs typeface="+mn-cs"/>
              </a:rPr>
            </a:br>
            <a:br>
              <a:rPr lang="en-US" sz="1200" b="1" dirty="0">
                <a:solidFill>
                  <a:srgbClr val="FEFFFF"/>
                </a:solidFill>
                <a:latin typeface="+mn-lt"/>
                <a:ea typeface="+mn-ea"/>
                <a:cs typeface="+mn-cs"/>
              </a:rPr>
            </a:br>
            <a:r>
              <a:rPr lang="en-US" sz="1200" dirty="0">
                <a:solidFill>
                  <a:srgbClr val="FEFFFF"/>
                </a:solidFill>
                <a:latin typeface="+mn-lt"/>
                <a:ea typeface="+mn-ea"/>
                <a:cs typeface="+mn-cs"/>
              </a:rPr>
              <a:t>SELECT DISTINCT(</a:t>
            </a:r>
            <a:r>
              <a:rPr lang="en-US" sz="1200" dirty="0" err="1">
                <a:solidFill>
                  <a:srgbClr val="FEFFFF"/>
                </a:solidFill>
                <a:latin typeface="+mn-lt"/>
                <a:ea typeface="+mn-ea"/>
                <a:cs typeface="+mn-cs"/>
              </a:rPr>
              <a:t>Retail_Store_Facilitates.Prod_id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Product.Prod_Name</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Product.Prod_Type</a:t>
            </a:r>
            <a:r>
              <a:rPr lang="en-US" sz="1200" dirty="0">
                <a:solidFill>
                  <a:srgbClr val="FEFFFF"/>
                </a:solidFill>
                <a:latin typeface="+mn-lt"/>
                <a:ea typeface="+mn-ea"/>
                <a:cs typeface="+mn-cs"/>
              </a:rPr>
              <a:t>,</a:t>
            </a:r>
            <a:br>
              <a:rPr lang="en-US" sz="1200" dirty="0">
                <a:solidFill>
                  <a:srgbClr val="FEFFFF"/>
                </a:solidFill>
                <a:latin typeface="+mn-lt"/>
                <a:ea typeface="+mn-ea"/>
                <a:cs typeface="+mn-cs"/>
              </a:rPr>
            </a:br>
            <a:r>
              <a:rPr lang="en-US" sz="1200" dirty="0">
                <a:solidFill>
                  <a:srgbClr val="FEFFFF"/>
                </a:solidFill>
                <a:latin typeface="+mn-lt"/>
                <a:ea typeface="+mn-ea"/>
                <a:cs typeface="+mn-cs"/>
              </a:rPr>
              <a:t>Sum(</a:t>
            </a:r>
            <a:r>
              <a:rPr lang="en-US" sz="1200" dirty="0" err="1">
                <a:solidFill>
                  <a:srgbClr val="FEFFFF"/>
                </a:solidFill>
                <a:latin typeface="+mn-lt"/>
                <a:ea typeface="+mn-ea"/>
                <a:cs typeface="+mn-cs"/>
              </a:rPr>
              <a:t>Retail_Store_Facilitates.Qnty</a:t>
            </a:r>
            <a:r>
              <a:rPr lang="en-US" sz="1200" dirty="0">
                <a:solidFill>
                  <a:srgbClr val="FEFFFF"/>
                </a:solidFill>
                <a:latin typeface="+mn-lt"/>
                <a:ea typeface="+mn-ea"/>
                <a:cs typeface="+mn-cs"/>
              </a:rPr>
              <a:t>) As </a:t>
            </a:r>
            <a:r>
              <a:rPr lang="en-US" sz="1200" dirty="0" err="1">
                <a:solidFill>
                  <a:srgbClr val="FEFFFF"/>
                </a:solidFill>
                <a:latin typeface="+mn-lt"/>
                <a:ea typeface="+mn-ea"/>
                <a:cs typeface="+mn-cs"/>
              </a:rPr>
              <a:t>Total_Qnty_Sold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Retail_Store_Facilitates.C_Name</a:t>
            </a:r>
            <a:r>
              <a:rPr lang="en-US" sz="1200" dirty="0">
                <a:solidFill>
                  <a:srgbClr val="FEFFFF"/>
                </a:solidFill>
                <a:latin typeface="+mn-lt"/>
                <a:ea typeface="+mn-ea"/>
                <a:cs typeface="+mn-cs"/>
              </a:rPr>
              <a:t> AS </a:t>
            </a:r>
            <a:r>
              <a:rPr lang="en-US" sz="1200" dirty="0" err="1">
                <a:solidFill>
                  <a:srgbClr val="FEFFFF"/>
                </a:solidFill>
                <a:latin typeface="+mn-lt"/>
                <a:ea typeface="+mn-ea"/>
                <a:cs typeface="+mn-cs"/>
              </a:rPr>
              <a:t>Company_Name</a:t>
            </a:r>
            <a:br>
              <a:rPr lang="en-US" sz="1200" dirty="0">
                <a:solidFill>
                  <a:srgbClr val="FEFFFF"/>
                </a:solidFill>
                <a:latin typeface="+mn-lt"/>
                <a:ea typeface="+mn-ea"/>
                <a:cs typeface="+mn-cs"/>
              </a:rPr>
            </a:br>
            <a:r>
              <a:rPr lang="en-US" sz="1200" dirty="0">
                <a:solidFill>
                  <a:srgbClr val="FEFFFF"/>
                </a:solidFill>
                <a:latin typeface="+mn-lt"/>
                <a:ea typeface="+mn-ea"/>
                <a:cs typeface="+mn-cs"/>
              </a:rPr>
              <a:t>FROM </a:t>
            </a:r>
            <a:r>
              <a:rPr lang="en-US" sz="1200" dirty="0" err="1">
                <a:solidFill>
                  <a:srgbClr val="FEFFFF"/>
                </a:solidFill>
                <a:latin typeface="+mn-lt"/>
                <a:ea typeface="+mn-ea"/>
                <a:cs typeface="+mn-cs"/>
              </a:rPr>
              <a:t>Retail_Store_Facilitates</a:t>
            </a:r>
            <a:br>
              <a:rPr lang="en-US" sz="1200" dirty="0">
                <a:solidFill>
                  <a:srgbClr val="FEFFFF"/>
                </a:solidFill>
                <a:latin typeface="+mn-lt"/>
                <a:ea typeface="+mn-ea"/>
                <a:cs typeface="+mn-cs"/>
              </a:rPr>
            </a:br>
            <a:r>
              <a:rPr lang="en-US" sz="1200" dirty="0">
                <a:solidFill>
                  <a:srgbClr val="FEFFFF"/>
                </a:solidFill>
                <a:latin typeface="+mn-lt"/>
                <a:ea typeface="+mn-ea"/>
                <a:cs typeface="+mn-cs"/>
              </a:rPr>
              <a:t>INNER JOIN Product ON </a:t>
            </a:r>
            <a:r>
              <a:rPr lang="en-US" sz="1200" dirty="0" err="1">
                <a:solidFill>
                  <a:srgbClr val="FEFFFF"/>
                </a:solidFill>
                <a:latin typeface="+mn-lt"/>
                <a:ea typeface="+mn-ea"/>
                <a:cs typeface="+mn-cs"/>
              </a:rPr>
              <a:t>Retail_Store_Facilitates.Prod_id</a:t>
            </a:r>
            <a:r>
              <a:rPr lang="en-US" sz="1200" dirty="0">
                <a:solidFill>
                  <a:srgbClr val="FEFFFF"/>
                </a:solidFill>
                <a:latin typeface="+mn-lt"/>
                <a:ea typeface="+mn-ea"/>
                <a:cs typeface="+mn-cs"/>
              </a:rPr>
              <a:t> = </a:t>
            </a:r>
            <a:r>
              <a:rPr lang="en-US" sz="1200" dirty="0" err="1">
                <a:solidFill>
                  <a:srgbClr val="FEFFFF"/>
                </a:solidFill>
                <a:latin typeface="+mn-lt"/>
                <a:ea typeface="+mn-ea"/>
                <a:cs typeface="+mn-cs"/>
              </a:rPr>
              <a:t>Product.Prod_id</a:t>
            </a:r>
            <a:br>
              <a:rPr lang="en-US" sz="1200" dirty="0">
                <a:solidFill>
                  <a:srgbClr val="FEFFFF"/>
                </a:solidFill>
                <a:latin typeface="+mn-lt"/>
                <a:ea typeface="+mn-ea"/>
                <a:cs typeface="+mn-cs"/>
              </a:rPr>
            </a:br>
            <a:r>
              <a:rPr lang="en-US" sz="1200" dirty="0">
                <a:solidFill>
                  <a:srgbClr val="FEFFFF"/>
                </a:solidFill>
                <a:latin typeface="+mn-lt"/>
                <a:ea typeface="+mn-ea"/>
                <a:cs typeface="+mn-cs"/>
              </a:rPr>
              <a:t>GROUP BY </a:t>
            </a:r>
            <a:r>
              <a:rPr lang="en-US" sz="1200" dirty="0" err="1">
                <a:solidFill>
                  <a:srgbClr val="FEFFFF"/>
                </a:solidFill>
                <a:latin typeface="+mn-lt"/>
                <a:ea typeface="+mn-ea"/>
                <a:cs typeface="+mn-cs"/>
              </a:rPr>
              <a:t>Prod_id</a:t>
            </a:r>
            <a:r>
              <a:rPr lang="en-US" sz="1200" dirty="0">
                <a:solidFill>
                  <a:srgbClr val="FEFFFF"/>
                </a:solidFill>
                <a:latin typeface="+mn-lt"/>
                <a:ea typeface="+mn-ea"/>
                <a:cs typeface="+mn-cs"/>
              </a:rPr>
              <a:t>, </a:t>
            </a:r>
            <a:r>
              <a:rPr lang="en-US" sz="1200" dirty="0" err="1">
                <a:solidFill>
                  <a:srgbClr val="FEFFFF"/>
                </a:solidFill>
                <a:latin typeface="+mn-lt"/>
                <a:ea typeface="+mn-ea"/>
                <a:cs typeface="+mn-cs"/>
              </a:rPr>
              <a:t>Company_Name</a:t>
            </a:r>
            <a:br>
              <a:rPr lang="en-US" sz="1200" dirty="0">
                <a:solidFill>
                  <a:srgbClr val="FEFFFF"/>
                </a:solidFill>
                <a:latin typeface="+mn-lt"/>
                <a:ea typeface="+mn-ea"/>
                <a:cs typeface="+mn-cs"/>
              </a:rPr>
            </a:br>
            <a:r>
              <a:rPr lang="en-US" sz="1200" dirty="0">
                <a:solidFill>
                  <a:srgbClr val="FEFFFF"/>
                </a:solidFill>
                <a:latin typeface="+mn-lt"/>
                <a:ea typeface="+mn-ea"/>
                <a:cs typeface="+mn-cs"/>
              </a:rPr>
              <a:t>ORDER BY Sum(</a:t>
            </a:r>
            <a:r>
              <a:rPr lang="en-US" sz="1200" dirty="0" err="1">
                <a:solidFill>
                  <a:srgbClr val="FEFFFF"/>
                </a:solidFill>
                <a:latin typeface="+mn-lt"/>
                <a:ea typeface="+mn-ea"/>
                <a:cs typeface="+mn-cs"/>
              </a:rPr>
              <a:t>Retail_Store_Facilitates.Qnty</a:t>
            </a:r>
            <a:r>
              <a:rPr lang="en-US" sz="1200" dirty="0">
                <a:solidFill>
                  <a:srgbClr val="FEFFFF"/>
                </a:solidFill>
                <a:latin typeface="+mn-lt"/>
                <a:ea typeface="+mn-ea"/>
                <a:cs typeface="+mn-cs"/>
              </a:rPr>
              <a:t>) DESC </a:t>
            </a:r>
            <a:br>
              <a:rPr lang="en-US" sz="1200" dirty="0">
                <a:solidFill>
                  <a:srgbClr val="FEFFFF"/>
                </a:solidFill>
                <a:latin typeface="+mn-lt"/>
                <a:ea typeface="+mn-ea"/>
                <a:cs typeface="+mn-cs"/>
              </a:rPr>
            </a:br>
            <a:r>
              <a:rPr lang="en-US" sz="1200" dirty="0">
                <a:solidFill>
                  <a:srgbClr val="FEFFFF"/>
                </a:solidFill>
                <a:latin typeface="+mn-lt"/>
                <a:ea typeface="+mn-ea"/>
                <a:cs typeface="+mn-cs"/>
              </a:rPr>
              <a:t>limit 5;</a:t>
            </a:r>
          </a:p>
        </p:txBody>
      </p:sp>
      <p:pic>
        <p:nvPicPr>
          <p:cNvPr id="2" name="Picture 1" descr="Table&#10;&#10;Description automatically generated">
            <a:extLst>
              <a:ext uri="{FF2B5EF4-FFF2-40B4-BE49-F238E27FC236}">
                <a16:creationId xmlns:a16="http://schemas.microsoft.com/office/drawing/2014/main" id="{835D9805-5C96-8C57-C1EF-419A0F29D043}"/>
              </a:ext>
            </a:extLst>
          </p:cNvPr>
          <p:cNvPicPr>
            <a:picLocks noChangeAspect="1"/>
          </p:cNvPicPr>
          <p:nvPr/>
        </p:nvPicPr>
        <p:blipFill>
          <a:blip r:embed="rId2"/>
          <a:stretch>
            <a:fillRect/>
          </a:stretch>
        </p:blipFill>
        <p:spPr>
          <a:xfrm>
            <a:off x="98119" y="2126250"/>
            <a:ext cx="6532700" cy="1371865"/>
          </a:xfrm>
          <a:prstGeom prst="rect">
            <a:avLst/>
          </a:prstGeom>
        </p:spPr>
      </p:pic>
      <p:pic>
        <p:nvPicPr>
          <p:cNvPr id="3" name="Picture 2" descr="Table&#10;&#10;Description automatically generated">
            <a:extLst>
              <a:ext uri="{FF2B5EF4-FFF2-40B4-BE49-F238E27FC236}">
                <a16:creationId xmlns:a16="http://schemas.microsoft.com/office/drawing/2014/main" id="{BA262BC6-A87C-4A09-BA71-39A90CCED63E}"/>
              </a:ext>
            </a:extLst>
          </p:cNvPr>
          <p:cNvPicPr>
            <a:picLocks noChangeAspect="1"/>
          </p:cNvPicPr>
          <p:nvPr/>
        </p:nvPicPr>
        <p:blipFill>
          <a:blip r:embed="rId3"/>
          <a:stretch>
            <a:fillRect/>
          </a:stretch>
        </p:blipFill>
        <p:spPr>
          <a:xfrm>
            <a:off x="98119" y="4405965"/>
            <a:ext cx="6532700" cy="1322870"/>
          </a:xfrm>
          <a:prstGeom prst="rect">
            <a:avLst/>
          </a:prstGeom>
        </p:spPr>
      </p:pic>
    </p:spTree>
    <p:extLst>
      <p:ext uri="{BB962C8B-B14F-4D97-AF65-F5344CB8AC3E}">
        <p14:creationId xmlns:p14="http://schemas.microsoft.com/office/powerpoint/2010/main" val="75714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CF701-875F-4D93-9F49-131BA7C127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400" b="1" kern="1200" dirty="0">
                <a:solidFill>
                  <a:srgbClr val="FFFFFF"/>
                </a:solidFill>
                <a:latin typeface="+mj-lt"/>
                <a:ea typeface="+mj-ea"/>
                <a:cs typeface="+mj-cs"/>
              </a:rPr>
              <a:t># QUERY_5 - FETCH DATA FOR MOST USED METHOD FOR ONLINE MONEY TRANSACTIONS</a:t>
            </a:r>
            <a:br>
              <a:rPr lang="en-US" sz="1400" b="1" kern="1200" dirty="0">
                <a:solidFill>
                  <a:srgbClr val="FFFFFF"/>
                </a:solidFill>
                <a:latin typeface="+mj-lt"/>
                <a:ea typeface="+mj-ea"/>
                <a:cs typeface="+mj-cs"/>
              </a:rPr>
            </a:br>
            <a:br>
              <a:rPr lang="en-US" sz="1400" b="1" kern="1200" dirty="0">
                <a:solidFill>
                  <a:srgbClr val="FFFFFF"/>
                </a:solidFill>
                <a:latin typeface="+mj-lt"/>
                <a:ea typeface="+mj-ea"/>
                <a:cs typeface="+mj-cs"/>
              </a:rPr>
            </a:br>
            <a:r>
              <a:rPr lang="en-US" sz="1400" b="1" kern="1200" dirty="0">
                <a:solidFill>
                  <a:srgbClr val="FFFFFF"/>
                </a:solidFill>
                <a:latin typeface="+mj-lt"/>
                <a:ea typeface="+mj-ea"/>
                <a:cs typeface="+mj-cs"/>
              </a:rPr>
              <a:t>SELECT DISTINCT(</a:t>
            </a:r>
            <a:r>
              <a:rPr lang="en-US" sz="1400" b="1" kern="1200" dirty="0" err="1">
                <a:solidFill>
                  <a:srgbClr val="FFFFFF"/>
                </a:solidFill>
                <a:latin typeface="+mj-lt"/>
                <a:ea typeface="+mj-ea"/>
                <a:cs typeface="+mj-cs"/>
              </a:rPr>
              <a:t>Payment_Type</a:t>
            </a:r>
            <a:r>
              <a:rPr lang="en-US" sz="1400" b="1" kern="1200" dirty="0">
                <a:solidFill>
                  <a:srgbClr val="FFFFFF"/>
                </a:solidFill>
                <a:latin typeface="+mj-lt"/>
                <a:ea typeface="+mj-ea"/>
                <a:cs typeface="+mj-cs"/>
              </a:rPr>
              <a:t>), COUNT(</a:t>
            </a:r>
            <a:r>
              <a:rPr lang="en-US" sz="1400" b="1" kern="1200" dirty="0" err="1">
                <a:solidFill>
                  <a:srgbClr val="FFFFFF"/>
                </a:solidFill>
                <a:latin typeface="+mj-lt"/>
                <a:ea typeface="+mj-ea"/>
                <a:cs typeface="+mj-cs"/>
              </a:rPr>
              <a:t>Payment_Type</a:t>
            </a:r>
            <a:r>
              <a:rPr lang="en-US" sz="1400" b="1" kern="1200" dirty="0">
                <a:solidFill>
                  <a:srgbClr val="FFFFFF"/>
                </a:solidFill>
                <a:latin typeface="+mj-lt"/>
                <a:ea typeface="+mj-ea"/>
                <a:cs typeface="+mj-cs"/>
              </a:rPr>
              <a:t>) AS </a:t>
            </a:r>
            <a:r>
              <a:rPr lang="en-US" sz="1400" b="1" kern="1200" dirty="0" err="1">
                <a:solidFill>
                  <a:srgbClr val="FFFFFF"/>
                </a:solidFill>
                <a:latin typeface="+mj-lt"/>
                <a:ea typeface="+mj-ea"/>
                <a:cs typeface="+mj-cs"/>
              </a:rPr>
              <a:t>No_of_Transactions</a:t>
            </a:r>
            <a:br>
              <a:rPr lang="en-US" sz="1400" b="1" kern="1200" dirty="0">
                <a:solidFill>
                  <a:srgbClr val="FFFFFF"/>
                </a:solidFill>
                <a:latin typeface="+mj-lt"/>
                <a:ea typeface="+mj-ea"/>
                <a:cs typeface="+mj-cs"/>
              </a:rPr>
            </a:br>
            <a:r>
              <a:rPr lang="en-US" sz="1400" b="1" kern="1200" dirty="0">
                <a:solidFill>
                  <a:srgbClr val="FFFFFF"/>
                </a:solidFill>
                <a:latin typeface="+mj-lt"/>
                <a:ea typeface="+mj-ea"/>
                <a:cs typeface="+mj-cs"/>
              </a:rPr>
              <a:t>FROM </a:t>
            </a:r>
            <a:r>
              <a:rPr lang="en-US" sz="1400" b="1" kern="1200" dirty="0" err="1">
                <a:solidFill>
                  <a:srgbClr val="FFFFFF"/>
                </a:solidFill>
                <a:latin typeface="+mj-lt"/>
                <a:ea typeface="+mj-ea"/>
                <a:cs typeface="+mj-cs"/>
              </a:rPr>
              <a:t>Online_Bill</a:t>
            </a:r>
            <a:br>
              <a:rPr lang="en-US" sz="1400" b="1" kern="1200" dirty="0">
                <a:solidFill>
                  <a:srgbClr val="FFFFFF"/>
                </a:solidFill>
                <a:latin typeface="+mj-lt"/>
                <a:ea typeface="+mj-ea"/>
                <a:cs typeface="+mj-cs"/>
              </a:rPr>
            </a:br>
            <a:r>
              <a:rPr lang="en-US" sz="1400" b="1" kern="1200" dirty="0">
                <a:solidFill>
                  <a:srgbClr val="FFFFFF"/>
                </a:solidFill>
                <a:latin typeface="+mj-lt"/>
                <a:ea typeface="+mj-ea"/>
                <a:cs typeface="+mj-cs"/>
              </a:rPr>
              <a:t>GROUP BY </a:t>
            </a:r>
            <a:r>
              <a:rPr lang="en-US" sz="1400" b="1" kern="1200" dirty="0" err="1">
                <a:solidFill>
                  <a:srgbClr val="FFFFFF"/>
                </a:solidFill>
                <a:latin typeface="+mj-lt"/>
                <a:ea typeface="+mj-ea"/>
                <a:cs typeface="+mj-cs"/>
              </a:rPr>
              <a:t>Payment_Type</a:t>
            </a:r>
            <a:br>
              <a:rPr lang="en-US" sz="1400" b="1" kern="1200" dirty="0">
                <a:solidFill>
                  <a:srgbClr val="FFFFFF"/>
                </a:solidFill>
                <a:latin typeface="+mj-lt"/>
                <a:ea typeface="+mj-ea"/>
                <a:cs typeface="+mj-cs"/>
              </a:rPr>
            </a:br>
            <a:r>
              <a:rPr lang="en-US" sz="1400" b="1" kern="1200" dirty="0">
                <a:solidFill>
                  <a:srgbClr val="FFFFFF"/>
                </a:solidFill>
                <a:latin typeface="+mj-lt"/>
                <a:ea typeface="+mj-ea"/>
                <a:cs typeface="+mj-cs"/>
              </a:rPr>
              <a:t>ORDER BY COUNT(</a:t>
            </a:r>
            <a:r>
              <a:rPr lang="en-US" sz="1400" b="1" kern="1200" dirty="0" err="1">
                <a:solidFill>
                  <a:srgbClr val="FFFFFF"/>
                </a:solidFill>
                <a:latin typeface="+mj-lt"/>
                <a:ea typeface="+mj-ea"/>
                <a:cs typeface="+mj-cs"/>
              </a:rPr>
              <a:t>Payment_Type</a:t>
            </a:r>
            <a:r>
              <a:rPr lang="en-US" sz="1400" b="1" kern="1200" dirty="0">
                <a:solidFill>
                  <a:srgbClr val="FFFFFF"/>
                </a:solidFill>
                <a:latin typeface="+mj-lt"/>
                <a:ea typeface="+mj-ea"/>
                <a:cs typeface="+mj-cs"/>
              </a:rPr>
              <a:t>) DESC;</a:t>
            </a:r>
          </a:p>
        </p:txBody>
      </p:sp>
      <p:pic>
        <p:nvPicPr>
          <p:cNvPr id="4" name="Picture 3" descr="Table&#10;&#10;Description automatically generated">
            <a:extLst>
              <a:ext uri="{FF2B5EF4-FFF2-40B4-BE49-F238E27FC236}">
                <a16:creationId xmlns:a16="http://schemas.microsoft.com/office/drawing/2014/main" id="{7C16978D-2DC6-8A70-36A7-C4D983AD1D47}"/>
              </a:ext>
            </a:extLst>
          </p:cNvPr>
          <p:cNvPicPr>
            <a:picLocks noChangeAspect="1"/>
          </p:cNvPicPr>
          <p:nvPr/>
        </p:nvPicPr>
        <p:blipFill>
          <a:blip r:embed="rId2"/>
          <a:stretch>
            <a:fillRect/>
          </a:stretch>
        </p:blipFill>
        <p:spPr>
          <a:xfrm>
            <a:off x="5147897" y="1838120"/>
            <a:ext cx="5655157" cy="2813440"/>
          </a:xfrm>
          <a:prstGeom prst="rect">
            <a:avLst/>
          </a:prstGeom>
        </p:spPr>
      </p:pic>
    </p:spTree>
    <p:extLst>
      <p:ext uri="{BB962C8B-B14F-4D97-AF65-F5344CB8AC3E}">
        <p14:creationId xmlns:p14="http://schemas.microsoft.com/office/powerpoint/2010/main" val="2904578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5856</TotalTime>
  <Words>2018</Words>
  <Application>Microsoft Macintosh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MILESTONE- 3</vt:lpstr>
      <vt:lpstr>PROBLEM DEFINITION</vt:lpstr>
      <vt:lpstr>PROBLEM DEFINITION</vt:lpstr>
      <vt:lpstr>PowerPoint Presentation</vt:lpstr>
      <vt:lpstr>UML</vt:lpstr>
      <vt:lpstr>NORMALIZED DATA MODEL – 3.5NF</vt:lpstr>
      <vt:lpstr>PowerPoint Presentation</vt:lpstr>
      <vt:lpstr>PowerPoint Presentation</vt:lpstr>
      <vt:lpstr># QUERY_5 - FETCH DATA FOR MOST USED METHOD FOR ONLINE MONEY TRANSACTIONS  SELECT DISTINCT(Payment_Type), COUNT(Payment_Type) AS No_of_Transactions FROM Online_Bill GROUP BY Payment_Type ORDER BY COUNT(Payment_Type) DESC;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RAUT</dc:creator>
  <cp:lastModifiedBy>Tejas Raut</cp:lastModifiedBy>
  <cp:revision>9</cp:revision>
  <dcterms:created xsi:type="dcterms:W3CDTF">2022-10-15T01:35:19Z</dcterms:created>
  <dcterms:modified xsi:type="dcterms:W3CDTF">2022-11-26T02:30:02Z</dcterms:modified>
</cp:coreProperties>
</file>