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90" r:id="rId3"/>
    <p:sldId id="427" r:id="rId4"/>
    <p:sldId id="391" r:id="rId5"/>
    <p:sldId id="430" r:id="rId6"/>
    <p:sldId id="428" r:id="rId7"/>
    <p:sldId id="394" r:id="rId8"/>
    <p:sldId id="393" r:id="rId9"/>
    <p:sldId id="395" r:id="rId10"/>
    <p:sldId id="396" r:id="rId11"/>
    <p:sldId id="397" r:id="rId12"/>
    <p:sldId id="398" r:id="rId13"/>
    <p:sldId id="417" r:id="rId14"/>
    <p:sldId id="399" r:id="rId15"/>
    <p:sldId id="400" r:id="rId16"/>
    <p:sldId id="401" r:id="rId17"/>
    <p:sldId id="403" r:id="rId18"/>
    <p:sldId id="402" r:id="rId19"/>
    <p:sldId id="406" r:id="rId20"/>
    <p:sldId id="407" r:id="rId21"/>
    <p:sldId id="408" r:id="rId22"/>
    <p:sldId id="411" r:id="rId23"/>
    <p:sldId id="412" r:id="rId24"/>
    <p:sldId id="413" r:id="rId25"/>
    <p:sldId id="414" r:id="rId26"/>
    <p:sldId id="415" r:id="rId27"/>
    <p:sldId id="418" r:id="rId28"/>
    <p:sldId id="419" r:id="rId29"/>
    <p:sldId id="420" r:id="rId30"/>
    <p:sldId id="426" r:id="rId31"/>
    <p:sldId id="424" r:id="rId32"/>
    <p:sldId id="421" r:id="rId33"/>
    <p:sldId id="422" r:id="rId34"/>
    <p:sldId id="43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C7E"/>
    <a:srgbClr val="EFF397"/>
    <a:srgbClr val="68B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autoAdjust="0"/>
    <p:restoredTop sz="94660"/>
  </p:normalViewPr>
  <p:slideViewPr>
    <p:cSldViewPr snapToGrid="0">
      <p:cViewPr>
        <p:scale>
          <a:sx n="81" d="100"/>
          <a:sy n="81" d="100"/>
        </p:scale>
        <p:origin x="-84" y="-72"/>
      </p:cViewPr>
      <p:guideLst>
        <p:guide orient="horz" pos="2160"/>
        <p:guide pos="3840"/>
      </p:guideLst>
    </p:cSldViewPr>
  </p:slideViewPr>
  <p:notesTextViewPr>
    <p:cViewPr>
      <p:scale>
        <a:sx n="1" d="1"/>
        <a:sy n="1" d="1"/>
      </p:scale>
      <p:origin x="0" y="0"/>
    </p:cViewPr>
  </p:notesTextViewPr>
  <p:sorterViewPr>
    <p:cViewPr>
      <p:scale>
        <a:sx n="100" d="100"/>
        <a:sy n="100" d="100"/>
      </p:scale>
      <p:origin x="0" y="-8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253828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387882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9122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291358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1875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1389175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1178319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224258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111234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13160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126775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181485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47791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36002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338739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FE8B07B-C840-49A7-AC13-2C60F17E274A}" type="datetimeFigureOut">
              <a:rPr lang="es-ES" smtClean="0"/>
              <a:pPr/>
              <a:t>15.dic.2020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F431DFD-90B4-4BF0-B1C5-501A1D6959D4}" type="slidenum">
              <a:rPr lang="es-ES" smtClean="0"/>
              <a:pPr/>
              <a:t>‹Nº›</a:t>
            </a:fld>
            <a:endParaRPr lang="es-ES"/>
          </a:p>
        </p:txBody>
      </p:sp>
    </p:spTree>
    <p:extLst>
      <p:ext uri="{BB962C8B-B14F-4D97-AF65-F5344CB8AC3E}">
        <p14:creationId xmlns:p14="http://schemas.microsoft.com/office/powerpoint/2010/main" val="40707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E8B07B-C840-49A7-AC13-2C60F17E274A}" type="datetimeFigureOut">
              <a:rPr lang="es-ES" smtClean="0"/>
              <a:pPr/>
              <a:t>15.dic.2020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F431DFD-90B4-4BF0-B1C5-501A1D6959D4}" type="slidenum">
              <a:rPr lang="es-ES" smtClean="0"/>
              <a:pPr/>
              <a:t>‹Nº›</a:t>
            </a:fld>
            <a:endParaRPr lang="es-ES"/>
          </a:p>
        </p:txBody>
      </p:sp>
    </p:spTree>
    <p:extLst>
      <p:ext uri="{BB962C8B-B14F-4D97-AF65-F5344CB8AC3E}">
        <p14:creationId xmlns:p14="http://schemas.microsoft.com/office/powerpoint/2010/main" val="15241068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alimentos/web/index.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7EBC0F-39E1-4C67-91AF-9419DB894F7C}"/>
              </a:ext>
            </a:extLst>
          </p:cNvPr>
          <p:cNvSpPr>
            <a:spLocks noGrp="1"/>
          </p:cNvSpPr>
          <p:nvPr>
            <p:ph type="ctrTitle"/>
          </p:nvPr>
        </p:nvSpPr>
        <p:spPr>
          <a:xfrm>
            <a:off x="1323781" y="2318992"/>
            <a:ext cx="8274346" cy="968271"/>
          </a:xfrm>
        </p:spPr>
        <p:txBody>
          <a:bodyPr/>
          <a:lstStyle/>
          <a:p>
            <a:r>
              <a:rPr lang="es-ES" sz="4400" dirty="0" smtClean="0"/>
              <a:t>UD-08: El patrón software </a:t>
            </a:r>
            <a:r>
              <a:rPr lang="es-ES" sz="4400" dirty="0" smtClean="0">
                <a:sym typeface="Wingdings" panose="05000000000000000000" pitchFamily="2" charset="2"/>
              </a:rPr>
              <a:t>MVC</a:t>
            </a:r>
            <a:endParaRPr lang="es-ES" sz="4400" dirty="0"/>
          </a:p>
        </p:txBody>
      </p:sp>
      <p:sp>
        <p:nvSpPr>
          <p:cNvPr id="3" name="Subtítulo 2">
            <a:extLst>
              <a:ext uri="{FF2B5EF4-FFF2-40B4-BE49-F238E27FC236}">
                <a16:creationId xmlns:a16="http://schemas.microsoft.com/office/drawing/2014/main" xmlns="" id="{65654691-DD4D-438E-A1D6-3636030DF309}"/>
              </a:ext>
            </a:extLst>
          </p:cNvPr>
          <p:cNvSpPr>
            <a:spLocks noGrp="1"/>
          </p:cNvSpPr>
          <p:nvPr>
            <p:ph type="subTitle" idx="1"/>
          </p:nvPr>
        </p:nvSpPr>
        <p:spPr>
          <a:xfrm>
            <a:off x="2844636" y="3287263"/>
            <a:ext cx="6715697" cy="1096899"/>
          </a:xfrm>
        </p:spPr>
        <p:txBody>
          <a:bodyPr>
            <a:normAutofit/>
          </a:bodyPr>
          <a:lstStyle/>
          <a:p>
            <a:r>
              <a:rPr lang="es-ES" dirty="0"/>
              <a:t>Desarrollo </a:t>
            </a:r>
            <a:r>
              <a:rPr lang="es-ES" dirty="0" smtClean="0"/>
              <a:t>Web </a:t>
            </a:r>
            <a:r>
              <a:rPr lang="es-ES" dirty="0"/>
              <a:t>en Entorno Servidor</a:t>
            </a:r>
          </a:p>
          <a:p>
            <a:r>
              <a:rPr lang="es-ES" dirty="0" smtClean="0"/>
              <a:t>Curso 2020/2021</a:t>
            </a:r>
            <a:endParaRPr lang="es-ES" dirty="0"/>
          </a:p>
        </p:txBody>
      </p:sp>
    </p:spTree>
    <p:extLst>
      <p:ext uri="{BB962C8B-B14F-4D97-AF65-F5344CB8AC3E}">
        <p14:creationId xmlns:p14="http://schemas.microsoft.com/office/powerpoint/2010/main" val="4271708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89057" y="339971"/>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89056" y="1145246"/>
            <a:ext cx="8551197" cy="4770537"/>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Controlador frontal</a:t>
            </a:r>
          </a:p>
          <a:p>
            <a:pPr algn="just"/>
            <a:endParaRPr lang="es-ES" sz="1600" dirty="0" smtClean="0">
              <a:solidFill>
                <a:schemeClr val="accent3"/>
              </a:solidFill>
              <a:latin typeface="Tahoma" panose="020B0604030504040204" pitchFamily="34" charset="0"/>
              <a:ea typeface="Tahoma" panose="020B0604030504040204" pitchFamily="34" charset="0"/>
              <a:cs typeface="Tahoma" panose="020B0604030504040204" pitchFamily="34" charset="0"/>
            </a:endParaRPr>
          </a:p>
          <a:p>
            <a:pPr algn="just"/>
            <a:r>
              <a:rPr lang="es-ES" dirty="0"/>
              <a:t>La manera más directa de construir una aplicación en PHP consiste en </a:t>
            </a:r>
            <a:r>
              <a:rPr lang="es-ES" b="1" u="sng" dirty="0"/>
              <a:t>escribir un script PHP para cada página de la aplicación</a:t>
            </a:r>
            <a:r>
              <a:rPr lang="es-ES" dirty="0"/>
              <a:t>. Sin embargo, esta práctica presenta </a:t>
            </a:r>
            <a:r>
              <a:rPr lang="es-ES" dirty="0" smtClean="0"/>
              <a:t>problemas cuando </a:t>
            </a:r>
            <a:r>
              <a:rPr lang="es-ES" dirty="0"/>
              <a:t>la aplicación </a:t>
            </a:r>
            <a:r>
              <a:rPr lang="es-ES" dirty="0" smtClean="0"/>
              <a:t>adquiere </a:t>
            </a:r>
            <a:r>
              <a:rPr lang="es-ES" dirty="0"/>
              <a:t>cierto tamaño y pretendemos que siga creciendo. </a:t>
            </a:r>
            <a:endParaRPr lang="es-ES" dirty="0" smtClean="0"/>
          </a:p>
          <a:p>
            <a:pPr algn="just"/>
            <a:endParaRPr lang="es-ES" sz="1200" dirty="0"/>
          </a:p>
          <a:p>
            <a:pPr algn="just"/>
            <a:r>
              <a:rPr lang="es-ES" dirty="0" smtClean="0"/>
              <a:t>Además, todos </a:t>
            </a:r>
            <a:r>
              <a:rPr lang="es-ES" dirty="0"/>
              <a:t>los scripts de una aplicación realizan </a:t>
            </a:r>
            <a:r>
              <a:rPr lang="es-ES" dirty="0" smtClean="0"/>
              <a:t>tareas comunes (interpretar </a:t>
            </a:r>
            <a:r>
              <a:rPr lang="es-ES" dirty="0"/>
              <a:t>y manipular la petición, comprobar las credenciales de </a:t>
            </a:r>
            <a:r>
              <a:rPr lang="es-ES" dirty="0" smtClean="0"/>
              <a:t>seguridad, cargar </a:t>
            </a:r>
            <a:r>
              <a:rPr lang="es-ES" dirty="0"/>
              <a:t>la </a:t>
            </a:r>
            <a:r>
              <a:rPr lang="es-ES" dirty="0" smtClean="0"/>
              <a:t>configuración, etc.). </a:t>
            </a:r>
            <a:r>
              <a:rPr lang="es-ES" dirty="0"/>
              <a:t>Esto significa que </a:t>
            </a:r>
            <a:r>
              <a:rPr lang="es-ES" b="1" u="sng" dirty="0" smtClean="0"/>
              <a:t>parte </a:t>
            </a:r>
            <a:r>
              <a:rPr lang="es-ES" b="1" u="sng" dirty="0"/>
              <a:t>del código </a:t>
            </a:r>
            <a:r>
              <a:rPr lang="es-ES" b="1" u="sng" dirty="0" smtClean="0"/>
              <a:t>podría compartirse </a:t>
            </a:r>
            <a:r>
              <a:rPr lang="es-ES" dirty="0"/>
              <a:t>entre los scripts. </a:t>
            </a:r>
            <a:r>
              <a:rPr lang="es-ES" dirty="0" smtClean="0"/>
              <a:t>Esto podemos solucionarlo con la inclusión </a:t>
            </a:r>
            <a:r>
              <a:rPr lang="es-ES" dirty="0"/>
              <a:t>de ficheros </a:t>
            </a:r>
            <a:r>
              <a:rPr lang="es-ES" dirty="0" smtClean="0"/>
              <a:t>PHP. </a:t>
            </a:r>
          </a:p>
          <a:p>
            <a:pPr algn="just"/>
            <a:endParaRPr lang="es-ES" sz="800" dirty="0"/>
          </a:p>
          <a:p>
            <a:pPr algn="just"/>
            <a:r>
              <a:rPr lang="es-ES" dirty="0" smtClean="0"/>
              <a:t>Pero</a:t>
            </a:r>
            <a:r>
              <a:rPr lang="es-ES" dirty="0"/>
              <a:t>, ¿qué ocurre si en un momento dado, </a:t>
            </a:r>
            <a:r>
              <a:rPr lang="es-ES" b="1" u="sng" dirty="0" smtClean="0"/>
              <a:t>habiendo escrito ya mucho </a:t>
            </a:r>
            <a:r>
              <a:rPr lang="es-ES" b="1" u="sng" dirty="0"/>
              <a:t>código</a:t>
            </a:r>
            <a:r>
              <a:rPr lang="es-ES" dirty="0"/>
              <a:t>, queremos añadir a todas las páginas de la aplicación una </a:t>
            </a:r>
            <a:r>
              <a:rPr lang="es-ES" b="1" u="sng" dirty="0"/>
              <a:t>nueva característica </a:t>
            </a:r>
            <a:r>
              <a:rPr lang="es-ES" dirty="0"/>
              <a:t>que </a:t>
            </a:r>
            <a:r>
              <a:rPr lang="es-ES" dirty="0" smtClean="0"/>
              <a:t>requiere el </a:t>
            </a:r>
            <a:r>
              <a:rPr lang="es-ES" dirty="0"/>
              <a:t>uso de una nueva librería? Tenemos, entonces, que añadir dicha modificación a todos los scripts </a:t>
            </a:r>
            <a:r>
              <a:rPr lang="es-ES" i="1" dirty="0"/>
              <a:t>PHP </a:t>
            </a:r>
            <a:r>
              <a:rPr lang="es-ES" dirty="0"/>
              <a:t>de la aplicación, lo cual supone una degradación en el mantenimiento y un motivo que aumenta la probabilidad de fallos una vez que el cambio se haya realizado. </a:t>
            </a:r>
          </a:p>
        </p:txBody>
      </p:sp>
    </p:spTree>
    <p:extLst>
      <p:ext uri="{BB962C8B-B14F-4D97-AF65-F5344CB8AC3E}">
        <p14:creationId xmlns:p14="http://schemas.microsoft.com/office/powerpoint/2010/main" val="1299357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834198"/>
          </a:xfrm>
        </p:spPr>
        <p:txBody>
          <a:bodyPr>
            <a:normAutofit/>
          </a:bodyPr>
          <a:lstStyle/>
          <a:p>
            <a:r>
              <a:rPr lang="es-ES" sz="2800" b="1" dirty="0" smtClean="0"/>
              <a:t>Aplicación de ejemplo</a:t>
            </a:r>
            <a:endParaRPr lang="es-ES" sz="3200" b="1" dirty="0"/>
          </a:p>
        </p:txBody>
      </p:sp>
      <p:sp>
        <p:nvSpPr>
          <p:cNvPr id="4" name="Rectángulo 3"/>
          <p:cNvSpPr/>
          <p:nvPr/>
        </p:nvSpPr>
        <p:spPr>
          <a:xfrm>
            <a:off x="677334" y="1443798"/>
            <a:ext cx="8827614" cy="3216265"/>
          </a:xfrm>
          <a:prstGeom prst="rect">
            <a:avLst/>
          </a:prstGeom>
        </p:spPr>
        <p:txBody>
          <a:bodyPr wrap="square">
            <a:spAutoFit/>
          </a:bodyPr>
          <a:lstStyle/>
          <a:p>
            <a:pPr algn="just"/>
            <a:r>
              <a:rPr lang="es-ES" dirty="0" smtClean="0">
                <a:solidFill>
                  <a:srgbClr val="000000"/>
                </a:solidFill>
              </a:rPr>
              <a:t>Si </a:t>
            </a:r>
            <a:r>
              <a:rPr lang="es-ES" dirty="0">
                <a:solidFill>
                  <a:srgbClr val="000000"/>
                </a:solidFill>
              </a:rPr>
              <a:t>el problema lo genera el hecho de tener muchos scripts, que además comparten bastante código, </a:t>
            </a:r>
            <a:r>
              <a:rPr lang="es-ES" b="1" u="sng" dirty="0" smtClean="0">
                <a:solidFill>
                  <a:srgbClr val="000000"/>
                </a:solidFill>
              </a:rPr>
              <a:t>usaremos un </a:t>
            </a:r>
            <a:r>
              <a:rPr lang="es-ES" b="1" u="sng" dirty="0">
                <a:solidFill>
                  <a:srgbClr val="000000"/>
                </a:solidFill>
              </a:rPr>
              <a:t>solo </a:t>
            </a:r>
            <a:r>
              <a:rPr lang="es-ES" b="1" u="sng" dirty="0" smtClean="0">
                <a:solidFill>
                  <a:srgbClr val="000000"/>
                </a:solidFill>
              </a:rPr>
              <a:t>script que </a:t>
            </a:r>
            <a:r>
              <a:rPr lang="es-ES" b="1" u="sng" dirty="0">
                <a:solidFill>
                  <a:srgbClr val="000000"/>
                </a:solidFill>
              </a:rPr>
              <a:t>se encargue de procesar todas las peticiones.</a:t>
            </a:r>
            <a:r>
              <a:rPr lang="es-ES" dirty="0">
                <a:solidFill>
                  <a:srgbClr val="000000"/>
                </a:solidFill>
              </a:rPr>
              <a:t> A este único script de entrada se le conoce como </a:t>
            </a:r>
            <a:r>
              <a:rPr lang="es-ES" sz="1700" b="1" i="1" u="sng" dirty="0">
                <a:solidFill>
                  <a:schemeClr val="bg2">
                    <a:lumMod val="50000"/>
                  </a:schemeClr>
                </a:solidFill>
              </a:rPr>
              <a:t>controlador frontal</a:t>
            </a:r>
            <a:r>
              <a:rPr lang="es-ES" dirty="0" smtClean="0">
                <a:solidFill>
                  <a:srgbClr val="000000"/>
                </a:solidFill>
              </a:rPr>
              <a:t>.</a:t>
            </a:r>
          </a:p>
          <a:p>
            <a:pPr algn="just"/>
            <a:endParaRPr lang="es-ES" dirty="0">
              <a:solidFill>
                <a:srgbClr val="000000"/>
              </a:solidFill>
            </a:endParaRPr>
          </a:p>
          <a:p>
            <a:pPr algn="just"/>
            <a:r>
              <a:rPr lang="es-ES" dirty="0">
                <a:solidFill>
                  <a:srgbClr val="000000"/>
                </a:solidFill>
              </a:rPr>
              <a:t>Entonces, ¿cómo puedo crear muchas páginas distintas </a:t>
            </a:r>
            <a:r>
              <a:rPr lang="es-ES" dirty="0" smtClean="0">
                <a:solidFill>
                  <a:srgbClr val="000000"/>
                </a:solidFill>
              </a:rPr>
              <a:t>con un </a:t>
            </a:r>
            <a:r>
              <a:rPr lang="es-ES" dirty="0">
                <a:solidFill>
                  <a:srgbClr val="000000"/>
                </a:solidFill>
              </a:rPr>
              <a:t>solo script? </a:t>
            </a:r>
            <a:r>
              <a:rPr lang="es-ES" b="1" u="sng" dirty="0">
                <a:solidFill>
                  <a:srgbClr val="000000"/>
                </a:solidFill>
              </a:rPr>
              <a:t>La clave está en </a:t>
            </a:r>
            <a:r>
              <a:rPr lang="es-ES" b="1" u="sng" dirty="0" smtClean="0">
                <a:solidFill>
                  <a:srgbClr val="000000"/>
                </a:solidFill>
              </a:rPr>
              <a:t>usar </a:t>
            </a:r>
            <a:r>
              <a:rPr lang="es-ES" b="1" u="sng" dirty="0">
                <a:solidFill>
                  <a:srgbClr val="000000"/>
                </a:solidFill>
              </a:rPr>
              <a:t>la </a:t>
            </a:r>
            <a:r>
              <a:rPr lang="es-ES" b="1" u="sng" dirty="0">
                <a:solidFill>
                  <a:srgbClr val="7030A0"/>
                </a:solidFill>
              </a:rPr>
              <a:t>query </a:t>
            </a:r>
            <a:r>
              <a:rPr lang="es-ES" b="1" u="sng" dirty="0" smtClean="0">
                <a:solidFill>
                  <a:srgbClr val="7030A0"/>
                </a:solidFill>
              </a:rPr>
              <a:t>string</a:t>
            </a:r>
            <a:r>
              <a:rPr lang="es-ES" b="1" u="sng" dirty="0" smtClean="0">
                <a:solidFill>
                  <a:srgbClr val="000000"/>
                </a:solidFill>
              </a:rPr>
              <a:t> de </a:t>
            </a:r>
            <a:r>
              <a:rPr lang="es-ES" b="1" u="sng" dirty="0">
                <a:solidFill>
                  <a:srgbClr val="000000"/>
                </a:solidFill>
              </a:rPr>
              <a:t>la URL como parte de la ruta </a:t>
            </a:r>
            <a:r>
              <a:rPr lang="es-ES" dirty="0">
                <a:solidFill>
                  <a:srgbClr val="000000"/>
                </a:solidFill>
              </a:rPr>
              <a:t>que define la página que se solicita. </a:t>
            </a:r>
            <a:r>
              <a:rPr lang="es-ES" b="1" u="sng" dirty="0" smtClean="0">
                <a:solidFill>
                  <a:srgbClr val="000000"/>
                </a:solidFill>
              </a:rPr>
              <a:t>Según los </a:t>
            </a:r>
            <a:r>
              <a:rPr lang="es-ES" b="1" u="sng" dirty="0">
                <a:solidFill>
                  <a:srgbClr val="000000"/>
                </a:solidFill>
              </a:rPr>
              <a:t>parámetros </a:t>
            </a:r>
            <a:r>
              <a:rPr lang="es-ES" b="1" u="sng" dirty="0" smtClean="0">
                <a:solidFill>
                  <a:srgbClr val="000000"/>
                </a:solidFill>
              </a:rPr>
              <a:t>enviados en </a:t>
            </a:r>
            <a:r>
              <a:rPr lang="es-ES" b="1" u="sng" dirty="0">
                <a:solidFill>
                  <a:srgbClr val="000000"/>
                </a:solidFill>
              </a:rPr>
              <a:t>la query </a:t>
            </a:r>
            <a:r>
              <a:rPr lang="es-ES" b="1" u="sng" dirty="0" err="1">
                <a:solidFill>
                  <a:srgbClr val="000000"/>
                </a:solidFill>
              </a:rPr>
              <a:t>string</a:t>
            </a:r>
            <a:r>
              <a:rPr lang="es-ES" dirty="0">
                <a:solidFill>
                  <a:srgbClr val="000000"/>
                </a:solidFill>
              </a:rPr>
              <a:t>, </a:t>
            </a:r>
            <a:r>
              <a:rPr lang="es-ES" dirty="0" smtClean="0">
                <a:solidFill>
                  <a:srgbClr val="000000"/>
                </a:solidFill>
              </a:rPr>
              <a:t>el </a:t>
            </a:r>
            <a:r>
              <a:rPr lang="es-ES" dirty="0">
                <a:solidFill>
                  <a:srgbClr val="000000"/>
                </a:solidFill>
              </a:rPr>
              <a:t>controlador </a:t>
            </a:r>
            <a:r>
              <a:rPr lang="es-ES" dirty="0" smtClean="0">
                <a:solidFill>
                  <a:srgbClr val="000000"/>
                </a:solidFill>
              </a:rPr>
              <a:t>frontal</a:t>
            </a:r>
            <a:r>
              <a:rPr lang="es-ES" b="1" u="sng" dirty="0" smtClean="0">
                <a:solidFill>
                  <a:srgbClr val="000000"/>
                </a:solidFill>
              </a:rPr>
              <a:t> </a:t>
            </a:r>
            <a:r>
              <a:rPr lang="es-ES" b="1" u="sng" dirty="0">
                <a:solidFill>
                  <a:srgbClr val="000000"/>
                </a:solidFill>
              </a:rPr>
              <a:t>determinará </a:t>
            </a:r>
            <a:r>
              <a:rPr lang="es-ES" dirty="0">
                <a:solidFill>
                  <a:srgbClr val="000000"/>
                </a:solidFill>
              </a:rPr>
              <a:t>qué acciones debe </a:t>
            </a:r>
            <a:r>
              <a:rPr lang="es-ES" dirty="0" smtClean="0">
                <a:solidFill>
                  <a:srgbClr val="000000"/>
                </a:solidFill>
              </a:rPr>
              <a:t>hacer </a:t>
            </a:r>
            <a:r>
              <a:rPr lang="es-ES" dirty="0">
                <a:solidFill>
                  <a:srgbClr val="000000"/>
                </a:solidFill>
              </a:rPr>
              <a:t>para construir</a:t>
            </a:r>
            <a:r>
              <a:rPr lang="es-ES" b="1" u="sng" dirty="0">
                <a:solidFill>
                  <a:srgbClr val="000000"/>
                </a:solidFill>
              </a:rPr>
              <a:t> la página solicitada</a:t>
            </a:r>
            <a:r>
              <a:rPr lang="es-ES" dirty="0">
                <a:solidFill>
                  <a:srgbClr val="000000"/>
                </a:solidFill>
              </a:rPr>
              <a:t>. </a:t>
            </a:r>
            <a:endParaRPr lang="es-ES" dirty="0" smtClean="0">
              <a:solidFill>
                <a:srgbClr val="000000"/>
              </a:solidFill>
            </a:endParaRPr>
          </a:p>
          <a:p>
            <a:pPr algn="just"/>
            <a:endParaRPr lang="es-ES" sz="2400" dirty="0">
              <a:solidFill>
                <a:srgbClr val="000000"/>
              </a:solidFill>
            </a:endParaRPr>
          </a:p>
          <a:p>
            <a:pPr algn="ctr"/>
            <a:r>
              <a:rPr lang="es-ES" sz="1700" b="1" i="1" dirty="0" err="1" smtClean="0">
                <a:solidFill>
                  <a:srgbClr val="AFDC7E"/>
                </a:solidFill>
                <a:latin typeface="Consolas" panose="020B0609020204030204" pitchFamily="49" charset="0"/>
              </a:rPr>
              <a:t>href</a:t>
            </a:r>
            <a:r>
              <a:rPr lang="es-ES" sz="1700" b="1" i="1" dirty="0" smtClean="0">
                <a:solidFill>
                  <a:srgbClr val="AFDC7E"/>
                </a:solidFill>
                <a:latin typeface="Consolas" panose="020B0609020204030204" pitchFamily="49" charset="0"/>
              </a:rPr>
              <a:t> </a:t>
            </a:r>
            <a:r>
              <a:rPr lang="es-ES" sz="1700" b="1" dirty="0" smtClean="0">
                <a:solidFill>
                  <a:srgbClr val="AFDC7E"/>
                </a:solidFill>
                <a:latin typeface="Consolas" panose="020B0609020204030204" pitchFamily="49" charset="0"/>
              </a:rPr>
              <a:t>= "</a:t>
            </a:r>
            <a:r>
              <a:rPr lang="es-ES" sz="1700" b="1" dirty="0" err="1">
                <a:solidFill>
                  <a:srgbClr val="92D050"/>
                </a:solidFill>
                <a:latin typeface="Consolas" panose="020B0609020204030204" pitchFamily="49" charset="0"/>
              </a:rPr>
              <a:t>index.php?ruta</a:t>
            </a:r>
            <a:r>
              <a:rPr lang="es-ES" sz="1700" b="1" dirty="0">
                <a:solidFill>
                  <a:srgbClr val="92D050"/>
                </a:solidFill>
                <a:latin typeface="Consolas" panose="020B0609020204030204" pitchFamily="49" charset="0"/>
              </a:rPr>
              <a:t>=listar</a:t>
            </a:r>
            <a:r>
              <a:rPr lang="es-ES" sz="1700" b="1" dirty="0">
                <a:solidFill>
                  <a:srgbClr val="AFDC7E"/>
                </a:solidFill>
                <a:latin typeface="Consolas" panose="020B0609020204030204" pitchFamily="49" charset="0"/>
              </a:rPr>
              <a:t>"</a:t>
            </a:r>
          </a:p>
          <a:p>
            <a:pPr algn="just"/>
            <a:endParaRPr lang="es-ES" dirty="0"/>
          </a:p>
        </p:txBody>
      </p:sp>
      <p:sp>
        <p:nvSpPr>
          <p:cNvPr id="5" name="Rectángulo redondeado 4"/>
          <p:cNvSpPr/>
          <p:nvPr/>
        </p:nvSpPr>
        <p:spPr>
          <a:xfrm>
            <a:off x="1149855" y="4771292"/>
            <a:ext cx="7958973" cy="898803"/>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rPr>
              <a:t>Es decir, en este ejemplo de MVC con PHP puro, habrá un </a:t>
            </a:r>
            <a:r>
              <a:rPr lang="es-ES" sz="1600" b="1" dirty="0" smtClean="0">
                <a:solidFill>
                  <a:schemeClr val="tx1"/>
                </a:solidFill>
              </a:rPr>
              <a:t>controlador frontal</a:t>
            </a:r>
            <a:r>
              <a:rPr lang="es-ES" sz="1600" dirty="0" smtClean="0">
                <a:solidFill>
                  <a:schemeClr val="tx1"/>
                </a:solidFill>
              </a:rPr>
              <a:t> y el acceso a cada apartado de la página se basará en el </a:t>
            </a:r>
            <a:r>
              <a:rPr lang="es-ES" sz="1600" b="1" dirty="0" smtClean="0">
                <a:solidFill>
                  <a:schemeClr val="tx1"/>
                </a:solidFill>
              </a:rPr>
              <a:t>query string</a:t>
            </a:r>
            <a:r>
              <a:rPr lang="es-ES" sz="1600" dirty="0" smtClean="0">
                <a:solidFill>
                  <a:schemeClr val="tx1"/>
                </a:solidFill>
              </a:rPr>
              <a:t>, que es realmente lo que se añade a la dirección cuando se envía un formulario GET.</a:t>
            </a:r>
            <a:endParaRPr lang="es-ES" sz="1600" b="1" dirty="0">
              <a:solidFill>
                <a:schemeClr val="tx1"/>
              </a:solidFill>
            </a:endParaRPr>
          </a:p>
        </p:txBody>
      </p:sp>
    </p:spTree>
    <p:extLst>
      <p:ext uri="{BB962C8B-B14F-4D97-AF65-F5344CB8AC3E}">
        <p14:creationId xmlns:p14="http://schemas.microsoft.com/office/powerpoint/2010/main" val="2736844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367983"/>
            <a:ext cx="8568266" cy="584775"/>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Creación de la estructura de directorios</a:t>
            </a:r>
          </a:p>
          <a:p>
            <a:pPr algn="just"/>
            <a:endParaRPr lang="es-ES" sz="1600" dirty="0" smtClean="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ángulo 4"/>
          <p:cNvSpPr/>
          <p:nvPr/>
        </p:nvSpPr>
        <p:spPr>
          <a:xfrm>
            <a:off x="677334" y="1917589"/>
            <a:ext cx="6180666" cy="3231654"/>
          </a:xfrm>
          <a:prstGeom prst="rect">
            <a:avLst/>
          </a:prstGeom>
        </p:spPr>
        <p:txBody>
          <a:bodyPr wrap="square">
            <a:spAutoFit/>
          </a:bodyPr>
          <a:lstStyle/>
          <a:p>
            <a:pPr algn="just"/>
            <a:r>
              <a:rPr lang="es-ES" dirty="0" smtClean="0">
                <a:solidFill>
                  <a:srgbClr val="000000"/>
                </a:solidFill>
              </a:rPr>
              <a:t>Crearemos </a:t>
            </a:r>
            <a:r>
              <a:rPr lang="es-ES" b="1" u="sng" dirty="0">
                <a:solidFill>
                  <a:srgbClr val="000000"/>
                </a:solidFill>
              </a:rPr>
              <a:t>una clase para la parte del controlador</a:t>
            </a:r>
            <a:r>
              <a:rPr lang="es-ES" b="1" dirty="0">
                <a:solidFill>
                  <a:srgbClr val="000000"/>
                </a:solidFill>
              </a:rPr>
              <a:t> </a:t>
            </a:r>
            <a:r>
              <a:rPr lang="es-ES" dirty="0">
                <a:solidFill>
                  <a:srgbClr val="000000"/>
                </a:solidFill>
              </a:rPr>
              <a:t>que denominaremos </a:t>
            </a:r>
            <a:r>
              <a:rPr lang="es-ES" sz="1600" b="1" u="sng" dirty="0" err="1">
                <a:solidFill>
                  <a:srgbClr val="00B0F0"/>
                </a:solidFill>
              </a:rPr>
              <a:t>Controller</a:t>
            </a:r>
            <a:r>
              <a:rPr lang="es-ES" dirty="0">
                <a:solidFill>
                  <a:srgbClr val="000000"/>
                </a:solidFill>
              </a:rPr>
              <a:t>, </a:t>
            </a:r>
            <a:r>
              <a:rPr lang="es-ES" b="1" u="sng" dirty="0">
                <a:solidFill>
                  <a:srgbClr val="000000"/>
                </a:solidFill>
              </a:rPr>
              <a:t>otra para el modelo</a:t>
            </a:r>
            <a:r>
              <a:rPr lang="es-ES" dirty="0">
                <a:solidFill>
                  <a:srgbClr val="000000"/>
                </a:solidFill>
              </a:rPr>
              <a:t> que denominaremos </a:t>
            </a:r>
            <a:r>
              <a:rPr lang="es-ES" sz="1600" b="1" u="sng" dirty="0">
                <a:solidFill>
                  <a:srgbClr val="00B0F0"/>
                </a:solidFill>
              </a:rPr>
              <a:t>Model</a:t>
            </a:r>
            <a:r>
              <a:rPr lang="es-ES" dirty="0">
                <a:solidFill>
                  <a:srgbClr val="000000"/>
                </a:solidFill>
              </a:rPr>
              <a:t>, y para los </a:t>
            </a:r>
            <a:r>
              <a:rPr lang="es-ES" b="1" u="sng" dirty="0">
                <a:solidFill>
                  <a:srgbClr val="000000"/>
                </a:solidFill>
              </a:rPr>
              <a:t>parámetros de configuración </a:t>
            </a:r>
            <a:r>
              <a:rPr lang="es-ES" dirty="0">
                <a:solidFill>
                  <a:srgbClr val="000000"/>
                </a:solidFill>
              </a:rPr>
              <a:t>de la aplicación utilizaremos una clase que llamaremos </a:t>
            </a:r>
            <a:r>
              <a:rPr lang="es-ES" sz="1600" b="1" u="sng" dirty="0" err="1">
                <a:solidFill>
                  <a:srgbClr val="00B0F0"/>
                </a:solidFill>
              </a:rPr>
              <a:t>Config</a:t>
            </a:r>
            <a:r>
              <a:rPr lang="es-ES" dirty="0">
                <a:solidFill>
                  <a:srgbClr val="000000"/>
                </a:solidFill>
              </a:rPr>
              <a:t>. Los archivos donde se definen estas clases los ubicaremos </a:t>
            </a:r>
            <a:r>
              <a:rPr lang="es-ES" b="1" u="sng" dirty="0">
                <a:solidFill>
                  <a:srgbClr val="000000"/>
                </a:solidFill>
              </a:rPr>
              <a:t>en el directorio </a:t>
            </a:r>
            <a:r>
              <a:rPr lang="es-ES" sz="1600" b="1" u="sng" dirty="0">
                <a:solidFill>
                  <a:srgbClr val="00B0F0"/>
                </a:solidFill>
              </a:rPr>
              <a:t>app</a:t>
            </a:r>
            <a:r>
              <a:rPr lang="es-ES" dirty="0">
                <a:solidFill>
                  <a:srgbClr val="000000"/>
                </a:solidFill>
              </a:rPr>
              <a:t>. Por otro lado, </a:t>
            </a:r>
            <a:r>
              <a:rPr lang="es-ES" b="1" u="sng" dirty="0">
                <a:solidFill>
                  <a:srgbClr val="000000"/>
                </a:solidFill>
              </a:rPr>
              <a:t>las Vistas serán implementadas como plantillas</a:t>
            </a:r>
            <a:r>
              <a:rPr lang="es-ES" b="1" dirty="0">
                <a:solidFill>
                  <a:srgbClr val="000000"/>
                </a:solidFill>
              </a:rPr>
              <a:t> </a:t>
            </a:r>
            <a:r>
              <a:rPr lang="es-ES" dirty="0">
                <a:solidFill>
                  <a:srgbClr val="000000"/>
                </a:solidFill>
              </a:rPr>
              <a:t>PHP en el directorio </a:t>
            </a:r>
            <a:r>
              <a:rPr lang="es-ES" sz="1600" b="1" u="sng" dirty="0">
                <a:solidFill>
                  <a:srgbClr val="00B0F0"/>
                </a:solidFill>
              </a:rPr>
              <a:t>app/</a:t>
            </a:r>
            <a:r>
              <a:rPr lang="es-ES" sz="1600" b="1" u="sng" dirty="0" err="1">
                <a:solidFill>
                  <a:srgbClr val="00B0F0"/>
                </a:solidFill>
              </a:rPr>
              <a:t>templates</a:t>
            </a:r>
            <a:r>
              <a:rPr lang="es-ES" dirty="0" smtClean="0">
                <a:solidFill>
                  <a:srgbClr val="000000"/>
                </a:solidFill>
              </a:rPr>
              <a:t>.</a:t>
            </a:r>
          </a:p>
          <a:p>
            <a:pPr algn="just"/>
            <a:endParaRPr lang="es-ES" sz="1100" dirty="0">
              <a:solidFill>
                <a:srgbClr val="000000"/>
              </a:solidFill>
            </a:endParaRPr>
          </a:p>
          <a:p>
            <a:pPr algn="just"/>
            <a:r>
              <a:rPr lang="es-ES" b="1" u="sng" dirty="0">
                <a:solidFill>
                  <a:srgbClr val="000000"/>
                </a:solidFill>
              </a:rPr>
              <a:t>Los archivos </a:t>
            </a:r>
            <a:r>
              <a:rPr lang="es-ES" b="1" u="sng" dirty="0" err="1" smtClean="0">
                <a:solidFill>
                  <a:srgbClr val="000000"/>
                </a:solidFill>
              </a:rPr>
              <a:t>css</a:t>
            </a:r>
            <a:r>
              <a:rPr lang="es-ES" b="1" u="sng" dirty="0" smtClean="0">
                <a:solidFill>
                  <a:srgbClr val="000000"/>
                </a:solidFill>
              </a:rPr>
              <a:t>, </a:t>
            </a:r>
            <a:r>
              <a:rPr lang="es-ES" b="1" u="sng" dirty="0" err="1" smtClean="0">
                <a:solidFill>
                  <a:srgbClr val="000000"/>
                </a:solidFill>
              </a:rPr>
              <a:t>javascript</a:t>
            </a:r>
            <a:r>
              <a:rPr lang="es-ES" b="1" u="sng" dirty="0" smtClean="0">
                <a:solidFill>
                  <a:srgbClr val="000000"/>
                </a:solidFill>
              </a:rPr>
              <a:t> </a:t>
            </a:r>
            <a:r>
              <a:rPr lang="es-ES" b="1" u="sng" dirty="0">
                <a:solidFill>
                  <a:srgbClr val="000000"/>
                </a:solidFill>
              </a:rPr>
              <a:t>, </a:t>
            </a:r>
            <a:r>
              <a:rPr lang="es-ES" b="1" u="sng" dirty="0" smtClean="0">
                <a:solidFill>
                  <a:srgbClr val="000000"/>
                </a:solidFill>
              </a:rPr>
              <a:t>imágenes </a:t>
            </a:r>
            <a:r>
              <a:rPr lang="es-ES" b="1" u="sng" dirty="0">
                <a:solidFill>
                  <a:srgbClr val="000000"/>
                </a:solidFill>
              </a:rPr>
              <a:t>y </a:t>
            </a:r>
            <a:r>
              <a:rPr lang="es-ES" b="1" u="sng" dirty="0" smtClean="0">
                <a:solidFill>
                  <a:srgbClr val="000000"/>
                </a:solidFill>
              </a:rPr>
              <a:t>controlador </a:t>
            </a:r>
            <a:r>
              <a:rPr lang="es-ES" b="1" u="sng" dirty="0">
                <a:solidFill>
                  <a:srgbClr val="000000"/>
                </a:solidFill>
              </a:rPr>
              <a:t>frontal los colocaremos en el directorio </a:t>
            </a:r>
            <a:r>
              <a:rPr lang="es-ES" sz="1600" b="1" u="sng" dirty="0">
                <a:solidFill>
                  <a:srgbClr val="00B0F0"/>
                </a:solidFill>
              </a:rPr>
              <a:t>web</a:t>
            </a:r>
            <a:r>
              <a:rPr lang="es-ES" b="1" u="sng" dirty="0">
                <a:solidFill>
                  <a:srgbClr val="000000"/>
                </a:solidFill>
              </a:rPr>
              <a:t>. </a:t>
            </a:r>
          </a:p>
          <a:p>
            <a:pPr algn="just"/>
            <a:endParaRPr lang="es-ES" sz="1200" dirty="0" smtClean="0">
              <a:solidFill>
                <a:srgbClr val="000000"/>
              </a:solidFill>
            </a:endParaRPr>
          </a:p>
        </p:txBody>
      </p:sp>
      <p:pic>
        <p:nvPicPr>
          <p:cNvPr id="6" name="Imagen 5"/>
          <p:cNvPicPr>
            <a:picLocks noChangeAspect="1"/>
          </p:cNvPicPr>
          <p:nvPr/>
        </p:nvPicPr>
        <p:blipFill>
          <a:blip r:embed="rId2"/>
          <a:stretch>
            <a:fillRect/>
          </a:stretch>
        </p:blipFill>
        <p:spPr>
          <a:xfrm>
            <a:off x="7546109" y="1615854"/>
            <a:ext cx="2850344" cy="3040367"/>
          </a:xfrm>
          <a:prstGeom prst="rect">
            <a:avLst/>
          </a:prstGeom>
          <a:ln>
            <a:noFill/>
          </a:ln>
          <a:effectLst>
            <a:outerShdw blurRad="190500" algn="tl" rotWithShape="0">
              <a:srgbClr val="000000">
                <a:alpha val="70000"/>
              </a:srgbClr>
            </a:outerShdw>
          </a:effectLst>
        </p:spPr>
      </p:pic>
      <p:sp>
        <p:nvSpPr>
          <p:cNvPr id="7" name="Rectángulo redondeado 6"/>
          <p:cNvSpPr/>
          <p:nvPr/>
        </p:nvSpPr>
        <p:spPr>
          <a:xfrm>
            <a:off x="7167419" y="609600"/>
            <a:ext cx="4463290" cy="586433"/>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smtClean="0">
                <a:solidFill>
                  <a:schemeClr val="tx1"/>
                </a:solidFill>
              </a:rPr>
              <a:t>En Symfony, la estructura de carpeta será</a:t>
            </a:r>
          </a:p>
          <a:p>
            <a:pPr algn="ctr"/>
            <a:r>
              <a:rPr lang="es-ES" sz="1600" dirty="0" smtClean="0">
                <a:solidFill>
                  <a:schemeClr val="tx1"/>
                </a:solidFill>
              </a:rPr>
              <a:t>     más larga… </a:t>
            </a:r>
            <a:r>
              <a:rPr lang="es-ES" sz="1600" dirty="0" err="1" smtClean="0">
                <a:solidFill>
                  <a:schemeClr val="bg1">
                    <a:lumMod val="85000"/>
                  </a:schemeClr>
                </a:solidFill>
              </a:rPr>
              <a:t>aa</a:t>
            </a:r>
            <a:r>
              <a:rPr lang="es-ES" sz="1600" dirty="0" smtClean="0">
                <a:solidFill>
                  <a:schemeClr val="tx1"/>
                </a:solidFill>
              </a:rPr>
              <a:t> Pero podremos con ella </a:t>
            </a:r>
            <a:r>
              <a:rPr lang="es-ES" sz="1600" dirty="0" err="1" smtClean="0">
                <a:solidFill>
                  <a:schemeClr val="bg1">
                    <a:lumMod val="85000"/>
                  </a:schemeClr>
                </a:solidFill>
              </a:rPr>
              <a:t>aa</a:t>
            </a:r>
            <a:endParaRPr lang="es-ES" sz="1600" dirty="0">
              <a:solidFill>
                <a:schemeClr val="bg1">
                  <a:lumMod val="85000"/>
                </a:schemeClr>
              </a:solidFill>
            </a:endParaRPr>
          </a:p>
        </p:txBody>
      </p:sp>
      <p:pic>
        <p:nvPicPr>
          <p:cNvPr id="8" name="Picture 2" descr="Resultado de imagen de symf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837" y="646700"/>
            <a:ext cx="323272" cy="3232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n relaciona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6956" y="893436"/>
            <a:ext cx="241541" cy="2415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biceps whatsapp ico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19219" y="866972"/>
            <a:ext cx="299835" cy="319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902675" y="5092622"/>
            <a:ext cx="6846278" cy="1659871"/>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Cada </a:t>
            </a:r>
            <a:r>
              <a:rPr lang="es-ES" sz="1400" b="1" u="sng" dirty="0" smtClean="0">
                <a:solidFill>
                  <a:schemeClr val="tx1"/>
                </a:solidFill>
              </a:rPr>
              <a:t>apartado</a:t>
            </a:r>
            <a:r>
              <a:rPr lang="es-ES" sz="1400" dirty="0" smtClean="0">
                <a:solidFill>
                  <a:schemeClr val="tx1"/>
                </a:solidFill>
              </a:rPr>
              <a:t> de la página tendrá:</a:t>
            </a:r>
          </a:p>
          <a:p>
            <a:pPr algn="just"/>
            <a:endParaRPr lang="es-ES" sz="600" dirty="0" smtClean="0">
              <a:solidFill>
                <a:schemeClr val="tx1"/>
              </a:solidFill>
            </a:endParaRPr>
          </a:p>
          <a:p>
            <a:pPr marL="285750" indent="-285750" algn="just">
              <a:buFont typeface="Arial" panose="020B0604020202020204" pitchFamily="34" charset="0"/>
              <a:buChar char="•"/>
            </a:pPr>
            <a:r>
              <a:rPr lang="es-ES" sz="1400" dirty="0" smtClean="0">
                <a:solidFill>
                  <a:schemeClr val="tx1"/>
                </a:solidFill>
              </a:rPr>
              <a:t>CONTROLADOR </a:t>
            </a:r>
            <a:r>
              <a:rPr lang="es-ES" sz="1400" dirty="0" smtClean="0">
                <a:solidFill>
                  <a:schemeClr val="tx1"/>
                </a:solidFill>
                <a:sym typeface="Wingdings" panose="05000000000000000000" pitchFamily="2" charset="2"/>
              </a:rPr>
              <a:t> </a:t>
            </a:r>
            <a:r>
              <a:rPr lang="es-ES" sz="1400" dirty="0" smtClean="0">
                <a:solidFill>
                  <a:schemeClr val="tx1"/>
                </a:solidFill>
              </a:rPr>
              <a:t>Una </a:t>
            </a:r>
            <a:r>
              <a:rPr lang="es-ES" sz="1400" u="sng" dirty="0" smtClean="0">
                <a:solidFill>
                  <a:schemeClr val="tx1"/>
                </a:solidFill>
              </a:rPr>
              <a:t>función</a:t>
            </a:r>
            <a:r>
              <a:rPr lang="es-ES" sz="1400" dirty="0" smtClean="0">
                <a:solidFill>
                  <a:schemeClr val="tx1"/>
                </a:solidFill>
              </a:rPr>
              <a:t> en </a:t>
            </a:r>
            <a:r>
              <a:rPr lang="es-ES" sz="1400" b="1" dirty="0" smtClean="0">
                <a:solidFill>
                  <a:schemeClr val="tx1"/>
                </a:solidFill>
              </a:rPr>
              <a:t>Controller.php</a:t>
            </a:r>
          </a:p>
          <a:p>
            <a:pPr marL="285750" indent="-285750" algn="just">
              <a:buFont typeface="Arial" panose="020B0604020202020204" pitchFamily="34" charset="0"/>
              <a:buChar char="•"/>
            </a:pPr>
            <a:r>
              <a:rPr lang="es-ES" sz="1400" dirty="0" smtClean="0">
                <a:solidFill>
                  <a:schemeClr val="tx1"/>
                </a:solidFill>
              </a:rPr>
              <a:t>MODELO </a:t>
            </a:r>
            <a:r>
              <a:rPr lang="es-ES" sz="1400" dirty="0" smtClean="0">
                <a:solidFill>
                  <a:schemeClr val="tx1"/>
                </a:solidFill>
                <a:sym typeface="Wingdings" panose="05000000000000000000" pitchFamily="2" charset="2"/>
              </a:rPr>
              <a:t> </a:t>
            </a:r>
            <a:r>
              <a:rPr lang="es-ES" sz="1400" dirty="0" smtClean="0">
                <a:solidFill>
                  <a:schemeClr val="tx1"/>
                </a:solidFill>
              </a:rPr>
              <a:t>Una </a:t>
            </a:r>
            <a:r>
              <a:rPr lang="es-ES" sz="1400" u="sng" dirty="0" smtClean="0">
                <a:solidFill>
                  <a:schemeClr val="tx1"/>
                </a:solidFill>
              </a:rPr>
              <a:t>función</a:t>
            </a:r>
            <a:r>
              <a:rPr lang="es-ES" sz="1400" dirty="0" smtClean="0">
                <a:solidFill>
                  <a:schemeClr val="tx1"/>
                </a:solidFill>
              </a:rPr>
              <a:t> en </a:t>
            </a:r>
            <a:r>
              <a:rPr lang="es-ES" sz="1400" b="1" dirty="0" smtClean="0">
                <a:solidFill>
                  <a:schemeClr val="tx1"/>
                </a:solidFill>
              </a:rPr>
              <a:t>Model.php</a:t>
            </a:r>
          </a:p>
          <a:p>
            <a:pPr marL="285750" indent="-285750" algn="just">
              <a:buFont typeface="Arial" panose="020B0604020202020204" pitchFamily="34" charset="0"/>
              <a:buChar char="•"/>
            </a:pPr>
            <a:r>
              <a:rPr lang="es-ES" sz="1400" dirty="0" smtClean="0">
                <a:solidFill>
                  <a:schemeClr val="tx1"/>
                </a:solidFill>
              </a:rPr>
              <a:t>VISTA </a:t>
            </a:r>
            <a:r>
              <a:rPr lang="es-ES" sz="1400" dirty="0" smtClean="0">
                <a:solidFill>
                  <a:schemeClr val="tx1"/>
                </a:solidFill>
                <a:sym typeface="Wingdings" panose="05000000000000000000" pitchFamily="2" charset="2"/>
              </a:rPr>
              <a:t> </a:t>
            </a:r>
            <a:r>
              <a:rPr lang="es-ES" sz="1400" dirty="0" smtClean="0">
                <a:solidFill>
                  <a:schemeClr val="tx1"/>
                </a:solidFill>
              </a:rPr>
              <a:t>Un </a:t>
            </a:r>
            <a:r>
              <a:rPr lang="es-ES" sz="1400" u="sng" dirty="0" smtClean="0">
                <a:solidFill>
                  <a:schemeClr val="tx1"/>
                </a:solidFill>
              </a:rPr>
              <a:t>archivo</a:t>
            </a:r>
            <a:r>
              <a:rPr lang="es-ES" sz="1400" dirty="0" smtClean="0">
                <a:solidFill>
                  <a:schemeClr val="tx1"/>
                </a:solidFill>
              </a:rPr>
              <a:t> en la carpeta </a:t>
            </a:r>
            <a:r>
              <a:rPr lang="es-ES" sz="1400" b="1" dirty="0" smtClean="0">
                <a:solidFill>
                  <a:schemeClr val="tx1"/>
                </a:solidFill>
              </a:rPr>
              <a:t>templates</a:t>
            </a:r>
          </a:p>
          <a:p>
            <a:pPr algn="just"/>
            <a:endParaRPr lang="es-ES" sz="800" b="1" dirty="0">
              <a:solidFill>
                <a:schemeClr val="tx1"/>
              </a:solidFill>
            </a:endParaRPr>
          </a:p>
          <a:p>
            <a:r>
              <a:rPr lang="es-ES" sz="1400" dirty="0" smtClean="0">
                <a:solidFill>
                  <a:schemeClr val="tx1"/>
                </a:solidFill>
              </a:rPr>
              <a:t>Además de una ruta definida en </a:t>
            </a:r>
            <a:r>
              <a:rPr lang="es-ES" sz="1400" dirty="0" err="1" smtClean="0">
                <a:solidFill>
                  <a:schemeClr val="tx1"/>
                </a:solidFill>
              </a:rPr>
              <a:t>index.php</a:t>
            </a:r>
            <a:r>
              <a:rPr lang="es-ES" sz="1400" dirty="0" smtClean="0">
                <a:solidFill>
                  <a:schemeClr val="tx1"/>
                </a:solidFill>
              </a:rPr>
              <a:t> y un enlace en el menú en </a:t>
            </a:r>
            <a:r>
              <a:rPr lang="es-ES" sz="1400" dirty="0" err="1" smtClean="0">
                <a:solidFill>
                  <a:schemeClr val="tx1"/>
                </a:solidFill>
              </a:rPr>
              <a:t>layout.php</a:t>
            </a:r>
            <a:endParaRPr lang="es-ES" sz="1400" dirty="0">
              <a:solidFill>
                <a:schemeClr val="tx1"/>
              </a:solidFill>
            </a:endParaRPr>
          </a:p>
        </p:txBody>
      </p:sp>
      <p:pic>
        <p:nvPicPr>
          <p:cNvPr id="2056" name="Picture 8" descr="Imagen relacionad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20" y="5310264"/>
            <a:ext cx="700468" cy="6061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redondeado 11"/>
          <p:cNvSpPr/>
          <p:nvPr/>
        </p:nvSpPr>
        <p:spPr>
          <a:xfrm>
            <a:off x="8170983" y="4943586"/>
            <a:ext cx="3411415" cy="458205"/>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El controlador frontal será index.php</a:t>
            </a:r>
            <a:endParaRPr lang="es-ES" sz="1400" dirty="0">
              <a:solidFill>
                <a:schemeClr val="tx1"/>
              </a:solidFill>
            </a:endParaRPr>
          </a:p>
        </p:txBody>
      </p:sp>
    </p:spTree>
    <p:extLst>
      <p:ext uri="{BB962C8B-B14F-4D97-AF65-F5344CB8AC3E}">
        <p14:creationId xmlns:p14="http://schemas.microsoft.com/office/powerpoint/2010/main" val="2845253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redondeado 9"/>
          <p:cNvSpPr/>
          <p:nvPr/>
        </p:nvSpPr>
        <p:spPr>
          <a:xfrm>
            <a:off x="769389" y="595872"/>
            <a:ext cx="1699491"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Config.php</a:t>
            </a:r>
            <a:endParaRPr lang="es-ES" dirty="0">
              <a:solidFill>
                <a:schemeClr val="tx1"/>
              </a:solidFill>
            </a:endParaRPr>
          </a:p>
        </p:txBody>
      </p:sp>
      <p:sp>
        <p:nvSpPr>
          <p:cNvPr id="2" name="CuadroTexto 1"/>
          <p:cNvSpPr txBox="1"/>
          <p:nvPr/>
        </p:nvSpPr>
        <p:spPr>
          <a:xfrm>
            <a:off x="769389" y="1311692"/>
            <a:ext cx="8194137" cy="3046988"/>
          </a:xfrm>
          <a:prstGeom prst="rect">
            <a:avLst/>
          </a:prstGeom>
          <a:noFill/>
        </p:spPr>
        <p:txBody>
          <a:bodyPr wrap="square" numCol="1" spcCol="36000" rtlCol="0">
            <a:spAutoFit/>
          </a:bodyPr>
          <a:lstStyle/>
          <a:p>
            <a:r>
              <a:rPr lang="es-ES" sz="1600" b="1" dirty="0">
                <a:latin typeface="Consolas" panose="020B0609020204030204" pitchFamily="49" charset="0"/>
              </a:rPr>
              <a:t>&lt;?</a:t>
            </a:r>
            <a:r>
              <a:rPr lang="es-ES" sz="1600" b="1" dirty="0" err="1">
                <a:latin typeface="Consolas" panose="020B0609020204030204" pitchFamily="49" charset="0"/>
              </a:rPr>
              <a:t>php</a:t>
            </a:r>
            <a:endParaRPr lang="es-ES" sz="1600" b="1" dirty="0">
              <a:latin typeface="Consolas" panose="020B0609020204030204" pitchFamily="49" charset="0"/>
            </a:endParaRPr>
          </a:p>
          <a:p>
            <a:endParaRPr lang="es-ES" sz="1600" dirty="0">
              <a:latin typeface="Consolas" panose="020B0609020204030204" pitchFamily="49" charset="0"/>
            </a:endParaRPr>
          </a:p>
          <a:p>
            <a:r>
              <a:rPr lang="es-ES" sz="1600" b="1" dirty="0" err="1">
                <a:latin typeface="Consolas" panose="020B0609020204030204" pitchFamily="49" charset="0"/>
              </a:rPr>
              <a:t>class</a:t>
            </a:r>
            <a:r>
              <a:rPr lang="es-ES" sz="1600" dirty="0">
                <a:latin typeface="Consolas" panose="020B0609020204030204" pitchFamily="49" charset="0"/>
              </a:rPr>
              <a:t> </a:t>
            </a:r>
            <a:r>
              <a:rPr lang="es-ES" sz="1600" dirty="0" err="1">
                <a:latin typeface="Consolas" panose="020B0609020204030204" pitchFamily="49" charset="0"/>
              </a:rPr>
              <a:t>Config</a:t>
            </a:r>
            <a:r>
              <a:rPr lang="es-ES" sz="1600" dirty="0">
                <a:latin typeface="Consolas" panose="020B0609020204030204" pitchFamily="49" charset="0"/>
              </a:rPr>
              <a:t> </a:t>
            </a:r>
          </a:p>
          <a:p>
            <a:r>
              <a:rPr lang="es-ES" sz="1600" dirty="0">
                <a:latin typeface="Consolas" panose="020B0609020204030204" pitchFamily="49" charset="0"/>
              </a:rPr>
              <a:t>{ </a:t>
            </a:r>
          </a:p>
          <a:p>
            <a:r>
              <a:rPr lang="es-ES" sz="1600" dirty="0">
                <a:latin typeface="Consolas" panose="020B0609020204030204" pitchFamily="49" charset="0"/>
              </a:rPr>
              <a:t>	</a:t>
            </a:r>
            <a:r>
              <a:rPr lang="es-ES" sz="1600" b="1" dirty="0" err="1">
                <a:latin typeface="Consolas" panose="020B0609020204030204" pitchFamily="49" charset="0"/>
              </a:rPr>
              <a:t>static</a:t>
            </a:r>
            <a:r>
              <a:rPr lang="es-ES" sz="1600" dirty="0">
                <a:latin typeface="Consolas" panose="020B0609020204030204" pitchFamily="49" charset="0"/>
              </a:rPr>
              <a:t> </a:t>
            </a:r>
            <a:r>
              <a:rPr lang="es-ES" sz="1600" b="1" dirty="0" err="1">
                <a:latin typeface="Consolas" panose="020B0609020204030204" pitchFamily="49" charset="0"/>
              </a:rPr>
              <a:t>public</a:t>
            </a:r>
            <a:r>
              <a:rPr lang="es-ES" sz="1600" dirty="0">
                <a:latin typeface="Consolas" panose="020B0609020204030204" pitchFamily="49" charset="0"/>
              </a:rPr>
              <a:t> $</a:t>
            </a:r>
            <a:r>
              <a:rPr lang="es-ES" sz="1600" dirty="0" err="1">
                <a:latin typeface="Consolas" panose="020B0609020204030204" pitchFamily="49" charset="0"/>
              </a:rPr>
              <a:t>mvc_bd_hostname</a:t>
            </a:r>
            <a:r>
              <a:rPr lang="es-ES" sz="1600" dirty="0">
                <a:latin typeface="Consolas" panose="020B0609020204030204" pitchFamily="49" charset="0"/>
              </a:rPr>
              <a:t> = "</a:t>
            </a:r>
            <a:r>
              <a:rPr lang="es-ES" sz="1600" dirty="0" err="1">
                <a:latin typeface="Consolas" panose="020B0609020204030204" pitchFamily="49" charset="0"/>
              </a:rPr>
              <a:t>localhost</a:t>
            </a:r>
            <a:r>
              <a:rPr lang="es-ES" sz="1600" dirty="0">
                <a:latin typeface="Consolas" panose="020B0609020204030204" pitchFamily="49" charset="0"/>
              </a:rPr>
              <a:t>"; </a:t>
            </a:r>
          </a:p>
          <a:p>
            <a:r>
              <a:rPr lang="es-ES" sz="1600" dirty="0">
                <a:latin typeface="Consolas" panose="020B0609020204030204" pitchFamily="49" charset="0"/>
              </a:rPr>
              <a:t>	</a:t>
            </a:r>
            <a:r>
              <a:rPr lang="es-ES" sz="1600" b="1" dirty="0" err="1">
                <a:latin typeface="Consolas" panose="020B0609020204030204" pitchFamily="49" charset="0"/>
              </a:rPr>
              <a:t>static</a:t>
            </a:r>
            <a:r>
              <a:rPr lang="es-ES" sz="1600" dirty="0">
                <a:latin typeface="Consolas" panose="020B0609020204030204" pitchFamily="49" charset="0"/>
              </a:rPr>
              <a:t> </a:t>
            </a:r>
            <a:r>
              <a:rPr lang="es-ES" sz="1600" b="1" dirty="0" err="1">
                <a:latin typeface="Consolas" panose="020B0609020204030204" pitchFamily="49" charset="0"/>
              </a:rPr>
              <a:t>public</a:t>
            </a:r>
            <a:r>
              <a:rPr lang="es-ES" sz="1600" dirty="0">
                <a:latin typeface="Consolas" panose="020B0609020204030204" pitchFamily="49" charset="0"/>
              </a:rPr>
              <a:t> $</a:t>
            </a:r>
            <a:r>
              <a:rPr lang="es-ES" sz="1600" dirty="0" err="1">
                <a:latin typeface="Consolas" panose="020B0609020204030204" pitchFamily="49" charset="0"/>
              </a:rPr>
              <a:t>mvc_bd_nombre</a:t>
            </a:r>
            <a:r>
              <a:rPr lang="es-ES" sz="1600" dirty="0">
                <a:latin typeface="Consolas" panose="020B0609020204030204" pitchFamily="49" charset="0"/>
              </a:rPr>
              <a:t> = </a:t>
            </a:r>
            <a:r>
              <a:rPr lang="es-ES" sz="1600" dirty="0" smtClean="0">
                <a:latin typeface="Consolas" panose="020B0609020204030204" pitchFamily="49" charset="0"/>
              </a:rPr>
              <a:t>"</a:t>
            </a:r>
            <a:r>
              <a:rPr lang="es-ES" sz="1600" smtClean="0">
                <a:latin typeface="Consolas" panose="020B0609020204030204" pitchFamily="49" charset="0"/>
              </a:rPr>
              <a:t>bdalimentos</a:t>
            </a:r>
            <a:r>
              <a:rPr lang="es-ES" sz="1600" dirty="0">
                <a:latin typeface="Consolas" panose="020B0609020204030204" pitchFamily="49" charset="0"/>
              </a:rPr>
              <a:t>"; </a:t>
            </a:r>
          </a:p>
          <a:p>
            <a:r>
              <a:rPr lang="es-ES" sz="1600" dirty="0">
                <a:latin typeface="Consolas" panose="020B0609020204030204" pitchFamily="49" charset="0"/>
              </a:rPr>
              <a:t>	</a:t>
            </a:r>
            <a:r>
              <a:rPr lang="es-ES" sz="1600" b="1" dirty="0" err="1">
                <a:latin typeface="Consolas" panose="020B0609020204030204" pitchFamily="49" charset="0"/>
              </a:rPr>
              <a:t>static</a:t>
            </a:r>
            <a:r>
              <a:rPr lang="es-ES" sz="1600" dirty="0">
                <a:latin typeface="Consolas" panose="020B0609020204030204" pitchFamily="49" charset="0"/>
              </a:rPr>
              <a:t> </a:t>
            </a:r>
            <a:r>
              <a:rPr lang="es-ES" sz="1600" b="1" dirty="0" err="1">
                <a:latin typeface="Consolas" panose="020B0609020204030204" pitchFamily="49" charset="0"/>
              </a:rPr>
              <a:t>public</a:t>
            </a:r>
            <a:r>
              <a:rPr lang="es-ES" sz="1600" dirty="0">
                <a:latin typeface="Consolas" panose="020B0609020204030204" pitchFamily="49" charset="0"/>
              </a:rPr>
              <a:t> $</a:t>
            </a:r>
            <a:r>
              <a:rPr lang="es-ES" sz="1600" dirty="0" err="1">
                <a:latin typeface="Consolas" panose="020B0609020204030204" pitchFamily="49" charset="0"/>
              </a:rPr>
              <a:t>mvc_bd_usuario</a:t>
            </a:r>
            <a:r>
              <a:rPr lang="es-ES" sz="1600" dirty="0">
                <a:latin typeface="Consolas" panose="020B0609020204030204" pitchFamily="49" charset="0"/>
              </a:rPr>
              <a:t> = "</a:t>
            </a:r>
            <a:r>
              <a:rPr lang="es-ES" sz="1600" dirty="0" err="1">
                <a:latin typeface="Consolas" panose="020B0609020204030204" pitchFamily="49" charset="0"/>
              </a:rPr>
              <a:t>root</a:t>
            </a:r>
            <a:r>
              <a:rPr lang="es-ES" sz="1600" dirty="0">
                <a:latin typeface="Consolas" panose="020B0609020204030204" pitchFamily="49" charset="0"/>
              </a:rPr>
              <a:t>"; </a:t>
            </a:r>
          </a:p>
          <a:p>
            <a:r>
              <a:rPr lang="es-ES" sz="1600" dirty="0">
                <a:latin typeface="Consolas" panose="020B0609020204030204" pitchFamily="49" charset="0"/>
              </a:rPr>
              <a:t>	</a:t>
            </a:r>
            <a:r>
              <a:rPr lang="es-ES" sz="1600" b="1" dirty="0" err="1">
                <a:latin typeface="Consolas" panose="020B0609020204030204" pitchFamily="49" charset="0"/>
              </a:rPr>
              <a:t>static</a:t>
            </a:r>
            <a:r>
              <a:rPr lang="es-ES" sz="1600" dirty="0">
                <a:latin typeface="Consolas" panose="020B0609020204030204" pitchFamily="49" charset="0"/>
              </a:rPr>
              <a:t> </a:t>
            </a:r>
            <a:r>
              <a:rPr lang="es-ES" sz="1600" b="1" dirty="0" err="1">
                <a:latin typeface="Consolas" panose="020B0609020204030204" pitchFamily="49" charset="0"/>
              </a:rPr>
              <a:t>public</a:t>
            </a:r>
            <a:r>
              <a:rPr lang="es-ES" sz="1600" dirty="0">
                <a:latin typeface="Consolas" panose="020B0609020204030204" pitchFamily="49" charset="0"/>
              </a:rPr>
              <a:t> $</a:t>
            </a:r>
            <a:r>
              <a:rPr lang="es-ES" sz="1600" dirty="0" err="1">
                <a:latin typeface="Consolas" panose="020B0609020204030204" pitchFamily="49" charset="0"/>
              </a:rPr>
              <a:t>mvc_bd_clave</a:t>
            </a:r>
            <a:r>
              <a:rPr lang="es-ES" sz="1600" dirty="0">
                <a:latin typeface="Consolas" panose="020B0609020204030204" pitchFamily="49" charset="0"/>
              </a:rPr>
              <a:t> = </a:t>
            </a:r>
            <a:r>
              <a:rPr lang="es-ES" sz="1600" dirty="0" smtClean="0">
                <a:latin typeface="Consolas" panose="020B0609020204030204" pitchFamily="49" charset="0"/>
              </a:rPr>
              <a:t>""; </a:t>
            </a:r>
            <a:endParaRPr lang="es-ES" sz="1600" dirty="0">
              <a:latin typeface="Consolas" panose="020B0609020204030204" pitchFamily="49" charset="0"/>
            </a:endParaRPr>
          </a:p>
          <a:p>
            <a:r>
              <a:rPr lang="es-ES" sz="1600" dirty="0">
                <a:latin typeface="Consolas" panose="020B0609020204030204" pitchFamily="49" charset="0"/>
              </a:rPr>
              <a:t>	</a:t>
            </a:r>
            <a:r>
              <a:rPr lang="es-ES" sz="1600" b="1" dirty="0" err="1">
                <a:latin typeface="Consolas" panose="020B0609020204030204" pitchFamily="49" charset="0"/>
              </a:rPr>
              <a:t>static</a:t>
            </a:r>
            <a:r>
              <a:rPr lang="es-ES" sz="1600" dirty="0">
                <a:latin typeface="Consolas" panose="020B0609020204030204" pitchFamily="49" charset="0"/>
              </a:rPr>
              <a:t> </a:t>
            </a:r>
            <a:r>
              <a:rPr lang="es-ES" sz="1600" b="1" dirty="0" err="1">
                <a:latin typeface="Consolas" panose="020B0609020204030204" pitchFamily="49" charset="0"/>
              </a:rPr>
              <a:t>public</a:t>
            </a:r>
            <a:r>
              <a:rPr lang="es-ES" sz="1600" dirty="0">
                <a:latin typeface="Consolas" panose="020B0609020204030204" pitchFamily="49" charset="0"/>
              </a:rPr>
              <a:t> $</a:t>
            </a:r>
            <a:r>
              <a:rPr lang="es-ES" sz="1600" dirty="0" err="1">
                <a:latin typeface="Consolas" panose="020B0609020204030204" pitchFamily="49" charset="0"/>
              </a:rPr>
              <a:t>mvc_css</a:t>
            </a:r>
            <a:r>
              <a:rPr lang="es-ES" sz="1600" dirty="0">
                <a:latin typeface="Consolas" panose="020B0609020204030204" pitchFamily="49" charset="0"/>
              </a:rPr>
              <a:t> = "estilo.css"; </a:t>
            </a:r>
          </a:p>
          <a:p>
            <a:r>
              <a:rPr lang="es-ES" sz="1600" dirty="0">
                <a:latin typeface="Consolas" panose="020B0609020204030204" pitchFamily="49" charset="0"/>
              </a:rPr>
              <a:t>}</a:t>
            </a:r>
          </a:p>
          <a:p>
            <a:endParaRPr lang="es-ES" sz="1600" dirty="0">
              <a:latin typeface="Consolas" panose="020B0609020204030204" pitchFamily="49" charset="0"/>
            </a:endParaRPr>
          </a:p>
          <a:p>
            <a:r>
              <a:rPr lang="es-ES" sz="1600" b="1" dirty="0">
                <a:latin typeface="Consolas" panose="020B0609020204030204" pitchFamily="49" charset="0"/>
              </a:rPr>
              <a:t>?&gt;</a:t>
            </a:r>
            <a:endParaRPr lang="es-ES" sz="1100" b="1" dirty="0">
              <a:latin typeface="Consolas" panose="020B0609020204030204" pitchFamily="49" charset="0"/>
            </a:endParaRPr>
          </a:p>
        </p:txBody>
      </p:sp>
      <p:sp>
        <p:nvSpPr>
          <p:cNvPr id="5" name="Rectángulo redondeado 4"/>
          <p:cNvSpPr/>
          <p:nvPr/>
        </p:nvSpPr>
        <p:spPr>
          <a:xfrm>
            <a:off x="3693695" y="4384041"/>
            <a:ext cx="7401026" cy="716280"/>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En este archivo, como ves, sólo se definen algunas variables que se usarán en los otros archivos. Están relacionadas con la base de datos y con el estilo. </a:t>
            </a:r>
            <a:endParaRPr lang="es-ES" sz="1600" dirty="0">
              <a:solidFill>
                <a:srgbClr val="FF0000"/>
              </a:solidFill>
            </a:endParaRPr>
          </a:p>
        </p:txBody>
      </p:sp>
      <p:sp>
        <p:nvSpPr>
          <p:cNvPr id="6" name="Rectángulo redondeado 5"/>
          <p:cNvSpPr/>
          <p:nvPr/>
        </p:nvSpPr>
        <p:spPr>
          <a:xfrm>
            <a:off x="6386580" y="938263"/>
            <a:ext cx="5153891" cy="572475"/>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400" dirty="0" smtClean="0">
                <a:solidFill>
                  <a:schemeClr val="tx1"/>
                </a:solidFill>
              </a:rPr>
              <a:t>       En Symfony tocaremos algún archivo de configuración, pero no será tan cortito y estará escrito en otro lenguaje</a:t>
            </a:r>
            <a:endParaRPr lang="es-ES" sz="1400" dirty="0">
              <a:solidFill>
                <a:schemeClr val="bg1">
                  <a:lumMod val="85000"/>
                </a:schemeClr>
              </a:solidFill>
            </a:endParaRPr>
          </a:p>
        </p:txBody>
      </p:sp>
      <p:pic>
        <p:nvPicPr>
          <p:cNvPr id="7" name="Picture 2" descr="Resultado de imagen de symfon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2958" y="995893"/>
            <a:ext cx="323272" cy="32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501312"/>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306587"/>
            <a:ext cx="8568266" cy="338554"/>
          </a:xfrm>
          <a:prstGeom prst="rect">
            <a:avLst/>
          </a:prstGeom>
        </p:spPr>
        <p:txBody>
          <a:bodyPr wrap="square">
            <a:spAutoFit/>
          </a:bodyPr>
          <a:lstStyle/>
          <a:p>
            <a:pPr algn="just"/>
            <a:r>
              <a:rPr lang="es-ES" sz="1600" b="1" dirty="0">
                <a:solidFill>
                  <a:schemeClr val="accent1"/>
                </a:solidFill>
                <a:latin typeface="Tahoma" panose="020B0604030504040204" pitchFamily="34" charset="0"/>
                <a:ea typeface="Tahoma" panose="020B0604030504040204" pitchFamily="34" charset="0"/>
                <a:cs typeface="Tahoma" panose="020B0604030504040204" pitchFamily="34" charset="0"/>
              </a:rPr>
              <a:t>El </a:t>
            </a:r>
            <a:r>
              <a:rPr lang="es-ES" sz="160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mapeo </a:t>
            </a:r>
            <a:r>
              <a:rPr lang="es-ES" sz="1600" b="1" dirty="0">
                <a:solidFill>
                  <a:srgbClr val="00B0F0"/>
                </a:solidFill>
                <a:latin typeface="Tahoma" panose="020B0604030504040204" pitchFamily="34" charset="0"/>
                <a:ea typeface="Tahoma" panose="020B0604030504040204" pitchFamily="34" charset="0"/>
                <a:cs typeface="Tahoma" panose="020B0604030504040204" pitchFamily="34" charset="0"/>
              </a:rPr>
              <a:t>de rutas </a:t>
            </a:r>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en el controlador frontal</a:t>
            </a:r>
            <a:endParaRPr lang="es-ES" sz="1600" dirty="0" smtClean="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ángulo 4"/>
          <p:cNvSpPr/>
          <p:nvPr/>
        </p:nvSpPr>
        <p:spPr>
          <a:xfrm>
            <a:off x="677333" y="1867916"/>
            <a:ext cx="8865252" cy="646331"/>
          </a:xfrm>
          <a:prstGeom prst="rect">
            <a:avLst/>
          </a:prstGeom>
        </p:spPr>
        <p:txBody>
          <a:bodyPr wrap="square">
            <a:spAutoFit/>
          </a:bodyPr>
          <a:lstStyle/>
          <a:p>
            <a:pPr algn="just"/>
            <a:r>
              <a:rPr lang="es-ES" dirty="0"/>
              <a:t>En </a:t>
            </a:r>
            <a:r>
              <a:rPr lang="es-ES" dirty="0" smtClean="0"/>
              <a:t>una aplicación </a:t>
            </a:r>
            <a:r>
              <a:rPr lang="es-ES" dirty="0"/>
              <a:t>web </a:t>
            </a:r>
            <a:r>
              <a:rPr lang="es-ES" b="1" u="sng" dirty="0" smtClean="0"/>
              <a:t>definiremos las </a:t>
            </a:r>
            <a:r>
              <a:rPr lang="es-ES" b="1" u="sng" dirty="0" err="1"/>
              <a:t>URL's</a:t>
            </a:r>
            <a:r>
              <a:rPr lang="es-ES" b="1" u="sng" dirty="0"/>
              <a:t> asociadas a cada una de sus páginas</a:t>
            </a:r>
            <a:r>
              <a:rPr lang="es-ES" dirty="0"/>
              <a:t>. Para la nuestra definiremos las siguientes: </a:t>
            </a:r>
          </a:p>
        </p:txBody>
      </p:sp>
      <p:sp>
        <p:nvSpPr>
          <p:cNvPr id="7" name="Rectángulo 6"/>
          <p:cNvSpPr/>
          <p:nvPr/>
        </p:nvSpPr>
        <p:spPr>
          <a:xfrm>
            <a:off x="681792" y="4507319"/>
            <a:ext cx="9172074" cy="369332"/>
          </a:xfrm>
          <a:prstGeom prst="rect">
            <a:avLst/>
          </a:prstGeom>
        </p:spPr>
        <p:txBody>
          <a:bodyPr wrap="square">
            <a:spAutoFit/>
          </a:bodyPr>
          <a:lstStyle/>
          <a:p>
            <a:pPr algn="just"/>
            <a:r>
              <a:rPr lang="es-ES" b="1" u="sng" dirty="0">
                <a:solidFill>
                  <a:srgbClr val="000000"/>
                </a:solidFill>
                <a:latin typeface="+mj-lt"/>
              </a:rPr>
              <a:t>A cada una de estas </a:t>
            </a:r>
            <a:r>
              <a:rPr lang="es-ES" b="1" u="sng" dirty="0" err="1">
                <a:solidFill>
                  <a:srgbClr val="000000"/>
                </a:solidFill>
                <a:latin typeface="+mj-lt"/>
              </a:rPr>
              <a:t>URL's</a:t>
            </a:r>
            <a:r>
              <a:rPr lang="es-ES" b="1" u="sng" dirty="0">
                <a:solidFill>
                  <a:srgbClr val="000000"/>
                </a:solidFill>
                <a:latin typeface="+mj-lt"/>
              </a:rPr>
              <a:t> les </a:t>
            </a:r>
            <a:r>
              <a:rPr lang="es-ES" b="1" u="sng" dirty="0" smtClean="0">
                <a:solidFill>
                  <a:srgbClr val="000000"/>
                </a:solidFill>
                <a:latin typeface="+mj-lt"/>
              </a:rPr>
              <a:t>asociaremos un </a:t>
            </a:r>
            <a:r>
              <a:rPr lang="es-ES" b="1" u="sng" dirty="0">
                <a:solidFill>
                  <a:srgbClr val="000000"/>
                </a:solidFill>
                <a:latin typeface="+mj-lt"/>
              </a:rPr>
              <a:t>método público de la clase </a:t>
            </a:r>
            <a:r>
              <a:rPr lang="es-ES" sz="1600" b="1" u="sng" dirty="0" err="1">
                <a:solidFill>
                  <a:srgbClr val="7030A0"/>
                </a:solidFill>
                <a:latin typeface="+mj-lt"/>
              </a:rPr>
              <a:t>Controller</a:t>
            </a:r>
            <a:r>
              <a:rPr lang="es-ES" dirty="0">
                <a:solidFill>
                  <a:srgbClr val="000000"/>
                </a:solidFill>
                <a:latin typeface="+mj-lt"/>
              </a:rPr>
              <a:t>. </a:t>
            </a:r>
            <a:endParaRPr lang="es-ES" dirty="0">
              <a:latin typeface="+mj-lt"/>
            </a:endParaRPr>
          </a:p>
        </p:txBody>
      </p:sp>
      <p:pic>
        <p:nvPicPr>
          <p:cNvPr id="8" name="Imagen 7"/>
          <p:cNvPicPr>
            <a:picLocks noChangeAspect="1"/>
          </p:cNvPicPr>
          <p:nvPr/>
        </p:nvPicPr>
        <p:blipFill rotWithShape="1">
          <a:blip r:embed="rId2"/>
          <a:srcRect b="18508"/>
          <a:stretch/>
        </p:blipFill>
        <p:spPr>
          <a:xfrm>
            <a:off x="1054998" y="2689308"/>
            <a:ext cx="8190943" cy="1697382"/>
          </a:xfrm>
          <a:prstGeom prst="rect">
            <a:avLst/>
          </a:prstGeom>
        </p:spPr>
      </p:pic>
      <p:sp>
        <p:nvSpPr>
          <p:cNvPr id="9" name="Rectángulo redondeado 8"/>
          <p:cNvSpPr/>
          <p:nvPr/>
        </p:nvSpPr>
        <p:spPr>
          <a:xfrm>
            <a:off x="812799" y="5115230"/>
            <a:ext cx="4886037" cy="1241937"/>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Como ves, en el ejercicio que hagamos de MVC, realmente vamos a estar siempre en </a:t>
            </a:r>
            <a:r>
              <a:rPr lang="es-ES" sz="1600" b="1" dirty="0" smtClean="0">
                <a:solidFill>
                  <a:schemeClr val="tx1"/>
                </a:solidFill>
              </a:rPr>
              <a:t>index.php</a:t>
            </a:r>
            <a:endParaRPr lang="es-ES" sz="1600" dirty="0" smtClean="0">
              <a:solidFill>
                <a:schemeClr val="tx1"/>
              </a:solidFill>
            </a:endParaRPr>
          </a:p>
          <a:p>
            <a:pPr algn="ctr"/>
            <a:r>
              <a:rPr lang="es-ES" sz="1600" dirty="0" smtClean="0">
                <a:solidFill>
                  <a:schemeClr val="tx1"/>
                </a:solidFill>
              </a:rPr>
              <a:t>Pero visualmente no será así, ya que una parte de la página irá cambiando según el parámetro </a:t>
            </a:r>
            <a:r>
              <a:rPr lang="es-ES" sz="1600" b="1" dirty="0" smtClean="0">
                <a:solidFill>
                  <a:schemeClr val="tx1"/>
                </a:solidFill>
              </a:rPr>
              <a:t>ruta.</a:t>
            </a:r>
            <a:endParaRPr lang="es-ES" sz="1600" b="1" dirty="0">
              <a:solidFill>
                <a:schemeClr val="tx1"/>
              </a:solidFill>
            </a:endParaRPr>
          </a:p>
        </p:txBody>
      </p:sp>
      <p:sp>
        <p:nvSpPr>
          <p:cNvPr id="10" name="Rectángulo redondeado 9"/>
          <p:cNvSpPr/>
          <p:nvPr/>
        </p:nvSpPr>
        <p:spPr>
          <a:xfrm>
            <a:off x="6576646" y="5545015"/>
            <a:ext cx="3681046" cy="703946"/>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smtClean="0">
                <a:solidFill>
                  <a:schemeClr val="tx1"/>
                </a:solidFill>
              </a:rPr>
              <a:t> En Symfony, las rutas funcionarán       de otra manera. Ya lo veremos… </a:t>
            </a:r>
            <a:endParaRPr lang="es-ES" sz="1600" dirty="0">
              <a:solidFill>
                <a:schemeClr val="bg1">
                  <a:lumMod val="85000"/>
                </a:schemeClr>
              </a:solidFill>
            </a:endParaRPr>
          </a:p>
        </p:txBody>
      </p:sp>
      <p:pic>
        <p:nvPicPr>
          <p:cNvPr id="11" name="Picture 2" descr="Resultado de imagen de symf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670" y="5731011"/>
            <a:ext cx="323272" cy="32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429126"/>
            <a:ext cx="9122448" cy="1320800"/>
          </a:xfrm>
        </p:spPr>
        <p:txBody>
          <a:bodyPr>
            <a:normAutofit/>
          </a:bodyPr>
          <a:lstStyle/>
          <a:p>
            <a:r>
              <a:rPr lang="es-ES" sz="2800" b="1" dirty="0" smtClean="0"/>
              <a:t>Aplicación de ejemplo</a:t>
            </a:r>
            <a:endParaRPr lang="es-ES" sz="3200" b="1" dirty="0"/>
          </a:p>
        </p:txBody>
      </p:sp>
      <p:sp>
        <p:nvSpPr>
          <p:cNvPr id="5" name="Rectángulo 4"/>
          <p:cNvSpPr/>
          <p:nvPr/>
        </p:nvSpPr>
        <p:spPr>
          <a:xfrm>
            <a:off x="677335" y="1133457"/>
            <a:ext cx="8994204" cy="4231928"/>
          </a:xfrm>
          <a:prstGeom prst="rect">
            <a:avLst/>
          </a:prstGeom>
        </p:spPr>
        <p:txBody>
          <a:bodyPr wrap="square">
            <a:spAutoFit/>
          </a:bodyPr>
          <a:lstStyle/>
          <a:p>
            <a:pPr algn="just"/>
            <a:r>
              <a:rPr lang="es-ES" b="1" u="sng" dirty="0"/>
              <a:t>Estos métodos se suelen denominar acciones. Cada acción se encarga de calcular dinámicamente los datos requeridos para construir su página. </a:t>
            </a:r>
            <a:r>
              <a:rPr lang="es-ES" dirty="0"/>
              <a:t>Podrá utilizar, si le hace falta, los servicios de la clase </a:t>
            </a:r>
            <a:r>
              <a:rPr lang="es-ES" sz="1600" b="1" dirty="0"/>
              <a:t>Model</a:t>
            </a:r>
            <a:r>
              <a:rPr lang="es-ES" dirty="0"/>
              <a:t>. Una vez calculados los datos, se los pasará a una </a:t>
            </a:r>
            <a:r>
              <a:rPr lang="es-ES" sz="1600" b="1" dirty="0"/>
              <a:t>plantilla</a:t>
            </a:r>
            <a:r>
              <a:rPr lang="es-ES" dirty="0"/>
              <a:t> donde se realizará la construcción del documento HTML que será devuelto al cliente</a:t>
            </a:r>
            <a:r>
              <a:rPr lang="es-ES" dirty="0" smtClean="0"/>
              <a:t>.</a:t>
            </a:r>
          </a:p>
          <a:p>
            <a:pPr algn="just"/>
            <a:endParaRPr lang="es-ES" sz="1200" dirty="0"/>
          </a:p>
          <a:p>
            <a:pPr algn="just"/>
            <a:r>
              <a:rPr lang="es-ES" dirty="0"/>
              <a:t>Todos estos elementos serán "orquestados" por </a:t>
            </a:r>
            <a:r>
              <a:rPr lang="es-ES" b="1" u="sng" dirty="0"/>
              <a:t>el controlador frontal</a:t>
            </a:r>
            <a:r>
              <a:rPr lang="es-ES" dirty="0"/>
              <a:t>, </a:t>
            </a:r>
            <a:r>
              <a:rPr lang="es-ES" dirty="0" smtClean="0"/>
              <a:t>que </a:t>
            </a:r>
            <a:r>
              <a:rPr lang="es-ES" b="1" u="sng" dirty="0" smtClean="0"/>
              <a:t>será implementado en </a:t>
            </a:r>
            <a:r>
              <a:rPr lang="es-ES" dirty="0"/>
              <a:t>un script llamado </a:t>
            </a:r>
            <a:r>
              <a:rPr lang="es-ES" b="1" u="sng" dirty="0">
                <a:solidFill>
                  <a:schemeClr val="accent4">
                    <a:lumMod val="75000"/>
                  </a:schemeClr>
                </a:solidFill>
              </a:rPr>
              <a:t>index.php</a:t>
            </a:r>
            <a:r>
              <a:rPr lang="es-ES" dirty="0"/>
              <a:t> ubicado en el directorio web. </a:t>
            </a:r>
            <a:endParaRPr lang="es-ES" dirty="0" smtClean="0"/>
          </a:p>
          <a:p>
            <a:pPr algn="just"/>
            <a:endParaRPr lang="es-ES" sz="1200" dirty="0" smtClean="0"/>
          </a:p>
          <a:p>
            <a:pPr algn="just"/>
            <a:r>
              <a:rPr lang="es-ES" dirty="0" smtClean="0"/>
              <a:t>En </a:t>
            </a:r>
            <a:r>
              <a:rPr lang="es-ES" dirty="0"/>
              <a:t>concreto, </a:t>
            </a:r>
            <a:r>
              <a:rPr lang="es-ES" b="1" u="sng" dirty="0"/>
              <a:t>la responsabilidad del </a:t>
            </a:r>
            <a:r>
              <a:rPr lang="es-ES" sz="1700" b="1" u="sng" dirty="0">
                <a:solidFill>
                  <a:schemeClr val="accent5">
                    <a:lumMod val="60000"/>
                    <a:lumOff val="40000"/>
                  </a:schemeClr>
                </a:solidFill>
              </a:rPr>
              <a:t>controlador frontal </a:t>
            </a:r>
            <a:r>
              <a:rPr lang="es-ES" b="1" u="sng" dirty="0"/>
              <a:t>será</a:t>
            </a:r>
            <a:r>
              <a:rPr lang="es-ES" dirty="0" smtClean="0"/>
              <a:t>:</a:t>
            </a:r>
          </a:p>
          <a:p>
            <a:pPr algn="just"/>
            <a:endParaRPr lang="es-ES" sz="800" dirty="0"/>
          </a:p>
          <a:p>
            <a:pPr marL="742950" lvl="1" indent="-285750" algn="just">
              <a:buFont typeface="Wingdings" panose="05000000000000000000" pitchFamily="2" charset="2"/>
              <a:buChar char="ü"/>
            </a:pPr>
            <a:r>
              <a:rPr lang="es-ES" sz="1700" b="1" u="sng" dirty="0"/>
              <a:t>Cargar la configuración del proyecto y las </a:t>
            </a:r>
            <a:r>
              <a:rPr lang="es-ES" sz="1700" b="1" u="sng" dirty="0" smtClean="0"/>
              <a:t>implementaciones del </a:t>
            </a:r>
            <a:r>
              <a:rPr lang="es-ES" sz="1700" b="1" u="sng" dirty="0"/>
              <a:t>Modelo, del Controlador y de la Vista. </a:t>
            </a:r>
            <a:endParaRPr lang="es-ES" sz="1700" b="1" u="sng" dirty="0" smtClean="0"/>
          </a:p>
          <a:p>
            <a:pPr marL="742950" lvl="1" indent="-285750" algn="just">
              <a:buFont typeface="Wingdings" panose="05000000000000000000" pitchFamily="2" charset="2"/>
              <a:buChar char="ü"/>
            </a:pPr>
            <a:endParaRPr lang="es-ES" sz="800" dirty="0"/>
          </a:p>
          <a:p>
            <a:pPr marL="742950" lvl="1" indent="-285750" algn="just">
              <a:buFont typeface="Wingdings" panose="05000000000000000000" pitchFamily="2" charset="2"/>
              <a:buChar char="ü"/>
            </a:pPr>
            <a:r>
              <a:rPr lang="es-ES" sz="1700" dirty="0"/>
              <a:t>Analizar los parámetros de la petición HTTP (</a:t>
            </a:r>
            <a:r>
              <a:rPr lang="es-ES" sz="1700" i="1" dirty="0" err="1"/>
              <a:t>request</a:t>
            </a:r>
            <a:r>
              <a:rPr lang="es-ES" sz="1700" dirty="0"/>
              <a:t>) </a:t>
            </a:r>
            <a:r>
              <a:rPr lang="es-ES" sz="1700" b="1" u="sng" dirty="0"/>
              <a:t>comprobando si la página solicitada en ella tiene asignada alguna acción del Controlador</a:t>
            </a:r>
            <a:r>
              <a:rPr lang="es-ES" sz="1700" dirty="0"/>
              <a:t>. Si es así la ejecutará, </a:t>
            </a:r>
            <a:r>
              <a:rPr lang="es-ES" sz="1700" b="1" u="sng" dirty="0"/>
              <a:t>si no dará un error 404 (page </a:t>
            </a:r>
            <a:r>
              <a:rPr lang="es-ES" sz="1700" b="1" u="sng" dirty="0" err="1"/>
              <a:t>not</a:t>
            </a:r>
            <a:r>
              <a:rPr lang="es-ES" sz="1700" b="1" u="sng" dirty="0"/>
              <a:t> </a:t>
            </a:r>
            <a:r>
              <a:rPr lang="es-ES" sz="1700" b="1" u="sng" dirty="0" err="1"/>
              <a:t>found</a:t>
            </a:r>
            <a:r>
              <a:rPr lang="es-ES" sz="1700" b="1" u="sng" dirty="0" smtClean="0"/>
              <a:t>).</a:t>
            </a:r>
            <a:endParaRPr lang="es-ES" sz="1700" b="1" u="sng" dirty="0"/>
          </a:p>
        </p:txBody>
      </p:sp>
      <p:sp>
        <p:nvSpPr>
          <p:cNvPr id="4" name="Rectángulo redondeado 4"/>
          <p:cNvSpPr/>
          <p:nvPr/>
        </p:nvSpPr>
        <p:spPr>
          <a:xfrm>
            <a:off x="1337357" y="5743918"/>
            <a:ext cx="7401026" cy="716280"/>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¡Ojo! El </a:t>
            </a:r>
            <a:r>
              <a:rPr lang="es-ES" sz="1600" dirty="0">
                <a:solidFill>
                  <a:schemeClr val="tx1"/>
                </a:solidFill>
              </a:rPr>
              <a:t>controlador frontal y la clase </a:t>
            </a:r>
            <a:r>
              <a:rPr lang="es-ES" sz="1600" dirty="0" err="1">
                <a:solidFill>
                  <a:schemeClr val="tx1"/>
                </a:solidFill>
              </a:rPr>
              <a:t>Controller</a:t>
            </a:r>
            <a:r>
              <a:rPr lang="es-ES" sz="1600" dirty="0">
                <a:solidFill>
                  <a:schemeClr val="tx1"/>
                </a:solidFill>
              </a:rPr>
              <a:t>, son cosas distintas y tienen distintas responsabilidades (sus nombres puede dar lugar a confusiones). </a:t>
            </a:r>
          </a:p>
        </p:txBody>
      </p:sp>
    </p:spTree>
    <p:extLst>
      <p:ext uri="{BB962C8B-B14F-4D97-AF65-F5344CB8AC3E}">
        <p14:creationId xmlns:p14="http://schemas.microsoft.com/office/powerpoint/2010/main" val="1301168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73891" y="189344"/>
            <a:ext cx="12118109" cy="6156000"/>
          </a:xfrm>
          <a:prstGeom prst="rect">
            <a:avLst/>
          </a:prstGeom>
        </p:spPr>
        <p:txBody>
          <a:bodyPr wrap="square" numCol="2" spcCol="180000">
            <a:spAutoFit/>
          </a:bodyPr>
          <a:lstStyle/>
          <a:p>
            <a:endParaRPr lang="es-ES" sz="1200" dirty="0" smtClean="0">
              <a:solidFill>
                <a:srgbClr val="000000"/>
              </a:solidFill>
              <a:latin typeface="Consolas" panose="020B0609020204030204" pitchFamily="49" charset="0"/>
            </a:endParaRPr>
          </a:p>
          <a:p>
            <a:endParaRPr lang="es-ES" sz="1200" dirty="0">
              <a:solidFill>
                <a:srgbClr val="000000"/>
              </a:solidFill>
              <a:latin typeface="Consolas" panose="020B0609020204030204" pitchFamily="49" charset="0"/>
            </a:endParaRPr>
          </a:p>
          <a:p>
            <a:endParaRPr lang="es-ES" sz="1200" dirty="0" smtClean="0">
              <a:solidFill>
                <a:srgbClr val="000000"/>
              </a:solidFill>
              <a:latin typeface="Consolas" panose="020B0609020204030204" pitchFamily="49" charset="0"/>
            </a:endParaRPr>
          </a:p>
          <a:p>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&lt;?</a:t>
            </a:r>
            <a:r>
              <a:rPr lang="es-ES" sz="1200" dirty="0" err="1">
                <a:solidFill>
                  <a:srgbClr val="000000"/>
                </a:solidFill>
                <a:latin typeface="Consolas" panose="020B0609020204030204" pitchFamily="49" charset="0"/>
              </a:rPr>
              <a:t>php</a:t>
            </a:r>
            <a:r>
              <a:rPr lang="es-ES" sz="1200" dirty="0">
                <a:solidFill>
                  <a:srgbClr val="000000"/>
                </a:solidFill>
                <a:latin typeface="Consolas" panose="020B0609020204030204" pitchFamily="49" charset="0"/>
              </a:rPr>
              <a:t> </a:t>
            </a:r>
          </a:p>
          <a:p>
            <a:r>
              <a:rPr lang="es-ES" sz="1200" dirty="0">
                <a:solidFill>
                  <a:srgbClr val="00B050"/>
                </a:solidFill>
                <a:latin typeface="Consolas" panose="020B0609020204030204" pitchFamily="49" charset="0"/>
              </a:rPr>
              <a:t>// carga del modelo y los controladores </a:t>
            </a:r>
          </a:p>
          <a:p>
            <a:r>
              <a:rPr lang="es-ES" sz="1200" dirty="0" err="1">
                <a:solidFill>
                  <a:srgbClr val="000000"/>
                </a:solidFill>
                <a:latin typeface="Consolas" panose="020B0609020204030204" pitchFamily="49" charset="0"/>
              </a:rPr>
              <a:t>require_once</a:t>
            </a:r>
            <a:r>
              <a:rPr lang="es-ES" sz="1200" dirty="0">
                <a:solidFill>
                  <a:srgbClr val="000000"/>
                </a:solidFill>
                <a:latin typeface="Consolas" panose="020B0609020204030204" pitchFamily="49" charset="0"/>
              </a:rPr>
              <a:t> __DIR__ . '/../app/Config.php'; </a:t>
            </a:r>
          </a:p>
          <a:p>
            <a:r>
              <a:rPr lang="es-ES" sz="1200" dirty="0" err="1">
                <a:solidFill>
                  <a:srgbClr val="000000"/>
                </a:solidFill>
                <a:latin typeface="Consolas" panose="020B0609020204030204" pitchFamily="49" charset="0"/>
              </a:rPr>
              <a:t>require_once</a:t>
            </a:r>
            <a:r>
              <a:rPr lang="es-ES" sz="1200" dirty="0">
                <a:solidFill>
                  <a:srgbClr val="000000"/>
                </a:solidFill>
                <a:latin typeface="Consolas" panose="020B0609020204030204" pitchFamily="49" charset="0"/>
              </a:rPr>
              <a:t> __DIR__ . '/../app/</a:t>
            </a:r>
            <a:r>
              <a:rPr lang="es-ES" sz="1200" dirty="0" err="1">
                <a:solidFill>
                  <a:srgbClr val="000000"/>
                </a:solidFill>
                <a:latin typeface="Consolas" panose="020B0609020204030204" pitchFamily="49" charset="0"/>
              </a:rPr>
              <a:t>Model.php</a:t>
            </a:r>
            <a:r>
              <a:rPr lang="es-ES" sz="1200" dirty="0">
                <a:solidFill>
                  <a:srgbClr val="000000"/>
                </a:solidFill>
                <a:latin typeface="Consolas" panose="020B0609020204030204" pitchFamily="49" charset="0"/>
              </a:rPr>
              <a:t>'; </a:t>
            </a:r>
          </a:p>
          <a:p>
            <a:r>
              <a:rPr lang="es-ES" sz="1200" dirty="0" err="1">
                <a:solidFill>
                  <a:srgbClr val="000000"/>
                </a:solidFill>
                <a:latin typeface="Consolas" panose="020B0609020204030204" pitchFamily="49" charset="0"/>
              </a:rPr>
              <a:t>require_once</a:t>
            </a:r>
            <a:r>
              <a:rPr lang="es-ES" sz="1200" dirty="0">
                <a:solidFill>
                  <a:srgbClr val="000000"/>
                </a:solidFill>
                <a:latin typeface="Consolas" panose="020B0609020204030204" pitchFamily="49" charset="0"/>
              </a:rPr>
              <a:t> __DIR__ . '/../app/</a:t>
            </a:r>
            <a:r>
              <a:rPr lang="es-ES" sz="1200" dirty="0" err="1">
                <a:solidFill>
                  <a:srgbClr val="000000"/>
                </a:solidFill>
                <a:latin typeface="Consolas" panose="020B0609020204030204" pitchFamily="49" charset="0"/>
              </a:rPr>
              <a:t>Controller.php</a:t>
            </a:r>
            <a:r>
              <a:rPr lang="es-ES" sz="1200" dirty="0">
                <a:solidFill>
                  <a:srgbClr val="000000"/>
                </a:solidFill>
                <a:latin typeface="Consolas" panose="020B0609020204030204" pitchFamily="49" charset="0"/>
              </a:rPr>
              <a:t>';</a:t>
            </a:r>
          </a:p>
          <a:p>
            <a:endParaRPr lang="es-ES" sz="1200" dirty="0">
              <a:solidFill>
                <a:srgbClr val="000000"/>
              </a:solidFill>
              <a:latin typeface="Consolas" panose="020B0609020204030204" pitchFamily="49" charset="0"/>
            </a:endParaRPr>
          </a:p>
          <a:p>
            <a:r>
              <a:rPr lang="es-ES" sz="1200" dirty="0">
                <a:solidFill>
                  <a:srgbClr val="00B050"/>
                </a:solidFill>
                <a:latin typeface="Consolas" panose="020B0609020204030204" pitchFamily="49" charset="0"/>
              </a:rPr>
              <a:t>// RUTAS</a:t>
            </a:r>
          </a:p>
          <a:p>
            <a:r>
              <a:rPr lang="es-ES" sz="1200" dirty="0">
                <a:solidFill>
                  <a:srgbClr val="00B050"/>
                </a:solidFill>
                <a:latin typeface="Consolas" panose="020B0609020204030204" pitchFamily="49" charset="0"/>
              </a:rPr>
              <a:t>// Este array asociativo se usa para saber qué acción (función del controlador) se debe </a:t>
            </a:r>
            <a:r>
              <a:rPr lang="es-ES" sz="1200" dirty="0" smtClean="0">
                <a:solidFill>
                  <a:srgbClr val="00B050"/>
                </a:solidFill>
                <a:latin typeface="Consolas" panose="020B0609020204030204" pitchFamily="49" charset="0"/>
              </a:rPr>
              <a:t>disparar</a:t>
            </a:r>
            <a:endParaRPr lang="es-ES" sz="1200" dirty="0">
              <a:solidFill>
                <a:srgbClr val="00B050"/>
              </a:solidFill>
              <a:latin typeface="Consolas" panose="020B0609020204030204" pitchFamily="49" charset="0"/>
            </a:endParaRPr>
          </a:p>
          <a:p>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map</a:t>
            </a:r>
            <a:r>
              <a:rPr lang="es-ES" sz="1200" dirty="0">
                <a:solidFill>
                  <a:srgbClr val="000000"/>
                </a:solidFill>
                <a:latin typeface="Consolas" panose="020B0609020204030204" pitchFamily="49" charset="0"/>
              </a:rPr>
              <a:t> = array( </a:t>
            </a:r>
          </a:p>
          <a:p>
            <a:r>
              <a:rPr lang="es-ES" sz="1200" dirty="0">
                <a:solidFill>
                  <a:srgbClr val="000000"/>
                </a:solidFill>
                <a:latin typeface="Consolas" panose="020B0609020204030204" pitchFamily="49" charset="0"/>
              </a:rPr>
              <a:t>	'inicio' =&gt; array('</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=&gt;'</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=&gt; 'inicio'), </a:t>
            </a:r>
          </a:p>
          <a:p>
            <a:r>
              <a:rPr lang="es-ES" sz="1200" dirty="0">
                <a:solidFill>
                  <a:srgbClr val="000000"/>
                </a:solidFill>
                <a:latin typeface="Consolas" panose="020B0609020204030204" pitchFamily="49" charset="0"/>
              </a:rPr>
              <a:t>	'listar' =&gt; array('</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=&gt;'</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=&gt; 'listar'), </a:t>
            </a:r>
          </a:p>
          <a:p>
            <a:r>
              <a:rPr lang="es-ES" sz="1200" dirty="0">
                <a:solidFill>
                  <a:srgbClr val="000000"/>
                </a:solidFill>
                <a:latin typeface="Consolas" panose="020B0609020204030204" pitchFamily="49" charset="0"/>
              </a:rPr>
              <a:t>	'insertar' =&gt; array('</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=&gt;'</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=&gt; 'insertar'), </a:t>
            </a:r>
          </a:p>
          <a:p>
            <a:r>
              <a:rPr lang="es-ES" sz="1200" dirty="0">
                <a:solidFill>
                  <a:srgbClr val="000000"/>
                </a:solidFill>
                <a:latin typeface="Consolas" panose="020B0609020204030204" pitchFamily="49" charset="0"/>
              </a:rPr>
              <a:t>	</a:t>
            </a:r>
            <a:r>
              <a:rPr lang="es-ES" sz="1200" dirty="0" smtClean="0">
                <a:solidFill>
                  <a:srgbClr val="000000"/>
                </a:solidFill>
                <a:latin typeface="Consolas" panose="020B0609020204030204" pitchFamily="49" charset="0"/>
              </a:rPr>
              <a:t>'</a:t>
            </a:r>
            <a:r>
              <a:rPr lang="es-ES" sz="1200" dirty="0" err="1" smtClean="0">
                <a:solidFill>
                  <a:srgbClr val="000000"/>
                </a:solidFill>
                <a:latin typeface="Consolas" panose="020B0609020204030204" pitchFamily="49" charset="0"/>
              </a:rPr>
              <a:t>buscarPorNombre</a:t>
            </a:r>
            <a:r>
              <a:rPr lang="es-ES" sz="1200" dirty="0" smtClean="0">
                <a:solidFill>
                  <a:srgbClr val="000000"/>
                </a:solidFill>
                <a:latin typeface="Consolas" panose="020B0609020204030204" pitchFamily="49" charset="0"/>
              </a:rPr>
              <a:t>'=&gt;</a:t>
            </a:r>
            <a:r>
              <a:rPr lang="es-ES" sz="1200" dirty="0">
                <a:solidFill>
                  <a:srgbClr val="000000"/>
                </a:solidFill>
                <a:latin typeface="Consolas" panose="020B0609020204030204" pitchFamily="49" charset="0"/>
              </a:rPr>
              <a:t>array('</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=&gt;'</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=&gt; '</a:t>
            </a:r>
            <a:r>
              <a:rPr lang="es-ES" sz="1200" dirty="0" err="1">
                <a:solidFill>
                  <a:srgbClr val="000000"/>
                </a:solidFill>
                <a:latin typeface="Consolas" panose="020B0609020204030204" pitchFamily="49" charset="0"/>
              </a:rPr>
              <a:t>buscarPorNombre</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'ver' =&gt; array('</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=&gt;'</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=&gt; 'ver') </a:t>
            </a:r>
          </a:p>
          <a:p>
            <a:r>
              <a:rPr lang="es-ES" sz="1200" dirty="0">
                <a:solidFill>
                  <a:srgbClr val="000000"/>
                </a:solidFill>
                <a:latin typeface="Consolas" panose="020B0609020204030204" pitchFamily="49" charset="0"/>
              </a:rPr>
              <a:t>);</a:t>
            </a:r>
          </a:p>
          <a:p>
            <a:endParaRPr lang="es-ES" sz="1200" dirty="0">
              <a:solidFill>
                <a:srgbClr val="000000"/>
              </a:solidFill>
              <a:latin typeface="Consolas" panose="020B0609020204030204" pitchFamily="49" charset="0"/>
            </a:endParaRPr>
          </a:p>
          <a:p>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Parseo</a:t>
            </a:r>
            <a:r>
              <a:rPr lang="es-ES" sz="1200" dirty="0">
                <a:solidFill>
                  <a:srgbClr val="00B050"/>
                </a:solidFill>
                <a:latin typeface="Consolas" panose="020B0609020204030204" pitchFamily="49" charset="0"/>
              </a:rPr>
              <a:t> de la ruta </a:t>
            </a:r>
          </a:p>
          <a:p>
            <a:r>
              <a:rPr lang="es-ES" sz="1200" dirty="0" err="1">
                <a:solidFill>
                  <a:srgbClr val="000000"/>
                </a:solidFill>
                <a:latin typeface="Consolas" panose="020B0609020204030204" pitchFamily="49" charset="0"/>
              </a:rPr>
              <a:t>if</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isset</a:t>
            </a:r>
            <a:r>
              <a:rPr lang="es-ES" sz="1200" dirty="0">
                <a:solidFill>
                  <a:srgbClr val="000000"/>
                </a:solidFill>
                <a:latin typeface="Consolas" panose="020B0609020204030204" pitchFamily="49" charset="0"/>
              </a:rPr>
              <a:t>($_GET['ruta'])) </a:t>
            </a:r>
          </a:p>
          <a:p>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if</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isset</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map</a:t>
            </a:r>
            <a:r>
              <a:rPr lang="es-ES" sz="1200" dirty="0">
                <a:solidFill>
                  <a:srgbClr val="000000"/>
                </a:solidFill>
                <a:latin typeface="Consolas" panose="020B0609020204030204" pitchFamily="49" charset="0"/>
              </a:rPr>
              <a:t>[$_GET['ruta']])) </a:t>
            </a:r>
          </a:p>
          <a:p>
            <a:r>
              <a:rPr lang="es-ES" sz="1200" dirty="0">
                <a:solidFill>
                  <a:srgbClr val="000000"/>
                </a:solidFill>
                <a:latin typeface="Consolas" panose="020B0609020204030204" pitchFamily="49" charset="0"/>
              </a:rPr>
              <a:t>	{ </a:t>
            </a:r>
          </a:p>
          <a:p>
            <a:r>
              <a:rPr lang="es-ES" sz="1200" dirty="0">
                <a:solidFill>
                  <a:srgbClr val="000000"/>
                </a:solidFill>
                <a:latin typeface="Consolas" panose="020B0609020204030204" pitchFamily="49" charset="0"/>
              </a:rPr>
              <a:t>		$ruta = $_GET['ruta']; </a:t>
            </a:r>
          </a:p>
          <a:p>
            <a:r>
              <a:rPr lang="es-ES" sz="1200" dirty="0">
                <a:solidFill>
                  <a:srgbClr val="000000"/>
                </a:solidFill>
                <a:latin typeface="Consolas" panose="020B0609020204030204" pitchFamily="49" charset="0"/>
              </a:rPr>
              <a:t>	} </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else</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 </a:t>
            </a:r>
          </a:p>
          <a:p>
            <a:r>
              <a:rPr lang="es-ES" sz="1200" dirty="0">
                <a:solidFill>
                  <a:srgbClr val="000000"/>
                </a:solidFill>
                <a:latin typeface="Consolas" panose="020B0609020204030204" pitchFamily="49" charset="0"/>
              </a:rPr>
              <a:t>		</a:t>
            </a:r>
            <a:r>
              <a:rPr lang="es-ES" sz="1200" dirty="0">
                <a:solidFill>
                  <a:srgbClr val="00B050"/>
                </a:solidFill>
                <a:latin typeface="Consolas" panose="020B0609020204030204" pitchFamily="49" charset="0"/>
              </a:rPr>
              <a:t>//Este error saltará si no está definida la ruta arriba en el array asociativo</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header</a:t>
            </a:r>
            <a:r>
              <a:rPr lang="es-ES" sz="1200" dirty="0">
                <a:solidFill>
                  <a:srgbClr val="000000"/>
                </a:solidFill>
                <a:latin typeface="Consolas" panose="020B0609020204030204" pitchFamily="49" charset="0"/>
              </a:rPr>
              <a:t>('Status: 404 </a:t>
            </a:r>
            <a:r>
              <a:rPr lang="es-ES" sz="1200" dirty="0" err="1">
                <a:solidFill>
                  <a:srgbClr val="000000"/>
                </a:solidFill>
                <a:latin typeface="Consolas" panose="020B0609020204030204" pitchFamily="49" charset="0"/>
              </a:rPr>
              <a:t>Not</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Found</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echo '&lt;</a:t>
            </a:r>
            <a:r>
              <a:rPr lang="es-ES" sz="1200" dirty="0" err="1">
                <a:solidFill>
                  <a:srgbClr val="000000"/>
                </a:solidFill>
                <a:latin typeface="Consolas" panose="020B0609020204030204" pitchFamily="49" charset="0"/>
              </a:rPr>
              <a:t>html</a:t>
            </a:r>
            <a:r>
              <a:rPr lang="es-ES" sz="1200" dirty="0">
                <a:solidFill>
                  <a:srgbClr val="000000"/>
                </a:solidFill>
                <a:latin typeface="Consolas" panose="020B0609020204030204" pitchFamily="49" charset="0"/>
              </a:rPr>
              <a:t>&gt;&lt;</a:t>
            </a:r>
            <a:r>
              <a:rPr lang="es-ES" sz="1200" dirty="0" err="1">
                <a:solidFill>
                  <a:srgbClr val="000000"/>
                </a:solidFill>
                <a:latin typeface="Consolas" panose="020B0609020204030204" pitchFamily="49" charset="0"/>
              </a:rPr>
              <a:t>body</a:t>
            </a:r>
            <a:r>
              <a:rPr lang="es-ES" sz="1200" dirty="0">
                <a:solidFill>
                  <a:srgbClr val="000000"/>
                </a:solidFill>
                <a:latin typeface="Consolas" panose="020B0609020204030204" pitchFamily="49" charset="0"/>
              </a:rPr>
              <a:t>&gt;&lt;p </a:t>
            </a:r>
            <a:r>
              <a:rPr lang="es-ES" sz="1200" dirty="0" err="1">
                <a:solidFill>
                  <a:srgbClr val="000000"/>
                </a:solidFill>
                <a:latin typeface="Consolas" panose="020B0609020204030204" pitchFamily="49" charset="0"/>
              </a:rPr>
              <a:t>style</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color:red</a:t>
            </a:r>
            <a:r>
              <a:rPr lang="es-ES" sz="1200" dirty="0">
                <a:solidFill>
                  <a:srgbClr val="000000"/>
                </a:solidFill>
                <a:latin typeface="Consolas" panose="020B0609020204030204" pitchFamily="49" charset="0"/>
              </a:rPr>
              <a:t>"&gt;&lt;b&gt;ERROR: No existe la ruta '.$_GET['ruta'].'&lt;/b&gt;&lt;/p&gt;&lt;/</a:t>
            </a:r>
            <a:r>
              <a:rPr lang="es-ES" sz="1200" dirty="0" err="1">
                <a:solidFill>
                  <a:srgbClr val="000000"/>
                </a:solidFill>
                <a:latin typeface="Consolas" panose="020B0609020204030204" pitchFamily="49" charset="0"/>
              </a:rPr>
              <a:t>body</a:t>
            </a:r>
            <a:r>
              <a:rPr lang="es-ES" sz="1200" dirty="0">
                <a:solidFill>
                  <a:srgbClr val="000000"/>
                </a:solidFill>
                <a:latin typeface="Consolas" panose="020B0609020204030204" pitchFamily="49" charset="0"/>
              </a:rPr>
              <a:t>&gt;&lt;/</a:t>
            </a:r>
            <a:r>
              <a:rPr lang="es-ES" sz="1200" dirty="0" err="1">
                <a:solidFill>
                  <a:srgbClr val="000000"/>
                </a:solidFill>
                <a:latin typeface="Consolas" panose="020B0609020204030204" pitchFamily="49" charset="0"/>
              </a:rPr>
              <a:t>html</a:t>
            </a:r>
            <a:r>
              <a:rPr lang="es-ES" sz="1200" dirty="0">
                <a:solidFill>
                  <a:srgbClr val="000000"/>
                </a:solidFill>
                <a:latin typeface="Consolas" panose="020B0609020204030204" pitchFamily="49" charset="0"/>
              </a:rPr>
              <a:t>&gt;'; </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exit</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 </a:t>
            </a:r>
          </a:p>
          <a:p>
            <a:r>
              <a:rPr lang="es-ES" sz="1200" dirty="0">
                <a:solidFill>
                  <a:srgbClr val="000000"/>
                </a:solidFill>
                <a:latin typeface="Consolas" panose="020B0609020204030204" pitchFamily="49" charset="0"/>
              </a:rPr>
              <a:t>}</a:t>
            </a:r>
          </a:p>
          <a:p>
            <a:r>
              <a:rPr lang="es-ES" sz="1200" dirty="0" err="1">
                <a:solidFill>
                  <a:srgbClr val="000000"/>
                </a:solidFill>
                <a:latin typeface="Consolas" panose="020B0609020204030204" pitchFamily="49" charset="0"/>
              </a:rPr>
              <a:t>else</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$ruta = 'inicio'; </a:t>
            </a:r>
          </a:p>
          <a:p>
            <a:r>
              <a:rPr lang="es-ES" sz="1200" dirty="0">
                <a:solidFill>
                  <a:srgbClr val="000000"/>
                </a:solidFill>
                <a:latin typeface="Consolas" panose="020B0609020204030204" pitchFamily="49" charset="0"/>
              </a:rPr>
              <a:t>}</a:t>
            </a:r>
          </a:p>
          <a:p>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$controlador = $</a:t>
            </a:r>
            <a:r>
              <a:rPr lang="es-ES" sz="1200" dirty="0" err="1">
                <a:solidFill>
                  <a:srgbClr val="000000"/>
                </a:solidFill>
                <a:latin typeface="Consolas" panose="020B0609020204030204" pitchFamily="49" charset="0"/>
              </a:rPr>
              <a:t>map</a:t>
            </a:r>
            <a:r>
              <a:rPr lang="es-ES" sz="1200" dirty="0">
                <a:solidFill>
                  <a:srgbClr val="000000"/>
                </a:solidFill>
                <a:latin typeface="Consolas" panose="020B0609020204030204" pitchFamily="49" charset="0"/>
              </a:rPr>
              <a:t>[$ruta];</a:t>
            </a:r>
          </a:p>
          <a:p>
            <a:r>
              <a:rPr lang="es-ES" sz="1200" dirty="0">
                <a:solidFill>
                  <a:srgbClr val="000000"/>
                </a:solidFill>
                <a:latin typeface="Consolas" panose="020B0609020204030204" pitchFamily="49" charset="0"/>
              </a:rPr>
              <a:t> </a:t>
            </a:r>
          </a:p>
          <a:p>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Ejecucion</a:t>
            </a:r>
            <a:r>
              <a:rPr lang="es-ES" sz="1200" dirty="0">
                <a:solidFill>
                  <a:srgbClr val="00B050"/>
                </a:solidFill>
                <a:latin typeface="Consolas" panose="020B0609020204030204" pitchFamily="49" charset="0"/>
              </a:rPr>
              <a:t> del controlador asociado a la ruta </a:t>
            </a:r>
          </a:p>
          <a:p>
            <a:r>
              <a:rPr lang="es-ES" sz="1200" dirty="0" err="1">
                <a:solidFill>
                  <a:srgbClr val="000000"/>
                </a:solidFill>
                <a:latin typeface="Consolas" panose="020B0609020204030204" pitchFamily="49" charset="0"/>
              </a:rPr>
              <a:t>if</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method_exists</a:t>
            </a:r>
            <a:r>
              <a:rPr lang="es-ES" sz="1200" dirty="0">
                <a:solidFill>
                  <a:srgbClr val="000000"/>
                </a:solidFill>
                <a:latin typeface="Consolas" panose="020B0609020204030204" pitchFamily="49" charset="0"/>
              </a:rPr>
              <a:t>($controlador['</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$controlador['</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call_user_func</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array</a:t>
            </a:r>
            <a:r>
              <a:rPr lang="es-ES" sz="1200" dirty="0">
                <a:solidFill>
                  <a:srgbClr val="000000"/>
                </a:solidFill>
                <a:latin typeface="Consolas" panose="020B0609020204030204" pitchFamily="49" charset="0"/>
              </a:rPr>
              <a:t>(new $controlador['</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 $controlador['</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a:t>
            </a:r>
          </a:p>
          <a:p>
            <a:r>
              <a:rPr lang="es-ES" sz="1200" dirty="0" err="1">
                <a:solidFill>
                  <a:srgbClr val="000000"/>
                </a:solidFill>
                <a:latin typeface="Consolas" panose="020B0609020204030204" pitchFamily="49" charset="0"/>
              </a:rPr>
              <a:t>else</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a:solidFill>
                  <a:srgbClr val="00B050"/>
                </a:solidFill>
                <a:latin typeface="Consolas" panose="020B0609020204030204" pitchFamily="49" charset="0"/>
              </a:rPr>
              <a:t>//Este error saltará si no está definida la función asociada a la ruta en </a:t>
            </a:r>
            <a:r>
              <a:rPr lang="es-ES" sz="1200" dirty="0" err="1">
                <a:solidFill>
                  <a:srgbClr val="00B050"/>
                </a:solidFill>
                <a:latin typeface="Consolas" panose="020B0609020204030204" pitchFamily="49" charset="0"/>
              </a:rPr>
              <a:t>Controller.php</a:t>
            </a:r>
            <a:endParaRPr lang="es-ES" sz="1200" dirty="0">
              <a:solidFill>
                <a:srgbClr val="00B050"/>
              </a:solidFill>
              <a:latin typeface="Consolas" panose="020B0609020204030204" pitchFamily="49" charset="0"/>
            </a:endParaRPr>
          </a:p>
          <a:p>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header</a:t>
            </a:r>
            <a:r>
              <a:rPr lang="es-ES" sz="1200" dirty="0">
                <a:solidFill>
                  <a:srgbClr val="000000"/>
                </a:solidFill>
                <a:latin typeface="Consolas" panose="020B0609020204030204" pitchFamily="49" charset="0"/>
              </a:rPr>
              <a:t>('Status: 404 </a:t>
            </a:r>
            <a:r>
              <a:rPr lang="es-ES" sz="1200" dirty="0" err="1">
                <a:solidFill>
                  <a:srgbClr val="000000"/>
                </a:solidFill>
                <a:latin typeface="Consolas" panose="020B0609020204030204" pitchFamily="49" charset="0"/>
              </a:rPr>
              <a:t>Not</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Found</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echo '&lt;</a:t>
            </a:r>
            <a:r>
              <a:rPr lang="es-ES" sz="1200" dirty="0" err="1">
                <a:solidFill>
                  <a:srgbClr val="000000"/>
                </a:solidFill>
                <a:latin typeface="Consolas" panose="020B0609020204030204" pitchFamily="49" charset="0"/>
              </a:rPr>
              <a:t>html</a:t>
            </a:r>
            <a:r>
              <a:rPr lang="es-ES" sz="1200" dirty="0">
                <a:solidFill>
                  <a:srgbClr val="000000"/>
                </a:solidFill>
                <a:latin typeface="Consolas" panose="020B0609020204030204" pitchFamily="49" charset="0"/>
              </a:rPr>
              <a:t>&gt;&lt;</a:t>
            </a:r>
            <a:r>
              <a:rPr lang="es-ES" sz="1200" dirty="0" err="1">
                <a:solidFill>
                  <a:srgbClr val="000000"/>
                </a:solidFill>
                <a:latin typeface="Consolas" panose="020B0609020204030204" pitchFamily="49" charset="0"/>
              </a:rPr>
              <a:t>body</a:t>
            </a:r>
            <a:r>
              <a:rPr lang="es-ES" sz="1200" dirty="0">
                <a:solidFill>
                  <a:srgbClr val="000000"/>
                </a:solidFill>
                <a:latin typeface="Consolas" panose="020B0609020204030204" pitchFamily="49" charset="0"/>
              </a:rPr>
              <a:t>&gt;&lt;p </a:t>
            </a:r>
            <a:r>
              <a:rPr lang="es-ES" sz="1200" dirty="0" err="1">
                <a:solidFill>
                  <a:srgbClr val="000000"/>
                </a:solidFill>
                <a:latin typeface="Consolas" panose="020B0609020204030204" pitchFamily="49" charset="0"/>
              </a:rPr>
              <a:t>style</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color:red</a:t>
            </a:r>
            <a:r>
              <a:rPr lang="es-ES" sz="1200" dirty="0">
                <a:solidFill>
                  <a:srgbClr val="000000"/>
                </a:solidFill>
                <a:latin typeface="Consolas" panose="020B0609020204030204" pitchFamily="49" charset="0"/>
              </a:rPr>
              <a:t>"&gt;&lt;b&gt;ERROR: El controlador '.$controlador['</a:t>
            </a:r>
            <a:r>
              <a:rPr lang="es-ES" sz="1200" dirty="0" err="1">
                <a:solidFill>
                  <a:srgbClr val="000000"/>
                </a:solidFill>
                <a:latin typeface="Consolas" panose="020B0609020204030204" pitchFamily="49" charset="0"/>
              </a:rPr>
              <a:t>controller</a:t>
            </a:r>
            <a:r>
              <a:rPr lang="es-ES" sz="1200" dirty="0">
                <a:solidFill>
                  <a:srgbClr val="000000"/>
                </a:solidFill>
                <a:latin typeface="Consolas" panose="020B0609020204030204" pitchFamily="49" charset="0"/>
              </a:rPr>
              <a:t>'].'-&gt;'.$controlador['</a:t>
            </a:r>
            <a:r>
              <a:rPr lang="es-ES" sz="1200" dirty="0" err="1">
                <a:solidFill>
                  <a:srgbClr val="000000"/>
                </a:solidFill>
                <a:latin typeface="Consolas" panose="020B0609020204030204" pitchFamily="49" charset="0"/>
              </a:rPr>
              <a:t>action</a:t>
            </a:r>
            <a:r>
              <a:rPr lang="es-ES" sz="1200" dirty="0">
                <a:solidFill>
                  <a:srgbClr val="000000"/>
                </a:solidFill>
                <a:latin typeface="Consolas" panose="020B0609020204030204" pitchFamily="49" charset="0"/>
              </a:rPr>
              <a:t>']. 'no existe&lt;/b&gt;&lt;/p&gt;&lt;/</a:t>
            </a:r>
            <a:r>
              <a:rPr lang="es-ES" sz="1200" dirty="0" err="1">
                <a:solidFill>
                  <a:srgbClr val="000000"/>
                </a:solidFill>
                <a:latin typeface="Consolas" panose="020B0609020204030204" pitchFamily="49" charset="0"/>
              </a:rPr>
              <a:t>body</a:t>
            </a:r>
            <a:r>
              <a:rPr lang="es-ES" sz="1200" dirty="0">
                <a:solidFill>
                  <a:srgbClr val="000000"/>
                </a:solidFill>
                <a:latin typeface="Consolas" panose="020B0609020204030204" pitchFamily="49" charset="0"/>
              </a:rPr>
              <a:t>&gt;&lt;/</a:t>
            </a:r>
            <a:r>
              <a:rPr lang="es-ES" sz="1200" dirty="0" err="1">
                <a:solidFill>
                  <a:srgbClr val="000000"/>
                </a:solidFill>
                <a:latin typeface="Consolas" panose="020B0609020204030204" pitchFamily="49" charset="0"/>
              </a:rPr>
              <a:t>html</a:t>
            </a:r>
            <a:r>
              <a:rPr lang="es-ES" sz="1200" dirty="0">
                <a:solidFill>
                  <a:srgbClr val="000000"/>
                </a:solidFill>
                <a:latin typeface="Consolas" panose="020B0609020204030204" pitchFamily="49" charset="0"/>
              </a:rPr>
              <a:t>&gt;'; </a:t>
            </a:r>
          </a:p>
          <a:p>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?&gt;</a:t>
            </a:r>
            <a:endParaRPr lang="es-ES" sz="1200" dirty="0">
              <a:latin typeface="Consolas" panose="020B0609020204030204" pitchFamily="49" charset="0"/>
            </a:endParaRPr>
          </a:p>
        </p:txBody>
      </p:sp>
      <p:sp>
        <p:nvSpPr>
          <p:cNvPr id="10" name="Rectángulo redondeado 9"/>
          <p:cNvSpPr/>
          <p:nvPr/>
        </p:nvSpPr>
        <p:spPr>
          <a:xfrm>
            <a:off x="332509" y="272471"/>
            <a:ext cx="1995055"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i</a:t>
            </a:r>
            <a:r>
              <a:rPr lang="es-ES" dirty="0" smtClean="0">
                <a:solidFill>
                  <a:schemeClr val="tx1"/>
                </a:solidFill>
              </a:rPr>
              <a:t>ndex.php</a:t>
            </a:r>
            <a:endParaRPr lang="es-ES" dirty="0">
              <a:solidFill>
                <a:schemeClr val="tx1"/>
              </a:solidFill>
            </a:endParaRPr>
          </a:p>
        </p:txBody>
      </p:sp>
      <p:sp>
        <p:nvSpPr>
          <p:cNvPr id="20" name="Rectángulo redondeado 19"/>
          <p:cNvSpPr/>
          <p:nvPr/>
        </p:nvSpPr>
        <p:spPr>
          <a:xfrm>
            <a:off x="3403601" y="4776300"/>
            <a:ext cx="2509520" cy="1646627"/>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dirty="0" smtClean="0">
                <a:solidFill>
                  <a:schemeClr val="tx1"/>
                </a:solidFill>
              </a:rPr>
              <a:t>Este archivo (controlador frontal) sólo se encarga de manejar las rutas y lanzar el controlador que toque. Apenas lo tocaremos (sólo para añadir las rutas de los nuevos apartados de la web)</a:t>
            </a:r>
            <a:endParaRPr lang="es-ES" sz="1300" b="1" dirty="0">
              <a:solidFill>
                <a:schemeClr val="tx1"/>
              </a:solidFill>
            </a:endParaRPr>
          </a:p>
        </p:txBody>
      </p:sp>
      <p:sp>
        <p:nvSpPr>
          <p:cNvPr id="25" name="Rectángulo redondeado 24"/>
          <p:cNvSpPr/>
          <p:nvPr/>
        </p:nvSpPr>
        <p:spPr>
          <a:xfrm>
            <a:off x="7257936" y="6190570"/>
            <a:ext cx="4669904" cy="344117"/>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smtClean="0">
                <a:solidFill>
                  <a:schemeClr val="tx1"/>
                </a:solidFill>
              </a:rPr>
              <a:t>En Symfony no existirá este concepto de controlador frontal</a:t>
            </a:r>
            <a:endParaRPr lang="es-ES" sz="1200" dirty="0">
              <a:solidFill>
                <a:schemeClr val="bg1">
                  <a:lumMod val="85000"/>
                </a:schemeClr>
              </a:solidFill>
            </a:endParaRPr>
          </a:p>
        </p:txBody>
      </p:sp>
      <p:pic>
        <p:nvPicPr>
          <p:cNvPr id="26" name="Picture 2" descr="Resultado de imagen de symf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3353" y="6190571"/>
            <a:ext cx="323272" cy="32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1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5" name="Rectángulo 4"/>
          <p:cNvSpPr/>
          <p:nvPr/>
        </p:nvSpPr>
        <p:spPr>
          <a:xfrm>
            <a:off x="677334" y="1492193"/>
            <a:ext cx="9032150" cy="3816429"/>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Controlador </a:t>
            </a:r>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Clase </a:t>
            </a:r>
            <a:r>
              <a:rPr lang="es-E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Controller</a:t>
            </a:r>
            <a:endParaRPr lang="es-ES" sz="16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a:p>
            <a:pPr algn="just"/>
            <a:endParaRPr lang="es-ES" dirty="0">
              <a:solidFill>
                <a:schemeClr val="accent3"/>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Ø"/>
            </a:pPr>
            <a:r>
              <a:rPr lang="es-ES" dirty="0" smtClean="0"/>
              <a:t>Esta </a:t>
            </a:r>
            <a:r>
              <a:rPr lang="es-ES" dirty="0"/>
              <a:t>clase implementa una serie de métodos públicos que hemos denominado </a:t>
            </a:r>
            <a:r>
              <a:rPr lang="es-ES" b="1" dirty="0"/>
              <a:t>acciones</a:t>
            </a:r>
            <a:r>
              <a:rPr lang="es-ES" dirty="0"/>
              <a:t> para indicar que son métodos asociados a </a:t>
            </a:r>
            <a:r>
              <a:rPr lang="es-ES" dirty="0" err="1"/>
              <a:t>URL's</a:t>
            </a:r>
            <a:r>
              <a:rPr lang="es-ES" dirty="0"/>
              <a:t>. Fíjate como en cada una de las acciones se declara un array asociativo (</a:t>
            </a:r>
            <a:r>
              <a:rPr lang="es-ES" b="1" dirty="0">
                <a:solidFill>
                  <a:srgbClr val="00B0F0"/>
                </a:solidFill>
              </a:rPr>
              <a:t>params</a:t>
            </a:r>
            <a:r>
              <a:rPr lang="es-ES" dirty="0"/>
              <a:t>) con los datos que </a:t>
            </a:r>
            <a:r>
              <a:rPr lang="es-ES" dirty="0" smtClean="0"/>
              <a:t>maneja dicho apartado de la web y que serán </a:t>
            </a:r>
            <a:r>
              <a:rPr lang="es-ES" dirty="0"/>
              <a:t>mostrados en la plantilla, pero, en ningún caso, hay información acerca de cómo se mostrarán dichos </a:t>
            </a:r>
            <a:r>
              <a:rPr lang="es-ES" dirty="0" smtClean="0"/>
              <a:t>datos.</a:t>
            </a:r>
          </a:p>
          <a:p>
            <a:pPr algn="just"/>
            <a:endParaRPr lang="es-ES" sz="1400" dirty="0"/>
          </a:p>
          <a:p>
            <a:pPr marL="285750" indent="-285750" algn="just">
              <a:buFont typeface="Wingdings" panose="05000000000000000000" pitchFamily="2" charset="2"/>
              <a:buChar char="Ø"/>
            </a:pPr>
            <a:r>
              <a:rPr lang="es-ES" dirty="0" smtClean="0"/>
              <a:t>Por </a:t>
            </a:r>
            <a:r>
              <a:rPr lang="es-ES" dirty="0"/>
              <a:t>otro lado, casi todas las acciones utilizan un objeto de la clase </a:t>
            </a:r>
            <a:r>
              <a:rPr lang="es-ES" b="1" dirty="0"/>
              <a:t>Model</a:t>
            </a:r>
            <a:r>
              <a:rPr lang="es-ES" dirty="0"/>
              <a:t> para realizar operaciones relativas a la lógica de negocio, en nuestro caso a todo lo relativo con la gestión de los alimentos. </a:t>
            </a:r>
          </a:p>
          <a:p>
            <a:pPr marL="285750" indent="-285750" algn="just">
              <a:buFont typeface="Wingdings" panose="05000000000000000000" pitchFamily="2" charset="2"/>
              <a:buChar char="Ø"/>
            </a:pPr>
            <a:endParaRPr lang="es-ES" sz="1400" dirty="0"/>
          </a:p>
          <a:p>
            <a:pPr marL="285750" indent="-285750" algn="just">
              <a:buFont typeface="Wingdings" panose="05000000000000000000" pitchFamily="2" charset="2"/>
              <a:buChar char="Ø"/>
            </a:pPr>
            <a:r>
              <a:rPr lang="es-ES" dirty="0" smtClean="0"/>
              <a:t>Todas las acciones, al final, llaman a la vista que corresponda. Ella es la que define cómo se muestran los datos (¿h1? ¿tabla? ¿lista?...).</a:t>
            </a:r>
          </a:p>
        </p:txBody>
      </p:sp>
    </p:spTree>
    <p:extLst>
      <p:ext uri="{BB962C8B-B14F-4D97-AF65-F5344CB8AC3E}">
        <p14:creationId xmlns:p14="http://schemas.microsoft.com/office/powerpoint/2010/main" val="1897174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5473" y="110835"/>
            <a:ext cx="12118109" cy="6732000"/>
          </a:xfrm>
          <a:prstGeom prst="rect">
            <a:avLst/>
          </a:prstGeom>
        </p:spPr>
        <p:txBody>
          <a:bodyPr wrap="square" numCol="3" spcCol="0">
            <a:spAutoFit/>
          </a:bodyPr>
          <a:lstStyle/>
          <a:p>
            <a:endParaRPr lang="es-ES" sz="950" dirty="0" smtClean="0">
              <a:solidFill>
                <a:srgbClr val="000000"/>
              </a:solidFill>
              <a:latin typeface="Consolas" panose="020B0609020204030204" pitchFamily="49" charset="0"/>
            </a:endParaRPr>
          </a:p>
          <a:p>
            <a:endParaRPr lang="es-ES" sz="950" dirty="0">
              <a:solidFill>
                <a:srgbClr val="000000"/>
              </a:solidFill>
              <a:latin typeface="Consolas" panose="020B0609020204030204" pitchFamily="49" charset="0"/>
            </a:endParaRPr>
          </a:p>
          <a:p>
            <a:endParaRPr lang="es-ES" sz="950" dirty="0" smtClean="0">
              <a:solidFill>
                <a:srgbClr val="000000"/>
              </a:solidFill>
              <a:latin typeface="Consolas" panose="020B0609020204030204" pitchFamily="49" charset="0"/>
            </a:endParaRPr>
          </a:p>
          <a:p>
            <a:endParaRPr lang="es-ES" sz="950" dirty="0">
              <a:solidFill>
                <a:srgbClr val="000000"/>
              </a:solidFill>
              <a:latin typeface="Consolas" panose="020B0609020204030204" pitchFamily="49" charset="0"/>
            </a:endParaRPr>
          </a:p>
          <a:p>
            <a:r>
              <a:rPr lang="es-ES" sz="900" dirty="0" smtClean="0">
                <a:solidFill>
                  <a:srgbClr val="000000"/>
                </a:solidFill>
                <a:latin typeface="Consolas" panose="020B0609020204030204" pitchFamily="49" charset="0"/>
              </a:rPr>
              <a:t>&lt;?</a:t>
            </a:r>
            <a:r>
              <a:rPr lang="es-ES" sz="900" dirty="0" err="1">
                <a:solidFill>
                  <a:srgbClr val="000000"/>
                </a:solidFill>
                <a:latin typeface="Consolas" panose="020B0609020204030204" pitchFamily="49" charset="0"/>
              </a:rPr>
              <a:t>php</a:t>
            </a:r>
            <a:r>
              <a:rPr lang="es-ES" sz="900" dirty="0">
                <a:solidFill>
                  <a:srgbClr val="000000"/>
                </a:solidFill>
                <a:latin typeface="Consolas" panose="020B0609020204030204" pitchFamily="49" charset="0"/>
              </a:rPr>
              <a:t> </a:t>
            </a:r>
          </a:p>
          <a:p>
            <a:r>
              <a:rPr lang="es-ES" sz="900" dirty="0" err="1">
                <a:solidFill>
                  <a:srgbClr val="000000"/>
                </a:solidFill>
                <a:latin typeface="Consolas" panose="020B0609020204030204" pitchFamily="49" charset="0"/>
              </a:rPr>
              <a:t>class</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Controller</a:t>
            </a:r>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a:solidFill>
                  <a:srgbClr val="00B050"/>
                </a:solidFill>
                <a:latin typeface="Consolas" panose="020B0609020204030204" pitchFamily="49" charset="0"/>
              </a:rPr>
              <a:t>//Acción para el apartado "inicio"</a:t>
            </a:r>
          </a:p>
          <a:p>
            <a:r>
              <a:rPr lang="es-ES" sz="900" dirty="0">
                <a:solidFill>
                  <a:srgbClr val="00B050"/>
                </a:solidFill>
                <a:latin typeface="Consolas" panose="020B0609020204030204" pitchFamily="49" charset="0"/>
              </a:rPr>
              <a:t>	//El único dato que manejamos es la fecha actual, que la obtenemos con date</a:t>
            </a:r>
          </a:p>
          <a:p>
            <a:r>
              <a:rPr lang="es-ES" sz="900" dirty="0">
                <a:solidFill>
                  <a:srgbClr val="000000"/>
                </a:solidFill>
                <a:latin typeface="Consolas" panose="020B0609020204030204" pitchFamily="49" charset="0"/>
              </a:rPr>
              <a:t>	</a:t>
            </a:r>
            <a:r>
              <a:rPr lang="es-ES" sz="900" b="1" dirty="0" err="1">
                <a:solidFill>
                  <a:srgbClr val="00B0F0"/>
                </a:solidFill>
                <a:latin typeface="Consolas" panose="020B0609020204030204" pitchFamily="49" charset="0"/>
              </a:rPr>
              <a:t>public</a:t>
            </a:r>
            <a:r>
              <a:rPr lang="es-ES" sz="900" b="1" dirty="0">
                <a:solidFill>
                  <a:srgbClr val="00B0F0"/>
                </a:solidFill>
                <a:latin typeface="Consolas" panose="020B0609020204030204" pitchFamily="49" charset="0"/>
              </a:rPr>
              <a:t> </a:t>
            </a:r>
            <a:r>
              <a:rPr lang="es-ES" sz="900" b="1" dirty="0" err="1">
                <a:solidFill>
                  <a:srgbClr val="00B0F0"/>
                </a:solidFill>
                <a:latin typeface="Consolas" panose="020B0609020204030204" pitchFamily="49" charset="0"/>
              </a:rPr>
              <a:t>function</a:t>
            </a:r>
            <a:r>
              <a:rPr lang="es-ES" sz="900" b="1" dirty="0">
                <a:solidFill>
                  <a:srgbClr val="00B0F0"/>
                </a:solidFill>
                <a:latin typeface="Consolas" panose="020B0609020204030204" pitchFamily="49" charset="0"/>
              </a:rPr>
              <a:t> inicio() </a:t>
            </a:r>
          </a:p>
          <a:p>
            <a:r>
              <a:rPr lang="es-ES" sz="900" b="1" dirty="0">
                <a:solidFill>
                  <a:srgbClr val="00B0F0"/>
                </a:solidFill>
                <a:latin typeface="Consolas" panose="020B0609020204030204" pitchFamily="49" charset="0"/>
              </a:rPr>
              <a:t>	{ </a:t>
            </a:r>
          </a:p>
          <a:p>
            <a:r>
              <a:rPr lang="es-ES" sz="900" dirty="0">
                <a:solidFill>
                  <a:srgbClr val="000000"/>
                </a:solidFill>
                <a:latin typeface="Consolas" panose="020B0609020204030204" pitchFamily="49" charset="0"/>
              </a:rPr>
              <a:t>		$params = array('fecha' =&gt; date('d-m-y'));</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require</a:t>
            </a:r>
            <a:r>
              <a:rPr lang="es-ES" sz="900" dirty="0">
                <a:solidFill>
                  <a:srgbClr val="000000"/>
                </a:solidFill>
                <a:latin typeface="Consolas" panose="020B0609020204030204" pitchFamily="49" charset="0"/>
              </a:rPr>
              <a:t> __DIR__ . '/</a:t>
            </a:r>
            <a:r>
              <a:rPr lang="es-ES" sz="900" dirty="0" err="1">
                <a:solidFill>
                  <a:srgbClr val="000000"/>
                </a:solidFill>
                <a:latin typeface="Consolas" panose="020B0609020204030204" pitchFamily="49" charset="0"/>
              </a:rPr>
              <a:t>templates</a:t>
            </a:r>
            <a:r>
              <a:rPr lang="es-ES" sz="900" dirty="0">
                <a:solidFill>
                  <a:srgbClr val="000000"/>
                </a:solidFill>
                <a:latin typeface="Consolas" panose="020B0609020204030204" pitchFamily="49" charset="0"/>
              </a:rPr>
              <a:t>/inicio.php'; </a:t>
            </a:r>
            <a:r>
              <a:rPr lang="es-ES" sz="900" dirty="0">
                <a:solidFill>
                  <a:srgbClr val="00B050"/>
                </a:solidFill>
                <a:latin typeface="Consolas" panose="020B0609020204030204" pitchFamily="49" charset="0"/>
              </a:rPr>
              <a:t>//vista </a:t>
            </a:r>
            <a:r>
              <a:rPr lang="es-ES" sz="900" dirty="0" smtClean="0">
                <a:solidFill>
                  <a:srgbClr val="00B050"/>
                </a:solidFill>
                <a:latin typeface="Consolas" panose="020B0609020204030204" pitchFamily="49" charset="0"/>
              </a:rPr>
              <a:t>de este </a:t>
            </a:r>
            <a:r>
              <a:rPr lang="es-ES" sz="900" dirty="0">
                <a:solidFill>
                  <a:srgbClr val="00B050"/>
                </a:solidFill>
                <a:latin typeface="Consolas" panose="020B0609020204030204" pitchFamily="49" charset="0"/>
              </a:rPr>
              <a:t>apartado</a:t>
            </a:r>
          </a:p>
          <a:p>
            <a:r>
              <a:rPr lang="es-ES" sz="900" dirty="0">
                <a:solidFill>
                  <a:srgbClr val="000000"/>
                </a:solidFill>
                <a:latin typeface="Consolas" panose="020B0609020204030204" pitchFamily="49" charset="0"/>
              </a:rPr>
              <a:t>	</a:t>
            </a:r>
            <a:r>
              <a:rPr lang="es-ES" sz="900" b="1" dirty="0">
                <a:solidFill>
                  <a:srgbClr val="00B0F0"/>
                </a:solidFill>
                <a:latin typeface="Consolas" panose="020B0609020204030204" pitchFamily="49" charset="0"/>
              </a:rPr>
              <a:t>}</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a:solidFill>
                  <a:srgbClr val="00B050"/>
                </a:solidFill>
                <a:latin typeface="Consolas" panose="020B0609020204030204" pitchFamily="49" charset="0"/>
              </a:rPr>
              <a:t>//Acción para el apartado "ver alimentos"</a:t>
            </a:r>
          </a:p>
          <a:p>
            <a:r>
              <a:rPr lang="es-ES" sz="900" dirty="0">
                <a:solidFill>
                  <a:srgbClr val="00B050"/>
                </a:solidFill>
                <a:latin typeface="Consolas" panose="020B0609020204030204" pitchFamily="49" charset="0"/>
              </a:rPr>
              <a:t>	//En $params tenemos un array alimentos, que llenamos llamando al método </a:t>
            </a:r>
            <a:r>
              <a:rPr lang="es-ES" sz="900" dirty="0" err="1">
                <a:solidFill>
                  <a:srgbClr val="00B050"/>
                </a:solidFill>
                <a:latin typeface="Consolas" panose="020B0609020204030204" pitchFamily="49" charset="0"/>
              </a:rPr>
              <a:t>dameAlimentos</a:t>
            </a:r>
            <a:r>
              <a:rPr lang="es-ES" sz="900" dirty="0">
                <a:solidFill>
                  <a:srgbClr val="00B050"/>
                </a:solidFill>
                <a:latin typeface="Consolas" panose="020B0609020204030204" pitchFamily="49" charset="0"/>
              </a:rPr>
              <a:t> de Model</a:t>
            </a:r>
          </a:p>
          <a:p>
            <a:r>
              <a:rPr lang="es-ES" sz="900" dirty="0">
                <a:solidFill>
                  <a:srgbClr val="000000"/>
                </a:solidFill>
                <a:latin typeface="Consolas" panose="020B0609020204030204" pitchFamily="49" charset="0"/>
              </a:rPr>
              <a:t>	</a:t>
            </a:r>
            <a:r>
              <a:rPr lang="es-ES" sz="900" b="1" dirty="0" err="1">
                <a:solidFill>
                  <a:srgbClr val="00B0F0"/>
                </a:solidFill>
                <a:latin typeface="Consolas" panose="020B0609020204030204" pitchFamily="49" charset="0"/>
              </a:rPr>
              <a:t>public</a:t>
            </a:r>
            <a:r>
              <a:rPr lang="es-ES" sz="900" b="1" dirty="0">
                <a:solidFill>
                  <a:srgbClr val="00B0F0"/>
                </a:solidFill>
                <a:latin typeface="Consolas" panose="020B0609020204030204" pitchFamily="49" charset="0"/>
              </a:rPr>
              <a:t> </a:t>
            </a:r>
            <a:r>
              <a:rPr lang="es-ES" sz="900" b="1" dirty="0" err="1">
                <a:solidFill>
                  <a:srgbClr val="00B0F0"/>
                </a:solidFill>
                <a:latin typeface="Consolas" panose="020B0609020204030204" pitchFamily="49" charset="0"/>
              </a:rPr>
              <a:t>function</a:t>
            </a:r>
            <a:r>
              <a:rPr lang="es-ES" sz="900" b="1" dirty="0">
                <a:solidFill>
                  <a:srgbClr val="00B0F0"/>
                </a:solidFill>
                <a:latin typeface="Consolas" panose="020B0609020204030204" pitchFamily="49" charset="0"/>
              </a:rPr>
              <a:t> listar() </a:t>
            </a:r>
          </a:p>
          <a:p>
            <a:r>
              <a:rPr lang="es-ES" sz="900" b="1" dirty="0">
                <a:solidFill>
                  <a:srgbClr val="00B0F0"/>
                </a:solidFill>
                <a:latin typeface="Consolas" panose="020B0609020204030204" pitchFamily="49" charset="0"/>
              </a:rPr>
              <a:t>	{</a:t>
            </a:r>
          </a:p>
          <a:p>
            <a:r>
              <a:rPr lang="es-ES" sz="900" dirty="0">
                <a:solidFill>
                  <a:srgbClr val="000000"/>
                </a:solidFill>
                <a:latin typeface="Consolas" panose="020B0609020204030204" pitchFamily="49" charset="0"/>
              </a:rPr>
              <a:t>		$params = array('alimentos' =&gt; array());</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$m = new </a:t>
            </a:r>
            <a:r>
              <a:rPr lang="es-ES" sz="900" dirty="0" err="1">
                <a:solidFill>
                  <a:srgbClr val="000000"/>
                </a:solidFill>
                <a:latin typeface="Consolas" panose="020B0609020204030204" pitchFamily="49" charset="0"/>
              </a:rPr>
              <a:t>Model</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mvc_bd_hostname,Config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mvc_bd_usuario,Config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mvc_bd_clave,Config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mvc_bd_nombre</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$params['alimentos'] = $m-&gt;</a:t>
            </a:r>
            <a:r>
              <a:rPr lang="es-ES" sz="900" dirty="0" err="1">
                <a:solidFill>
                  <a:srgbClr val="000000"/>
                </a:solidFill>
                <a:latin typeface="Consolas" panose="020B0609020204030204" pitchFamily="49" charset="0"/>
              </a:rPr>
              <a:t>dameAlimentos</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require</a:t>
            </a:r>
            <a:r>
              <a:rPr lang="es-ES" sz="900" dirty="0">
                <a:solidFill>
                  <a:srgbClr val="000000"/>
                </a:solidFill>
                <a:latin typeface="Consolas" panose="020B0609020204030204" pitchFamily="49" charset="0"/>
              </a:rPr>
              <a:t> __DIR__ . '/</a:t>
            </a:r>
            <a:r>
              <a:rPr lang="es-ES" sz="900" dirty="0" err="1">
                <a:solidFill>
                  <a:srgbClr val="000000"/>
                </a:solidFill>
                <a:latin typeface="Consolas" panose="020B0609020204030204" pitchFamily="49" charset="0"/>
              </a:rPr>
              <a:t>templates</a:t>
            </a:r>
            <a:r>
              <a:rPr lang="es-ES" sz="900" dirty="0">
                <a:solidFill>
                  <a:srgbClr val="000000"/>
                </a:solidFill>
                <a:latin typeface="Consolas" panose="020B0609020204030204" pitchFamily="49" charset="0"/>
              </a:rPr>
              <a:t>/mostrarAlimentos.php'; </a:t>
            </a:r>
            <a:r>
              <a:rPr lang="es-ES" sz="900" dirty="0">
                <a:solidFill>
                  <a:srgbClr val="00B050"/>
                </a:solidFill>
                <a:latin typeface="Consolas" panose="020B0609020204030204" pitchFamily="49" charset="0"/>
              </a:rPr>
              <a:t>//vista de este apartado</a:t>
            </a:r>
          </a:p>
          <a:p>
            <a:r>
              <a:rPr lang="es-ES" sz="900" dirty="0">
                <a:solidFill>
                  <a:srgbClr val="000000"/>
                </a:solidFill>
                <a:latin typeface="Consolas" panose="020B0609020204030204" pitchFamily="49" charset="0"/>
              </a:rPr>
              <a:t>	</a:t>
            </a:r>
            <a:r>
              <a:rPr lang="es-ES" sz="900" b="1" dirty="0">
                <a:solidFill>
                  <a:srgbClr val="00B0F0"/>
                </a:solidFill>
                <a:latin typeface="Consolas" panose="020B0609020204030204" pitchFamily="49" charset="0"/>
              </a:rPr>
              <a:t>}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a:solidFill>
                  <a:srgbClr val="00B050"/>
                </a:solidFill>
                <a:latin typeface="Consolas" panose="020B0609020204030204" pitchFamily="49" charset="0"/>
              </a:rPr>
              <a:t>//Acción para el apartado "insertar alimento"</a:t>
            </a:r>
          </a:p>
          <a:p>
            <a:r>
              <a:rPr lang="es-ES" sz="900" dirty="0">
                <a:solidFill>
                  <a:srgbClr val="00B050"/>
                </a:solidFill>
                <a:latin typeface="Consolas" panose="020B0609020204030204" pitchFamily="49" charset="0"/>
              </a:rPr>
              <a:t>	//En $params tenemos un campo para cada input, que llenamos al enviar el formulario por si hubiera que conservar alguno</a:t>
            </a:r>
          </a:p>
          <a:p>
            <a:r>
              <a:rPr lang="es-ES" sz="900" dirty="0">
                <a:solidFill>
                  <a:srgbClr val="000000"/>
                </a:solidFill>
                <a:latin typeface="Consolas" panose="020B0609020204030204" pitchFamily="49" charset="0"/>
              </a:rPr>
              <a:t>	</a:t>
            </a:r>
            <a:r>
              <a:rPr lang="es-ES" sz="900" b="1" dirty="0" err="1">
                <a:solidFill>
                  <a:srgbClr val="00B0F0"/>
                </a:solidFill>
                <a:latin typeface="Consolas" panose="020B0609020204030204" pitchFamily="49" charset="0"/>
              </a:rPr>
              <a:t>public</a:t>
            </a:r>
            <a:r>
              <a:rPr lang="es-ES" sz="900" b="1" dirty="0">
                <a:solidFill>
                  <a:srgbClr val="00B0F0"/>
                </a:solidFill>
                <a:latin typeface="Consolas" panose="020B0609020204030204" pitchFamily="49" charset="0"/>
              </a:rPr>
              <a:t> </a:t>
            </a:r>
            <a:r>
              <a:rPr lang="es-ES" sz="900" b="1" dirty="0" err="1">
                <a:solidFill>
                  <a:srgbClr val="00B0F0"/>
                </a:solidFill>
                <a:latin typeface="Consolas" panose="020B0609020204030204" pitchFamily="49" charset="0"/>
              </a:rPr>
              <a:t>function</a:t>
            </a:r>
            <a:r>
              <a:rPr lang="es-ES" sz="900" b="1" dirty="0">
                <a:solidFill>
                  <a:srgbClr val="00B0F0"/>
                </a:solidFill>
                <a:latin typeface="Consolas" panose="020B0609020204030204" pitchFamily="49" charset="0"/>
              </a:rPr>
              <a:t> insertar()</a:t>
            </a:r>
          </a:p>
          <a:p>
            <a:r>
              <a:rPr lang="es-ES" sz="900" b="1" dirty="0">
                <a:solidFill>
                  <a:srgbClr val="00B0F0"/>
                </a:solidFill>
                <a:latin typeface="Consolas" panose="020B0609020204030204" pitchFamily="49" charset="0"/>
              </a:rPr>
              <a:t>	{ </a:t>
            </a:r>
          </a:p>
          <a:p>
            <a:r>
              <a:rPr lang="es-ES" sz="900" dirty="0">
                <a:solidFill>
                  <a:srgbClr val="000000"/>
                </a:solidFill>
                <a:latin typeface="Consolas" panose="020B0609020204030204" pitchFamily="49" charset="0"/>
              </a:rPr>
              <a:t>		$params = array('nombre' =&gt; '','</a:t>
            </a:r>
            <a:r>
              <a:rPr lang="es-ES" sz="900" dirty="0" err="1">
                <a:solidFill>
                  <a:srgbClr val="000000"/>
                </a:solidFill>
                <a:latin typeface="Consolas" panose="020B0609020204030204" pitchFamily="49" charset="0"/>
              </a:rPr>
              <a:t>energia</a:t>
            </a:r>
            <a:r>
              <a:rPr lang="es-ES" sz="900" dirty="0">
                <a:solidFill>
                  <a:srgbClr val="000000"/>
                </a:solidFill>
                <a:latin typeface="Consolas" panose="020B0609020204030204" pitchFamily="49" charset="0"/>
              </a:rPr>
              <a:t>' =&gt; '', '</a:t>
            </a:r>
            <a:r>
              <a:rPr lang="es-ES" sz="900" dirty="0" err="1">
                <a:solidFill>
                  <a:srgbClr val="000000"/>
                </a:solidFill>
                <a:latin typeface="Consolas" panose="020B0609020204030204" pitchFamily="49" charset="0"/>
              </a:rPr>
              <a:t>proteina</a:t>
            </a:r>
            <a:r>
              <a:rPr lang="es-ES" sz="900" dirty="0">
                <a:solidFill>
                  <a:srgbClr val="000000"/>
                </a:solidFill>
                <a:latin typeface="Consolas" panose="020B0609020204030204" pitchFamily="49" charset="0"/>
              </a:rPr>
              <a:t>' =&gt; '','</a:t>
            </a:r>
            <a:r>
              <a:rPr lang="es-ES" sz="900" dirty="0" err="1">
                <a:solidFill>
                  <a:srgbClr val="000000"/>
                </a:solidFill>
                <a:latin typeface="Consolas" panose="020B0609020204030204" pitchFamily="49" charset="0"/>
              </a:rPr>
              <a:t>hc</a:t>
            </a:r>
            <a:r>
              <a:rPr lang="es-ES" sz="900" dirty="0">
                <a:solidFill>
                  <a:srgbClr val="000000"/>
                </a:solidFill>
                <a:latin typeface="Consolas" panose="020B0609020204030204" pitchFamily="49" charset="0"/>
              </a:rPr>
              <a:t>' =&gt; '', 'fibra' =&gt; '','grasa' =&gt; '', 'mensaje' =&gt; NULL);</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$m = new </a:t>
            </a:r>
            <a:r>
              <a:rPr lang="es-ES" sz="900" dirty="0" err="1">
                <a:solidFill>
                  <a:srgbClr val="000000"/>
                </a:solidFill>
                <a:latin typeface="Consolas" panose="020B0609020204030204" pitchFamily="49" charset="0"/>
              </a:rPr>
              <a:t>Model</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mvc_bd_hostname,Config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mvc_bd_usuario,Config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mvc_bd_clave,Config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mvc_bd_nombre</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if</a:t>
            </a:r>
            <a:r>
              <a:rPr lang="es-ES" sz="900" dirty="0">
                <a:solidFill>
                  <a:srgbClr val="000000"/>
                </a:solidFill>
                <a:latin typeface="Consolas" panose="020B0609020204030204" pitchFamily="49" charset="0"/>
              </a:rPr>
              <a:t> ($_SERVER['REQUEST_METHOD'] == 'POST')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if</a:t>
            </a:r>
            <a:r>
              <a:rPr lang="es-ES" sz="900" dirty="0">
                <a:solidFill>
                  <a:srgbClr val="000000"/>
                </a:solidFill>
                <a:latin typeface="Consolas" panose="020B0609020204030204" pitchFamily="49" charset="0"/>
              </a:rPr>
              <a:t> ($m-&gt;</a:t>
            </a:r>
            <a:r>
              <a:rPr lang="es-ES" sz="900" dirty="0" err="1">
                <a:solidFill>
                  <a:srgbClr val="000000"/>
                </a:solidFill>
                <a:latin typeface="Consolas" panose="020B0609020204030204" pitchFamily="49" charset="0"/>
              </a:rPr>
              <a:t>validarDatos</a:t>
            </a:r>
            <a:r>
              <a:rPr lang="es-ES" sz="900" dirty="0">
                <a:solidFill>
                  <a:srgbClr val="000000"/>
                </a:solidFill>
                <a:latin typeface="Consolas" panose="020B0609020204030204" pitchFamily="49" charset="0"/>
              </a:rPr>
              <a:t>($_POST['nombre'], $_POST['</a:t>
            </a:r>
            <a:r>
              <a:rPr lang="es-ES" sz="900" dirty="0" err="1">
                <a:solidFill>
                  <a:srgbClr val="000000"/>
                </a:solidFill>
                <a:latin typeface="Consolas" panose="020B0609020204030204" pitchFamily="49" charset="0"/>
              </a:rPr>
              <a:t>energia</a:t>
            </a:r>
            <a:r>
              <a:rPr lang="es-ES" sz="900" dirty="0">
                <a:solidFill>
                  <a:srgbClr val="000000"/>
                </a:solidFill>
                <a:latin typeface="Consolas" panose="020B0609020204030204" pitchFamily="49" charset="0"/>
              </a:rPr>
              <a:t>'], $_POST['</a:t>
            </a:r>
            <a:r>
              <a:rPr lang="es-ES" sz="900" dirty="0" err="1">
                <a:solidFill>
                  <a:srgbClr val="000000"/>
                </a:solidFill>
                <a:latin typeface="Consolas" panose="020B0609020204030204" pitchFamily="49" charset="0"/>
              </a:rPr>
              <a:t>proteina</a:t>
            </a:r>
            <a:r>
              <a:rPr lang="es-ES" sz="900" dirty="0">
                <a:solidFill>
                  <a:srgbClr val="000000"/>
                </a:solidFill>
                <a:latin typeface="Consolas" panose="020B0609020204030204" pitchFamily="49" charset="0"/>
              </a:rPr>
              <a:t>'], $_POST['</a:t>
            </a:r>
            <a:r>
              <a:rPr lang="es-ES" sz="900" dirty="0" err="1">
                <a:solidFill>
                  <a:srgbClr val="000000"/>
                </a:solidFill>
                <a:latin typeface="Consolas" panose="020B0609020204030204" pitchFamily="49" charset="0"/>
              </a:rPr>
              <a:t>hc</a:t>
            </a:r>
            <a:r>
              <a:rPr lang="es-ES" sz="900" dirty="0">
                <a:solidFill>
                  <a:srgbClr val="000000"/>
                </a:solidFill>
                <a:latin typeface="Consolas" panose="020B0609020204030204" pitchFamily="49" charset="0"/>
              </a:rPr>
              <a:t>'], $_POST['fibra'], $_POST['grasa'])) </a:t>
            </a:r>
          </a:p>
          <a:p>
            <a:r>
              <a:rPr lang="es-ES" sz="900" dirty="0">
                <a:solidFill>
                  <a:srgbClr val="000000"/>
                </a:solidFill>
                <a:latin typeface="Consolas" panose="020B0609020204030204" pitchFamily="49" charset="0"/>
              </a:rPr>
              <a:t>			{ </a:t>
            </a:r>
          </a:p>
          <a:p>
            <a:r>
              <a:rPr lang="es-ES" sz="900" dirty="0">
                <a:solidFill>
                  <a:srgbClr val="000000"/>
                </a:solidFill>
                <a:latin typeface="Consolas" panose="020B0609020204030204" pitchFamily="49" charset="0"/>
              </a:rPr>
              <a:t>				$m-&gt;</a:t>
            </a:r>
            <a:r>
              <a:rPr lang="es-ES" sz="900" dirty="0" err="1">
                <a:solidFill>
                  <a:srgbClr val="000000"/>
                </a:solidFill>
                <a:latin typeface="Consolas" panose="020B0609020204030204" pitchFamily="49" charset="0"/>
              </a:rPr>
              <a:t>insertarAlimento</a:t>
            </a:r>
            <a:r>
              <a:rPr lang="es-ES" sz="900" dirty="0">
                <a:solidFill>
                  <a:srgbClr val="000000"/>
                </a:solidFill>
                <a:latin typeface="Consolas" panose="020B0609020204030204" pitchFamily="49" charset="0"/>
              </a:rPr>
              <a:t>($_POST['nombre'], $_POST['</a:t>
            </a:r>
            <a:r>
              <a:rPr lang="es-ES" sz="900" dirty="0" err="1">
                <a:solidFill>
                  <a:srgbClr val="000000"/>
                </a:solidFill>
                <a:latin typeface="Consolas" panose="020B0609020204030204" pitchFamily="49" charset="0"/>
              </a:rPr>
              <a:t>energia</a:t>
            </a:r>
            <a:r>
              <a:rPr lang="es-ES" sz="900" dirty="0">
                <a:solidFill>
                  <a:srgbClr val="000000"/>
                </a:solidFill>
                <a:latin typeface="Consolas" panose="020B0609020204030204" pitchFamily="49" charset="0"/>
              </a:rPr>
              <a:t>'], $_POST['</a:t>
            </a:r>
            <a:r>
              <a:rPr lang="es-ES" sz="900" dirty="0" err="1">
                <a:solidFill>
                  <a:srgbClr val="000000"/>
                </a:solidFill>
                <a:latin typeface="Consolas" panose="020B0609020204030204" pitchFamily="49" charset="0"/>
              </a:rPr>
              <a:t>proteina</a:t>
            </a:r>
            <a:r>
              <a:rPr lang="es-ES" sz="900" dirty="0">
                <a:solidFill>
                  <a:srgbClr val="000000"/>
                </a:solidFill>
                <a:latin typeface="Consolas" panose="020B0609020204030204" pitchFamily="49" charset="0"/>
              </a:rPr>
              <a:t>'], $_POST['</a:t>
            </a:r>
            <a:r>
              <a:rPr lang="es-ES" sz="900" dirty="0" err="1">
                <a:solidFill>
                  <a:srgbClr val="000000"/>
                </a:solidFill>
                <a:latin typeface="Consolas" panose="020B0609020204030204" pitchFamily="49" charset="0"/>
              </a:rPr>
              <a:t>hc</a:t>
            </a:r>
            <a:r>
              <a:rPr lang="es-ES" sz="900" dirty="0">
                <a:solidFill>
                  <a:srgbClr val="000000"/>
                </a:solidFill>
                <a:latin typeface="Consolas" panose="020B0609020204030204" pitchFamily="49" charset="0"/>
              </a:rPr>
              <a:t>'], $_POST['fibra'], $_POST['grasa']);</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header</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Location</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index.php?ruta</a:t>
            </a:r>
            <a:r>
              <a:rPr lang="es-ES" sz="900" dirty="0">
                <a:solidFill>
                  <a:srgbClr val="000000"/>
                </a:solidFill>
                <a:latin typeface="Consolas" panose="020B0609020204030204" pitchFamily="49" charset="0"/>
              </a:rPr>
              <a:t>=listar'); </a:t>
            </a:r>
          </a:p>
          <a:p>
            <a:r>
              <a:rPr lang="es-ES" sz="900" dirty="0">
                <a:solidFill>
                  <a:srgbClr val="000000"/>
                </a:solidFill>
                <a:latin typeface="Consolas" panose="020B0609020204030204" pitchFamily="49" charset="0"/>
              </a:rPr>
              <a:t>			}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else</a:t>
            </a:r>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 </a:t>
            </a:r>
          </a:p>
          <a:p>
            <a:r>
              <a:rPr lang="es-ES" sz="900" dirty="0">
                <a:solidFill>
                  <a:srgbClr val="000000"/>
                </a:solidFill>
                <a:latin typeface="Consolas" panose="020B0609020204030204" pitchFamily="49" charset="0"/>
              </a:rPr>
              <a:t>				$params['nombre'] = $_POST['nombre'];</a:t>
            </a:r>
          </a:p>
          <a:p>
            <a:r>
              <a:rPr lang="es-ES" sz="900" dirty="0">
                <a:solidFill>
                  <a:srgbClr val="000000"/>
                </a:solidFill>
                <a:latin typeface="Consolas" panose="020B0609020204030204" pitchFamily="49" charset="0"/>
              </a:rPr>
              <a:t>				$params['</a:t>
            </a:r>
            <a:r>
              <a:rPr lang="es-ES" sz="900" dirty="0" err="1">
                <a:solidFill>
                  <a:srgbClr val="000000"/>
                </a:solidFill>
                <a:latin typeface="Consolas" panose="020B0609020204030204" pitchFamily="49" charset="0"/>
              </a:rPr>
              <a:t>energia</a:t>
            </a:r>
            <a:r>
              <a:rPr lang="es-ES" sz="900" dirty="0">
                <a:solidFill>
                  <a:srgbClr val="000000"/>
                </a:solidFill>
                <a:latin typeface="Consolas" panose="020B0609020204030204" pitchFamily="49" charset="0"/>
              </a:rPr>
              <a:t>'] = $_POST['</a:t>
            </a:r>
            <a:r>
              <a:rPr lang="es-ES" sz="900" dirty="0" err="1">
                <a:solidFill>
                  <a:srgbClr val="000000"/>
                </a:solidFill>
                <a:latin typeface="Consolas" panose="020B0609020204030204" pitchFamily="49" charset="0"/>
              </a:rPr>
              <a:t>energia</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$params['</a:t>
            </a:r>
            <a:r>
              <a:rPr lang="es-ES" sz="900" dirty="0" err="1">
                <a:solidFill>
                  <a:srgbClr val="000000"/>
                </a:solidFill>
                <a:latin typeface="Consolas" panose="020B0609020204030204" pitchFamily="49" charset="0"/>
              </a:rPr>
              <a:t>proteina</a:t>
            </a:r>
            <a:r>
              <a:rPr lang="es-ES" sz="900" dirty="0">
                <a:solidFill>
                  <a:srgbClr val="000000"/>
                </a:solidFill>
                <a:latin typeface="Consolas" panose="020B0609020204030204" pitchFamily="49" charset="0"/>
              </a:rPr>
              <a:t>'] = $_POST['</a:t>
            </a:r>
            <a:r>
              <a:rPr lang="es-ES" sz="900" dirty="0" err="1">
                <a:solidFill>
                  <a:srgbClr val="000000"/>
                </a:solidFill>
                <a:latin typeface="Consolas" panose="020B0609020204030204" pitchFamily="49" charset="0"/>
              </a:rPr>
              <a:t>proteina</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$params['</a:t>
            </a:r>
            <a:r>
              <a:rPr lang="es-ES" sz="900" dirty="0" err="1">
                <a:solidFill>
                  <a:srgbClr val="000000"/>
                </a:solidFill>
                <a:latin typeface="Consolas" panose="020B0609020204030204" pitchFamily="49" charset="0"/>
              </a:rPr>
              <a:t>hc</a:t>
            </a:r>
            <a:r>
              <a:rPr lang="es-ES" sz="900" dirty="0">
                <a:solidFill>
                  <a:srgbClr val="000000"/>
                </a:solidFill>
                <a:latin typeface="Consolas" panose="020B0609020204030204" pitchFamily="49" charset="0"/>
              </a:rPr>
              <a:t>'] = $_POST['</a:t>
            </a:r>
            <a:r>
              <a:rPr lang="es-ES" sz="900" dirty="0" err="1">
                <a:solidFill>
                  <a:srgbClr val="000000"/>
                </a:solidFill>
                <a:latin typeface="Consolas" panose="020B0609020204030204" pitchFamily="49" charset="0"/>
              </a:rPr>
              <a:t>hc</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$params['fibra'] = $_POST['fibra'];</a:t>
            </a:r>
          </a:p>
          <a:p>
            <a:r>
              <a:rPr lang="es-ES" sz="900" dirty="0">
                <a:solidFill>
                  <a:srgbClr val="000000"/>
                </a:solidFill>
                <a:latin typeface="Consolas" panose="020B0609020204030204" pitchFamily="49" charset="0"/>
              </a:rPr>
              <a:t>				$params['grasa'] = $_POST['grasa'];</a:t>
            </a:r>
          </a:p>
          <a:p>
            <a:r>
              <a:rPr lang="es-ES" sz="900" dirty="0">
                <a:solidFill>
                  <a:srgbClr val="000000"/>
                </a:solidFill>
                <a:latin typeface="Consolas" panose="020B0609020204030204" pitchFamily="49" charset="0"/>
              </a:rPr>
              <a:t>				$params['mensaje'] = 'No se ha podido insertar el alimento. Revisa el formulario';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require</a:t>
            </a:r>
            <a:r>
              <a:rPr lang="es-ES" sz="900" dirty="0">
                <a:solidFill>
                  <a:srgbClr val="000000"/>
                </a:solidFill>
                <a:latin typeface="Consolas" panose="020B0609020204030204" pitchFamily="49" charset="0"/>
              </a:rPr>
              <a:t> __DIR__ . '/</a:t>
            </a:r>
            <a:r>
              <a:rPr lang="es-ES" sz="900" dirty="0" err="1">
                <a:solidFill>
                  <a:srgbClr val="000000"/>
                </a:solidFill>
                <a:latin typeface="Consolas" panose="020B0609020204030204" pitchFamily="49" charset="0"/>
              </a:rPr>
              <a:t>templates</a:t>
            </a:r>
            <a:r>
              <a:rPr lang="es-ES" sz="900" dirty="0">
                <a:solidFill>
                  <a:srgbClr val="000000"/>
                </a:solidFill>
                <a:latin typeface="Consolas" panose="020B0609020204030204" pitchFamily="49" charset="0"/>
              </a:rPr>
              <a:t>/insertarAlimento.php'; </a:t>
            </a:r>
            <a:r>
              <a:rPr lang="es-ES" sz="900" dirty="0">
                <a:solidFill>
                  <a:srgbClr val="00B050"/>
                </a:solidFill>
                <a:latin typeface="Consolas" panose="020B0609020204030204" pitchFamily="49" charset="0"/>
              </a:rPr>
              <a:t>//vista de este apartado</a:t>
            </a:r>
          </a:p>
          <a:p>
            <a:r>
              <a:rPr lang="es-ES" sz="900" dirty="0">
                <a:solidFill>
                  <a:srgbClr val="000000"/>
                </a:solidFill>
                <a:latin typeface="Consolas" panose="020B0609020204030204" pitchFamily="49" charset="0"/>
              </a:rPr>
              <a:t>	</a:t>
            </a:r>
            <a:r>
              <a:rPr lang="es-ES" sz="900" b="1" dirty="0">
                <a:solidFill>
                  <a:srgbClr val="00B0F0"/>
                </a:solidFill>
                <a:latin typeface="Consolas" panose="020B0609020204030204" pitchFamily="49" charset="0"/>
              </a:rPr>
              <a:t>}</a:t>
            </a:r>
          </a:p>
          <a:p>
            <a:endParaRPr lang="es-ES" sz="900" dirty="0">
              <a:solidFill>
                <a:srgbClr val="000000"/>
              </a:solidFill>
              <a:latin typeface="Consolas" panose="020B0609020204030204" pitchFamily="49" charset="0"/>
            </a:endParaRPr>
          </a:p>
          <a:p>
            <a:r>
              <a:rPr lang="es-ES" sz="900" dirty="0">
                <a:solidFill>
                  <a:srgbClr val="000000"/>
                </a:solidFill>
                <a:latin typeface="Consolas" panose="020B0609020204030204" pitchFamily="49" charset="0"/>
              </a:rPr>
              <a:t>	</a:t>
            </a:r>
            <a:r>
              <a:rPr lang="es-ES" sz="900" dirty="0">
                <a:solidFill>
                  <a:srgbClr val="00B050"/>
                </a:solidFill>
                <a:latin typeface="Consolas" panose="020B0609020204030204" pitchFamily="49" charset="0"/>
              </a:rPr>
              <a:t>//Acción para el apartado "buscar por nombre"</a:t>
            </a:r>
          </a:p>
          <a:p>
            <a:r>
              <a:rPr lang="es-ES" sz="900" dirty="0">
                <a:solidFill>
                  <a:srgbClr val="00B050"/>
                </a:solidFill>
                <a:latin typeface="Consolas" panose="020B0609020204030204" pitchFamily="49" charset="0"/>
              </a:rPr>
              <a:t>	//En $params tenemos un campo para el input del nombre, y un array resultado que llenamos llamando al método </a:t>
            </a:r>
            <a:r>
              <a:rPr lang="es-ES" sz="900" dirty="0" err="1">
                <a:solidFill>
                  <a:srgbClr val="00B050"/>
                </a:solidFill>
                <a:latin typeface="Consolas" panose="020B0609020204030204" pitchFamily="49" charset="0"/>
              </a:rPr>
              <a:t>buscarAlimentosPorNombre</a:t>
            </a:r>
            <a:r>
              <a:rPr lang="es-ES" sz="900" dirty="0">
                <a:solidFill>
                  <a:srgbClr val="00B050"/>
                </a:solidFill>
                <a:latin typeface="Consolas" panose="020B0609020204030204" pitchFamily="49" charset="0"/>
              </a:rPr>
              <a:t> de Model</a:t>
            </a:r>
          </a:p>
          <a:p>
            <a:r>
              <a:rPr lang="es-ES" sz="900" dirty="0">
                <a:solidFill>
                  <a:srgbClr val="000000"/>
                </a:solidFill>
                <a:latin typeface="Consolas" panose="020B0609020204030204" pitchFamily="49" charset="0"/>
              </a:rPr>
              <a:t>	</a:t>
            </a:r>
            <a:r>
              <a:rPr lang="es-ES" sz="900" b="1" dirty="0" err="1">
                <a:solidFill>
                  <a:srgbClr val="00B0F0"/>
                </a:solidFill>
                <a:latin typeface="Consolas" panose="020B0609020204030204" pitchFamily="49" charset="0"/>
              </a:rPr>
              <a:t>public</a:t>
            </a:r>
            <a:r>
              <a:rPr lang="es-ES" sz="900" b="1" dirty="0">
                <a:solidFill>
                  <a:srgbClr val="00B0F0"/>
                </a:solidFill>
                <a:latin typeface="Consolas" panose="020B0609020204030204" pitchFamily="49" charset="0"/>
              </a:rPr>
              <a:t> </a:t>
            </a:r>
            <a:r>
              <a:rPr lang="es-ES" sz="900" b="1" dirty="0" err="1">
                <a:solidFill>
                  <a:srgbClr val="00B0F0"/>
                </a:solidFill>
                <a:latin typeface="Consolas" panose="020B0609020204030204" pitchFamily="49" charset="0"/>
              </a:rPr>
              <a:t>function</a:t>
            </a:r>
            <a:r>
              <a:rPr lang="es-ES" sz="900" b="1" dirty="0">
                <a:solidFill>
                  <a:srgbClr val="00B0F0"/>
                </a:solidFill>
                <a:latin typeface="Consolas" panose="020B0609020204030204" pitchFamily="49" charset="0"/>
              </a:rPr>
              <a:t> </a:t>
            </a:r>
            <a:r>
              <a:rPr lang="es-ES" sz="900" b="1" dirty="0" err="1">
                <a:solidFill>
                  <a:srgbClr val="00B0F0"/>
                </a:solidFill>
                <a:latin typeface="Consolas" panose="020B0609020204030204" pitchFamily="49" charset="0"/>
              </a:rPr>
              <a:t>buscarPorNombre</a:t>
            </a:r>
            <a:r>
              <a:rPr lang="es-ES" sz="900" b="1" dirty="0">
                <a:solidFill>
                  <a:srgbClr val="00B0F0"/>
                </a:solidFill>
                <a:latin typeface="Consolas" panose="020B0609020204030204" pitchFamily="49" charset="0"/>
              </a:rPr>
              <a:t>() </a:t>
            </a:r>
          </a:p>
          <a:p>
            <a:r>
              <a:rPr lang="es-ES" sz="900" b="1" dirty="0">
                <a:solidFill>
                  <a:srgbClr val="00B0F0"/>
                </a:solidFill>
                <a:latin typeface="Consolas" panose="020B0609020204030204" pitchFamily="49" charset="0"/>
              </a:rPr>
              <a:t>	{ </a:t>
            </a:r>
          </a:p>
          <a:p>
            <a:r>
              <a:rPr lang="es-ES" sz="900" dirty="0">
                <a:solidFill>
                  <a:srgbClr val="000000"/>
                </a:solidFill>
                <a:latin typeface="Consolas" panose="020B0609020204030204" pitchFamily="49" charset="0"/>
              </a:rPr>
              <a:t>		$params = array('nombre' =&gt; '', 'resultado' =&gt; array());</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$m = new </a:t>
            </a:r>
            <a:r>
              <a:rPr lang="es-ES" sz="900" dirty="0" err="1">
                <a:solidFill>
                  <a:srgbClr val="000000"/>
                </a:solidFill>
                <a:latin typeface="Consolas" panose="020B0609020204030204" pitchFamily="49" charset="0"/>
              </a:rPr>
              <a:t>Model</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mvc_bd_hostname,Config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mvc_bd_usuario,Config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mvc_bd_clave,Config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mvc_bd_nombre</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if</a:t>
            </a:r>
            <a:r>
              <a:rPr lang="es-ES" sz="900" dirty="0">
                <a:solidFill>
                  <a:srgbClr val="000000"/>
                </a:solidFill>
                <a:latin typeface="Consolas" panose="020B0609020204030204" pitchFamily="49" charset="0"/>
              </a:rPr>
              <a:t> ($_SERVER['REQUEST_METHOD'] == 'POST') </a:t>
            </a:r>
          </a:p>
          <a:p>
            <a:r>
              <a:rPr lang="es-ES" sz="900" dirty="0">
                <a:solidFill>
                  <a:srgbClr val="000000"/>
                </a:solidFill>
                <a:latin typeface="Consolas" panose="020B0609020204030204" pitchFamily="49" charset="0"/>
              </a:rPr>
              <a:t>		{ </a:t>
            </a:r>
          </a:p>
          <a:p>
            <a:r>
              <a:rPr lang="es-ES" sz="900" dirty="0">
                <a:solidFill>
                  <a:srgbClr val="000000"/>
                </a:solidFill>
                <a:latin typeface="Consolas" panose="020B0609020204030204" pitchFamily="49" charset="0"/>
              </a:rPr>
              <a:t>			$params['nombre'] = $_POST['nombre'];</a:t>
            </a:r>
          </a:p>
          <a:p>
            <a:r>
              <a:rPr lang="es-ES" sz="900" dirty="0">
                <a:solidFill>
                  <a:srgbClr val="000000"/>
                </a:solidFill>
                <a:latin typeface="Consolas" panose="020B0609020204030204" pitchFamily="49" charset="0"/>
              </a:rPr>
              <a:t>			$params['resultado'] = $m-&gt;</a:t>
            </a:r>
            <a:r>
              <a:rPr lang="es-ES" sz="900" dirty="0" err="1">
                <a:solidFill>
                  <a:srgbClr val="000000"/>
                </a:solidFill>
                <a:latin typeface="Consolas" panose="020B0609020204030204" pitchFamily="49" charset="0"/>
              </a:rPr>
              <a:t>buscarAlimentosPorNombre</a:t>
            </a:r>
            <a:r>
              <a:rPr lang="es-ES" sz="900" dirty="0" smtClean="0">
                <a:solidFill>
                  <a:srgbClr val="000000"/>
                </a:solidFill>
                <a:latin typeface="Consolas" panose="020B0609020204030204" pitchFamily="49" charset="0"/>
              </a:rPr>
              <a:t>($params[</a:t>
            </a:r>
            <a:r>
              <a:rPr lang="es-ES" sz="900" dirty="0">
                <a:solidFill>
                  <a:srgbClr val="000000"/>
                </a:solidFill>
                <a:latin typeface="Consolas" panose="020B0609020204030204" pitchFamily="49" charset="0"/>
              </a:rPr>
              <a:t>'nombre']);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require</a:t>
            </a:r>
            <a:r>
              <a:rPr lang="es-ES" sz="900" dirty="0">
                <a:solidFill>
                  <a:srgbClr val="000000"/>
                </a:solidFill>
                <a:latin typeface="Consolas" panose="020B0609020204030204" pitchFamily="49" charset="0"/>
              </a:rPr>
              <a:t> __DIR__ . '/</a:t>
            </a:r>
            <a:r>
              <a:rPr lang="es-ES" sz="900" dirty="0" err="1">
                <a:solidFill>
                  <a:srgbClr val="000000"/>
                </a:solidFill>
                <a:latin typeface="Consolas" panose="020B0609020204030204" pitchFamily="49" charset="0"/>
              </a:rPr>
              <a:t>templates</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buscarPorNombre.php</a:t>
            </a:r>
            <a:r>
              <a:rPr lang="es-ES" sz="900" dirty="0">
                <a:solidFill>
                  <a:srgbClr val="000000"/>
                </a:solidFill>
                <a:latin typeface="Consolas" panose="020B0609020204030204" pitchFamily="49" charset="0"/>
              </a:rPr>
              <a:t>'; </a:t>
            </a:r>
            <a:r>
              <a:rPr lang="es-ES" sz="900" dirty="0">
                <a:solidFill>
                  <a:srgbClr val="00B050"/>
                </a:solidFill>
                <a:latin typeface="Consolas" panose="020B0609020204030204" pitchFamily="49" charset="0"/>
              </a:rPr>
              <a:t>//vista de este apartado</a:t>
            </a:r>
          </a:p>
          <a:p>
            <a:r>
              <a:rPr lang="es-ES" sz="900" dirty="0">
                <a:solidFill>
                  <a:srgbClr val="000000"/>
                </a:solidFill>
                <a:latin typeface="Consolas" panose="020B0609020204030204" pitchFamily="49" charset="0"/>
              </a:rPr>
              <a:t>	</a:t>
            </a:r>
            <a:r>
              <a:rPr lang="es-ES" sz="900" b="1" dirty="0">
                <a:solidFill>
                  <a:srgbClr val="00B0F0"/>
                </a:solidFill>
                <a:latin typeface="Consolas" panose="020B0609020204030204" pitchFamily="49" charset="0"/>
              </a:rPr>
              <a:t>}</a:t>
            </a:r>
          </a:p>
          <a:p>
            <a:endParaRPr lang="es-ES" sz="900" dirty="0">
              <a:solidFill>
                <a:srgbClr val="000000"/>
              </a:solidFill>
              <a:latin typeface="Consolas" panose="020B0609020204030204" pitchFamily="49" charset="0"/>
            </a:endParaRPr>
          </a:p>
          <a:p>
            <a:r>
              <a:rPr lang="es-ES" sz="900" dirty="0">
                <a:solidFill>
                  <a:srgbClr val="000000"/>
                </a:solidFill>
                <a:latin typeface="Consolas" panose="020B0609020204030204" pitchFamily="49" charset="0"/>
              </a:rPr>
              <a:t>	</a:t>
            </a:r>
            <a:r>
              <a:rPr lang="es-ES" sz="900" dirty="0">
                <a:solidFill>
                  <a:srgbClr val="00B050"/>
                </a:solidFill>
                <a:latin typeface="Consolas" panose="020B0609020204030204" pitchFamily="49" charset="0"/>
              </a:rPr>
              <a:t>//Acción para cuando se pulsa encima del nombre de un alimento</a:t>
            </a:r>
          </a:p>
          <a:p>
            <a:r>
              <a:rPr lang="es-ES" sz="900" dirty="0">
                <a:solidFill>
                  <a:srgbClr val="00B050"/>
                </a:solidFill>
                <a:latin typeface="Consolas" panose="020B0609020204030204" pitchFamily="49" charset="0"/>
              </a:rPr>
              <a:t>	//Este es un poco diferente, ya que decimos directamente que $params es el alimento</a:t>
            </a:r>
          </a:p>
          <a:p>
            <a:r>
              <a:rPr lang="es-ES" sz="900" dirty="0">
                <a:solidFill>
                  <a:srgbClr val="000000"/>
                </a:solidFill>
                <a:latin typeface="Consolas" panose="020B0609020204030204" pitchFamily="49" charset="0"/>
              </a:rPr>
              <a:t>	</a:t>
            </a:r>
            <a:r>
              <a:rPr lang="es-ES" sz="900" b="1" dirty="0" err="1">
                <a:solidFill>
                  <a:srgbClr val="00B0F0"/>
                </a:solidFill>
                <a:latin typeface="Consolas" panose="020B0609020204030204" pitchFamily="49" charset="0"/>
              </a:rPr>
              <a:t>public</a:t>
            </a:r>
            <a:r>
              <a:rPr lang="es-ES" sz="900" b="1" dirty="0">
                <a:solidFill>
                  <a:srgbClr val="00B0F0"/>
                </a:solidFill>
                <a:latin typeface="Consolas" panose="020B0609020204030204" pitchFamily="49" charset="0"/>
              </a:rPr>
              <a:t> </a:t>
            </a:r>
            <a:r>
              <a:rPr lang="es-ES" sz="900" b="1" dirty="0" err="1">
                <a:solidFill>
                  <a:srgbClr val="00B0F0"/>
                </a:solidFill>
                <a:latin typeface="Consolas" panose="020B0609020204030204" pitchFamily="49" charset="0"/>
              </a:rPr>
              <a:t>function</a:t>
            </a:r>
            <a:r>
              <a:rPr lang="es-ES" sz="900" b="1" dirty="0">
                <a:solidFill>
                  <a:srgbClr val="00B0F0"/>
                </a:solidFill>
                <a:latin typeface="Consolas" panose="020B0609020204030204" pitchFamily="49" charset="0"/>
              </a:rPr>
              <a:t> ver() </a:t>
            </a:r>
          </a:p>
          <a:p>
            <a:r>
              <a:rPr lang="es-ES" sz="900" b="1" dirty="0">
                <a:solidFill>
                  <a:srgbClr val="00B0F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if</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isset</a:t>
            </a:r>
            <a:r>
              <a:rPr lang="es-ES" sz="900" dirty="0">
                <a:solidFill>
                  <a:srgbClr val="000000"/>
                </a:solidFill>
                <a:latin typeface="Consolas" panose="020B0609020204030204" pitchFamily="49" charset="0"/>
              </a:rPr>
              <a:t>($_GET['id'])) </a:t>
            </a:r>
          </a:p>
          <a:p>
            <a:r>
              <a:rPr lang="es-ES" sz="900" dirty="0">
                <a:solidFill>
                  <a:srgbClr val="000000"/>
                </a:solidFill>
                <a:latin typeface="Consolas" panose="020B0609020204030204" pitchFamily="49" charset="0"/>
              </a:rPr>
              <a:t>		{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throw</a:t>
            </a:r>
            <a:r>
              <a:rPr lang="es-ES" sz="900" dirty="0">
                <a:solidFill>
                  <a:srgbClr val="000000"/>
                </a:solidFill>
                <a:latin typeface="Consolas" panose="020B0609020204030204" pitchFamily="49" charset="0"/>
              </a:rPr>
              <a:t> new </a:t>
            </a:r>
            <a:r>
              <a:rPr lang="es-ES" sz="900" dirty="0" err="1">
                <a:solidFill>
                  <a:srgbClr val="000000"/>
                </a:solidFill>
                <a:latin typeface="Consolas" panose="020B0609020204030204" pitchFamily="49" charset="0"/>
              </a:rPr>
              <a:t>Exception</a:t>
            </a:r>
            <a:r>
              <a:rPr lang="es-ES" sz="900" dirty="0">
                <a:solidFill>
                  <a:srgbClr val="000000"/>
                </a:solidFill>
                <a:latin typeface="Consolas" panose="020B0609020204030204" pitchFamily="49" charset="0"/>
              </a:rPr>
              <a:t>('Pagina no encontrada');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$id = $_GET['id'];</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$m = new </a:t>
            </a:r>
            <a:r>
              <a:rPr lang="es-ES" sz="900" dirty="0" err="1">
                <a:solidFill>
                  <a:srgbClr val="000000"/>
                </a:solidFill>
                <a:latin typeface="Consolas" panose="020B0609020204030204" pitchFamily="49" charset="0"/>
              </a:rPr>
              <a:t>Model</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mvc_bd_hostname,Config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mvc_bd_usuario,Config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mvc_bd_clave,Config</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mvc_bd_nombre</a:t>
            </a:r>
            <a:r>
              <a:rPr lang="es-ES"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$alimento = $m-&gt;</a:t>
            </a:r>
            <a:r>
              <a:rPr lang="es-ES" sz="900" dirty="0" err="1">
                <a:solidFill>
                  <a:srgbClr val="000000"/>
                </a:solidFill>
                <a:latin typeface="Consolas" panose="020B0609020204030204" pitchFamily="49" charset="0"/>
              </a:rPr>
              <a:t>dameAlimento</a:t>
            </a:r>
            <a:r>
              <a:rPr lang="es-ES" sz="900" dirty="0">
                <a:solidFill>
                  <a:srgbClr val="000000"/>
                </a:solidFill>
                <a:latin typeface="Consolas" panose="020B0609020204030204" pitchFamily="49" charset="0"/>
              </a:rPr>
              <a:t>($id); </a:t>
            </a:r>
          </a:p>
          <a:p>
            <a:r>
              <a:rPr lang="es-ES" sz="900" dirty="0">
                <a:solidFill>
                  <a:srgbClr val="000000"/>
                </a:solidFill>
                <a:latin typeface="Consolas" panose="020B0609020204030204" pitchFamily="49" charset="0"/>
              </a:rPr>
              <a:t>		</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require</a:t>
            </a:r>
            <a:r>
              <a:rPr lang="es-ES" sz="900" dirty="0">
                <a:solidFill>
                  <a:srgbClr val="000000"/>
                </a:solidFill>
                <a:latin typeface="Consolas" panose="020B0609020204030204" pitchFamily="49" charset="0"/>
              </a:rPr>
              <a:t> __DIR__ . '/</a:t>
            </a:r>
            <a:r>
              <a:rPr lang="es-ES" sz="900" dirty="0" err="1">
                <a:solidFill>
                  <a:srgbClr val="000000"/>
                </a:solidFill>
                <a:latin typeface="Consolas" panose="020B0609020204030204" pitchFamily="49" charset="0"/>
              </a:rPr>
              <a:t>templates</a:t>
            </a:r>
            <a:r>
              <a:rPr lang="es-ES" sz="900" dirty="0">
                <a:solidFill>
                  <a:srgbClr val="000000"/>
                </a:solidFill>
                <a:latin typeface="Consolas" panose="020B0609020204030204" pitchFamily="49" charset="0"/>
              </a:rPr>
              <a:t>/verAlimento.php'; </a:t>
            </a:r>
            <a:r>
              <a:rPr lang="es-ES" sz="900" dirty="0">
                <a:solidFill>
                  <a:srgbClr val="00B050"/>
                </a:solidFill>
                <a:latin typeface="Consolas" panose="020B0609020204030204" pitchFamily="49" charset="0"/>
              </a:rPr>
              <a:t>//vista de este apartado</a:t>
            </a:r>
          </a:p>
          <a:p>
            <a:r>
              <a:rPr lang="es-ES" sz="900" dirty="0">
                <a:solidFill>
                  <a:srgbClr val="000000"/>
                </a:solidFill>
                <a:latin typeface="Consolas" panose="020B0609020204030204" pitchFamily="49" charset="0"/>
              </a:rPr>
              <a:t>	}</a:t>
            </a:r>
          </a:p>
          <a:p>
            <a:r>
              <a:rPr lang="es-ES" sz="900" b="1" dirty="0">
                <a:solidFill>
                  <a:srgbClr val="00B0F0"/>
                </a:solidFill>
                <a:latin typeface="Consolas" panose="020B0609020204030204" pitchFamily="49" charset="0"/>
              </a:rPr>
              <a:t>}</a:t>
            </a:r>
          </a:p>
          <a:p>
            <a:r>
              <a:rPr lang="es-ES" sz="900" dirty="0">
                <a:solidFill>
                  <a:srgbClr val="000000"/>
                </a:solidFill>
                <a:latin typeface="Consolas" panose="020B0609020204030204" pitchFamily="49" charset="0"/>
              </a:rPr>
              <a:t>?&gt;</a:t>
            </a:r>
            <a:endParaRPr lang="es-ES" sz="900" dirty="0">
              <a:latin typeface="Consolas" panose="020B0609020204030204" pitchFamily="49" charset="0"/>
            </a:endParaRPr>
          </a:p>
        </p:txBody>
      </p:sp>
      <p:sp>
        <p:nvSpPr>
          <p:cNvPr id="10" name="Rectángulo redondeado 9"/>
          <p:cNvSpPr/>
          <p:nvPr/>
        </p:nvSpPr>
        <p:spPr>
          <a:xfrm>
            <a:off x="95473" y="110835"/>
            <a:ext cx="1995055"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Controller.php</a:t>
            </a:r>
            <a:endParaRPr lang="es-ES" dirty="0">
              <a:solidFill>
                <a:schemeClr val="tx1"/>
              </a:solidFill>
            </a:endParaRPr>
          </a:p>
        </p:txBody>
      </p:sp>
      <p:sp>
        <p:nvSpPr>
          <p:cNvPr id="5" name="Rectángulo redondeado 4"/>
          <p:cNvSpPr/>
          <p:nvPr/>
        </p:nvSpPr>
        <p:spPr>
          <a:xfrm>
            <a:off x="8453120" y="5192860"/>
            <a:ext cx="3566159" cy="1553379"/>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dirty="0" smtClean="0">
                <a:solidFill>
                  <a:schemeClr val="tx1"/>
                </a:solidFill>
              </a:rPr>
              <a:t>Este archivo es clave, ya que en él están los controladores de cada uno de los apartados de la web (en forma de función).</a:t>
            </a:r>
          </a:p>
          <a:p>
            <a:pPr algn="ctr"/>
            <a:r>
              <a:rPr lang="es-ES" sz="1300" dirty="0" smtClean="0">
                <a:solidFill>
                  <a:schemeClr val="tx1"/>
                </a:solidFill>
              </a:rPr>
              <a:t>Cada función (acción) maneja los datos que toquen en un array $params. Luego llama a Model si lo necesita, y finalmente siempre llama a su vista correspondiente.</a:t>
            </a:r>
            <a:endParaRPr lang="es-ES" sz="1300" dirty="0">
              <a:solidFill>
                <a:schemeClr val="tx1"/>
              </a:solidFill>
            </a:endParaRPr>
          </a:p>
        </p:txBody>
      </p:sp>
    </p:spTree>
    <p:extLst>
      <p:ext uri="{BB962C8B-B14F-4D97-AF65-F5344CB8AC3E}">
        <p14:creationId xmlns:p14="http://schemas.microsoft.com/office/powerpoint/2010/main" val="3752178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490850"/>
            <a:ext cx="9122448" cy="670216"/>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272375"/>
            <a:ext cx="8827613" cy="3262432"/>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La implementación de la Vista</a:t>
            </a:r>
          </a:p>
          <a:p>
            <a:pPr algn="just"/>
            <a:endParaRPr lang="es-ES" sz="1600" dirty="0" smtClean="0">
              <a:solidFill>
                <a:schemeClr val="accent3"/>
              </a:solidFill>
              <a:latin typeface="Tahoma" panose="020B0604030504040204" pitchFamily="34" charset="0"/>
              <a:ea typeface="Tahoma" panose="020B0604030504040204" pitchFamily="34" charset="0"/>
              <a:cs typeface="Tahoma" panose="020B0604030504040204" pitchFamily="34" charset="0"/>
            </a:endParaRPr>
          </a:p>
          <a:p>
            <a:pPr algn="just"/>
            <a:r>
              <a:rPr lang="es-ES" dirty="0"/>
              <a:t>E</a:t>
            </a:r>
            <a:r>
              <a:rPr lang="es-ES" dirty="0" smtClean="0"/>
              <a:t>l </a:t>
            </a:r>
            <a:r>
              <a:rPr lang="es-ES" dirty="0"/>
              <a:t>próximo paso es construir el archivo HTML que será enviado al navegador con los datos calculados en la acción. Para llevar a cabo la tarea debemos pensar en el requisito que obliga a la aplicación a mostrar un menú de navegación en todas sus vistas, así como en el principio de programación DRY (</a:t>
            </a:r>
            <a:r>
              <a:rPr lang="es-ES" dirty="0" err="1"/>
              <a:t>Don't</a:t>
            </a:r>
            <a:r>
              <a:rPr lang="es-ES" dirty="0"/>
              <a:t> </a:t>
            </a:r>
            <a:r>
              <a:rPr lang="es-ES" dirty="0" err="1"/>
              <a:t>Repeat</a:t>
            </a:r>
            <a:r>
              <a:rPr lang="es-ES" dirty="0"/>
              <a:t> </a:t>
            </a:r>
            <a:r>
              <a:rPr lang="es-ES" dirty="0" err="1"/>
              <a:t>Yourself</a:t>
            </a:r>
            <a:r>
              <a:rPr lang="es-ES" dirty="0"/>
              <a:t>). </a:t>
            </a:r>
            <a:endParaRPr lang="es-ES" dirty="0" smtClean="0"/>
          </a:p>
          <a:p>
            <a:pPr algn="just"/>
            <a:endParaRPr lang="es-ES" sz="1200" dirty="0"/>
          </a:p>
          <a:p>
            <a:pPr algn="just"/>
            <a:r>
              <a:rPr lang="es-ES" dirty="0" smtClean="0"/>
              <a:t>El </a:t>
            </a:r>
            <a:r>
              <a:rPr lang="es-ES" dirty="0"/>
              <a:t>problema será resuelto mediante la descomposición de la vista en dos partes</a:t>
            </a:r>
            <a:r>
              <a:rPr lang="es-ES" dirty="0" smtClean="0"/>
              <a:t>:</a:t>
            </a:r>
          </a:p>
          <a:p>
            <a:pPr algn="just"/>
            <a:endParaRPr lang="es-ES" sz="800" dirty="0" smtClean="0"/>
          </a:p>
          <a:p>
            <a:pPr marL="285750" indent="-285750" algn="just">
              <a:buFont typeface="Wingdings" panose="05000000000000000000" pitchFamily="2" charset="2"/>
              <a:buChar char="v"/>
            </a:pPr>
            <a:r>
              <a:rPr lang="es-ES" sz="1600" dirty="0" smtClean="0"/>
              <a:t> </a:t>
            </a:r>
            <a:r>
              <a:rPr lang="es-ES" sz="1600" b="1" dirty="0" err="1" smtClean="0">
                <a:solidFill>
                  <a:srgbClr val="00B0F0"/>
                </a:solidFill>
              </a:rPr>
              <a:t>layout</a:t>
            </a:r>
            <a:r>
              <a:rPr lang="es-ES" sz="1600" dirty="0"/>
              <a:t>, es una plantilla que representa todo el marco común a la aplicación como es la cabecera con el menú y el pie de página. </a:t>
            </a:r>
            <a:endParaRPr lang="es-ES" sz="1600" dirty="0" smtClean="0"/>
          </a:p>
          <a:p>
            <a:pPr marL="285750" indent="-285750" algn="just">
              <a:buFont typeface="Wingdings" panose="05000000000000000000" pitchFamily="2" charset="2"/>
              <a:buChar char="v"/>
            </a:pPr>
            <a:endParaRPr lang="es-ES" sz="1200" dirty="0"/>
          </a:p>
          <a:p>
            <a:pPr marL="285750" indent="-285750" algn="just">
              <a:buFont typeface="Wingdings" panose="05000000000000000000" pitchFamily="2" charset="2"/>
              <a:buChar char="v"/>
            </a:pPr>
            <a:r>
              <a:rPr lang="es-ES" sz="1600" dirty="0" smtClean="0"/>
              <a:t> </a:t>
            </a:r>
            <a:r>
              <a:rPr lang="es-ES" sz="1600" b="1" dirty="0" smtClean="0">
                <a:solidFill>
                  <a:srgbClr val="00B0F0"/>
                </a:solidFill>
              </a:rPr>
              <a:t>plantilla</a:t>
            </a:r>
            <a:r>
              <a:rPr lang="es-ES" sz="1600" dirty="0"/>
              <a:t>, que representa la visualización de la acción que está siendo ejecutada. </a:t>
            </a:r>
            <a:r>
              <a:rPr lang="es-ES" sz="1600" dirty="0" smtClean="0"/>
              <a:t> </a:t>
            </a:r>
            <a:endParaRPr lang="es-ES" sz="1600" dirty="0"/>
          </a:p>
        </p:txBody>
      </p:sp>
      <p:pic>
        <p:nvPicPr>
          <p:cNvPr id="5" name="Imagen 4"/>
          <p:cNvPicPr>
            <a:picLocks noChangeAspect="1"/>
          </p:cNvPicPr>
          <p:nvPr/>
        </p:nvPicPr>
        <p:blipFill>
          <a:blip r:embed="rId2"/>
          <a:stretch>
            <a:fillRect/>
          </a:stretch>
        </p:blipFill>
        <p:spPr>
          <a:xfrm>
            <a:off x="1978457" y="4796617"/>
            <a:ext cx="5401397" cy="1367159"/>
          </a:xfrm>
          <a:prstGeom prst="rect">
            <a:avLst/>
          </a:prstGeom>
        </p:spPr>
      </p:pic>
    </p:spTree>
    <p:extLst>
      <p:ext uri="{BB962C8B-B14F-4D97-AF65-F5344CB8AC3E}">
        <p14:creationId xmlns:p14="http://schemas.microsoft.com/office/powerpoint/2010/main" val="968626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El patrón MVC en el desarrollo de aplicaciones web</a:t>
            </a:r>
            <a:endParaRPr lang="es-ES" sz="3200" b="1" dirty="0"/>
          </a:p>
        </p:txBody>
      </p:sp>
      <p:sp>
        <p:nvSpPr>
          <p:cNvPr id="3" name="CuadroTexto 2">
            <a:extLst>
              <a:ext uri="{FF2B5EF4-FFF2-40B4-BE49-F238E27FC236}">
                <a16:creationId xmlns:a16="http://schemas.microsoft.com/office/drawing/2014/main" xmlns="" id="{67CC7262-8C8C-4C4A-B0BE-964404A51DFB}"/>
              </a:ext>
            </a:extLst>
          </p:cNvPr>
          <p:cNvSpPr txBox="1"/>
          <p:nvPr/>
        </p:nvSpPr>
        <p:spPr>
          <a:xfrm>
            <a:off x="564695" y="1739745"/>
            <a:ext cx="9730699" cy="3477875"/>
          </a:xfrm>
          <a:prstGeom prst="rect">
            <a:avLst/>
          </a:prstGeom>
          <a:noFill/>
        </p:spPr>
        <p:txBody>
          <a:bodyPr wrap="square" rtlCol="0">
            <a:spAutoFit/>
          </a:bodyPr>
          <a:lstStyle/>
          <a:p>
            <a:pPr algn="just"/>
            <a:r>
              <a:rPr lang="es-ES" b="1" u="sng" dirty="0" smtClean="0"/>
              <a:t>La ingeniería </a:t>
            </a:r>
            <a:r>
              <a:rPr lang="es-ES" b="1" u="sng" dirty="0"/>
              <a:t>del software </a:t>
            </a:r>
            <a:r>
              <a:rPr lang="es-ES" dirty="0" smtClean="0"/>
              <a:t>se dedica a buscar maneras de </a:t>
            </a:r>
            <a:r>
              <a:rPr lang="es-ES" b="1" u="sng" dirty="0" smtClean="0"/>
              <a:t>resolver los diferentes problemas</a:t>
            </a:r>
            <a:r>
              <a:rPr lang="es-ES" dirty="0" smtClean="0"/>
              <a:t>. </a:t>
            </a:r>
            <a:r>
              <a:rPr lang="es-ES" b="1" u="sng" dirty="0"/>
              <a:t>A lo largo de la historia </a:t>
            </a:r>
            <a:r>
              <a:rPr lang="es-ES" dirty="0"/>
              <a:t>de esta disciplina se </a:t>
            </a:r>
            <a:r>
              <a:rPr lang="es-ES" b="1" u="sng" dirty="0"/>
              <a:t>han elaborado </a:t>
            </a:r>
            <a:r>
              <a:rPr lang="es-ES" b="1" u="sng" dirty="0" smtClean="0"/>
              <a:t>muchos y variados </a:t>
            </a:r>
            <a:r>
              <a:rPr lang="es-ES" dirty="0" smtClean="0"/>
              <a:t>esquemas</a:t>
            </a:r>
            <a:r>
              <a:rPr lang="es-ES" u="sng" dirty="0" smtClean="0"/>
              <a:t> </a:t>
            </a:r>
            <a:r>
              <a:rPr lang="es-ES" dirty="0" smtClean="0"/>
              <a:t>resolutivos, conocidos </a:t>
            </a:r>
            <a:r>
              <a:rPr lang="es-ES" dirty="0"/>
              <a:t>con el nombre de </a:t>
            </a:r>
            <a:r>
              <a:rPr lang="es-ES" b="1" u="sng" dirty="0"/>
              <a:t>patrones de diseño </a:t>
            </a:r>
            <a:r>
              <a:rPr lang="es-ES" b="1" u="sng" dirty="0" smtClean="0"/>
              <a:t>software</a:t>
            </a:r>
            <a:r>
              <a:rPr lang="es-ES" dirty="0" smtClean="0"/>
              <a:t>. Su </a:t>
            </a:r>
            <a:r>
              <a:rPr lang="es-ES" dirty="0"/>
              <a:t>conocimiento y aplicación son de una inestimable ayuda a la hora de diseñar y construir una aplicación informática</a:t>
            </a:r>
            <a:r>
              <a:rPr lang="es-ES" dirty="0" smtClean="0"/>
              <a:t>. Un patrón de diseño nos indica como solucionar ‘un problema’.</a:t>
            </a:r>
          </a:p>
          <a:p>
            <a:pPr algn="just"/>
            <a:endParaRPr lang="es-ES" sz="1200" dirty="0"/>
          </a:p>
          <a:p>
            <a:pPr algn="just"/>
            <a:r>
              <a:rPr lang="es-ES" dirty="0"/>
              <a:t>Posiblemente, </a:t>
            </a:r>
            <a:r>
              <a:rPr lang="es-ES" b="1" u="sng" dirty="0"/>
              <a:t>uno de los más conocidos </a:t>
            </a:r>
            <a:r>
              <a:rPr lang="es-ES" dirty="0"/>
              <a:t>y utilizados sea el </a:t>
            </a:r>
            <a:r>
              <a:rPr lang="es-ES" b="1" u="sng" dirty="0"/>
              <a:t>patrón</a:t>
            </a:r>
            <a:r>
              <a:rPr lang="es-ES" b="1" u="sng" dirty="0">
                <a:solidFill>
                  <a:srgbClr val="7030A0"/>
                </a:solidFill>
              </a:rPr>
              <a:t> </a:t>
            </a:r>
            <a:r>
              <a:rPr lang="es-ES" b="1" u="sng" dirty="0" smtClean="0">
                <a:solidFill>
                  <a:srgbClr val="7030A0"/>
                </a:solidFill>
              </a:rPr>
              <a:t>Modelo</a:t>
            </a:r>
            <a:r>
              <a:rPr lang="es-ES" b="1" u="sng" dirty="0">
                <a:solidFill>
                  <a:srgbClr val="7030A0"/>
                </a:solidFill>
              </a:rPr>
              <a:t>, Vista, </a:t>
            </a:r>
            <a:r>
              <a:rPr lang="es-ES" b="1" u="sng" dirty="0" smtClean="0">
                <a:solidFill>
                  <a:srgbClr val="7030A0"/>
                </a:solidFill>
              </a:rPr>
              <a:t>Controlador</a:t>
            </a:r>
            <a:r>
              <a:rPr lang="es-ES" b="1" u="sng" dirty="0" smtClean="0"/>
              <a:t> </a:t>
            </a:r>
            <a:r>
              <a:rPr lang="es-ES" b="1" u="sng" dirty="0"/>
              <a:t>(</a:t>
            </a:r>
            <a:r>
              <a:rPr lang="es-ES" b="1" u="sng" dirty="0">
                <a:solidFill>
                  <a:srgbClr val="7030A0"/>
                </a:solidFill>
              </a:rPr>
              <a:t>MVC</a:t>
            </a:r>
            <a:r>
              <a:rPr lang="es-ES" b="1" u="sng" dirty="0"/>
              <a:t>)</a:t>
            </a:r>
            <a:r>
              <a:rPr lang="es-ES" dirty="0"/>
              <a:t>, que propone organizar </a:t>
            </a:r>
            <a:r>
              <a:rPr lang="es-ES" b="1" u="sng" dirty="0"/>
              <a:t>una aplicación en tres partes</a:t>
            </a:r>
            <a:r>
              <a:rPr lang="es-ES" dirty="0"/>
              <a:t> bien diferenciadas y </a:t>
            </a:r>
            <a:r>
              <a:rPr lang="es-ES" dirty="0" smtClean="0"/>
              <a:t>acopladas </a:t>
            </a:r>
            <a:r>
              <a:rPr lang="es-ES" dirty="0"/>
              <a:t>entre sí, de manera que </a:t>
            </a:r>
            <a:r>
              <a:rPr lang="es-ES" b="1" u="sng" dirty="0"/>
              <a:t>los cambios que se produzcan en una no afecten demasiado a las otras </a:t>
            </a:r>
            <a:r>
              <a:rPr lang="es-ES" dirty="0" smtClean="0"/>
              <a:t>(lo ideal sería que no afectaran nada</a:t>
            </a:r>
            <a:r>
              <a:rPr lang="es-ES" dirty="0"/>
              <a:t>). </a:t>
            </a:r>
            <a:r>
              <a:rPr lang="es-ES" dirty="0" smtClean="0"/>
              <a:t> </a:t>
            </a:r>
          </a:p>
          <a:p>
            <a:pPr algn="just"/>
            <a:endParaRPr lang="es-ES" sz="1200" dirty="0" smtClean="0"/>
          </a:p>
          <a:p>
            <a:pPr algn="just"/>
            <a:r>
              <a:rPr lang="es-ES" dirty="0" smtClean="0"/>
              <a:t>En el patrón MVC </a:t>
            </a:r>
            <a:r>
              <a:rPr lang="es-ES" b="1" u="sng" dirty="0" smtClean="0"/>
              <a:t>los conceptos están separados. De esta manera cuando la aplicación crezca, podamos mantenerlos separados.</a:t>
            </a:r>
          </a:p>
        </p:txBody>
      </p:sp>
      <p:sp>
        <p:nvSpPr>
          <p:cNvPr id="5" name="Rectángulo redondeado 4"/>
          <p:cNvSpPr/>
          <p:nvPr/>
        </p:nvSpPr>
        <p:spPr>
          <a:xfrm>
            <a:off x="822601" y="5492229"/>
            <a:ext cx="7090475" cy="721001"/>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rPr>
              <a:t>En resumen, la arquitectura MVC, es la manera en que estructuramos una aplicación, es decir, “otra forma de organizar el código”</a:t>
            </a:r>
            <a:endParaRPr lang="es-ES" sz="1600" b="1" dirty="0">
              <a:solidFill>
                <a:schemeClr val="tx1"/>
              </a:solidFill>
            </a:endParaRPr>
          </a:p>
        </p:txBody>
      </p:sp>
    </p:spTree>
    <p:extLst>
      <p:ext uri="{BB962C8B-B14F-4D97-AF65-F5344CB8AC3E}">
        <p14:creationId xmlns:p14="http://schemas.microsoft.com/office/powerpoint/2010/main" val="166081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332509" y="272471"/>
            <a:ext cx="1995055" cy="534638"/>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layout.php</a:t>
            </a:r>
            <a:br>
              <a:rPr lang="es-ES" dirty="0" smtClean="0">
                <a:solidFill>
                  <a:schemeClr val="tx1"/>
                </a:solidFill>
              </a:rPr>
            </a:br>
            <a:r>
              <a:rPr lang="es-ES" sz="1200" dirty="0">
                <a:solidFill>
                  <a:schemeClr val="tx1"/>
                </a:solidFill>
              </a:rPr>
              <a:t>(Dentro de templates</a:t>
            </a:r>
            <a:r>
              <a:rPr lang="es-ES" sz="1200" dirty="0" smtClean="0">
                <a:solidFill>
                  <a:schemeClr val="tx1"/>
                </a:solidFill>
              </a:rPr>
              <a:t>)</a:t>
            </a:r>
            <a:endParaRPr lang="es-ES" dirty="0">
              <a:solidFill>
                <a:schemeClr val="tx1"/>
              </a:solidFill>
            </a:endParaRPr>
          </a:p>
        </p:txBody>
      </p:sp>
      <p:sp>
        <p:nvSpPr>
          <p:cNvPr id="2" name="CuadroTexto 1"/>
          <p:cNvSpPr txBox="1"/>
          <p:nvPr/>
        </p:nvSpPr>
        <p:spPr>
          <a:xfrm>
            <a:off x="332509" y="1486131"/>
            <a:ext cx="11720946" cy="4464000"/>
          </a:xfrm>
          <a:prstGeom prst="rect">
            <a:avLst/>
          </a:prstGeom>
          <a:noFill/>
        </p:spPr>
        <p:txBody>
          <a:bodyPr wrap="square" numCol="2" rtlCol="0">
            <a:spAutoFit/>
          </a:bodyPr>
          <a:lstStyle/>
          <a:p>
            <a:r>
              <a:rPr lang="es-ES" sz="1400" dirty="0">
                <a:latin typeface="Consolas" panose="020B0609020204030204" pitchFamily="49" charset="0"/>
              </a:rPr>
              <a:t>&lt;!</a:t>
            </a:r>
            <a:r>
              <a:rPr lang="es-ES" sz="1400" dirty="0" err="1">
                <a:latin typeface="Consolas" panose="020B0609020204030204" pitchFamily="49" charset="0"/>
              </a:rPr>
              <a:t>doctype</a:t>
            </a:r>
            <a:r>
              <a:rPr lang="es-ES" sz="1400" dirty="0">
                <a:latin typeface="Consolas" panose="020B0609020204030204" pitchFamily="49" charset="0"/>
              </a:rPr>
              <a:t> </a:t>
            </a:r>
            <a:r>
              <a:rPr lang="es-ES" sz="1400" dirty="0" err="1">
                <a:latin typeface="Consolas" panose="020B0609020204030204" pitchFamily="49" charset="0"/>
              </a:rPr>
              <a:t>html</a:t>
            </a:r>
            <a:r>
              <a:rPr lang="es-ES" sz="1400" dirty="0">
                <a:latin typeface="Consolas" panose="020B0609020204030204" pitchFamily="49" charset="0"/>
              </a:rPr>
              <a:t>&gt; </a:t>
            </a:r>
          </a:p>
          <a:p>
            <a:r>
              <a:rPr lang="es-ES" sz="1400" dirty="0">
                <a:latin typeface="Consolas" panose="020B0609020204030204" pitchFamily="49" charset="0"/>
              </a:rPr>
              <a:t>&lt;</a:t>
            </a:r>
            <a:r>
              <a:rPr lang="es-ES" sz="1400" dirty="0" err="1">
                <a:latin typeface="Consolas" panose="020B0609020204030204" pitchFamily="49" charset="0"/>
              </a:rPr>
              <a:t>html</a:t>
            </a:r>
            <a:r>
              <a:rPr lang="es-ES" sz="1400" dirty="0">
                <a:latin typeface="Consolas" panose="020B0609020204030204" pitchFamily="49" charset="0"/>
              </a:rPr>
              <a:t> </a:t>
            </a:r>
            <a:r>
              <a:rPr lang="es-ES" sz="1400" dirty="0" err="1">
                <a:latin typeface="Consolas" panose="020B0609020204030204" pitchFamily="49" charset="0"/>
              </a:rPr>
              <a:t>lang</a:t>
            </a:r>
            <a:r>
              <a:rPr lang="es-ES" sz="1400" dirty="0">
                <a:latin typeface="Consolas" panose="020B0609020204030204" pitchFamily="49" charset="0"/>
              </a:rPr>
              <a:t>="es"&gt; </a:t>
            </a:r>
          </a:p>
          <a:p>
            <a:r>
              <a:rPr lang="es-ES" sz="1400" dirty="0">
                <a:latin typeface="Consolas" panose="020B0609020204030204" pitchFamily="49" charset="0"/>
              </a:rPr>
              <a:t>	&lt;head&gt; </a:t>
            </a:r>
          </a:p>
          <a:p>
            <a:r>
              <a:rPr lang="es-ES" sz="1400" dirty="0">
                <a:latin typeface="Consolas" panose="020B0609020204030204" pitchFamily="49" charset="0"/>
              </a:rPr>
              <a:t>		&lt;meta </a:t>
            </a:r>
            <a:r>
              <a:rPr lang="es-ES" sz="1400" dirty="0" err="1">
                <a:latin typeface="Consolas" panose="020B0609020204030204" pitchFamily="49" charset="0"/>
              </a:rPr>
              <a:t>charset</a:t>
            </a:r>
            <a:r>
              <a:rPr lang="es-ES" sz="1400" dirty="0">
                <a:latin typeface="Consolas" panose="020B0609020204030204" pitchFamily="49" charset="0"/>
              </a:rPr>
              <a:t>="utf-8"&gt; </a:t>
            </a:r>
          </a:p>
          <a:p>
            <a:r>
              <a:rPr lang="es-ES" sz="1400" dirty="0">
                <a:latin typeface="Consolas" panose="020B0609020204030204" pitchFamily="49" charset="0"/>
              </a:rPr>
              <a:t>		&lt;</a:t>
            </a:r>
            <a:r>
              <a:rPr lang="es-ES" sz="1400" dirty="0" err="1">
                <a:latin typeface="Consolas" panose="020B0609020204030204" pitchFamily="49" charset="0"/>
              </a:rPr>
              <a:t>title</a:t>
            </a:r>
            <a:r>
              <a:rPr lang="es-ES" sz="1400" dirty="0">
                <a:latin typeface="Consolas" panose="020B0609020204030204" pitchFamily="49" charset="0"/>
              </a:rPr>
              <a:t>&gt;Página de Alimentos&lt;/</a:t>
            </a:r>
            <a:r>
              <a:rPr lang="es-ES" sz="1400" dirty="0" err="1">
                <a:latin typeface="Consolas" panose="020B0609020204030204" pitchFamily="49" charset="0"/>
              </a:rPr>
              <a:t>title</a:t>
            </a:r>
            <a:r>
              <a:rPr lang="es-ES" sz="1400" dirty="0">
                <a:latin typeface="Consolas" panose="020B0609020204030204" pitchFamily="49" charset="0"/>
              </a:rPr>
              <a:t>&gt; </a:t>
            </a:r>
          </a:p>
          <a:p>
            <a:r>
              <a:rPr lang="es-ES" sz="1400" dirty="0">
                <a:latin typeface="Consolas" panose="020B0609020204030204" pitchFamily="49" charset="0"/>
              </a:rPr>
              <a:t>		&lt;link </a:t>
            </a:r>
            <a:r>
              <a:rPr lang="es-ES" sz="1400" dirty="0" err="1">
                <a:latin typeface="Consolas" panose="020B0609020204030204" pitchFamily="49" charset="0"/>
              </a:rPr>
              <a:t>rel</a:t>
            </a:r>
            <a:r>
              <a:rPr lang="es-ES" sz="1400" dirty="0">
                <a:latin typeface="Consolas" panose="020B0609020204030204" pitchFamily="49" charset="0"/>
              </a:rPr>
              <a:t>="</a:t>
            </a:r>
            <a:r>
              <a:rPr lang="es-ES" sz="1400" dirty="0" err="1">
                <a:latin typeface="Consolas" panose="020B0609020204030204" pitchFamily="49" charset="0"/>
              </a:rPr>
              <a:t>stylesheet</a:t>
            </a:r>
            <a:r>
              <a:rPr lang="es-ES" sz="1400" dirty="0">
                <a:latin typeface="Consolas" panose="020B0609020204030204" pitchFamily="49" charset="0"/>
              </a:rPr>
              <a:t>" </a:t>
            </a:r>
            <a:r>
              <a:rPr lang="es-ES" sz="1400" dirty="0" err="1">
                <a:latin typeface="Consolas" panose="020B0609020204030204" pitchFamily="49" charset="0"/>
              </a:rPr>
              <a:t>href</a:t>
            </a:r>
            <a:r>
              <a:rPr lang="es-ES" sz="1400" dirty="0">
                <a:latin typeface="Consolas" panose="020B0609020204030204" pitchFamily="49" charset="0"/>
              </a:rPr>
              <a:t>="&lt;?</a:t>
            </a:r>
            <a:r>
              <a:rPr lang="es-ES" sz="1400" dirty="0" err="1">
                <a:latin typeface="Consolas" panose="020B0609020204030204" pitchFamily="49" charset="0"/>
              </a:rPr>
              <a:t>php</a:t>
            </a:r>
            <a:r>
              <a:rPr lang="es-ES" sz="1400" dirty="0">
                <a:latin typeface="Consolas" panose="020B0609020204030204" pitchFamily="49" charset="0"/>
              </a:rPr>
              <a:t> echo '</a:t>
            </a:r>
            <a:r>
              <a:rPr lang="es-ES" sz="1400" dirty="0" err="1">
                <a:latin typeface="Consolas" panose="020B0609020204030204" pitchFamily="49" charset="0"/>
              </a:rPr>
              <a:t>css</a:t>
            </a:r>
            <a:r>
              <a:rPr lang="es-ES" sz="1400" dirty="0">
                <a:latin typeface="Consolas" panose="020B0609020204030204" pitchFamily="49" charset="0"/>
              </a:rPr>
              <a:t>/'.</a:t>
            </a:r>
            <a:r>
              <a:rPr lang="es-ES" sz="1400" dirty="0" err="1">
                <a:latin typeface="Consolas" panose="020B0609020204030204" pitchFamily="49" charset="0"/>
              </a:rPr>
              <a:t>Config</a:t>
            </a:r>
            <a:r>
              <a:rPr lang="es-ES" sz="1400" dirty="0">
                <a:latin typeface="Consolas" panose="020B0609020204030204" pitchFamily="49" charset="0"/>
              </a:rPr>
              <a:t>::$</a:t>
            </a:r>
            <a:r>
              <a:rPr lang="es-ES" sz="1400" dirty="0" err="1">
                <a:latin typeface="Consolas" panose="020B0609020204030204" pitchFamily="49" charset="0"/>
              </a:rPr>
              <a:t>mvc_css</a:t>
            </a:r>
            <a:r>
              <a:rPr lang="es-ES" sz="1400" dirty="0">
                <a:latin typeface="Consolas" panose="020B0609020204030204" pitchFamily="49" charset="0"/>
              </a:rPr>
              <a:t> ?&gt;"/&gt; </a:t>
            </a:r>
          </a:p>
          <a:p>
            <a:r>
              <a:rPr lang="es-ES" sz="1400" dirty="0">
                <a:latin typeface="Consolas" panose="020B0609020204030204" pitchFamily="49" charset="0"/>
              </a:rPr>
              <a:t>	&lt;/head&gt; </a:t>
            </a:r>
          </a:p>
          <a:p>
            <a:r>
              <a:rPr lang="es-ES" sz="1400" dirty="0">
                <a:latin typeface="Consolas" panose="020B0609020204030204" pitchFamily="49" charset="0"/>
              </a:rPr>
              <a:t>	&lt;</a:t>
            </a:r>
            <a:r>
              <a:rPr lang="es-ES" sz="1400" dirty="0" err="1">
                <a:latin typeface="Consolas" panose="020B0609020204030204" pitchFamily="49" charset="0"/>
              </a:rPr>
              <a:t>body</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header</a:t>
            </a:r>
            <a:r>
              <a:rPr lang="es-ES" sz="1400" dirty="0">
                <a:latin typeface="Consolas" panose="020B0609020204030204" pitchFamily="49" charset="0"/>
              </a:rPr>
              <a:t>&gt; </a:t>
            </a:r>
          </a:p>
          <a:p>
            <a:r>
              <a:rPr lang="es-ES" sz="1400" dirty="0">
                <a:latin typeface="Consolas" panose="020B0609020204030204" pitchFamily="49" charset="0"/>
              </a:rPr>
              <a:t>			</a:t>
            </a:r>
            <a:r>
              <a:rPr lang="es-ES" sz="1400" dirty="0" smtClean="0">
                <a:latin typeface="Consolas" panose="020B0609020204030204" pitchFamily="49" charset="0"/>
              </a:rPr>
              <a:t>&lt;h1&gt;Página </a:t>
            </a:r>
            <a:r>
              <a:rPr lang="es-ES" sz="1400" dirty="0">
                <a:latin typeface="Consolas" panose="020B0609020204030204" pitchFamily="49" charset="0"/>
              </a:rPr>
              <a:t>de alimentos&lt;/h1&gt; </a:t>
            </a:r>
          </a:p>
          <a:p>
            <a:r>
              <a:rPr lang="es-ES" sz="1400" dirty="0">
                <a:latin typeface="Consolas" panose="020B0609020204030204" pitchFamily="49" charset="0"/>
              </a:rPr>
              <a:t>		&lt;/</a:t>
            </a:r>
            <a:r>
              <a:rPr lang="es-ES" sz="1400" dirty="0" err="1">
                <a:latin typeface="Consolas" panose="020B0609020204030204" pitchFamily="49" charset="0"/>
              </a:rPr>
              <a:t>header</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nav</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ul</a:t>
            </a:r>
            <a:r>
              <a:rPr lang="es-ES" sz="1400" dirty="0">
                <a:latin typeface="Consolas" panose="020B0609020204030204" pitchFamily="49" charset="0"/>
              </a:rPr>
              <a:t>&gt; </a:t>
            </a:r>
          </a:p>
          <a:p>
            <a:r>
              <a:rPr lang="es-ES" sz="1400" dirty="0">
                <a:latin typeface="Consolas" panose="020B0609020204030204" pitchFamily="49" charset="0"/>
              </a:rPr>
              <a:t>				&lt;li&gt;&lt;a </a:t>
            </a:r>
            <a:r>
              <a:rPr lang="es-ES" sz="1400" dirty="0" err="1">
                <a:latin typeface="Consolas" panose="020B0609020204030204" pitchFamily="49" charset="0"/>
              </a:rPr>
              <a:t>href</a:t>
            </a:r>
            <a:r>
              <a:rPr lang="es-ES" sz="1400" dirty="0">
                <a:latin typeface="Consolas" panose="020B0609020204030204" pitchFamily="49" charset="0"/>
              </a:rPr>
              <a:t>="</a:t>
            </a:r>
            <a:r>
              <a:rPr lang="es-ES" sz="1400" dirty="0" err="1">
                <a:latin typeface="Consolas" panose="020B0609020204030204" pitchFamily="49" charset="0"/>
              </a:rPr>
              <a:t>index.php?ruta</a:t>
            </a:r>
            <a:r>
              <a:rPr lang="es-ES" sz="1400" dirty="0">
                <a:latin typeface="Consolas" panose="020B0609020204030204" pitchFamily="49" charset="0"/>
              </a:rPr>
              <a:t>=inicio"&gt;inicio&lt;/a&gt;&lt;/li&gt; </a:t>
            </a:r>
          </a:p>
          <a:p>
            <a:r>
              <a:rPr lang="es-ES" sz="1400" dirty="0">
                <a:latin typeface="Consolas" panose="020B0609020204030204" pitchFamily="49" charset="0"/>
              </a:rPr>
              <a:t>				&lt;li&gt;&lt;a </a:t>
            </a:r>
            <a:r>
              <a:rPr lang="es-ES" sz="1400" dirty="0" err="1">
                <a:latin typeface="Consolas" panose="020B0609020204030204" pitchFamily="49" charset="0"/>
              </a:rPr>
              <a:t>href</a:t>
            </a:r>
            <a:r>
              <a:rPr lang="es-ES" sz="1400" dirty="0">
                <a:latin typeface="Consolas" panose="020B0609020204030204" pitchFamily="49" charset="0"/>
              </a:rPr>
              <a:t>="</a:t>
            </a:r>
            <a:r>
              <a:rPr lang="es-ES" sz="1400" dirty="0" err="1">
                <a:latin typeface="Consolas" panose="020B0609020204030204" pitchFamily="49" charset="0"/>
              </a:rPr>
              <a:t>index.php?ruta</a:t>
            </a:r>
            <a:r>
              <a:rPr lang="es-ES" sz="1400" dirty="0">
                <a:latin typeface="Consolas" panose="020B0609020204030204" pitchFamily="49" charset="0"/>
              </a:rPr>
              <a:t>=listar"&gt;ver alimentos&lt;/a&gt;&lt;/li&gt; </a:t>
            </a:r>
          </a:p>
          <a:p>
            <a:r>
              <a:rPr lang="es-ES" sz="1400" dirty="0">
                <a:latin typeface="Consolas" panose="020B0609020204030204" pitchFamily="49" charset="0"/>
              </a:rPr>
              <a:t>				&lt;li&gt;&lt;a </a:t>
            </a:r>
            <a:r>
              <a:rPr lang="es-ES" sz="1400" dirty="0" err="1">
                <a:latin typeface="Consolas" panose="020B0609020204030204" pitchFamily="49" charset="0"/>
              </a:rPr>
              <a:t>href</a:t>
            </a:r>
            <a:r>
              <a:rPr lang="es-ES" sz="1400" dirty="0">
                <a:latin typeface="Consolas" panose="020B0609020204030204" pitchFamily="49" charset="0"/>
              </a:rPr>
              <a:t>="</a:t>
            </a:r>
            <a:r>
              <a:rPr lang="es-ES" sz="1400" dirty="0" err="1">
                <a:latin typeface="Consolas" panose="020B0609020204030204" pitchFamily="49" charset="0"/>
              </a:rPr>
              <a:t>index.php?ruta</a:t>
            </a:r>
            <a:r>
              <a:rPr lang="es-ES" sz="1400" dirty="0">
                <a:latin typeface="Consolas" panose="020B0609020204030204" pitchFamily="49" charset="0"/>
              </a:rPr>
              <a:t>=insertar"&gt;insertar alimento&lt;/a&gt;&lt;/li&gt; </a:t>
            </a:r>
          </a:p>
          <a:p>
            <a:r>
              <a:rPr lang="es-ES" sz="1400" dirty="0">
                <a:latin typeface="Consolas" panose="020B0609020204030204" pitchFamily="49" charset="0"/>
              </a:rPr>
              <a:t>				</a:t>
            </a:r>
            <a:r>
              <a:rPr lang="es-ES" sz="1400" dirty="0" smtClean="0">
                <a:latin typeface="Consolas" panose="020B0609020204030204" pitchFamily="49" charset="0"/>
              </a:rPr>
              <a:t>&lt;</a:t>
            </a:r>
            <a:r>
              <a:rPr lang="es-ES" sz="1400" dirty="0">
                <a:latin typeface="Consolas" panose="020B0609020204030204" pitchFamily="49" charset="0"/>
              </a:rPr>
              <a:t>li&gt;&lt;a </a:t>
            </a:r>
            <a:r>
              <a:rPr lang="es-ES" sz="1400" dirty="0" err="1">
                <a:latin typeface="Consolas" panose="020B0609020204030204" pitchFamily="49" charset="0"/>
              </a:rPr>
              <a:t>href</a:t>
            </a:r>
            <a:r>
              <a:rPr lang="es-ES" sz="1400" dirty="0">
                <a:latin typeface="Consolas" panose="020B0609020204030204" pitchFamily="49" charset="0"/>
              </a:rPr>
              <a:t>="</a:t>
            </a:r>
            <a:r>
              <a:rPr lang="es-ES" sz="1400" dirty="0" err="1" smtClean="0">
                <a:latin typeface="Consolas" panose="020B0609020204030204" pitchFamily="49" charset="0"/>
              </a:rPr>
              <a:t>index.php?ruta</a:t>
            </a:r>
            <a:r>
              <a:rPr lang="es-ES" sz="1400" dirty="0" smtClean="0">
                <a:latin typeface="Consolas" panose="020B0609020204030204" pitchFamily="49" charset="0"/>
              </a:rPr>
              <a:t>=</a:t>
            </a:r>
            <a:r>
              <a:rPr lang="es-ES" sz="1400" dirty="0" err="1" smtClean="0">
                <a:latin typeface="Consolas" panose="020B0609020204030204" pitchFamily="49" charset="0"/>
              </a:rPr>
              <a:t>buscarPorNombre</a:t>
            </a:r>
            <a:r>
              <a:rPr lang="es-ES" sz="1400" dirty="0" smtClean="0">
                <a:latin typeface="Consolas" panose="020B0609020204030204" pitchFamily="49" charset="0"/>
              </a:rPr>
              <a:t>"&gt;</a:t>
            </a:r>
            <a:r>
              <a:rPr lang="es-ES" sz="1400" dirty="0">
                <a:latin typeface="Consolas" panose="020B0609020204030204" pitchFamily="49" charset="0"/>
              </a:rPr>
              <a:t>buscar por nombre&lt;/a&gt;&lt;/li&gt; </a:t>
            </a:r>
          </a:p>
          <a:p>
            <a:r>
              <a:rPr lang="es-ES" sz="1400" dirty="0">
                <a:latin typeface="Consolas" panose="020B0609020204030204" pitchFamily="49" charset="0"/>
              </a:rPr>
              <a:t>				&lt;li&gt;&lt;a </a:t>
            </a:r>
            <a:r>
              <a:rPr lang="es-ES" sz="1400" dirty="0" err="1">
                <a:latin typeface="Consolas" panose="020B0609020204030204" pitchFamily="49" charset="0"/>
              </a:rPr>
              <a:t>href</a:t>
            </a:r>
            <a:r>
              <a:rPr lang="es-ES" sz="1400" dirty="0">
                <a:latin typeface="Consolas" panose="020B0609020204030204" pitchFamily="49" charset="0"/>
              </a:rPr>
              <a:t>="</a:t>
            </a:r>
            <a:r>
              <a:rPr lang="es-ES" sz="1400" dirty="0" err="1" smtClean="0">
                <a:latin typeface="Consolas" panose="020B0609020204030204" pitchFamily="49" charset="0"/>
              </a:rPr>
              <a:t>index.php?ruta</a:t>
            </a:r>
            <a:r>
              <a:rPr lang="es-ES" sz="1400" dirty="0" smtClean="0">
                <a:latin typeface="Consolas" panose="020B0609020204030204" pitchFamily="49" charset="0"/>
              </a:rPr>
              <a:t>=</a:t>
            </a:r>
            <a:r>
              <a:rPr lang="es-ES" sz="1400" dirty="0" err="1" smtClean="0">
                <a:latin typeface="Consolas" panose="020B0609020204030204" pitchFamily="49" charset="0"/>
              </a:rPr>
              <a:t>buscarPorEnergia</a:t>
            </a:r>
            <a:r>
              <a:rPr lang="es-ES" sz="1400" dirty="0">
                <a:latin typeface="Consolas" panose="020B0609020204030204" pitchFamily="49" charset="0"/>
              </a:rPr>
              <a:t>"&gt;buscar por energía&lt;/a&gt;&lt;/li</a:t>
            </a:r>
            <a:r>
              <a:rPr lang="es-ES" sz="1400" dirty="0" smtClean="0">
                <a:latin typeface="Consolas" panose="020B0609020204030204" pitchFamily="49" charset="0"/>
              </a:rPr>
              <a:t>&gt;</a:t>
            </a:r>
            <a:r>
              <a:rPr lang="es-ES" sz="1400" dirty="0">
                <a:latin typeface="Consolas" panose="020B0609020204030204" pitchFamily="49" charset="0"/>
              </a:rPr>
              <a:t>				</a:t>
            </a:r>
            <a:endParaRPr lang="es-ES" sz="1400" dirty="0" smtClean="0">
              <a:latin typeface="Consolas" panose="020B0609020204030204" pitchFamily="49" charset="0"/>
            </a:endParaRPr>
          </a:p>
          <a:p>
            <a:r>
              <a:rPr lang="es-ES" sz="1400" dirty="0" smtClean="0">
                <a:latin typeface="Consolas" panose="020B0609020204030204" pitchFamily="49" charset="0"/>
              </a:rPr>
              <a:t>			&lt;/</a:t>
            </a:r>
            <a:r>
              <a:rPr lang="es-ES" sz="1400" dirty="0" err="1" smtClean="0">
                <a:latin typeface="Consolas" panose="020B0609020204030204" pitchFamily="49" charset="0"/>
              </a:rPr>
              <a:t>ul</a:t>
            </a:r>
            <a:r>
              <a:rPr lang="es-ES" sz="1400" dirty="0" smtClean="0">
                <a:latin typeface="Consolas" panose="020B0609020204030204" pitchFamily="49" charset="0"/>
              </a:rPr>
              <a:t>&gt;</a:t>
            </a:r>
          </a:p>
          <a:p>
            <a:r>
              <a:rPr lang="es-ES" sz="1400" dirty="0">
                <a:latin typeface="Consolas" panose="020B0609020204030204" pitchFamily="49" charset="0"/>
              </a:rPr>
              <a:t>		&lt;/</a:t>
            </a:r>
            <a:r>
              <a:rPr lang="es-ES" sz="1400" dirty="0" err="1">
                <a:latin typeface="Consolas" panose="020B0609020204030204" pitchFamily="49" charset="0"/>
              </a:rPr>
              <a:t>nav</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main</a:t>
            </a:r>
            <a:r>
              <a:rPr lang="es-ES" sz="1400" dirty="0">
                <a:latin typeface="Consolas" panose="020B0609020204030204" pitchFamily="49" charset="0"/>
              </a:rPr>
              <a:t>&gt; </a:t>
            </a:r>
          </a:p>
          <a:p>
            <a:r>
              <a:rPr lang="es-ES" sz="1400" dirty="0">
                <a:latin typeface="Consolas" panose="020B0609020204030204" pitchFamily="49" charset="0"/>
              </a:rPr>
              <a:t>			</a:t>
            </a:r>
            <a:r>
              <a:rPr lang="es-ES" sz="1400" b="1" dirty="0">
                <a:solidFill>
                  <a:srgbClr val="FF0000"/>
                </a:solidFill>
                <a:latin typeface="Consolas" panose="020B0609020204030204" pitchFamily="49" charset="0"/>
              </a:rPr>
              <a:t>&lt;?</a:t>
            </a:r>
            <a:r>
              <a:rPr lang="es-ES" sz="1400" b="1" dirty="0" err="1">
                <a:solidFill>
                  <a:srgbClr val="FF0000"/>
                </a:solidFill>
                <a:latin typeface="Consolas" panose="020B0609020204030204" pitchFamily="49" charset="0"/>
              </a:rPr>
              <a:t>php</a:t>
            </a:r>
            <a:r>
              <a:rPr lang="es-ES" sz="1400" b="1" dirty="0">
                <a:solidFill>
                  <a:srgbClr val="FF0000"/>
                </a:solidFill>
                <a:latin typeface="Consolas" panose="020B0609020204030204" pitchFamily="49" charset="0"/>
              </a:rPr>
              <a:t> echo $contenido; ?&gt; </a:t>
            </a:r>
          </a:p>
          <a:p>
            <a:r>
              <a:rPr lang="es-ES" sz="1400" dirty="0">
                <a:latin typeface="Consolas" panose="020B0609020204030204" pitchFamily="49" charset="0"/>
              </a:rPr>
              <a:t>		&lt;/</a:t>
            </a:r>
            <a:r>
              <a:rPr lang="es-ES" sz="1400" dirty="0" err="1">
                <a:latin typeface="Consolas" panose="020B0609020204030204" pitchFamily="49" charset="0"/>
              </a:rPr>
              <a:t>main</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footer</a:t>
            </a:r>
            <a:r>
              <a:rPr lang="es-ES" sz="1400" dirty="0">
                <a:latin typeface="Consolas" panose="020B0609020204030204" pitchFamily="49" charset="0"/>
              </a:rPr>
              <a:t>&gt; </a:t>
            </a:r>
          </a:p>
          <a:p>
            <a:r>
              <a:rPr lang="es-ES" sz="1400" dirty="0">
                <a:latin typeface="Consolas" panose="020B0609020204030204" pitchFamily="49" charset="0"/>
              </a:rPr>
              <a:t>			- Desarrollo Web en Entorno Servidor - </a:t>
            </a:r>
          </a:p>
          <a:p>
            <a:r>
              <a:rPr lang="es-ES" sz="1400" dirty="0">
                <a:latin typeface="Consolas" panose="020B0609020204030204" pitchFamily="49" charset="0"/>
              </a:rPr>
              <a:t>		&lt;/</a:t>
            </a:r>
            <a:r>
              <a:rPr lang="es-ES" sz="1400" dirty="0" err="1">
                <a:latin typeface="Consolas" panose="020B0609020204030204" pitchFamily="49" charset="0"/>
              </a:rPr>
              <a:t>footer</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body</a:t>
            </a:r>
            <a:r>
              <a:rPr lang="es-ES" sz="1400" dirty="0">
                <a:latin typeface="Consolas" panose="020B0609020204030204" pitchFamily="49" charset="0"/>
              </a:rPr>
              <a:t>&gt; </a:t>
            </a:r>
          </a:p>
          <a:p>
            <a:r>
              <a:rPr lang="es-ES" sz="1400" dirty="0">
                <a:latin typeface="Consolas" panose="020B0609020204030204" pitchFamily="49" charset="0"/>
              </a:rPr>
              <a:t>&lt;/</a:t>
            </a:r>
            <a:r>
              <a:rPr lang="es-ES" sz="1400" dirty="0" err="1">
                <a:latin typeface="Consolas" panose="020B0609020204030204" pitchFamily="49" charset="0"/>
              </a:rPr>
              <a:t>html</a:t>
            </a:r>
            <a:r>
              <a:rPr lang="es-ES" sz="1400" dirty="0">
                <a:latin typeface="Consolas" panose="020B0609020204030204" pitchFamily="49" charset="0"/>
              </a:rPr>
              <a:t>&gt;</a:t>
            </a:r>
          </a:p>
        </p:txBody>
      </p:sp>
      <p:sp>
        <p:nvSpPr>
          <p:cNvPr id="14" name="Rectángulo redondeado 13"/>
          <p:cNvSpPr/>
          <p:nvPr/>
        </p:nvSpPr>
        <p:spPr>
          <a:xfrm>
            <a:off x="2660075" y="200279"/>
            <a:ext cx="8890242" cy="1213660"/>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dirty="0" smtClean="0">
                <a:solidFill>
                  <a:schemeClr val="tx1"/>
                </a:solidFill>
              </a:rPr>
              <a:t>Este archivo crea la </a:t>
            </a:r>
            <a:r>
              <a:rPr lang="es-ES" sz="1300" b="1" dirty="0" smtClean="0">
                <a:solidFill>
                  <a:schemeClr val="tx1"/>
                </a:solidFill>
              </a:rPr>
              <a:t>vista de la parte fija de la página web </a:t>
            </a:r>
            <a:r>
              <a:rPr lang="es-ES" sz="1300" dirty="0" smtClean="0">
                <a:solidFill>
                  <a:schemeClr val="tx1"/>
                </a:solidFill>
              </a:rPr>
              <a:t>(lo que no va a cambiar, estemos en el apartado que estemos). En este caso: el </a:t>
            </a:r>
            <a:r>
              <a:rPr lang="es-ES" sz="1300" dirty="0" err="1" smtClean="0">
                <a:solidFill>
                  <a:schemeClr val="tx1"/>
                </a:solidFill>
              </a:rPr>
              <a:t>header</a:t>
            </a:r>
            <a:r>
              <a:rPr lang="es-ES" sz="1300" dirty="0" smtClean="0">
                <a:solidFill>
                  <a:schemeClr val="tx1"/>
                </a:solidFill>
              </a:rPr>
              <a:t> (parte de arriba), el </a:t>
            </a:r>
            <a:r>
              <a:rPr lang="es-ES" sz="1300" dirty="0" err="1" smtClean="0">
                <a:solidFill>
                  <a:schemeClr val="tx1"/>
                </a:solidFill>
              </a:rPr>
              <a:t>nav</a:t>
            </a:r>
            <a:r>
              <a:rPr lang="es-ES" sz="1300" dirty="0" smtClean="0">
                <a:solidFill>
                  <a:schemeClr val="tx1"/>
                </a:solidFill>
              </a:rPr>
              <a:t> (parte de la izquierda) y el </a:t>
            </a:r>
            <a:r>
              <a:rPr lang="es-ES" sz="1300" dirty="0" err="1" smtClean="0">
                <a:solidFill>
                  <a:schemeClr val="tx1"/>
                </a:solidFill>
              </a:rPr>
              <a:t>footer</a:t>
            </a:r>
            <a:r>
              <a:rPr lang="es-ES" sz="1300" dirty="0" smtClean="0">
                <a:solidFill>
                  <a:schemeClr val="tx1"/>
                </a:solidFill>
              </a:rPr>
              <a:t> (parte de abajo).</a:t>
            </a:r>
          </a:p>
          <a:p>
            <a:pPr algn="ctr"/>
            <a:r>
              <a:rPr lang="es-ES" sz="1300" dirty="0" smtClean="0">
                <a:solidFill>
                  <a:schemeClr val="tx1"/>
                </a:solidFill>
              </a:rPr>
              <a:t>La parte cambiante será lo restante, o sea, el </a:t>
            </a:r>
            <a:r>
              <a:rPr lang="es-ES" sz="1300" dirty="0" err="1" smtClean="0">
                <a:solidFill>
                  <a:schemeClr val="tx1"/>
                </a:solidFill>
              </a:rPr>
              <a:t>main</a:t>
            </a:r>
            <a:r>
              <a:rPr lang="es-ES" sz="1300" dirty="0" smtClean="0">
                <a:solidFill>
                  <a:schemeClr val="tx1"/>
                </a:solidFill>
              </a:rPr>
              <a:t> (zona central). En dicha parte, como ves, sólo se hace un echo de una variable llamada </a:t>
            </a:r>
            <a:r>
              <a:rPr lang="es-ES" sz="1300" dirty="0" smtClean="0">
                <a:solidFill>
                  <a:srgbClr val="FF0000"/>
                </a:solidFill>
              </a:rPr>
              <a:t>$contenido</a:t>
            </a:r>
            <a:r>
              <a:rPr lang="es-ES" sz="1300" dirty="0" smtClean="0">
                <a:solidFill>
                  <a:schemeClr val="tx1"/>
                </a:solidFill>
              </a:rPr>
              <a:t>. Dicha variable se “llenará”</a:t>
            </a:r>
            <a:r>
              <a:rPr lang="es-ES" sz="800" dirty="0" smtClean="0">
                <a:solidFill>
                  <a:schemeClr val="tx1"/>
                </a:solidFill>
              </a:rPr>
              <a:t> </a:t>
            </a:r>
            <a:r>
              <a:rPr lang="es-ES" sz="1300" dirty="0" smtClean="0">
                <a:solidFill>
                  <a:schemeClr val="tx1"/>
                </a:solidFill>
              </a:rPr>
              <a:t>en cada uno de los apartados con un contenido distinto (en el archivo destinado a la vista de cada una de las secciones de la página web).</a:t>
            </a:r>
            <a:endParaRPr lang="es-ES" sz="1300" dirty="0">
              <a:solidFill>
                <a:srgbClr val="FF0000"/>
              </a:solidFill>
            </a:endParaRPr>
          </a:p>
        </p:txBody>
      </p:sp>
      <p:sp>
        <p:nvSpPr>
          <p:cNvPr id="15" name="Rectángulo redondeado 14"/>
          <p:cNvSpPr/>
          <p:nvPr/>
        </p:nvSpPr>
        <p:spPr>
          <a:xfrm>
            <a:off x="669037" y="6037918"/>
            <a:ext cx="6950964" cy="479186"/>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dirty="0" smtClean="0">
                <a:solidFill>
                  <a:schemeClr val="tx1"/>
                </a:solidFill>
              </a:rPr>
              <a:t>      </a:t>
            </a:r>
            <a:r>
              <a:rPr lang="es-ES" sz="1400" dirty="0" smtClean="0">
                <a:solidFill>
                  <a:schemeClr val="tx1"/>
                </a:solidFill>
              </a:rPr>
              <a:t>En Symfony, las distintas vistas no se “juntarán” de esta manera. Lo veremos…</a:t>
            </a:r>
            <a:endParaRPr lang="es-ES" sz="1400" dirty="0">
              <a:solidFill>
                <a:schemeClr val="bg1">
                  <a:lumMod val="85000"/>
                </a:schemeClr>
              </a:solidFill>
            </a:endParaRPr>
          </a:p>
        </p:txBody>
      </p:sp>
      <p:pic>
        <p:nvPicPr>
          <p:cNvPr id="16" name="Picture 2" descr="Resultado de imagen de symf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454" y="6111113"/>
            <a:ext cx="323272" cy="32327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8075930" y="4925924"/>
            <a:ext cx="3790950" cy="1590675"/>
          </a:xfrm>
          <a:prstGeom prst="rect">
            <a:avLst/>
          </a:prstGeom>
        </p:spPr>
      </p:pic>
    </p:spTree>
    <p:extLst>
      <p:ext uri="{BB962C8B-B14F-4D97-AF65-F5344CB8AC3E}">
        <p14:creationId xmlns:p14="http://schemas.microsoft.com/office/powerpoint/2010/main" val="3167381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426750"/>
            <a:ext cx="8851677" cy="3631763"/>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Las plantillas PHP</a:t>
            </a:r>
          </a:p>
          <a:p>
            <a:pPr algn="just"/>
            <a:endParaRPr lang="es-ES" sz="1600" dirty="0" smtClean="0">
              <a:solidFill>
                <a:schemeClr val="accent3"/>
              </a:solidFill>
              <a:latin typeface="Tahoma" panose="020B0604030504040204" pitchFamily="34" charset="0"/>
              <a:ea typeface="Tahoma" panose="020B0604030504040204" pitchFamily="34" charset="0"/>
              <a:cs typeface="Tahoma" panose="020B0604030504040204" pitchFamily="34" charset="0"/>
            </a:endParaRPr>
          </a:p>
          <a:p>
            <a:pPr algn="just"/>
            <a:r>
              <a:rPr lang="es-ES" dirty="0"/>
              <a:t>Una plantilla es un fichero de texto con la información necesaria para generar documentos en cualquier formato de texto (HTML, XML, JSON, etc.). Cualquier tipo de plantilla consiste en un documento con el formato que se quiere generar, y con variables expresadas en el lenguaje propio de la plantilla y que representan a los valores que son calculados dinámicamente por la aplicación</a:t>
            </a:r>
            <a:r>
              <a:rPr lang="es-ES" dirty="0" smtClean="0"/>
              <a:t>.</a:t>
            </a:r>
          </a:p>
          <a:p>
            <a:pPr algn="just"/>
            <a:endParaRPr lang="es-ES" dirty="0"/>
          </a:p>
          <a:p>
            <a:pPr algn="just"/>
            <a:r>
              <a:rPr lang="es-ES" dirty="0"/>
              <a:t>Cuando desarrollamos aplicaciones web con PHP, la forma más sencilla de implementar plantillas es usando el propio PHP como lenguaje de plantillas. ¿Qué significa esto? Pues que cuando queremos introducir un dato dinámico utilizamos el lenguaje PHP para hacerlo (exactamente, lo que hemos venido haciendo hasta ahora a lo largo del curso). </a:t>
            </a:r>
            <a:endParaRPr lang="es-ES" sz="1600" dirty="0"/>
          </a:p>
        </p:txBody>
      </p:sp>
    </p:spTree>
    <p:extLst>
      <p:ext uri="{BB962C8B-B14F-4D97-AF65-F5344CB8AC3E}">
        <p14:creationId xmlns:p14="http://schemas.microsoft.com/office/powerpoint/2010/main" val="1943325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332509" y="272471"/>
            <a:ext cx="2724727" cy="561206"/>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mostrarAlimentos.php</a:t>
            </a:r>
          </a:p>
          <a:p>
            <a:pPr algn="ctr"/>
            <a:r>
              <a:rPr lang="es-ES" sz="1200" dirty="0">
                <a:solidFill>
                  <a:schemeClr val="tx1"/>
                </a:solidFill>
              </a:rPr>
              <a:t>(Dentro de templates</a:t>
            </a:r>
            <a:r>
              <a:rPr lang="es-ES" sz="1200" dirty="0" smtClean="0">
                <a:solidFill>
                  <a:schemeClr val="tx1"/>
                </a:solidFill>
              </a:rPr>
              <a:t>)</a:t>
            </a:r>
            <a:endParaRPr lang="es-ES" sz="1200" dirty="0">
              <a:solidFill>
                <a:schemeClr val="tx1"/>
              </a:solidFill>
            </a:endParaRPr>
          </a:p>
        </p:txBody>
      </p:sp>
      <p:sp>
        <p:nvSpPr>
          <p:cNvPr id="2" name="CuadroTexto 1"/>
          <p:cNvSpPr txBox="1"/>
          <p:nvPr/>
        </p:nvSpPr>
        <p:spPr>
          <a:xfrm>
            <a:off x="332509" y="1060483"/>
            <a:ext cx="9256659" cy="4832092"/>
          </a:xfrm>
          <a:prstGeom prst="rect">
            <a:avLst/>
          </a:prstGeom>
          <a:noFill/>
        </p:spPr>
        <p:txBody>
          <a:bodyPr wrap="square" numCol="1" rtlCol="0">
            <a:spAutoFit/>
          </a:bodyPr>
          <a:lstStyle/>
          <a:p>
            <a:r>
              <a:rPr lang="es-ES" sz="1400" b="1" dirty="0">
                <a:latin typeface="Consolas" panose="020B0609020204030204" pitchFamily="49" charset="0"/>
              </a:rPr>
              <a:t>&lt;?</a:t>
            </a:r>
            <a:r>
              <a:rPr lang="es-ES" sz="1400" b="1" dirty="0" err="1">
                <a:latin typeface="Consolas" panose="020B0609020204030204" pitchFamily="49" charset="0"/>
              </a:rPr>
              <a:t>php</a:t>
            </a:r>
            <a:r>
              <a:rPr lang="es-ES" sz="1400" b="1" dirty="0">
                <a:latin typeface="Consolas" panose="020B0609020204030204" pitchFamily="49" charset="0"/>
              </a:rPr>
              <a:t> </a:t>
            </a:r>
            <a:r>
              <a:rPr lang="es-ES" sz="1400" b="1" dirty="0" err="1">
                <a:solidFill>
                  <a:schemeClr val="accent2"/>
                </a:solidFill>
                <a:latin typeface="Consolas" panose="020B0609020204030204" pitchFamily="49" charset="0"/>
              </a:rPr>
              <a:t>ob_start</a:t>
            </a:r>
            <a:r>
              <a:rPr lang="es-ES" sz="1400" b="1" dirty="0">
                <a:solidFill>
                  <a:schemeClr val="accent2"/>
                </a:solidFill>
                <a:latin typeface="Consolas" panose="020B0609020204030204" pitchFamily="49" charset="0"/>
              </a:rPr>
              <a:t>()</a:t>
            </a:r>
            <a:r>
              <a:rPr lang="es-ES" sz="1400" b="1" dirty="0">
                <a:solidFill>
                  <a:srgbClr val="FF0000"/>
                </a:solidFill>
                <a:latin typeface="Consolas" panose="020B0609020204030204" pitchFamily="49" charset="0"/>
              </a:rPr>
              <a:t> </a:t>
            </a:r>
            <a:r>
              <a:rPr lang="es-ES" sz="1400" b="1" dirty="0">
                <a:latin typeface="Consolas" panose="020B0609020204030204" pitchFamily="49" charset="0"/>
              </a:rPr>
              <a:t>?&gt;</a:t>
            </a:r>
          </a:p>
          <a:p>
            <a:r>
              <a:rPr lang="es-ES" sz="1400" dirty="0">
                <a:latin typeface="Consolas" panose="020B0609020204030204" pitchFamily="49" charset="0"/>
              </a:rPr>
              <a:t>	</a:t>
            </a:r>
          </a:p>
          <a:p>
            <a:r>
              <a:rPr lang="es-ES" sz="1400" dirty="0">
                <a:latin typeface="Consolas" panose="020B0609020204030204" pitchFamily="49" charset="0"/>
              </a:rPr>
              <a:t>	&lt;h2&gt;Ver alimentos&lt;/h2</a:t>
            </a:r>
            <a:r>
              <a:rPr lang="es-ES" sz="1400" dirty="0" smtClean="0">
                <a:latin typeface="Consolas" panose="020B0609020204030204" pitchFamily="49" charset="0"/>
              </a:rPr>
              <a:t>&gt;</a:t>
            </a:r>
          </a:p>
          <a:p>
            <a:r>
              <a:rPr lang="es-ES" sz="1400" dirty="0">
                <a:latin typeface="Consolas" panose="020B0609020204030204" pitchFamily="49" charset="0"/>
              </a:rPr>
              <a:t>	&lt;</a:t>
            </a:r>
            <a:r>
              <a:rPr lang="es-ES" sz="1400" dirty="0" err="1">
                <a:latin typeface="Consolas" panose="020B0609020204030204" pitchFamily="49" charset="0"/>
              </a:rPr>
              <a:t>table</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tr</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th</a:t>
            </a:r>
            <a:r>
              <a:rPr lang="es-ES" sz="1400" dirty="0">
                <a:latin typeface="Consolas" panose="020B0609020204030204" pitchFamily="49" charset="0"/>
              </a:rPr>
              <a:t>&gt;alimento (por 100g)&lt;/</a:t>
            </a:r>
            <a:r>
              <a:rPr lang="es-ES" sz="1400" dirty="0" err="1">
                <a:latin typeface="Consolas" panose="020B0609020204030204" pitchFamily="49" charset="0"/>
              </a:rPr>
              <a:t>th</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th</a:t>
            </a:r>
            <a:r>
              <a:rPr lang="es-ES" sz="1400" dirty="0">
                <a:latin typeface="Consolas" panose="020B0609020204030204" pitchFamily="49" charset="0"/>
              </a:rPr>
              <a:t>&gt;</a:t>
            </a:r>
            <a:r>
              <a:rPr lang="es-ES" sz="1400" dirty="0" err="1">
                <a:latin typeface="Consolas" panose="020B0609020204030204" pitchFamily="49" charset="0"/>
              </a:rPr>
              <a:t>energia</a:t>
            </a:r>
            <a:r>
              <a:rPr lang="es-ES" sz="1400" dirty="0">
                <a:latin typeface="Consolas" panose="020B0609020204030204" pitchFamily="49" charset="0"/>
              </a:rPr>
              <a:t> (Kcal)&lt;/</a:t>
            </a:r>
            <a:r>
              <a:rPr lang="es-ES" sz="1400" dirty="0" err="1">
                <a:latin typeface="Consolas" panose="020B0609020204030204" pitchFamily="49" charset="0"/>
              </a:rPr>
              <a:t>th</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th</a:t>
            </a:r>
            <a:r>
              <a:rPr lang="es-ES" sz="1400" dirty="0">
                <a:latin typeface="Consolas" panose="020B0609020204030204" pitchFamily="49" charset="0"/>
              </a:rPr>
              <a:t>&gt;grasa (g)&lt;/</a:t>
            </a:r>
            <a:r>
              <a:rPr lang="es-ES" sz="1400" dirty="0" err="1">
                <a:latin typeface="Consolas" panose="020B0609020204030204" pitchFamily="49" charset="0"/>
              </a:rPr>
              <a:t>th</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tr</a:t>
            </a:r>
            <a:r>
              <a:rPr lang="es-ES" sz="1400" dirty="0">
                <a:latin typeface="Consolas" panose="020B0609020204030204" pitchFamily="49" charset="0"/>
              </a:rPr>
              <a:t>&gt; </a:t>
            </a:r>
          </a:p>
          <a:p>
            <a:r>
              <a:rPr lang="es-ES" sz="1400" dirty="0">
                <a:latin typeface="Consolas" panose="020B0609020204030204" pitchFamily="49" charset="0"/>
              </a:rPr>
              <a:t>		</a:t>
            </a:r>
            <a:r>
              <a:rPr lang="es-ES" sz="1400" b="1" dirty="0">
                <a:latin typeface="Consolas" panose="020B0609020204030204" pitchFamily="49" charset="0"/>
              </a:rPr>
              <a:t>&lt;?</a:t>
            </a:r>
            <a:r>
              <a:rPr lang="es-ES" sz="1400" b="1" dirty="0" err="1">
                <a:latin typeface="Consolas" panose="020B0609020204030204" pitchFamily="49" charset="0"/>
              </a:rPr>
              <a:t>php</a:t>
            </a:r>
            <a:r>
              <a:rPr lang="es-ES" sz="1400" b="1" dirty="0">
                <a:latin typeface="Consolas" panose="020B0609020204030204" pitchFamily="49" charset="0"/>
              </a:rPr>
              <a:t> </a:t>
            </a:r>
            <a:r>
              <a:rPr lang="es-ES" sz="1400" dirty="0" err="1" smtClean="0">
                <a:latin typeface="Consolas" panose="020B0609020204030204" pitchFamily="49" charset="0"/>
              </a:rPr>
              <a:t>foreach</a:t>
            </a:r>
            <a:r>
              <a:rPr lang="es-ES" sz="1400" dirty="0" smtClean="0">
                <a:latin typeface="Consolas" panose="020B0609020204030204" pitchFamily="49" charset="0"/>
              </a:rPr>
              <a:t> ($</a:t>
            </a:r>
            <a:r>
              <a:rPr lang="es-ES" sz="1400" dirty="0">
                <a:latin typeface="Consolas" panose="020B0609020204030204" pitchFamily="49" charset="0"/>
              </a:rPr>
              <a:t>params['alimentos'] as $alimento</a:t>
            </a:r>
            <a:r>
              <a:rPr lang="es-ES" sz="1400" dirty="0" smtClean="0">
                <a:latin typeface="Consolas" panose="020B0609020204030204" pitchFamily="49" charset="0"/>
              </a:rPr>
              <a:t>) : </a:t>
            </a:r>
            <a:r>
              <a:rPr lang="es-ES" sz="1400" b="1" dirty="0" smtClean="0">
                <a:latin typeface="Consolas" panose="020B0609020204030204" pitchFamily="49" charset="0"/>
              </a:rPr>
              <a:t>?&gt; </a:t>
            </a:r>
            <a:endParaRPr lang="es-ES" sz="1400" b="1" dirty="0">
              <a:latin typeface="Consolas" panose="020B0609020204030204" pitchFamily="49" charset="0"/>
            </a:endParaRPr>
          </a:p>
          <a:p>
            <a:r>
              <a:rPr lang="es-ES" sz="1400" dirty="0">
                <a:latin typeface="Consolas" panose="020B0609020204030204" pitchFamily="49" charset="0"/>
              </a:rPr>
              <a:t>		&lt;</a:t>
            </a:r>
            <a:r>
              <a:rPr lang="es-ES" sz="1400" dirty="0" err="1">
                <a:latin typeface="Consolas" panose="020B0609020204030204" pitchFamily="49" charset="0"/>
              </a:rPr>
              <a:t>tr</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td</a:t>
            </a:r>
            <a:r>
              <a:rPr lang="es-ES" sz="1400" dirty="0">
                <a:latin typeface="Consolas" panose="020B0609020204030204" pitchFamily="49" charset="0"/>
              </a:rPr>
              <a:t>&gt;&lt;a </a:t>
            </a:r>
            <a:r>
              <a:rPr lang="es-ES" sz="1400" dirty="0" err="1">
                <a:latin typeface="Consolas" panose="020B0609020204030204" pitchFamily="49" charset="0"/>
              </a:rPr>
              <a:t>href</a:t>
            </a:r>
            <a:r>
              <a:rPr lang="es-ES" sz="1400" dirty="0">
                <a:latin typeface="Consolas" panose="020B0609020204030204" pitchFamily="49" charset="0"/>
              </a:rPr>
              <a:t>="</a:t>
            </a:r>
            <a:r>
              <a:rPr lang="es-ES" sz="1400" dirty="0" err="1">
                <a:latin typeface="Consolas" panose="020B0609020204030204" pitchFamily="49" charset="0"/>
              </a:rPr>
              <a:t>index.php?ruta</a:t>
            </a:r>
            <a:r>
              <a:rPr lang="es-ES" sz="1400" dirty="0">
                <a:latin typeface="Consolas" panose="020B0609020204030204" pitchFamily="49" charset="0"/>
              </a:rPr>
              <a:t>=</a:t>
            </a:r>
            <a:r>
              <a:rPr lang="es-ES" sz="1400" dirty="0" err="1">
                <a:latin typeface="Consolas" panose="020B0609020204030204" pitchFamily="49" charset="0"/>
              </a:rPr>
              <a:t>ver&amp;id</a:t>
            </a:r>
            <a:r>
              <a:rPr lang="es-ES" sz="1400" dirty="0">
                <a:latin typeface="Consolas" panose="020B0609020204030204" pitchFamily="49" charset="0"/>
              </a:rPr>
              <a:t>=</a:t>
            </a:r>
            <a:r>
              <a:rPr lang="es-ES" sz="1400" b="1" dirty="0">
                <a:latin typeface="Consolas" panose="020B0609020204030204" pitchFamily="49" charset="0"/>
              </a:rPr>
              <a:t>&lt;?</a:t>
            </a:r>
            <a:r>
              <a:rPr lang="es-ES" sz="1400" b="1" dirty="0" err="1">
                <a:latin typeface="Consolas" panose="020B0609020204030204" pitchFamily="49" charset="0"/>
              </a:rPr>
              <a:t>php</a:t>
            </a:r>
            <a:r>
              <a:rPr lang="es-ES" sz="1400" dirty="0">
                <a:latin typeface="Consolas" panose="020B0609020204030204" pitchFamily="49" charset="0"/>
              </a:rPr>
              <a:t> echo $alimento['id</a:t>
            </a:r>
            <a:r>
              <a:rPr lang="es-ES" sz="1400" dirty="0" smtClean="0">
                <a:latin typeface="Consolas" panose="020B0609020204030204" pitchFamily="49" charset="0"/>
              </a:rPr>
              <a:t>']</a:t>
            </a:r>
            <a:r>
              <a:rPr lang="es-ES" sz="1400" b="1" dirty="0" smtClean="0">
                <a:latin typeface="Consolas" panose="020B0609020204030204" pitchFamily="49" charset="0"/>
              </a:rPr>
              <a:t>?&gt;</a:t>
            </a:r>
            <a:r>
              <a:rPr lang="es-ES" sz="1400" dirty="0" smtClean="0">
                <a:latin typeface="Consolas" panose="020B0609020204030204" pitchFamily="49" charset="0"/>
              </a:rPr>
              <a:t>"&gt;</a:t>
            </a:r>
          </a:p>
          <a:p>
            <a:r>
              <a:rPr lang="es-ES" sz="1400" dirty="0">
                <a:latin typeface="Consolas" panose="020B0609020204030204" pitchFamily="49" charset="0"/>
              </a:rPr>
              <a:t>	</a:t>
            </a:r>
            <a:r>
              <a:rPr lang="es-ES" sz="1400" dirty="0" smtClean="0">
                <a:latin typeface="Consolas" panose="020B0609020204030204" pitchFamily="49" charset="0"/>
              </a:rPr>
              <a:t>			</a:t>
            </a:r>
            <a:r>
              <a:rPr lang="es-ES" sz="1400" b="1" dirty="0" smtClean="0">
                <a:latin typeface="Consolas" panose="020B0609020204030204" pitchFamily="49" charset="0"/>
              </a:rPr>
              <a:t>&lt;?</a:t>
            </a:r>
            <a:r>
              <a:rPr lang="es-ES" sz="1400" dirty="0" err="1">
                <a:latin typeface="Consolas" panose="020B0609020204030204" pitchFamily="49" charset="0"/>
              </a:rPr>
              <a:t>php</a:t>
            </a:r>
            <a:r>
              <a:rPr lang="es-ES" sz="1400" dirty="0">
                <a:latin typeface="Consolas" panose="020B0609020204030204" pitchFamily="49" charset="0"/>
              </a:rPr>
              <a:t> echo $alimento['nombre'] </a:t>
            </a:r>
            <a:r>
              <a:rPr lang="es-ES" sz="1400" b="1" dirty="0">
                <a:latin typeface="Consolas" panose="020B0609020204030204" pitchFamily="49" charset="0"/>
              </a:rPr>
              <a:t>?&gt;</a:t>
            </a:r>
            <a:r>
              <a:rPr lang="es-ES" sz="1400" dirty="0">
                <a:latin typeface="Consolas" panose="020B0609020204030204" pitchFamily="49" charset="0"/>
              </a:rPr>
              <a:t>&lt;/a&gt;&lt;/</a:t>
            </a:r>
            <a:r>
              <a:rPr lang="es-ES" sz="1400" dirty="0" err="1">
                <a:latin typeface="Consolas" panose="020B0609020204030204" pitchFamily="49" charset="0"/>
              </a:rPr>
              <a:t>td</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td</a:t>
            </a:r>
            <a:r>
              <a:rPr lang="es-ES" sz="1400" dirty="0">
                <a:latin typeface="Consolas" panose="020B0609020204030204" pitchFamily="49" charset="0"/>
              </a:rPr>
              <a:t>&gt;&lt;?</a:t>
            </a:r>
            <a:r>
              <a:rPr lang="es-ES" sz="1400" dirty="0" err="1">
                <a:latin typeface="Consolas" panose="020B0609020204030204" pitchFamily="49" charset="0"/>
              </a:rPr>
              <a:t>php</a:t>
            </a:r>
            <a:r>
              <a:rPr lang="es-ES" sz="1400" dirty="0">
                <a:latin typeface="Consolas" panose="020B0609020204030204" pitchFamily="49" charset="0"/>
              </a:rPr>
              <a:t> echo $alimento['</a:t>
            </a:r>
            <a:r>
              <a:rPr lang="es-ES" sz="1400" dirty="0" err="1">
                <a:latin typeface="Consolas" panose="020B0609020204030204" pitchFamily="49" charset="0"/>
              </a:rPr>
              <a:t>energia</a:t>
            </a:r>
            <a:r>
              <a:rPr lang="es-ES" sz="1400" dirty="0">
                <a:latin typeface="Consolas" panose="020B0609020204030204" pitchFamily="49" charset="0"/>
              </a:rPr>
              <a:t>']?&gt;&lt;/</a:t>
            </a:r>
            <a:r>
              <a:rPr lang="es-ES" sz="1400" dirty="0" err="1">
                <a:latin typeface="Consolas" panose="020B0609020204030204" pitchFamily="49" charset="0"/>
              </a:rPr>
              <a:t>td</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td</a:t>
            </a:r>
            <a:r>
              <a:rPr lang="es-ES" sz="1400" dirty="0">
                <a:latin typeface="Consolas" panose="020B0609020204030204" pitchFamily="49" charset="0"/>
              </a:rPr>
              <a:t>&gt;&lt;?</a:t>
            </a:r>
            <a:r>
              <a:rPr lang="es-ES" sz="1400" dirty="0" err="1">
                <a:latin typeface="Consolas" panose="020B0609020204030204" pitchFamily="49" charset="0"/>
              </a:rPr>
              <a:t>php</a:t>
            </a:r>
            <a:r>
              <a:rPr lang="es-ES" sz="1400" dirty="0">
                <a:latin typeface="Consolas" panose="020B0609020204030204" pitchFamily="49" charset="0"/>
              </a:rPr>
              <a:t> echo $alimento['</a:t>
            </a:r>
            <a:r>
              <a:rPr lang="es-ES" sz="1400" dirty="0" err="1">
                <a:latin typeface="Consolas" panose="020B0609020204030204" pitchFamily="49" charset="0"/>
              </a:rPr>
              <a:t>grasatotal</a:t>
            </a:r>
            <a:r>
              <a:rPr lang="es-ES" sz="1400" dirty="0">
                <a:latin typeface="Consolas" panose="020B0609020204030204" pitchFamily="49" charset="0"/>
              </a:rPr>
              <a:t>']?&gt;&lt;/</a:t>
            </a:r>
            <a:r>
              <a:rPr lang="es-ES" sz="1400" dirty="0" err="1">
                <a:latin typeface="Consolas" panose="020B0609020204030204" pitchFamily="49" charset="0"/>
              </a:rPr>
              <a:t>td</a:t>
            </a:r>
            <a:r>
              <a:rPr lang="es-ES" sz="1400" dirty="0">
                <a:latin typeface="Consolas" panose="020B0609020204030204" pitchFamily="49" charset="0"/>
              </a:rPr>
              <a:t>&gt; </a:t>
            </a:r>
          </a:p>
          <a:p>
            <a:r>
              <a:rPr lang="es-ES" sz="1400" dirty="0">
                <a:latin typeface="Consolas" panose="020B0609020204030204" pitchFamily="49" charset="0"/>
              </a:rPr>
              <a:t>		&lt;/</a:t>
            </a:r>
            <a:r>
              <a:rPr lang="es-ES" sz="1400" dirty="0" err="1">
                <a:latin typeface="Consolas" panose="020B0609020204030204" pitchFamily="49" charset="0"/>
              </a:rPr>
              <a:t>tr</a:t>
            </a:r>
            <a:r>
              <a:rPr lang="es-ES" sz="1400" dirty="0">
                <a:latin typeface="Consolas" panose="020B0609020204030204" pitchFamily="49" charset="0"/>
              </a:rPr>
              <a:t>&gt; </a:t>
            </a:r>
          </a:p>
          <a:p>
            <a:r>
              <a:rPr lang="es-ES" sz="1400" dirty="0">
                <a:latin typeface="Consolas" panose="020B0609020204030204" pitchFamily="49" charset="0"/>
              </a:rPr>
              <a:t>		</a:t>
            </a:r>
            <a:r>
              <a:rPr lang="es-ES" sz="1400" b="1" dirty="0">
                <a:latin typeface="Consolas" panose="020B0609020204030204" pitchFamily="49" charset="0"/>
              </a:rPr>
              <a:t>&lt;?</a:t>
            </a:r>
            <a:r>
              <a:rPr lang="es-ES" sz="1400" b="1" dirty="0" err="1">
                <a:latin typeface="Consolas" panose="020B0609020204030204" pitchFamily="49" charset="0"/>
              </a:rPr>
              <a:t>php</a:t>
            </a:r>
            <a:r>
              <a:rPr lang="es-ES" sz="1400" dirty="0">
                <a:latin typeface="Consolas" panose="020B0609020204030204" pitchFamily="49" charset="0"/>
              </a:rPr>
              <a:t> </a:t>
            </a:r>
            <a:r>
              <a:rPr lang="es-ES" sz="1400" dirty="0" err="1">
                <a:latin typeface="Consolas" panose="020B0609020204030204" pitchFamily="49" charset="0"/>
              </a:rPr>
              <a:t>endforeach</a:t>
            </a:r>
            <a:r>
              <a:rPr lang="es-ES" sz="1400" dirty="0">
                <a:latin typeface="Consolas" panose="020B0609020204030204" pitchFamily="49" charset="0"/>
              </a:rPr>
              <a:t>;</a:t>
            </a:r>
            <a:r>
              <a:rPr lang="es-ES" sz="1400" b="1" dirty="0">
                <a:latin typeface="Consolas" panose="020B0609020204030204" pitchFamily="49" charset="0"/>
              </a:rPr>
              <a:t> ?&gt; </a:t>
            </a:r>
          </a:p>
          <a:p>
            <a:r>
              <a:rPr lang="es-ES" sz="1400" dirty="0">
                <a:latin typeface="Consolas" panose="020B0609020204030204" pitchFamily="49" charset="0"/>
              </a:rPr>
              <a:t>	&lt;/</a:t>
            </a:r>
            <a:r>
              <a:rPr lang="es-ES" sz="1400" dirty="0" err="1">
                <a:latin typeface="Consolas" panose="020B0609020204030204" pitchFamily="49" charset="0"/>
              </a:rPr>
              <a:t>table</a:t>
            </a:r>
            <a:r>
              <a:rPr lang="es-ES" sz="1400" dirty="0">
                <a:latin typeface="Consolas" panose="020B0609020204030204" pitchFamily="49" charset="0"/>
              </a:rPr>
              <a:t>&gt;</a:t>
            </a:r>
          </a:p>
          <a:p>
            <a:endParaRPr lang="es-ES" sz="1400" dirty="0">
              <a:latin typeface="Consolas" panose="020B0609020204030204" pitchFamily="49" charset="0"/>
            </a:endParaRPr>
          </a:p>
          <a:p>
            <a:r>
              <a:rPr lang="es-ES" sz="1400" b="1" dirty="0">
                <a:latin typeface="Consolas" panose="020B0609020204030204" pitchFamily="49" charset="0"/>
              </a:rPr>
              <a:t>&lt;?</a:t>
            </a:r>
            <a:r>
              <a:rPr lang="es-ES" sz="1400" b="1" dirty="0" err="1">
                <a:latin typeface="Consolas" panose="020B0609020204030204" pitchFamily="49" charset="0"/>
              </a:rPr>
              <a:t>php</a:t>
            </a:r>
            <a:r>
              <a:rPr lang="es-ES" sz="1400" b="1" dirty="0">
                <a:latin typeface="Consolas" panose="020B0609020204030204" pitchFamily="49" charset="0"/>
              </a:rPr>
              <a:t> </a:t>
            </a:r>
            <a:r>
              <a:rPr lang="es-ES" sz="1400" b="1" dirty="0">
                <a:solidFill>
                  <a:schemeClr val="accent2"/>
                </a:solidFill>
                <a:latin typeface="Consolas" panose="020B0609020204030204" pitchFamily="49" charset="0"/>
              </a:rPr>
              <a:t>$contenido = </a:t>
            </a:r>
            <a:r>
              <a:rPr lang="es-ES" sz="1400" b="1" dirty="0" err="1">
                <a:solidFill>
                  <a:schemeClr val="accent2"/>
                </a:solidFill>
                <a:latin typeface="Consolas" panose="020B0609020204030204" pitchFamily="49" charset="0"/>
              </a:rPr>
              <a:t>ob_get_clean</a:t>
            </a:r>
            <a:r>
              <a:rPr lang="es-ES" sz="1400" b="1" dirty="0">
                <a:solidFill>
                  <a:schemeClr val="accent2"/>
                </a:solidFill>
                <a:latin typeface="Consolas" panose="020B0609020204030204" pitchFamily="49" charset="0"/>
              </a:rPr>
              <a:t>() </a:t>
            </a:r>
            <a:r>
              <a:rPr lang="es-ES" sz="1400" b="1" dirty="0" smtClean="0">
                <a:latin typeface="Consolas" panose="020B0609020204030204" pitchFamily="49" charset="0"/>
              </a:rPr>
              <a:t>?&gt;</a:t>
            </a:r>
          </a:p>
          <a:p>
            <a:endParaRPr lang="es-ES" sz="1400" dirty="0" smtClean="0">
              <a:latin typeface="Consolas" panose="020B0609020204030204" pitchFamily="49" charset="0"/>
            </a:endParaRPr>
          </a:p>
          <a:p>
            <a:r>
              <a:rPr lang="es-ES" sz="1400" b="1" dirty="0" smtClean="0">
                <a:latin typeface="Consolas" panose="020B0609020204030204" pitchFamily="49" charset="0"/>
              </a:rPr>
              <a:t>&lt;?</a:t>
            </a:r>
            <a:r>
              <a:rPr lang="es-ES" sz="1400" b="1" dirty="0" err="1">
                <a:latin typeface="Consolas" panose="020B0609020204030204" pitchFamily="49" charset="0"/>
              </a:rPr>
              <a:t>php</a:t>
            </a:r>
            <a:r>
              <a:rPr lang="es-ES" sz="1400" b="1" dirty="0">
                <a:latin typeface="Consolas" panose="020B0609020204030204" pitchFamily="49" charset="0"/>
              </a:rPr>
              <a:t> </a:t>
            </a:r>
            <a:r>
              <a:rPr lang="es-ES" sz="1400" b="1" dirty="0" err="1">
                <a:solidFill>
                  <a:srgbClr val="00B0F0"/>
                </a:solidFill>
                <a:latin typeface="Consolas" panose="020B0609020204030204" pitchFamily="49" charset="0"/>
              </a:rPr>
              <a:t>include</a:t>
            </a:r>
            <a:r>
              <a:rPr lang="es-ES" sz="1400" b="1" dirty="0">
                <a:solidFill>
                  <a:srgbClr val="00B0F0"/>
                </a:solidFill>
                <a:latin typeface="Consolas" panose="020B0609020204030204" pitchFamily="49" charset="0"/>
              </a:rPr>
              <a:t> 'layout.php' </a:t>
            </a:r>
            <a:r>
              <a:rPr lang="es-ES" sz="1400" b="1" dirty="0">
                <a:latin typeface="Consolas" panose="020B0609020204030204" pitchFamily="49" charset="0"/>
              </a:rPr>
              <a:t>?&gt;</a:t>
            </a:r>
            <a:endParaRPr lang="es-ES" sz="1100" b="1" dirty="0">
              <a:latin typeface="Consolas" panose="020B0609020204030204" pitchFamily="49" charset="0"/>
            </a:endParaRPr>
          </a:p>
        </p:txBody>
      </p:sp>
      <p:sp>
        <p:nvSpPr>
          <p:cNvPr id="11" name="Rectángulo redondeado 10"/>
          <p:cNvSpPr/>
          <p:nvPr/>
        </p:nvSpPr>
        <p:spPr>
          <a:xfrm>
            <a:off x="4850015" y="272471"/>
            <a:ext cx="6832648" cy="1688676"/>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300" dirty="0" smtClean="0">
                <a:solidFill>
                  <a:schemeClr val="tx1"/>
                </a:solidFill>
              </a:rPr>
              <a:t>Este archivo crea la </a:t>
            </a:r>
            <a:r>
              <a:rPr lang="es-ES" sz="1300" b="1" dirty="0" smtClean="0">
                <a:solidFill>
                  <a:schemeClr val="tx1"/>
                </a:solidFill>
              </a:rPr>
              <a:t>vista del apartado “ver alimentos”</a:t>
            </a:r>
            <a:r>
              <a:rPr lang="es-ES" sz="1300" dirty="0" smtClean="0">
                <a:solidFill>
                  <a:schemeClr val="tx1"/>
                </a:solidFill>
              </a:rPr>
              <a:t>.</a:t>
            </a:r>
          </a:p>
          <a:p>
            <a:pPr algn="just"/>
            <a:endParaRPr lang="es-ES" sz="800" dirty="0" smtClean="0">
              <a:solidFill>
                <a:schemeClr val="tx1"/>
              </a:solidFill>
            </a:endParaRPr>
          </a:p>
          <a:p>
            <a:pPr algn="just"/>
            <a:r>
              <a:rPr lang="es-ES" sz="1300" dirty="0" smtClean="0">
                <a:solidFill>
                  <a:schemeClr val="tx1"/>
                </a:solidFill>
              </a:rPr>
              <a:t>Lo que hace es:</a:t>
            </a:r>
          </a:p>
          <a:p>
            <a:pPr marL="285750" indent="-285750" algn="just">
              <a:buFont typeface="Arial" panose="020B0604020202020204" pitchFamily="34" charset="0"/>
              <a:buChar char="•"/>
            </a:pPr>
            <a:r>
              <a:rPr lang="es-ES" sz="1300" dirty="0" smtClean="0">
                <a:solidFill>
                  <a:schemeClr val="tx1"/>
                </a:solidFill>
              </a:rPr>
              <a:t>Gracias a </a:t>
            </a:r>
            <a:r>
              <a:rPr lang="es-ES" sz="1300" b="1" dirty="0" err="1" smtClean="0">
                <a:solidFill>
                  <a:schemeClr val="accent2"/>
                </a:solidFill>
              </a:rPr>
              <a:t>ob_start</a:t>
            </a:r>
            <a:r>
              <a:rPr lang="es-ES" sz="1300" b="1" dirty="0" smtClean="0">
                <a:solidFill>
                  <a:schemeClr val="accent2"/>
                </a:solidFill>
              </a:rPr>
              <a:t>() </a:t>
            </a:r>
            <a:r>
              <a:rPr lang="es-ES" sz="1300" dirty="0" smtClean="0">
                <a:solidFill>
                  <a:schemeClr val="tx1"/>
                </a:solidFill>
              </a:rPr>
              <a:t>y</a:t>
            </a:r>
            <a:r>
              <a:rPr lang="es-ES" sz="1300" b="1" dirty="0" smtClean="0">
                <a:solidFill>
                  <a:schemeClr val="tx1"/>
                </a:solidFill>
              </a:rPr>
              <a:t> </a:t>
            </a:r>
            <a:r>
              <a:rPr lang="es-ES" sz="1300" b="1" dirty="0" err="1" smtClean="0">
                <a:solidFill>
                  <a:schemeClr val="accent2"/>
                </a:solidFill>
              </a:rPr>
              <a:t>ob_get_clean</a:t>
            </a:r>
            <a:r>
              <a:rPr lang="es-ES" sz="1300" b="1" dirty="0" smtClean="0">
                <a:solidFill>
                  <a:schemeClr val="accent2"/>
                </a:solidFill>
              </a:rPr>
              <a:t>(), </a:t>
            </a:r>
            <a:r>
              <a:rPr lang="es-ES" sz="1300" dirty="0" smtClean="0">
                <a:solidFill>
                  <a:schemeClr val="tx1"/>
                </a:solidFill>
              </a:rPr>
              <a:t>se introduce en la variable </a:t>
            </a:r>
            <a:r>
              <a:rPr lang="es-ES" sz="1300" dirty="0" smtClean="0">
                <a:solidFill>
                  <a:schemeClr val="accent2"/>
                </a:solidFill>
              </a:rPr>
              <a:t>$contenido </a:t>
            </a:r>
            <a:r>
              <a:rPr lang="es-ES" sz="1300" dirty="0" smtClean="0">
                <a:solidFill>
                  <a:schemeClr val="tx1"/>
                </a:solidFill>
              </a:rPr>
              <a:t>todo lo que se quiere mostrar en dicho apartado de la web.</a:t>
            </a:r>
          </a:p>
          <a:p>
            <a:pPr marL="285750" indent="-285750" algn="just">
              <a:buFont typeface="Arial" panose="020B0604020202020204" pitchFamily="34" charset="0"/>
              <a:buChar char="•"/>
            </a:pPr>
            <a:r>
              <a:rPr lang="es-ES" sz="1300" dirty="0" smtClean="0">
                <a:solidFill>
                  <a:schemeClr val="tx1"/>
                </a:solidFill>
              </a:rPr>
              <a:t>Después, una vez “llenada” la variable $contenido, se incluye </a:t>
            </a:r>
            <a:r>
              <a:rPr lang="es-ES" sz="1300" dirty="0" smtClean="0">
                <a:solidFill>
                  <a:srgbClr val="0070C0"/>
                </a:solidFill>
              </a:rPr>
              <a:t>$</a:t>
            </a:r>
            <a:r>
              <a:rPr lang="es-ES" sz="1300" dirty="0" err="1" smtClean="0">
                <a:solidFill>
                  <a:srgbClr val="0070C0"/>
                </a:solidFill>
              </a:rPr>
              <a:t>layout</a:t>
            </a:r>
            <a:r>
              <a:rPr lang="es-ES" sz="1300" dirty="0" smtClean="0">
                <a:solidFill>
                  <a:schemeClr val="tx1"/>
                </a:solidFill>
              </a:rPr>
              <a:t>.</a:t>
            </a:r>
          </a:p>
          <a:p>
            <a:pPr marL="285750" indent="-285750" algn="just">
              <a:buFont typeface="Arial" panose="020B0604020202020204" pitchFamily="34" charset="0"/>
              <a:buChar char="•"/>
            </a:pPr>
            <a:endParaRPr lang="es-ES" sz="800" dirty="0">
              <a:solidFill>
                <a:schemeClr val="tx1"/>
              </a:solidFill>
            </a:endParaRPr>
          </a:p>
          <a:p>
            <a:pPr algn="just"/>
            <a:r>
              <a:rPr lang="es-ES" sz="1300" dirty="0" smtClean="0">
                <a:solidFill>
                  <a:schemeClr val="tx1"/>
                </a:solidFill>
              </a:rPr>
              <a:t>(en todas las vistas de los otros apartados, se repetirá este proceso)</a:t>
            </a:r>
            <a:endParaRPr lang="es-ES" sz="1300" dirty="0">
              <a:solidFill>
                <a:srgbClr val="FF0000"/>
              </a:solidFill>
            </a:endParaRPr>
          </a:p>
        </p:txBody>
      </p:sp>
      <p:sp>
        <p:nvSpPr>
          <p:cNvPr id="12" name="Rectángulo redondeado 11"/>
          <p:cNvSpPr/>
          <p:nvPr/>
        </p:nvSpPr>
        <p:spPr>
          <a:xfrm>
            <a:off x="5638431" y="5746389"/>
            <a:ext cx="6234544" cy="728390"/>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400" dirty="0" smtClean="0">
                <a:solidFill>
                  <a:schemeClr val="tx1"/>
                </a:solidFill>
              </a:rPr>
              <a:t>Tras este ejercicio, no volveremos a usar las funciones </a:t>
            </a:r>
            <a:r>
              <a:rPr lang="es-ES" sz="1400" b="1" dirty="0" err="1" smtClean="0">
                <a:solidFill>
                  <a:schemeClr val="tx1"/>
                </a:solidFill>
              </a:rPr>
              <a:t>ob_start</a:t>
            </a:r>
            <a:r>
              <a:rPr lang="es-ES" sz="1400" b="1" dirty="0" smtClean="0">
                <a:solidFill>
                  <a:schemeClr val="tx1"/>
                </a:solidFill>
              </a:rPr>
              <a:t>() </a:t>
            </a:r>
            <a:r>
              <a:rPr lang="es-ES" sz="1400" dirty="0" smtClean="0">
                <a:solidFill>
                  <a:schemeClr val="tx1"/>
                </a:solidFill>
              </a:rPr>
              <a:t>y </a:t>
            </a:r>
            <a:r>
              <a:rPr lang="es-ES" sz="1400" b="1" dirty="0" err="1" smtClean="0">
                <a:solidFill>
                  <a:schemeClr val="tx1"/>
                </a:solidFill>
              </a:rPr>
              <a:t>ob_get_clean</a:t>
            </a:r>
            <a:r>
              <a:rPr lang="es-ES" sz="1400" b="1" dirty="0" smtClean="0">
                <a:solidFill>
                  <a:schemeClr val="tx1"/>
                </a:solidFill>
              </a:rPr>
              <a:t>()</a:t>
            </a:r>
            <a:r>
              <a:rPr lang="es-ES" sz="1400" dirty="0" smtClean="0">
                <a:solidFill>
                  <a:schemeClr val="tx1"/>
                </a:solidFill>
              </a:rPr>
              <a:t>. En Symfony veremos que las plantillas funcionan de</a:t>
            </a:r>
            <a:br>
              <a:rPr lang="es-ES" sz="1400" dirty="0" smtClean="0">
                <a:solidFill>
                  <a:schemeClr val="tx1"/>
                </a:solidFill>
              </a:rPr>
            </a:br>
            <a:r>
              <a:rPr lang="es-ES" sz="1400" dirty="0" smtClean="0">
                <a:solidFill>
                  <a:schemeClr val="tx1"/>
                </a:solidFill>
              </a:rPr>
              <a:t>un modo distinto. Se hacen con </a:t>
            </a:r>
            <a:r>
              <a:rPr lang="es-ES" sz="1400" i="1" dirty="0" smtClean="0">
                <a:solidFill>
                  <a:schemeClr val="tx1"/>
                </a:solidFill>
              </a:rPr>
              <a:t>Twig</a:t>
            </a:r>
            <a:r>
              <a:rPr lang="es-ES" sz="1400" dirty="0" smtClean="0">
                <a:solidFill>
                  <a:schemeClr val="tx1"/>
                </a:solidFill>
              </a:rPr>
              <a:t> y se basan en bloques y herencia.</a:t>
            </a:r>
            <a:endParaRPr lang="es-ES" sz="1400" dirty="0">
              <a:solidFill>
                <a:schemeClr val="bg1">
                  <a:lumMod val="85000"/>
                </a:schemeClr>
              </a:solidFill>
            </a:endParaRPr>
          </a:p>
        </p:txBody>
      </p:sp>
      <p:pic>
        <p:nvPicPr>
          <p:cNvPr id="13" name="Picture 2" descr="Resultado de imagen de symf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096" y="5996918"/>
            <a:ext cx="323272" cy="32327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7515189" y="3927567"/>
            <a:ext cx="4081404" cy="14746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4437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186112" y="889610"/>
            <a:ext cx="2882208"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dirty="0" smtClean="0">
                <a:solidFill>
                  <a:schemeClr val="tx1"/>
                </a:solidFill>
              </a:rPr>
              <a:t>inicio.php </a:t>
            </a:r>
            <a:r>
              <a:rPr lang="es-ES" sz="1200" dirty="0" smtClean="0">
                <a:solidFill>
                  <a:prstClr val="black"/>
                </a:solidFill>
              </a:rPr>
              <a:t>(</a:t>
            </a:r>
            <a:r>
              <a:rPr lang="es-ES" sz="1200" dirty="0">
                <a:solidFill>
                  <a:prstClr val="black"/>
                </a:solidFill>
              </a:rPr>
              <a:t>Dentro de templates</a:t>
            </a:r>
            <a:r>
              <a:rPr lang="es-ES" sz="1200" dirty="0" smtClean="0">
                <a:solidFill>
                  <a:prstClr val="black"/>
                </a:solidFill>
              </a:rPr>
              <a:t>)</a:t>
            </a:r>
            <a:endParaRPr lang="es-ES" dirty="0">
              <a:solidFill>
                <a:schemeClr val="tx1"/>
              </a:solidFill>
            </a:endParaRPr>
          </a:p>
        </p:txBody>
      </p:sp>
      <p:sp>
        <p:nvSpPr>
          <p:cNvPr id="2" name="CuadroTexto 1"/>
          <p:cNvSpPr txBox="1"/>
          <p:nvPr/>
        </p:nvSpPr>
        <p:spPr>
          <a:xfrm>
            <a:off x="145643" y="1453271"/>
            <a:ext cx="5035957" cy="1754326"/>
          </a:xfrm>
          <a:prstGeom prst="rect">
            <a:avLst/>
          </a:prstGeom>
          <a:noFill/>
        </p:spPr>
        <p:txBody>
          <a:bodyPr wrap="square" numCol="1" rtlCol="0">
            <a:spAutoFit/>
          </a:bodyPr>
          <a:lstStyle/>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FF0000"/>
                </a:solidFill>
                <a:latin typeface="Consolas" panose="020B0609020204030204" pitchFamily="49" charset="0"/>
              </a:rPr>
              <a:t>ob_start</a:t>
            </a:r>
            <a:r>
              <a:rPr lang="es-ES" sz="1200" b="1" dirty="0">
                <a:solidFill>
                  <a:srgbClr val="FF0000"/>
                </a:solidFill>
                <a:latin typeface="Consolas" panose="020B0609020204030204" pitchFamily="49" charset="0"/>
              </a:rPr>
              <a:t>() </a:t>
            </a:r>
            <a:r>
              <a:rPr lang="es-ES" sz="1200" b="1" dirty="0">
                <a:latin typeface="Consolas" panose="020B0609020204030204" pitchFamily="49" charset="0"/>
              </a:rPr>
              <a:t>?&gt;</a:t>
            </a:r>
          </a:p>
          <a:p>
            <a:endParaRPr lang="es-ES" sz="1200" dirty="0">
              <a:latin typeface="Consolas" panose="020B0609020204030204" pitchFamily="49" charset="0"/>
            </a:endParaRPr>
          </a:p>
          <a:p>
            <a:r>
              <a:rPr lang="es-ES" sz="1200" dirty="0">
                <a:latin typeface="Consolas" panose="020B0609020204030204" pitchFamily="49" charset="0"/>
              </a:rPr>
              <a:t>	&lt;h2&gt;Inicio&lt;/h2</a:t>
            </a:r>
            <a:r>
              <a:rPr lang="es-ES" sz="1200" dirty="0" smtClean="0">
                <a:latin typeface="Consolas" panose="020B0609020204030204" pitchFamily="49" charset="0"/>
              </a:rPr>
              <a:t>&gt;</a:t>
            </a:r>
            <a:r>
              <a:rPr lang="es-ES" sz="1200" dirty="0">
                <a:latin typeface="Consolas" panose="020B0609020204030204" pitchFamily="49" charset="0"/>
              </a:rPr>
              <a:t>	</a:t>
            </a:r>
          </a:p>
          <a:p>
            <a:r>
              <a:rPr lang="es-ES" sz="1200" dirty="0">
                <a:latin typeface="Consolas" panose="020B0609020204030204" pitchFamily="49" charset="0"/>
              </a:rPr>
              <a:t>	&lt;time&gt; Fecha: &lt;?</a:t>
            </a:r>
            <a:r>
              <a:rPr lang="es-ES" sz="1200" dirty="0" err="1">
                <a:latin typeface="Consolas" panose="020B0609020204030204" pitchFamily="49" charset="0"/>
              </a:rPr>
              <a:t>php</a:t>
            </a:r>
            <a:r>
              <a:rPr lang="es-ES" sz="1200" dirty="0">
                <a:latin typeface="Consolas" panose="020B0609020204030204" pitchFamily="49" charset="0"/>
              </a:rPr>
              <a:t> echo $params['fecha'] ?&gt; &lt;/time&gt; </a:t>
            </a:r>
          </a:p>
          <a:p>
            <a:r>
              <a:rPr lang="es-ES" sz="1200" dirty="0">
                <a:latin typeface="Consolas" panose="020B0609020204030204" pitchFamily="49" charset="0"/>
              </a:rPr>
              <a:t>	&lt;p&gt;Bienvenido a la aplicación de alimentos&lt;/p&gt; </a:t>
            </a:r>
          </a:p>
          <a:p>
            <a:endParaRPr lang="es-ES" sz="1200"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a:solidFill>
                  <a:srgbClr val="FF0000"/>
                </a:solidFill>
                <a:latin typeface="Consolas" panose="020B0609020204030204" pitchFamily="49" charset="0"/>
              </a:rPr>
              <a:t>$contenido = </a:t>
            </a:r>
            <a:r>
              <a:rPr lang="es-ES" sz="1200" b="1" dirty="0" err="1">
                <a:solidFill>
                  <a:srgbClr val="FF0000"/>
                </a:solidFill>
                <a:latin typeface="Consolas" panose="020B0609020204030204" pitchFamily="49" charset="0"/>
              </a:rPr>
              <a:t>ob_get_clean</a:t>
            </a:r>
            <a:r>
              <a:rPr lang="es-ES" sz="1200" b="1" dirty="0">
                <a:solidFill>
                  <a:srgbClr val="FF0000"/>
                </a:solidFill>
                <a:latin typeface="Consolas" panose="020B0609020204030204" pitchFamily="49" charset="0"/>
              </a:rPr>
              <a:t>() </a:t>
            </a:r>
            <a:r>
              <a:rPr lang="es-ES" sz="1200" b="1" dirty="0">
                <a:latin typeface="Consolas" panose="020B0609020204030204" pitchFamily="49" charset="0"/>
              </a:rPr>
              <a:t>?&gt;</a:t>
            </a:r>
          </a:p>
          <a:p>
            <a:endParaRPr lang="es-ES" sz="1200" dirty="0">
              <a:latin typeface="Consolas" panose="020B0609020204030204" pitchFamily="49" charset="0"/>
            </a:endParaRPr>
          </a:p>
          <a:p>
            <a:r>
              <a:rPr lang="es-ES" sz="1200" b="1" dirty="0">
                <a:solidFill>
                  <a:srgbClr val="00B0F0"/>
                </a:solidFill>
                <a:latin typeface="Consolas" panose="020B0609020204030204" pitchFamily="49" charset="0"/>
              </a:rPr>
              <a:t>&lt;?</a:t>
            </a:r>
            <a:r>
              <a:rPr lang="es-ES" sz="1200" b="1" dirty="0" err="1">
                <a:solidFill>
                  <a:srgbClr val="00B0F0"/>
                </a:solidFill>
                <a:latin typeface="Consolas" panose="020B0609020204030204" pitchFamily="49" charset="0"/>
              </a:rPr>
              <a:t>php</a:t>
            </a:r>
            <a:r>
              <a:rPr lang="es-ES" sz="1200" b="1" dirty="0">
                <a:solidFill>
                  <a:srgbClr val="00B0F0"/>
                </a:solidFill>
                <a:latin typeface="Consolas" panose="020B0609020204030204" pitchFamily="49" charset="0"/>
              </a:rPr>
              <a:t> </a:t>
            </a:r>
            <a:r>
              <a:rPr lang="es-ES" sz="1200" b="1" dirty="0" err="1">
                <a:solidFill>
                  <a:srgbClr val="00B0F0"/>
                </a:solidFill>
                <a:latin typeface="Consolas" panose="020B0609020204030204" pitchFamily="49" charset="0"/>
              </a:rPr>
              <a:t>include</a:t>
            </a:r>
            <a:r>
              <a:rPr lang="es-ES" sz="1200" b="1" dirty="0">
                <a:solidFill>
                  <a:srgbClr val="00B0F0"/>
                </a:solidFill>
                <a:latin typeface="Consolas" panose="020B0609020204030204" pitchFamily="49" charset="0"/>
              </a:rPr>
              <a:t> 'layout.php' ?&gt;</a:t>
            </a:r>
            <a:endParaRPr lang="es-ES" sz="900" b="1" dirty="0">
              <a:solidFill>
                <a:srgbClr val="00B0F0"/>
              </a:solidFill>
              <a:latin typeface="Consolas" panose="020B0609020204030204" pitchFamily="49" charset="0"/>
            </a:endParaRPr>
          </a:p>
        </p:txBody>
      </p:sp>
      <p:sp>
        <p:nvSpPr>
          <p:cNvPr id="11" name="Rectángulo redondeado 10"/>
          <p:cNvSpPr/>
          <p:nvPr/>
        </p:nvSpPr>
        <p:spPr>
          <a:xfrm>
            <a:off x="5415280" y="192405"/>
            <a:ext cx="4064000"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insertarAlimento.php </a:t>
            </a:r>
            <a:r>
              <a:rPr lang="es-ES" sz="1200" dirty="0" smtClean="0">
                <a:solidFill>
                  <a:schemeClr val="tx1"/>
                </a:solidFill>
              </a:rPr>
              <a:t>(Dentro de templates)</a:t>
            </a:r>
            <a:endParaRPr lang="es-ES" sz="1200" dirty="0">
              <a:solidFill>
                <a:schemeClr val="tx1"/>
              </a:solidFill>
            </a:endParaRPr>
          </a:p>
        </p:txBody>
      </p:sp>
      <p:sp>
        <p:nvSpPr>
          <p:cNvPr id="4" name="Rectángulo 3"/>
          <p:cNvSpPr/>
          <p:nvPr/>
        </p:nvSpPr>
        <p:spPr>
          <a:xfrm>
            <a:off x="5393698" y="757530"/>
            <a:ext cx="6798302" cy="6186309"/>
          </a:xfrm>
          <a:prstGeom prst="rect">
            <a:avLst/>
          </a:prstGeom>
        </p:spPr>
        <p:txBody>
          <a:bodyPr wrap="square">
            <a:spAutoFit/>
          </a:bodyPr>
          <a:lstStyle/>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FF0000"/>
                </a:solidFill>
                <a:latin typeface="Consolas" panose="020B0609020204030204" pitchFamily="49" charset="0"/>
              </a:rPr>
              <a:t>ob_start</a:t>
            </a:r>
            <a:r>
              <a:rPr lang="es-ES" sz="1200" b="1" dirty="0">
                <a:solidFill>
                  <a:srgbClr val="FF0000"/>
                </a:solidFill>
                <a:latin typeface="Consolas" panose="020B0609020204030204" pitchFamily="49" charset="0"/>
              </a:rPr>
              <a:t>() </a:t>
            </a:r>
            <a:r>
              <a:rPr lang="es-ES" sz="1200" b="1" dirty="0">
                <a:latin typeface="Consolas" panose="020B0609020204030204" pitchFamily="49" charset="0"/>
              </a:rPr>
              <a:t>?&gt;</a:t>
            </a:r>
          </a:p>
          <a:p>
            <a:endParaRPr lang="es-ES" sz="1200" dirty="0">
              <a:latin typeface="Consolas" panose="020B0609020204030204" pitchFamily="49" charset="0"/>
            </a:endParaRPr>
          </a:p>
          <a:p>
            <a:r>
              <a:rPr lang="es-ES" sz="1200" dirty="0">
                <a:latin typeface="Consolas" panose="020B0609020204030204" pitchFamily="49" charset="0"/>
              </a:rPr>
              <a:t>	&lt;h2&gt;Insertar alimento&lt;/h2</a:t>
            </a:r>
            <a:r>
              <a:rPr lang="es-ES" sz="1200" dirty="0" smtClean="0">
                <a:latin typeface="Consolas" panose="020B0609020204030204" pitchFamily="49" charset="0"/>
              </a:rPr>
              <a:t>&gt;</a:t>
            </a:r>
            <a:endParaRPr lang="es-ES" sz="1200" dirty="0">
              <a:latin typeface="Consolas" panose="020B0609020204030204" pitchFamily="49" charset="0"/>
            </a:endParaRPr>
          </a:p>
          <a:p>
            <a:r>
              <a:rPr lang="es-ES" sz="1200" dirty="0">
                <a:latin typeface="Consolas" panose="020B0609020204030204" pitchFamily="49" charset="0"/>
              </a:rPr>
              <a:t>	&lt;?</a:t>
            </a:r>
            <a:r>
              <a:rPr lang="es-ES" sz="1200" dirty="0" err="1">
                <a:latin typeface="Consolas" panose="020B0609020204030204" pitchFamily="49" charset="0"/>
              </a:rPr>
              <a:t>php</a:t>
            </a:r>
            <a:r>
              <a:rPr lang="es-ES" sz="1200" dirty="0">
                <a:latin typeface="Consolas" panose="020B0609020204030204" pitchFamily="49" charset="0"/>
              </a:rPr>
              <a:t> </a:t>
            </a:r>
            <a:r>
              <a:rPr lang="es-ES" sz="1200" dirty="0" err="1">
                <a:latin typeface="Consolas" panose="020B0609020204030204" pitchFamily="49" charset="0"/>
              </a:rPr>
              <a:t>if</a:t>
            </a:r>
            <a:r>
              <a:rPr lang="es-ES" sz="1200" dirty="0">
                <a:latin typeface="Consolas" panose="020B0609020204030204" pitchFamily="49" charset="0"/>
              </a:rPr>
              <a:t>(</a:t>
            </a:r>
            <a:r>
              <a:rPr lang="es-ES" sz="1200" dirty="0" err="1">
                <a:latin typeface="Consolas" panose="020B0609020204030204" pitchFamily="49" charset="0"/>
              </a:rPr>
              <a:t>isset</a:t>
            </a:r>
            <a:r>
              <a:rPr lang="es-ES" sz="1200" dirty="0">
                <a:latin typeface="Consolas" panose="020B0609020204030204" pitchFamily="49" charset="0"/>
              </a:rPr>
              <a:t>($params['mensaje'])) :?&gt; </a:t>
            </a:r>
          </a:p>
          <a:p>
            <a:r>
              <a:rPr lang="es-ES" sz="1200" dirty="0">
                <a:latin typeface="Consolas" panose="020B0609020204030204" pitchFamily="49" charset="0"/>
              </a:rPr>
              <a:t>		&lt;div </a:t>
            </a:r>
            <a:r>
              <a:rPr lang="es-ES" sz="1200" dirty="0" err="1">
                <a:latin typeface="Consolas" panose="020B0609020204030204" pitchFamily="49" charset="0"/>
              </a:rPr>
              <a:t>class</a:t>
            </a:r>
            <a:r>
              <a:rPr lang="es-ES" sz="1200" dirty="0">
                <a:latin typeface="Consolas" panose="020B0609020204030204" pitchFamily="49" charset="0"/>
              </a:rPr>
              <a:t>="mensaje"&gt;&lt;?</a:t>
            </a:r>
            <a:r>
              <a:rPr lang="es-ES" sz="1200" dirty="0" err="1">
                <a:latin typeface="Consolas" panose="020B0609020204030204" pitchFamily="49" charset="0"/>
              </a:rPr>
              <a:t>php</a:t>
            </a:r>
            <a:r>
              <a:rPr lang="es-ES" sz="1200" dirty="0">
                <a:latin typeface="Consolas" panose="020B0609020204030204" pitchFamily="49" charset="0"/>
              </a:rPr>
              <a:t> echo $params['mensaje'] ?&gt;&lt;/div&gt; </a:t>
            </a:r>
          </a:p>
          <a:p>
            <a:r>
              <a:rPr lang="es-ES" sz="1200" dirty="0">
                <a:latin typeface="Consolas" panose="020B0609020204030204" pitchFamily="49" charset="0"/>
              </a:rPr>
              <a:t>	&lt;?</a:t>
            </a:r>
            <a:r>
              <a:rPr lang="es-ES" sz="1200" dirty="0" err="1">
                <a:latin typeface="Consolas" panose="020B0609020204030204" pitchFamily="49" charset="0"/>
              </a:rPr>
              <a:t>php</a:t>
            </a:r>
            <a:r>
              <a:rPr lang="es-ES" sz="1200" dirty="0">
                <a:latin typeface="Consolas" panose="020B0609020204030204" pitchFamily="49" charset="0"/>
              </a:rPr>
              <a:t> </a:t>
            </a:r>
            <a:r>
              <a:rPr lang="es-ES" sz="1200" dirty="0" err="1">
                <a:latin typeface="Consolas" panose="020B0609020204030204" pitchFamily="49" charset="0"/>
              </a:rPr>
              <a:t>endif</a:t>
            </a:r>
            <a:r>
              <a:rPr lang="es-ES" sz="1200" dirty="0">
                <a:latin typeface="Consolas" panose="020B0609020204030204" pitchFamily="49" charset="0"/>
              </a:rPr>
              <a:t>; ?&gt;</a:t>
            </a:r>
          </a:p>
          <a:p>
            <a:endParaRPr lang="es-ES" sz="1200" dirty="0">
              <a:latin typeface="Consolas" panose="020B0609020204030204" pitchFamily="49" charset="0"/>
            </a:endParaRPr>
          </a:p>
          <a:p>
            <a:r>
              <a:rPr lang="es-ES" sz="1200" dirty="0">
                <a:latin typeface="Consolas" panose="020B0609020204030204" pitchFamily="49" charset="0"/>
              </a:rPr>
              <a:t>	&lt;</a:t>
            </a:r>
            <a:r>
              <a:rPr lang="es-ES" sz="1200" dirty="0" err="1">
                <a:latin typeface="Consolas" panose="020B0609020204030204" pitchFamily="49" charset="0"/>
              </a:rPr>
              <a:t>form</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a:t>
            </a:r>
            <a:r>
              <a:rPr lang="es-ES" sz="1200" dirty="0" err="1">
                <a:latin typeface="Consolas" panose="020B0609020204030204" pitchFamily="49" charset="0"/>
              </a:rPr>
              <a:t>formInsertar</a:t>
            </a:r>
            <a:r>
              <a:rPr lang="es-ES" sz="1200" dirty="0">
                <a:latin typeface="Consolas" panose="020B0609020204030204" pitchFamily="49" charset="0"/>
              </a:rPr>
              <a:t>" </a:t>
            </a:r>
            <a:r>
              <a:rPr lang="es-ES" sz="1200" dirty="0" err="1">
                <a:latin typeface="Consolas" panose="020B0609020204030204" pitchFamily="49" charset="0"/>
              </a:rPr>
              <a:t>action</a:t>
            </a:r>
            <a:r>
              <a:rPr lang="es-ES" sz="1200" dirty="0">
                <a:latin typeface="Consolas" panose="020B0609020204030204" pitchFamily="49" charset="0"/>
              </a:rPr>
              <a:t>="</a:t>
            </a:r>
            <a:r>
              <a:rPr lang="es-ES" sz="1200" dirty="0" err="1">
                <a:latin typeface="Consolas" panose="020B0609020204030204" pitchFamily="49" charset="0"/>
              </a:rPr>
              <a:t>index.php?ruta</a:t>
            </a:r>
            <a:r>
              <a:rPr lang="es-ES" sz="1200" dirty="0">
                <a:latin typeface="Consolas" panose="020B0609020204030204" pitchFamily="49" charset="0"/>
              </a:rPr>
              <a:t>=insertar" </a:t>
            </a:r>
            <a:r>
              <a:rPr lang="es-ES" sz="1200" dirty="0" err="1">
                <a:latin typeface="Consolas" panose="020B0609020204030204" pitchFamily="49" charset="0"/>
              </a:rPr>
              <a:t>method</a:t>
            </a:r>
            <a:r>
              <a:rPr lang="es-ES" sz="1200" dirty="0">
                <a:latin typeface="Consolas" panose="020B0609020204030204" pitchFamily="49" charset="0"/>
              </a:rPr>
              <a:t>="POST"&gt; </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="nombre"&gt;Nombre&lt;/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="nombre" id="nombre" </a:t>
            </a:r>
            <a:r>
              <a:rPr lang="es-ES" sz="1200" dirty="0" err="1">
                <a:latin typeface="Consolas" panose="020B0609020204030204" pitchFamily="49" charset="0"/>
              </a:rPr>
              <a:t>value</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$params['nombre'] ?&gt;" /&gt; </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a:t>
            </a:r>
            <a:r>
              <a:rPr lang="es-ES" sz="1200" dirty="0" err="1">
                <a:latin typeface="Consolas" panose="020B0609020204030204" pitchFamily="49" charset="0"/>
              </a:rPr>
              <a:t>energia</a:t>
            </a:r>
            <a:r>
              <a:rPr lang="es-ES" sz="1200" dirty="0">
                <a:latin typeface="Consolas" panose="020B0609020204030204" pitchFamily="49" charset="0"/>
              </a:rPr>
              <a:t>"&gt;</a:t>
            </a:r>
            <a:r>
              <a:rPr lang="es-ES" sz="1200" dirty="0" err="1">
                <a:latin typeface="Consolas" panose="020B0609020204030204" pitchFamily="49" charset="0"/>
              </a:rPr>
              <a:t>Energia</a:t>
            </a:r>
            <a:r>
              <a:rPr lang="es-ES" sz="1200" dirty="0">
                <a:latin typeface="Consolas" panose="020B0609020204030204" pitchFamily="49" charset="0"/>
              </a:rPr>
              <a:t> (Kcal)&lt;/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a:t>
            </a:r>
            <a:r>
              <a:rPr lang="es-ES" sz="1200" dirty="0" err="1">
                <a:latin typeface="Consolas" panose="020B0609020204030204" pitchFamily="49" charset="0"/>
              </a:rPr>
              <a:t>energia</a:t>
            </a:r>
            <a:r>
              <a:rPr lang="es-ES" sz="1200" dirty="0">
                <a:latin typeface="Consolas" panose="020B0609020204030204" pitchFamily="49" charset="0"/>
              </a:rPr>
              <a:t>" id="</a:t>
            </a:r>
            <a:r>
              <a:rPr lang="es-ES" sz="1200" dirty="0" err="1">
                <a:latin typeface="Consolas" panose="020B0609020204030204" pitchFamily="49" charset="0"/>
              </a:rPr>
              <a:t>energia</a:t>
            </a:r>
            <a:r>
              <a:rPr lang="es-ES" sz="1200" dirty="0">
                <a:latin typeface="Consolas" panose="020B0609020204030204" pitchFamily="49" charset="0"/>
              </a:rPr>
              <a:t>" </a:t>
            </a:r>
            <a:r>
              <a:rPr lang="es-ES" sz="1200" dirty="0" err="1">
                <a:latin typeface="Consolas" panose="020B0609020204030204" pitchFamily="49" charset="0"/>
              </a:rPr>
              <a:t>value</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$params['</a:t>
            </a:r>
            <a:r>
              <a:rPr lang="es-ES" sz="1200" dirty="0" err="1">
                <a:latin typeface="Consolas" panose="020B0609020204030204" pitchFamily="49" charset="0"/>
              </a:rPr>
              <a:t>energia</a:t>
            </a:r>
            <a:r>
              <a:rPr lang="es-ES" sz="1200" dirty="0">
                <a:latin typeface="Consolas" panose="020B0609020204030204" pitchFamily="49" charset="0"/>
              </a:rPr>
              <a:t>'] ?&gt;" /&gt; </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a:t>
            </a:r>
            <a:r>
              <a:rPr lang="es-ES" sz="1200" dirty="0" err="1">
                <a:latin typeface="Consolas" panose="020B0609020204030204" pitchFamily="49" charset="0"/>
              </a:rPr>
              <a:t>proteina</a:t>
            </a:r>
            <a:r>
              <a:rPr lang="es-ES" sz="1200" dirty="0">
                <a:latin typeface="Consolas" panose="020B0609020204030204" pitchFamily="49" charset="0"/>
              </a:rPr>
              <a:t>"&gt;</a:t>
            </a:r>
            <a:r>
              <a:rPr lang="es-ES" sz="1200" dirty="0" err="1">
                <a:latin typeface="Consolas" panose="020B0609020204030204" pitchFamily="49" charset="0"/>
              </a:rPr>
              <a:t>Proteina</a:t>
            </a:r>
            <a:r>
              <a:rPr lang="es-ES" sz="1200" dirty="0">
                <a:latin typeface="Consolas" panose="020B0609020204030204" pitchFamily="49" charset="0"/>
              </a:rPr>
              <a:t> (g)&lt;/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a:t>
            </a:r>
            <a:r>
              <a:rPr lang="es-ES" sz="1200" dirty="0" err="1">
                <a:latin typeface="Consolas" panose="020B0609020204030204" pitchFamily="49" charset="0"/>
              </a:rPr>
              <a:t>proteina</a:t>
            </a:r>
            <a:r>
              <a:rPr lang="es-ES" sz="1200" dirty="0">
                <a:latin typeface="Consolas" panose="020B0609020204030204" pitchFamily="49" charset="0"/>
              </a:rPr>
              <a:t>" id="</a:t>
            </a:r>
            <a:r>
              <a:rPr lang="es-ES" sz="1200" dirty="0" err="1">
                <a:latin typeface="Consolas" panose="020B0609020204030204" pitchFamily="49" charset="0"/>
              </a:rPr>
              <a:t>proteina</a:t>
            </a:r>
            <a:r>
              <a:rPr lang="es-ES" sz="1200" dirty="0">
                <a:latin typeface="Consolas" panose="020B0609020204030204" pitchFamily="49" charset="0"/>
              </a:rPr>
              <a:t>" </a:t>
            </a:r>
            <a:r>
              <a:rPr lang="es-ES" sz="1200" dirty="0" err="1">
                <a:latin typeface="Consolas" panose="020B0609020204030204" pitchFamily="49" charset="0"/>
              </a:rPr>
              <a:t>value</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$params['</a:t>
            </a:r>
            <a:r>
              <a:rPr lang="es-ES" sz="1200" dirty="0" err="1">
                <a:latin typeface="Consolas" panose="020B0609020204030204" pitchFamily="49" charset="0"/>
              </a:rPr>
              <a:t>proteina</a:t>
            </a:r>
            <a:r>
              <a:rPr lang="es-ES" sz="1200" dirty="0">
                <a:latin typeface="Consolas" panose="020B0609020204030204" pitchFamily="49" charset="0"/>
              </a:rPr>
              <a:t>'] ?&gt;" /&gt; </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a:t>
            </a:r>
            <a:r>
              <a:rPr lang="es-ES" sz="1200" dirty="0" err="1">
                <a:latin typeface="Consolas" panose="020B0609020204030204" pitchFamily="49" charset="0"/>
              </a:rPr>
              <a:t>hc</a:t>
            </a:r>
            <a:r>
              <a:rPr lang="es-ES" sz="1200" dirty="0">
                <a:latin typeface="Consolas" panose="020B0609020204030204" pitchFamily="49" charset="0"/>
              </a:rPr>
              <a:t>"&gt;H. de carbono (g)&lt;/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a:t>
            </a:r>
            <a:r>
              <a:rPr lang="es-ES" sz="1200" dirty="0" err="1">
                <a:latin typeface="Consolas" panose="020B0609020204030204" pitchFamily="49" charset="0"/>
              </a:rPr>
              <a:t>hc</a:t>
            </a:r>
            <a:r>
              <a:rPr lang="es-ES" sz="1200" dirty="0">
                <a:latin typeface="Consolas" panose="020B0609020204030204" pitchFamily="49" charset="0"/>
              </a:rPr>
              <a:t>" id="</a:t>
            </a:r>
            <a:r>
              <a:rPr lang="es-ES" sz="1200" dirty="0" err="1">
                <a:latin typeface="Consolas" panose="020B0609020204030204" pitchFamily="49" charset="0"/>
              </a:rPr>
              <a:t>hc</a:t>
            </a:r>
            <a:r>
              <a:rPr lang="es-ES" sz="1200" dirty="0">
                <a:latin typeface="Consolas" panose="020B0609020204030204" pitchFamily="49" charset="0"/>
              </a:rPr>
              <a:t>" </a:t>
            </a:r>
            <a:r>
              <a:rPr lang="es-ES" sz="1200" dirty="0" err="1">
                <a:latin typeface="Consolas" panose="020B0609020204030204" pitchFamily="49" charset="0"/>
              </a:rPr>
              <a:t>value</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$params['</a:t>
            </a:r>
            <a:r>
              <a:rPr lang="es-ES" sz="1200" dirty="0" err="1">
                <a:latin typeface="Consolas" panose="020B0609020204030204" pitchFamily="49" charset="0"/>
              </a:rPr>
              <a:t>hc</a:t>
            </a:r>
            <a:r>
              <a:rPr lang="es-ES" sz="1200" dirty="0">
                <a:latin typeface="Consolas" panose="020B0609020204030204" pitchFamily="49" charset="0"/>
              </a:rPr>
              <a:t>'] ?&gt;" /&gt; </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="fibra"&gt;Fibra (g)&lt;/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="fibra" id="fibra" </a:t>
            </a:r>
            <a:r>
              <a:rPr lang="es-ES" sz="1200" dirty="0" err="1">
                <a:latin typeface="Consolas" panose="020B0609020204030204" pitchFamily="49" charset="0"/>
              </a:rPr>
              <a:t>value</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$params['fibra'] ?&gt;" /&gt; </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="grasa"&gt;Grasa total (g)&lt;/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="grasa" id="grasa" </a:t>
            </a:r>
            <a:r>
              <a:rPr lang="es-ES" sz="1200" dirty="0" err="1">
                <a:latin typeface="Consolas" panose="020B0609020204030204" pitchFamily="49" charset="0"/>
              </a:rPr>
              <a:t>value</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$params['grasa'] ?&gt;" /&gt;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submit</a:t>
            </a:r>
            <a:r>
              <a:rPr lang="es-ES" sz="1200" dirty="0">
                <a:latin typeface="Consolas" panose="020B0609020204030204" pitchFamily="49" charset="0"/>
              </a:rPr>
              <a:t>" </a:t>
            </a:r>
            <a:r>
              <a:rPr lang="es-ES" sz="1200" dirty="0" err="1">
                <a:latin typeface="Consolas" panose="020B0609020204030204" pitchFamily="49" charset="0"/>
              </a:rPr>
              <a:t>value</a:t>
            </a:r>
            <a:r>
              <a:rPr lang="es-ES" sz="1200" dirty="0">
                <a:latin typeface="Consolas" panose="020B0609020204030204" pitchFamily="49" charset="0"/>
              </a:rPr>
              <a:t>="insertar" </a:t>
            </a:r>
            <a:r>
              <a:rPr lang="es-ES" sz="1200" dirty="0" err="1">
                <a:latin typeface="Consolas" panose="020B0609020204030204" pitchFamily="49" charset="0"/>
              </a:rPr>
              <a:t>name</a:t>
            </a:r>
            <a:r>
              <a:rPr lang="es-ES" sz="1200" dirty="0">
                <a:latin typeface="Consolas" panose="020B0609020204030204" pitchFamily="49" charset="0"/>
              </a:rPr>
              <a:t>="insertar" /&gt; </a:t>
            </a:r>
          </a:p>
          <a:p>
            <a:r>
              <a:rPr lang="es-ES" sz="1200" dirty="0">
                <a:latin typeface="Consolas" panose="020B0609020204030204" pitchFamily="49" charset="0"/>
              </a:rPr>
              <a:t>		&lt;p&gt;* Los valores deben referirse a 100 g del alimento&lt;/p&gt; </a:t>
            </a:r>
          </a:p>
          <a:p>
            <a:r>
              <a:rPr lang="es-ES" sz="1200" dirty="0">
                <a:latin typeface="Consolas" panose="020B0609020204030204" pitchFamily="49" charset="0"/>
              </a:rPr>
              <a:t>	&lt;/</a:t>
            </a:r>
            <a:r>
              <a:rPr lang="es-ES" sz="1200" dirty="0" err="1">
                <a:latin typeface="Consolas" panose="020B0609020204030204" pitchFamily="49" charset="0"/>
              </a:rPr>
              <a:t>form</a:t>
            </a:r>
            <a:r>
              <a:rPr lang="es-ES" sz="1200" dirty="0">
                <a:latin typeface="Consolas" panose="020B0609020204030204" pitchFamily="49" charset="0"/>
              </a:rPr>
              <a:t>&gt;</a:t>
            </a:r>
          </a:p>
          <a:p>
            <a:endParaRPr lang="es-ES" sz="1200"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a:solidFill>
                  <a:srgbClr val="FF0000"/>
                </a:solidFill>
                <a:latin typeface="Consolas" panose="020B0609020204030204" pitchFamily="49" charset="0"/>
              </a:rPr>
              <a:t>$contenido = </a:t>
            </a:r>
            <a:r>
              <a:rPr lang="es-ES" sz="1200" b="1" dirty="0" err="1">
                <a:solidFill>
                  <a:srgbClr val="FF0000"/>
                </a:solidFill>
                <a:latin typeface="Consolas" panose="020B0609020204030204" pitchFamily="49" charset="0"/>
              </a:rPr>
              <a:t>ob_get_clean</a:t>
            </a:r>
            <a:r>
              <a:rPr lang="es-ES" sz="1200" b="1" dirty="0">
                <a:solidFill>
                  <a:srgbClr val="FF0000"/>
                </a:solidFill>
                <a:latin typeface="Consolas" panose="020B0609020204030204" pitchFamily="49" charset="0"/>
              </a:rPr>
              <a:t>() </a:t>
            </a:r>
            <a:r>
              <a:rPr lang="es-ES" sz="1200" b="1" dirty="0" smtClean="0">
                <a:latin typeface="Consolas" panose="020B0609020204030204" pitchFamily="49" charset="0"/>
              </a:rPr>
              <a:t>?&gt;</a:t>
            </a:r>
            <a:endParaRPr lang="es-ES" sz="1200" b="1"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00B0F0"/>
                </a:solidFill>
                <a:latin typeface="Consolas" panose="020B0609020204030204" pitchFamily="49" charset="0"/>
              </a:rPr>
              <a:t>include</a:t>
            </a:r>
            <a:r>
              <a:rPr lang="es-ES" sz="1200" b="1" dirty="0">
                <a:solidFill>
                  <a:srgbClr val="00B0F0"/>
                </a:solidFill>
                <a:latin typeface="Consolas" panose="020B0609020204030204" pitchFamily="49" charset="0"/>
              </a:rPr>
              <a:t> 'layout.php' </a:t>
            </a:r>
            <a:r>
              <a:rPr lang="es-ES" sz="1200" b="1" dirty="0">
                <a:latin typeface="Consolas" panose="020B0609020204030204" pitchFamily="49" charset="0"/>
              </a:rPr>
              <a:t>?&gt;</a:t>
            </a:r>
            <a:endParaRPr lang="es-ES" sz="1200" b="1" dirty="0"/>
          </a:p>
        </p:txBody>
      </p:sp>
      <p:sp>
        <p:nvSpPr>
          <p:cNvPr id="9" name="Rectángulo redondeado 8"/>
          <p:cNvSpPr/>
          <p:nvPr/>
        </p:nvSpPr>
        <p:spPr>
          <a:xfrm>
            <a:off x="176123" y="178028"/>
            <a:ext cx="4710837" cy="456754"/>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300" dirty="0" smtClean="0">
                <a:solidFill>
                  <a:schemeClr val="tx1"/>
                </a:solidFill>
              </a:rPr>
              <a:t>El resto de plantillas. Todas usan el método descrito antes…</a:t>
            </a:r>
            <a:endParaRPr lang="es-ES" sz="1300" dirty="0">
              <a:solidFill>
                <a:srgbClr val="FF0000"/>
              </a:solidFill>
            </a:endParaRPr>
          </a:p>
        </p:txBody>
      </p:sp>
      <p:pic>
        <p:nvPicPr>
          <p:cNvPr id="3" name="Imagen 2"/>
          <p:cNvPicPr>
            <a:picLocks noChangeAspect="1"/>
          </p:cNvPicPr>
          <p:nvPr/>
        </p:nvPicPr>
        <p:blipFill>
          <a:blip r:embed="rId3"/>
          <a:stretch>
            <a:fillRect/>
          </a:stretch>
        </p:blipFill>
        <p:spPr>
          <a:xfrm>
            <a:off x="308033" y="3451763"/>
            <a:ext cx="2038927" cy="797841"/>
          </a:xfrm>
          <a:prstGeom prst="rect">
            <a:avLst/>
          </a:prstGeom>
        </p:spPr>
      </p:pic>
      <p:pic>
        <p:nvPicPr>
          <p:cNvPr id="5" name="Imagen 4"/>
          <p:cNvPicPr>
            <a:picLocks noChangeAspect="1"/>
          </p:cNvPicPr>
          <p:nvPr/>
        </p:nvPicPr>
        <p:blipFill>
          <a:blip r:embed="rId4"/>
          <a:stretch>
            <a:fillRect/>
          </a:stretch>
        </p:blipFill>
        <p:spPr>
          <a:xfrm>
            <a:off x="2935086" y="3850684"/>
            <a:ext cx="2126131" cy="2750316"/>
          </a:xfrm>
          <a:prstGeom prst="rect">
            <a:avLst/>
          </a:prstGeom>
        </p:spPr>
      </p:pic>
    </p:spTree>
    <p:extLst>
      <p:ext uri="{BB962C8B-B14F-4D97-AF65-F5344CB8AC3E}">
        <p14:creationId xmlns:p14="http://schemas.microsoft.com/office/powerpoint/2010/main" val="3336656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201353" y="128756"/>
            <a:ext cx="2847862" cy="514823"/>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dirty="0" smtClean="0">
                <a:solidFill>
                  <a:schemeClr val="tx1"/>
                </a:solidFill>
              </a:rPr>
              <a:t>buscarPorNombre.php </a:t>
            </a:r>
            <a:r>
              <a:rPr lang="es-ES" sz="1200" dirty="0">
                <a:solidFill>
                  <a:prstClr val="black"/>
                </a:solidFill>
              </a:rPr>
              <a:t>(Dentro de templates</a:t>
            </a:r>
            <a:r>
              <a:rPr lang="es-ES" sz="1200" dirty="0" smtClean="0">
                <a:solidFill>
                  <a:prstClr val="black"/>
                </a:solidFill>
              </a:rPr>
              <a:t>)</a:t>
            </a:r>
            <a:endParaRPr lang="es-ES" dirty="0">
              <a:solidFill>
                <a:schemeClr val="tx1"/>
              </a:solidFill>
            </a:endParaRPr>
          </a:p>
        </p:txBody>
      </p:sp>
      <p:sp>
        <p:nvSpPr>
          <p:cNvPr id="11" name="Rectángulo redondeado 10"/>
          <p:cNvSpPr/>
          <p:nvPr/>
        </p:nvSpPr>
        <p:spPr>
          <a:xfrm>
            <a:off x="7095910" y="812801"/>
            <a:ext cx="2096654" cy="577236"/>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dirty="0" smtClean="0">
                <a:solidFill>
                  <a:schemeClr val="tx1"/>
                </a:solidFill>
              </a:rPr>
              <a:t>verAlimento.php </a:t>
            </a:r>
            <a:r>
              <a:rPr lang="es-ES" sz="1200" dirty="0">
                <a:solidFill>
                  <a:prstClr val="black"/>
                </a:solidFill>
              </a:rPr>
              <a:t>(Dentro de templates</a:t>
            </a:r>
            <a:r>
              <a:rPr lang="es-ES" sz="1200" dirty="0" smtClean="0">
                <a:solidFill>
                  <a:prstClr val="black"/>
                </a:solidFill>
              </a:rPr>
              <a:t>)</a:t>
            </a:r>
            <a:endParaRPr lang="es-ES" dirty="0">
              <a:solidFill>
                <a:schemeClr val="tx1"/>
              </a:solidFill>
            </a:endParaRPr>
          </a:p>
        </p:txBody>
      </p:sp>
      <p:sp>
        <p:nvSpPr>
          <p:cNvPr id="3" name="Rectángulo 2"/>
          <p:cNvSpPr/>
          <p:nvPr/>
        </p:nvSpPr>
        <p:spPr>
          <a:xfrm>
            <a:off x="231832" y="748680"/>
            <a:ext cx="6209607" cy="6186309"/>
          </a:xfrm>
          <a:prstGeom prst="rect">
            <a:avLst/>
          </a:prstGeom>
        </p:spPr>
        <p:txBody>
          <a:bodyPr wrap="square">
            <a:spAutoFit/>
          </a:bodyPr>
          <a:lstStyle/>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FF0000"/>
                </a:solidFill>
                <a:latin typeface="Consolas" panose="020B0609020204030204" pitchFamily="49" charset="0"/>
              </a:rPr>
              <a:t>ob_start</a:t>
            </a:r>
            <a:r>
              <a:rPr lang="es-ES" sz="1200" b="1" dirty="0">
                <a:solidFill>
                  <a:srgbClr val="FF0000"/>
                </a:solidFill>
                <a:latin typeface="Consolas" panose="020B0609020204030204" pitchFamily="49" charset="0"/>
              </a:rPr>
              <a:t>() </a:t>
            </a:r>
            <a:r>
              <a:rPr lang="es-ES" sz="1200" b="1" dirty="0">
                <a:latin typeface="Consolas" panose="020B0609020204030204" pitchFamily="49" charset="0"/>
              </a:rPr>
              <a:t>?&gt;</a:t>
            </a:r>
          </a:p>
          <a:p>
            <a:endParaRPr lang="es-ES" sz="1200" dirty="0">
              <a:latin typeface="Consolas" panose="020B0609020204030204" pitchFamily="49" charset="0"/>
            </a:endParaRPr>
          </a:p>
          <a:p>
            <a:r>
              <a:rPr lang="es-ES" sz="1200" dirty="0">
                <a:latin typeface="Consolas" panose="020B0609020204030204" pitchFamily="49" charset="0"/>
              </a:rPr>
              <a:t>	&lt;h2&gt;Buscar por nombre&lt;/h2</a:t>
            </a:r>
            <a:r>
              <a:rPr lang="es-ES" sz="1200" dirty="0" smtClean="0">
                <a:latin typeface="Consolas" panose="020B0609020204030204" pitchFamily="49" charset="0"/>
              </a:rPr>
              <a:t>&gt;</a:t>
            </a:r>
            <a:endParaRPr lang="es-ES" sz="1200" dirty="0">
              <a:latin typeface="Consolas" panose="020B0609020204030204" pitchFamily="49" charset="0"/>
            </a:endParaRPr>
          </a:p>
          <a:p>
            <a:r>
              <a:rPr lang="es-ES" sz="1200" dirty="0">
                <a:latin typeface="Consolas" panose="020B0609020204030204" pitchFamily="49" charset="0"/>
              </a:rPr>
              <a:t>	&lt;</a:t>
            </a:r>
            <a:r>
              <a:rPr lang="es-ES" sz="1200" dirty="0" err="1">
                <a:latin typeface="Consolas" panose="020B0609020204030204" pitchFamily="49" charset="0"/>
              </a:rPr>
              <a:t>form</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a:t>
            </a:r>
            <a:r>
              <a:rPr lang="es-ES" sz="1200" dirty="0" err="1">
                <a:latin typeface="Consolas" panose="020B0609020204030204" pitchFamily="49" charset="0"/>
              </a:rPr>
              <a:t>formBusqueda</a:t>
            </a:r>
            <a:r>
              <a:rPr lang="es-ES" sz="1200" dirty="0">
                <a:latin typeface="Consolas" panose="020B0609020204030204" pitchFamily="49" charset="0"/>
              </a:rPr>
              <a:t>" </a:t>
            </a:r>
            <a:r>
              <a:rPr lang="es-ES" sz="1200" dirty="0" err="1">
                <a:latin typeface="Consolas" panose="020B0609020204030204" pitchFamily="49" charset="0"/>
              </a:rPr>
              <a:t>action</a:t>
            </a:r>
            <a:r>
              <a:rPr lang="es-ES" sz="1200" dirty="0">
                <a:latin typeface="Consolas" panose="020B0609020204030204" pitchFamily="49" charset="0"/>
              </a:rPr>
              <a:t>="</a:t>
            </a:r>
            <a:r>
              <a:rPr lang="es-ES" sz="1200" dirty="0" err="1" smtClean="0">
                <a:latin typeface="Consolas" panose="020B0609020204030204" pitchFamily="49" charset="0"/>
              </a:rPr>
              <a:t>index.php?ruta</a:t>
            </a:r>
            <a:r>
              <a:rPr lang="es-ES" sz="1200" dirty="0" smtClean="0">
                <a:latin typeface="Consolas" panose="020B0609020204030204" pitchFamily="49" charset="0"/>
              </a:rPr>
              <a:t>=</a:t>
            </a:r>
            <a:r>
              <a:rPr lang="es-ES" sz="1200" dirty="0" err="1" smtClean="0">
                <a:latin typeface="Consolas" panose="020B0609020204030204" pitchFamily="49" charset="0"/>
              </a:rPr>
              <a:t>buscarPorNombre</a:t>
            </a:r>
            <a:r>
              <a:rPr lang="es-ES" sz="1200" dirty="0" smtClean="0">
                <a:latin typeface="Consolas" panose="020B0609020204030204" pitchFamily="49" charset="0"/>
              </a:rPr>
              <a:t>" </a:t>
            </a:r>
            <a:r>
              <a:rPr lang="es-ES" sz="1200" dirty="0" err="1">
                <a:latin typeface="Consolas" panose="020B0609020204030204" pitchFamily="49" charset="0"/>
              </a:rPr>
              <a:t>method</a:t>
            </a:r>
            <a:r>
              <a:rPr lang="es-ES" sz="1200" dirty="0">
                <a:latin typeface="Consolas" panose="020B0609020204030204" pitchFamily="49" charset="0"/>
              </a:rPr>
              <a:t>="POST"&gt;</a:t>
            </a:r>
          </a:p>
          <a:p>
            <a:r>
              <a:rPr lang="es-ES" sz="1200" dirty="0">
                <a:latin typeface="Consolas" panose="020B0609020204030204" pitchFamily="49" charset="0"/>
              </a:rPr>
              <a:t>		&lt;</a:t>
            </a:r>
            <a:r>
              <a:rPr lang="es-ES" sz="1200" dirty="0" err="1">
                <a:latin typeface="Consolas" panose="020B0609020204030204" pitchFamily="49" charset="0"/>
              </a:rPr>
              <a:t>label</a:t>
            </a:r>
            <a:r>
              <a:rPr lang="es-ES" sz="1200" dirty="0">
                <a:latin typeface="Consolas" panose="020B0609020204030204" pitchFamily="49" charset="0"/>
              </a:rPr>
              <a:t> </a:t>
            </a:r>
            <a:r>
              <a:rPr lang="es-ES" sz="1200" dirty="0" err="1">
                <a:latin typeface="Consolas" panose="020B0609020204030204" pitchFamily="49" charset="0"/>
              </a:rPr>
              <a:t>for</a:t>
            </a:r>
            <a:r>
              <a:rPr lang="es-ES" sz="1200" dirty="0">
                <a:latin typeface="Consolas" panose="020B0609020204030204" pitchFamily="49" charset="0"/>
              </a:rPr>
              <a:t>="nombre"&gt;nombre alimento:&lt;/</a:t>
            </a:r>
            <a:r>
              <a:rPr lang="es-ES" sz="1200" dirty="0" err="1">
                <a:latin typeface="Consolas" panose="020B0609020204030204" pitchFamily="49" charset="0"/>
              </a:rPr>
              <a:t>label</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text</a:t>
            </a:r>
            <a:r>
              <a:rPr lang="es-ES" sz="1200" dirty="0">
                <a:latin typeface="Consolas" panose="020B0609020204030204" pitchFamily="49" charset="0"/>
              </a:rPr>
              <a:t>" </a:t>
            </a:r>
            <a:r>
              <a:rPr lang="es-ES" sz="1200" dirty="0" err="1">
                <a:latin typeface="Consolas" panose="020B0609020204030204" pitchFamily="49" charset="0"/>
              </a:rPr>
              <a:t>name</a:t>
            </a:r>
            <a:r>
              <a:rPr lang="es-ES" sz="1200" dirty="0">
                <a:latin typeface="Consolas" panose="020B0609020204030204" pitchFamily="49" charset="0"/>
              </a:rPr>
              <a:t>="nombre" id="nombre" </a:t>
            </a:r>
            <a:r>
              <a:rPr lang="es-ES" sz="1200" dirty="0" err="1">
                <a:latin typeface="Consolas" panose="020B0609020204030204" pitchFamily="49" charset="0"/>
              </a:rPr>
              <a:t>value</a:t>
            </a:r>
            <a:r>
              <a:rPr lang="es-ES" sz="1200" dirty="0">
                <a:latin typeface="Consolas" panose="020B0609020204030204" pitchFamily="49" charset="0"/>
              </a:rPr>
              <a: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$params['nombre'] </a:t>
            </a:r>
            <a:r>
              <a:rPr lang="es-ES" sz="1200" b="1" dirty="0">
                <a:latin typeface="Consolas" panose="020B0609020204030204" pitchFamily="49" charset="0"/>
              </a:rPr>
              <a:t>?&gt;</a:t>
            </a:r>
            <a:r>
              <a:rPr lang="es-ES" sz="1200" dirty="0">
                <a:latin typeface="Consolas" panose="020B0609020204030204" pitchFamily="49" charset="0"/>
              </a:rPr>
              <a:t>" /&gt; </a:t>
            </a:r>
          </a:p>
          <a:p>
            <a:r>
              <a:rPr lang="es-ES" sz="1200" dirty="0">
                <a:latin typeface="Consolas" panose="020B0609020204030204" pitchFamily="49" charset="0"/>
              </a:rPr>
              <a:t>		&lt;</a:t>
            </a:r>
            <a:r>
              <a:rPr lang="es-ES" sz="1200" dirty="0" err="1">
                <a:latin typeface="Consolas" panose="020B0609020204030204" pitchFamily="49" charset="0"/>
              </a:rPr>
              <a:t>span</a:t>
            </a:r>
            <a:r>
              <a:rPr lang="es-ES" sz="1200" dirty="0">
                <a:latin typeface="Consolas" panose="020B0609020204030204" pitchFamily="49" charset="0"/>
              </a:rPr>
              <a:t>&gt;(puedes escribir sólo una parte del nombre)&lt;/</a:t>
            </a:r>
            <a:r>
              <a:rPr lang="es-ES" sz="1200" dirty="0" err="1">
                <a:latin typeface="Consolas" panose="020B0609020204030204" pitchFamily="49" charset="0"/>
              </a:rPr>
              <a:t>span</a:t>
            </a:r>
            <a:r>
              <a:rPr lang="es-ES" sz="1200" dirty="0">
                <a:latin typeface="Consolas" panose="020B0609020204030204" pitchFamily="49" charset="0"/>
              </a:rPr>
              <a:t>&gt; </a:t>
            </a:r>
          </a:p>
          <a:p>
            <a:r>
              <a:rPr lang="es-ES" sz="1200" dirty="0">
                <a:latin typeface="Consolas" panose="020B0609020204030204" pitchFamily="49" charset="0"/>
              </a:rPr>
              <a:t>		&lt;input </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submit</a:t>
            </a:r>
            <a:r>
              <a:rPr lang="es-ES" sz="1200" dirty="0">
                <a:latin typeface="Consolas" panose="020B0609020204030204" pitchFamily="49" charset="0"/>
              </a:rPr>
              <a:t>" </a:t>
            </a:r>
            <a:r>
              <a:rPr lang="es-ES" sz="1200" dirty="0" err="1">
                <a:latin typeface="Consolas" panose="020B0609020204030204" pitchFamily="49" charset="0"/>
              </a:rPr>
              <a:t>value</a:t>
            </a:r>
            <a:r>
              <a:rPr lang="es-ES" sz="1200" dirty="0">
                <a:latin typeface="Consolas" panose="020B0609020204030204" pitchFamily="49" charset="0"/>
              </a:rPr>
              <a:t>="buscar" /&gt; </a:t>
            </a:r>
          </a:p>
          <a:p>
            <a:r>
              <a:rPr lang="es-ES" sz="1200" dirty="0">
                <a:latin typeface="Consolas" panose="020B0609020204030204" pitchFamily="49" charset="0"/>
              </a:rPr>
              <a:t>	&lt;/</a:t>
            </a:r>
            <a:r>
              <a:rPr lang="es-ES" sz="1200" dirty="0" err="1">
                <a:latin typeface="Consolas" panose="020B0609020204030204" pitchFamily="49" charset="0"/>
              </a:rPr>
              <a:t>form</a:t>
            </a:r>
            <a:r>
              <a:rPr lang="es-ES" sz="1200" dirty="0">
                <a:latin typeface="Consolas" panose="020B0609020204030204" pitchFamily="49" charset="0"/>
              </a:rPr>
              <a:t>&gt;</a:t>
            </a:r>
          </a:p>
          <a:p>
            <a:r>
              <a:rPr lang="es-ES" sz="1200" dirty="0">
                <a:latin typeface="Consolas" panose="020B0609020204030204" pitchFamily="49" charset="0"/>
              </a:rPr>
              <a:t>	</a:t>
            </a:r>
          </a:p>
          <a:p>
            <a:r>
              <a:rPr lang="es-ES" sz="1200" dirty="0">
                <a:latin typeface="Consolas" panose="020B0609020204030204" pitchFamily="49" charset="0"/>
              </a:rPr>
              <a:t>	&lt;?</a:t>
            </a:r>
            <a:r>
              <a:rPr lang="es-ES" sz="1200" dirty="0" err="1">
                <a:latin typeface="Consolas" panose="020B0609020204030204" pitchFamily="49" charset="0"/>
              </a:rPr>
              <a:t>php</a:t>
            </a:r>
            <a:r>
              <a:rPr lang="es-ES" sz="1200" dirty="0">
                <a:latin typeface="Consolas" panose="020B0609020204030204" pitchFamily="49" charset="0"/>
              </a:rPr>
              <a:t> </a:t>
            </a:r>
            <a:r>
              <a:rPr lang="es-ES" sz="1200" dirty="0" err="1">
                <a:latin typeface="Consolas" panose="020B0609020204030204" pitchFamily="49" charset="0"/>
              </a:rPr>
              <a:t>if</a:t>
            </a:r>
            <a:r>
              <a:rPr lang="es-ES" sz="1200" dirty="0">
                <a:latin typeface="Consolas" panose="020B0609020204030204" pitchFamily="49" charset="0"/>
              </a:rPr>
              <a:t> (</a:t>
            </a:r>
            <a:r>
              <a:rPr lang="es-ES" sz="1200" dirty="0" err="1">
                <a:latin typeface="Consolas" panose="020B0609020204030204" pitchFamily="49" charset="0"/>
              </a:rPr>
              <a:t>count</a:t>
            </a:r>
            <a:r>
              <a:rPr lang="es-ES" sz="1200" dirty="0">
                <a:latin typeface="Consolas" panose="020B0609020204030204" pitchFamily="49" charset="0"/>
              </a:rPr>
              <a:t>($params['resultado'])&gt;0): ?&gt; </a:t>
            </a:r>
          </a:p>
          <a:p>
            <a:r>
              <a:rPr lang="es-ES" sz="1200" dirty="0">
                <a:latin typeface="Consolas" panose="020B0609020204030204" pitchFamily="49" charset="0"/>
              </a:rPr>
              <a:t>		&lt;</a:t>
            </a:r>
            <a:r>
              <a:rPr lang="es-ES" sz="1200" dirty="0" err="1">
                <a:latin typeface="Consolas" panose="020B0609020204030204" pitchFamily="49" charset="0"/>
              </a:rPr>
              <a:t>table</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th</a:t>
            </a:r>
            <a:r>
              <a:rPr lang="es-ES" sz="1200" dirty="0">
                <a:latin typeface="Consolas" panose="020B0609020204030204" pitchFamily="49" charset="0"/>
              </a:rPr>
              <a:t>&gt;alimento (por 100g)&lt;/</a:t>
            </a:r>
            <a:r>
              <a:rPr lang="es-ES" sz="1200" dirty="0" err="1">
                <a:latin typeface="Consolas" panose="020B0609020204030204" pitchFamily="49" charset="0"/>
              </a:rPr>
              <a:t>th</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th</a:t>
            </a:r>
            <a:r>
              <a:rPr lang="es-ES" sz="1200" dirty="0">
                <a:latin typeface="Consolas" panose="020B0609020204030204" pitchFamily="49" charset="0"/>
              </a:rPr>
              <a:t>&gt;</a:t>
            </a:r>
            <a:r>
              <a:rPr lang="es-ES" sz="1200" dirty="0" err="1">
                <a:latin typeface="Consolas" panose="020B0609020204030204" pitchFamily="49" charset="0"/>
              </a:rPr>
              <a:t>energia</a:t>
            </a:r>
            <a:r>
              <a:rPr lang="es-ES" sz="1200" dirty="0">
                <a:latin typeface="Consolas" panose="020B0609020204030204" pitchFamily="49" charset="0"/>
              </a:rPr>
              <a:t> (Kcal)&lt;/</a:t>
            </a:r>
            <a:r>
              <a:rPr lang="es-ES" sz="1200" dirty="0" err="1">
                <a:latin typeface="Consolas" panose="020B0609020204030204" pitchFamily="49" charset="0"/>
              </a:rPr>
              <a:t>th</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th</a:t>
            </a:r>
            <a:r>
              <a:rPr lang="es-ES" sz="1200" dirty="0">
                <a:latin typeface="Consolas" panose="020B0609020204030204" pitchFamily="49" charset="0"/>
              </a:rPr>
              <a:t>&gt;grasa (g)&lt;/</a:t>
            </a:r>
            <a:r>
              <a:rPr lang="es-ES" sz="1200" dirty="0" err="1">
                <a:latin typeface="Consolas" panose="020B0609020204030204" pitchFamily="49" charset="0"/>
              </a:rPr>
              <a:t>th</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php</a:t>
            </a:r>
            <a:r>
              <a:rPr lang="es-ES" sz="1200" dirty="0">
                <a:latin typeface="Consolas" panose="020B0609020204030204" pitchFamily="49" charset="0"/>
              </a:rPr>
              <a:t> </a:t>
            </a:r>
            <a:r>
              <a:rPr lang="es-ES" sz="1200" dirty="0" err="1">
                <a:latin typeface="Consolas" panose="020B0609020204030204" pitchFamily="49" charset="0"/>
              </a:rPr>
              <a:t>foreach</a:t>
            </a:r>
            <a:r>
              <a:rPr lang="es-ES" sz="1200" dirty="0">
                <a:latin typeface="Consolas" panose="020B0609020204030204" pitchFamily="49" charset="0"/>
              </a:rPr>
              <a:t> ($params['resultado'] as $alimento) : ?&gt; </a:t>
            </a:r>
          </a:p>
          <a:p>
            <a:r>
              <a:rPr lang="es-ES" sz="1200" dirty="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td</a:t>
            </a:r>
            <a:r>
              <a:rPr lang="es-ES" sz="1200" dirty="0">
                <a:latin typeface="Consolas" panose="020B0609020204030204" pitchFamily="49" charset="0"/>
              </a:rPr>
              <a:t>&gt;&lt;a </a:t>
            </a:r>
            <a:r>
              <a:rPr lang="es-ES" sz="1200" dirty="0" err="1">
                <a:latin typeface="Consolas" panose="020B0609020204030204" pitchFamily="49" charset="0"/>
              </a:rPr>
              <a:t>href</a:t>
            </a:r>
            <a:r>
              <a:rPr lang="es-ES" sz="1200" dirty="0">
                <a:latin typeface="Consolas" panose="020B0609020204030204" pitchFamily="49" charset="0"/>
              </a:rPr>
              <a:t>="</a:t>
            </a:r>
            <a:r>
              <a:rPr lang="es-ES" sz="1200" dirty="0" err="1" smtClean="0">
                <a:latin typeface="Consolas" panose="020B0609020204030204" pitchFamily="49" charset="0"/>
              </a:rPr>
              <a:t>index.php?ruta</a:t>
            </a:r>
            <a:r>
              <a:rPr lang="es-ES" sz="1200" dirty="0" smtClean="0">
                <a:latin typeface="Consolas" panose="020B0609020204030204" pitchFamily="49" charset="0"/>
              </a:rPr>
              <a:t>=</a:t>
            </a:r>
            <a:r>
              <a:rPr lang="es-ES" sz="1200" dirty="0" err="1" smtClean="0">
                <a:latin typeface="Consolas" panose="020B0609020204030204" pitchFamily="49" charset="0"/>
              </a:rPr>
              <a:t>ver&amp;id</a:t>
            </a:r>
            <a:r>
              <a:rPr lang="es-ES" sz="1200" dirty="0">
                <a:latin typeface="Consolas" panose="020B0609020204030204" pitchFamily="49" charset="0"/>
              </a:rPr>
              <a:t>=&lt;?</a:t>
            </a:r>
            <a:r>
              <a:rPr lang="es-ES" sz="1200" dirty="0" err="1">
                <a:latin typeface="Consolas" panose="020B0609020204030204" pitchFamily="49" charset="0"/>
              </a:rPr>
              <a:t>php</a:t>
            </a:r>
            <a:r>
              <a:rPr lang="es-ES" sz="1200" dirty="0">
                <a:latin typeface="Consolas" panose="020B0609020204030204" pitchFamily="49" charset="0"/>
              </a:rPr>
              <a:t> echo $alimento['id'] ?&gt;"&gt;&lt;?</a:t>
            </a:r>
            <a:r>
              <a:rPr lang="es-ES" sz="1200" dirty="0" err="1">
                <a:latin typeface="Consolas" panose="020B0609020204030204" pitchFamily="49" charset="0"/>
              </a:rPr>
              <a:t>php</a:t>
            </a:r>
            <a:r>
              <a:rPr lang="es-ES" sz="1200" dirty="0">
                <a:latin typeface="Consolas" panose="020B0609020204030204" pitchFamily="49" charset="0"/>
              </a:rPr>
              <a:t> echo $alimento['nombre'] ?&gt;&lt;/a&gt;&lt;/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td</a:t>
            </a:r>
            <a:r>
              <a:rPr lang="es-ES" sz="1200" dirty="0">
                <a:latin typeface="Consolas" panose="020B0609020204030204" pitchFamily="49" charset="0"/>
              </a:rPr>
              <a:t>&gt;&lt;?</a:t>
            </a:r>
            <a:r>
              <a:rPr lang="es-ES" sz="1200" dirty="0" err="1">
                <a:latin typeface="Consolas" panose="020B0609020204030204" pitchFamily="49" charset="0"/>
              </a:rPr>
              <a:t>php</a:t>
            </a:r>
            <a:r>
              <a:rPr lang="es-ES" sz="1200" dirty="0">
                <a:latin typeface="Consolas" panose="020B0609020204030204" pitchFamily="49" charset="0"/>
              </a:rPr>
              <a:t> echo $alimento['</a:t>
            </a:r>
            <a:r>
              <a:rPr lang="es-ES" sz="1200" dirty="0" err="1">
                <a:latin typeface="Consolas" panose="020B0609020204030204" pitchFamily="49" charset="0"/>
              </a:rPr>
              <a:t>energia</a:t>
            </a:r>
            <a:r>
              <a:rPr lang="es-ES" sz="1200" dirty="0">
                <a:latin typeface="Consolas" panose="020B0609020204030204" pitchFamily="49" charset="0"/>
              </a:rPr>
              <a:t>'] ?&gt;&lt;/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td</a:t>
            </a:r>
            <a:r>
              <a:rPr lang="es-ES" sz="1200" dirty="0">
                <a:latin typeface="Consolas" panose="020B0609020204030204" pitchFamily="49" charset="0"/>
              </a:rPr>
              <a:t>&gt;&lt;?</a:t>
            </a:r>
            <a:r>
              <a:rPr lang="es-ES" sz="1200" dirty="0" err="1">
                <a:latin typeface="Consolas" panose="020B0609020204030204" pitchFamily="49" charset="0"/>
              </a:rPr>
              <a:t>php</a:t>
            </a:r>
            <a:r>
              <a:rPr lang="es-ES" sz="1200" dirty="0">
                <a:latin typeface="Consolas" panose="020B0609020204030204" pitchFamily="49" charset="0"/>
              </a:rPr>
              <a:t> echo $alimento['</a:t>
            </a:r>
            <a:r>
              <a:rPr lang="es-ES" sz="1200" dirty="0" err="1">
                <a:latin typeface="Consolas" panose="020B0609020204030204" pitchFamily="49" charset="0"/>
              </a:rPr>
              <a:t>grasatotal</a:t>
            </a:r>
            <a:r>
              <a:rPr lang="es-ES" sz="1200" dirty="0">
                <a:latin typeface="Consolas" panose="020B0609020204030204" pitchFamily="49" charset="0"/>
              </a:rPr>
              <a:t>'] ?&gt;&lt;/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err="1">
                <a:latin typeface="Consolas" panose="020B0609020204030204" pitchFamily="49" charset="0"/>
              </a:rPr>
              <a:t>endforeach</a:t>
            </a:r>
            <a:r>
              <a:rPr lang="es-ES" sz="1200" dirty="0">
                <a:latin typeface="Consolas" panose="020B0609020204030204" pitchFamily="49" charset="0"/>
              </a:rPr>
              <a:t>; </a:t>
            </a:r>
            <a:r>
              <a:rPr lang="es-ES" sz="1200" b="1" dirty="0">
                <a:latin typeface="Consolas" panose="020B0609020204030204" pitchFamily="49" charset="0"/>
              </a:rPr>
              <a:t>?&gt; </a:t>
            </a:r>
          </a:p>
          <a:p>
            <a:r>
              <a:rPr lang="es-ES" sz="1200" dirty="0">
                <a:latin typeface="Consolas" panose="020B0609020204030204" pitchFamily="49" charset="0"/>
              </a:rPr>
              <a:t>		&lt;/</a:t>
            </a:r>
            <a:r>
              <a:rPr lang="es-ES" sz="1200" dirty="0" err="1">
                <a:latin typeface="Consolas" panose="020B0609020204030204" pitchFamily="49" charset="0"/>
              </a:rPr>
              <a:t>table</a:t>
            </a:r>
            <a:r>
              <a:rPr lang="es-ES" sz="1200" dirty="0">
                <a:latin typeface="Consolas" panose="020B0609020204030204" pitchFamily="49" charset="0"/>
              </a:rPr>
              <a:t>&gt; </a:t>
            </a:r>
          </a:p>
          <a:p>
            <a:r>
              <a:rPr lang="es-ES" sz="1200" dirty="0">
                <a:latin typeface="Consolas" panose="020B0609020204030204" pitchFamily="49" charset="0"/>
              </a:rPr>
              <a:t>	</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err="1">
                <a:latin typeface="Consolas" panose="020B0609020204030204" pitchFamily="49" charset="0"/>
              </a:rPr>
              <a:t>endif</a:t>
            </a:r>
            <a:r>
              <a:rPr lang="es-ES" sz="1200" dirty="0">
                <a:latin typeface="Consolas" panose="020B0609020204030204" pitchFamily="49" charset="0"/>
              </a:rPr>
              <a:t>; </a:t>
            </a:r>
            <a:r>
              <a:rPr lang="es-ES" sz="1200" b="1" dirty="0">
                <a:latin typeface="Consolas" panose="020B0609020204030204" pitchFamily="49" charset="0"/>
              </a:rPr>
              <a:t>?&gt;</a:t>
            </a:r>
          </a:p>
          <a:p>
            <a:endParaRPr lang="es-ES" sz="1200"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a:solidFill>
                  <a:srgbClr val="FF0000"/>
                </a:solidFill>
                <a:latin typeface="Consolas" panose="020B0609020204030204" pitchFamily="49" charset="0"/>
              </a:rPr>
              <a:t>$contenido = </a:t>
            </a:r>
            <a:r>
              <a:rPr lang="es-ES" sz="1200" b="1" dirty="0" err="1">
                <a:solidFill>
                  <a:srgbClr val="FF0000"/>
                </a:solidFill>
                <a:latin typeface="Consolas" panose="020B0609020204030204" pitchFamily="49" charset="0"/>
              </a:rPr>
              <a:t>ob_get_clean</a:t>
            </a:r>
            <a:r>
              <a:rPr lang="es-ES" sz="1200" b="1" dirty="0">
                <a:solidFill>
                  <a:srgbClr val="FF0000"/>
                </a:solidFill>
                <a:latin typeface="Consolas" panose="020B0609020204030204" pitchFamily="49" charset="0"/>
              </a:rPr>
              <a:t>() </a:t>
            </a:r>
            <a:r>
              <a:rPr lang="es-ES" sz="1200" b="1" dirty="0" smtClean="0">
                <a:latin typeface="Consolas" panose="020B0609020204030204" pitchFamily="49" charset="0"/>
              </a:rPr>
              <a:t>?&gt;</a:t>
            </a:r>
            <a:endParaRPr lang="es-ES" sz="1200" b="1"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00B0F0"/>
                </a:solidFill>
                <a:latin typeface="Consolas" panose="020B0609020204030204" pitchFamily="49" charset="0"/>
              </a:rPr>
              <a:t>include</a:t>
            </a:r>
            <a:r>
              <a:rPr lang="es-ES" sz="1200" b="1" dirty="0">
                <a:solidFill>
                  <a:srgbClr val="00B0F0"/>
                </a:solidFill>
                <a:latin typeface="Consolas" panose="020B0609020204030204" pitchFamily="49" charset="0"/>
              </a:rPr>
              <a:t> 'layout.php' </a:t>
            </a:r>
            <a:r>
              <a:rPr lang="es-ES" sz="1200" b="1" dirty="0">
                <a:latin typeface="Consolas" panose="020B0609020204030204" pitchFamily="49" charset="0"/>
              </a:rPr>
              <a:t>?&gt;</a:t>
            </a:r>
          </a:p>
        </p:txBody>
      </p:sp>
      <p:sp>
        <p:nvSpPr>
          <p:cNvPr id="5" name="Rectángulo 4"/>
          <p:cNvSpPr/>
          <p:nvPr/>
        </p:nvSpPr>
        <p:spPr>
          <a:xfrm>
            <a:off x="6837052" y="1445935"/>
            <a:ext cx="6096000" cy="5447645"/>
          </a:xfrm>
          <a:prstGeom prst="rect">
            <a:avLst/>
          </a:prstGeom>
        </p:spPr>
        <p:txBody>
          <a:bodyPr>
            <a:spAutoFit/>
          </a:bodyPr>
          <a:lstStyle/>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FF0000"/>
                </a:solidFill>
                <a:latin typeface="Consolas" panose="020B0609020204030204" pitchFamily="49" charset="0"/>
              </a:rPr>
              <a:t>ob_start</a:t>
            </a:r>
            <a:r>
              <a:rPr lang="es-ES" sz="1200" b="1" dirty="0">
                <a:solidFill>
                  <a:srgbClr val="FF0000"/>
                </a:solidFill>
                <a:latin typeface="Consolas" panose="020B0609020204030204" pitchFamily="49" charset="0"/>
              </a:rPr>
              <a:t>() </a:t>
            </a:r>
            <a:r>
              <a:rPr lang="es-ES" sz="1200" b="1" dirty="0">
                <a:latin typeface="Consolas" panose="020B0609020204030204" pitchFamily="49" charset="0"/>
              </a:rPr>
              <a:t>?&gt;</a:t>
            </a:r>
          </a:p>
          <a:p>
            <a:endParaRPr lang="es-ES" sz="1200" dirty="0">
              <a:latin typeface="Consolas" panose="020B0609020204030204" pitchFamily="49" charset="0"/>
            </a:endParaRP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a:latin typeface="Consolas" panose="020B0609020204030204" pitchFamily="49" charset="0"/>
              </a:rPr>
              <a:t>h1&gt;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a:t>
            </a:r>
            <a:r>
              <a:rPr lang="es-ES" sz="1200" dirty="0" err="1">
                <a:latin typeface="Consolas" panose="020B0609020204030204" pitchFamily="49" charset="0"/>
              </a:rPr>
              <a:t>strtoupper</a:t>
            </a:r>
            <a:r>
              <a:rPr lang="es-ES" sz="1200" dirty="0" smtClean="0">
                <a:latin typeface="Consolas" panose="020B0609020204030204" pitchFamily="49" charset="0"/>
              </a:rPr>
              <a:t>($alimento[</a:t>
            </a:r>
            <a:r>
              <a:rPr lang="es-ES" sz="1200" dirty="0">
                <a:latin typeface="Consolas" panose="020B0609020204030204" pitchFamily="49" charset="0"/>
              </a:rPr>
              <a:t>'nombre']) </a:t>
            </a:r>
            <a:r>
              <a:rPr lang="es-ES" sz="1200" b="1" dirty="0">
                <a:latin typeface="Consolas" panose="020B0609020204030204" pitchFamily="49" charset="0"/>
              </a:rPr>
              <a:t>?&gt;</a:t>
            </a:r>
            <a:r>
              <a:rPr lang="es-ES" sz="1200" dirty="0">
                <a:latin typeface="Consolas" panose="020B0609020204030204" pitchFamily="49" charset="0"/>
              </a:rPr>
              <a:t>&lt;/h1&gt;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table</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dirty="0" err="1">
                <a:latin typeface="Consolas" panose="020B0609020204030204" pitchFamily="49" charset="0"/>
              </a:rPr>
              <a:t>Energia</a:t>
            </a:r>
            <a:r>
              <a:rPr lang="es-ES" sz="1200" dirty="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$alimento['</a:t>
            </a:r>
            <a:r>
              <a:rPr lang="es-ES" sz="1200" dirty="0" err="1">
                <a:latin typeface="Consolas" panose="020B0609020204030204" pitchFamily="49" charset="0"/>
              </a:rPr>
              <a:t>energia</a:t>
            </a:r>
            <a:r>
              <a:rPr lang="es-ES" sz="1200" dirty="0">
                <a:latin typeface="Consolas" panose="020B0609020204030204" pitchFamily="49" charset="0"/>
              </a:rPr>
              <a:t>'] </a:t>
            </a:r>
            <a:r>
              <a:rPr lang="es-ES" sz="1200" b="1" dirty="0">
                <a:latin typeface="Consolas" panose="020B0609020204030204" pitchFamily="49" charset="0"/>
              </a:rPr>
              <a:t>?&gt;</a:t>
            </a:r>
            <a:r>
              <a:rPr lang="es-ES" sz="1200" dirty="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dirty="0" err="1">
                <a:latin typeface="Consolas" panose="020B0609020204030204" pitchFamily="49" charset="0"/>
              </a:rPr>
              <a:t>Proteina</a:t>
            </a:r>
            <a:r>
              <a:rPr lang="es-ES" sz="1200" dirty="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$alimento['</a:t>
            </a:r>
            <a:r>
              <a:rPr lang="es-ES" sz="1200" dirty="0" err="1">
                <a:latin typeface="Consolas" panose="020B0609020204030204" pitchFamily="49" charset="0"/>
              </a:rPr>
              <a:t>proteina</a:t>
            </a:r>
            <a:r>
              <a:rPr lang="es-ES" sz="1200" dirty="0" smtClean="0">
                <a:latin typeface="Consolas" panose="020B0609020204030204" pitchFamily="49" charset="0"/>
              </a:rPr>
              <a:t>'] </a:t>
            </a:r>
            <a:r>
              <a:rPr lang="es-ES" sz="1200" b="1" dirty="0" smtClean="0">
                <a:latin typeface="Consolas" panose="020B0609020204030204" pitchFamily="49" charset="0"/>
              </a:rPr>
              <a:t>?&gt;</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&gt;Hidratos de Carbono&lt;/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$alimento['</a:t>
            </a:r>
            <a:r>
              <a:rPr lang="es-ES" sz="1200" dirty="0" err="1">
                <a:latin typeface="Consolas" panose="020B0609020204030204" pitchFamily="49" charset="0"/>
              </a:rPr>
              <a:t>hidratocarbono</a:t>
            </a:r>
            <a:r>
              <a:rPr lang="es-ES" sz="1200" dirty="0">
                <a:latin typeface="Consolas" panose="020B0609020204030204" pitchFamily="49" charset="0"/>
              </a:rPr>
              <a:t>']</a:t>
            </a:r>
            <a:r>
              <a:rPr lang="es-ES" sz="1200" b="1" dirty="0">
                <a:latin typeface="Consolas" panose="020B0609020204030204" pitchFamily="49" charset="0"/>
              </a:rPr>
              <a:t>?&gt;</a:t>
            </a:r>
            <a:r>
              <a:rPr lang="es-ES" sz="1200" dirty="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&gt;Fibra&lt;/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$alimento['fibra</a:t>
            </a:r>
            <a:r>
              <a:rPr lang="es-ES" sz="1200" dirty="0" smtClean="0">
                <a:latin typeface="Consolas" panose="020B0609020204030204" pitchFamily="49" charset="0"/>
              </a:rPr>
              <a:t>'] </a:t>
            </a:r>
            <a:r>
              <a:rPr lang="es-ES" sz="1200" b="1" dirty="0" smtClean="0">
                <a:latin typeface="Consolas" panose="020B0609020204030204" pitchFamily="49" charset="0"/>
              </a:rPr>
              <a:t>?&gt;</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&gt;Grasa total&lt;/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a:t>
            </a:r>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dirty="0">
                <a:latin typeface="Consolas" panose="020B0609020204030204" pitchFamily="49" charset="0"/>
              </a:rPr>
              <a:t>echo $alimento['</a:t>
            </a:r>
            <a:r>
              <a:rPr lang="es-ES" sz="1200" dirty="0" err="1">
                <a:latin typeface="Consolas" panose="020B0609020204030204" pitchFamily="49" charset="0"/>
              </a:rPr>
              <a:t>grasatotal</a:t>
            </a:r>
            <a:r>
              <a:rPr lang="es-ES" sz="1200" dirty="0" smtClean="0">
                <a:latin typeface="Consolas" panose="020B0609020204030204" pitchFamily="49" charset="0"/>
              </a:rPr>
              <a:t>'] </a:t>
            </a:r>
            <a:r>
              <a:rPr lang="es-ES" sz="1200" b="1" dirty="0" smtClean="0">
                <a:latin typeface="Consolas" panose="020B0609020204030204" pitchFamily="49" charset="0"/>
              </a:rPr>
              <a:t>?&gt;</a:t>
            </a:r>
            <a:r>
              <a:rPr lang="es-ES" sz="1200" dirty="0" smtClean="0">
                <a:latin typeface="Consolas" panose="020B0609020204030204" pitchFamily="49" charset="0"/>
              </a:rPr>
              <a:t>&lt;/</a:t>
            </a:r>
            <a:r>
              <a:rPr lang="es-ES" sz="1200" dirty="0" err="1">
                <a:latin typeface="Consolas" panose="020B0609020204030204" pitchFamily="49" charset="0"/>
              </a:rPr>
              <a:t>td</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tr</a:t>
            </a:r>
            <a:r>
              <a:rPr lang="es-ES" sz="1200" dirty="0">
                <a:latin typeface="Consolas" panose="020B0609020204030204" pitchFamily="49" charset="0"/>
              </a:rPr>
              <a:t>&gt; </a:t>
            </a:r>
          </a:p>
          <a:p>
            <a:r>
              <a:rPr lang="es-ES" sz="1200" dirty="0">
                <a:latin typeface="Consolas" panose="020B0609020204030204" pitchFamily="49" charset="0"/>
              </a:rPr>
              <a:t> </a:t>
            </a:r>
            <a:r>
              <a:rPr lang="es-ES" sz="1200" dirty="0" smtClean="0">
                <a:latin typeface="Consolas" panose="020B0609020204030204" pitchFamily="49" charset="0"/>
              </a:rPr>
              <a:t>  &lt;/</a:t>
            </a:r>
            <a:r>
              <a:rPr lang="es-ES" sz="1200" dirty="0" err="1">
                <a:latin typeface="Consolas" panose="020B0609020204030204" pitchFamily="49" charset="0"/>
              </a:rPr>
              <a:t>table</a:t>
            </a:r>
            <a:r>
              <a:rPr lang="es-ES" sz="1200" dirty="0">
                <a:latin typeface="Consolas" panose="020B0609020204030204" pitchFamily="49" charset="0"/>
              </a:rPr>
              <a:t>&gt; </a:t>
            </a:r>
          </a:p>
          <a:p>
            <a:endParaRPr lang="es-ES" sz="1200"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a:solidFill>
                  <a:srgbClr val="FF0000"/>
                </a:solidFill>
                <a:latin typeface="Consolas" panose="020B0609020204030204" pitchFamily="49" charset="0"/>
              </a:rPr>
              <a:t>$contenido = </a:t>
            </a:r>
            <a:r>
              <a:rPr lang="es-ES" sz="1200" b="1" dirty="0" err="1">
                <a:solidFill>
                  <a:srgbClr val="FF0000"/>
                </a:solidFill>
                <a:latin typeface="Consolas" panose="020B0609020204030204" pitchFamily="49" charset="0"/>
              </a:rPr>
              <a:t>ob_get_clean</a:t>
            </a:r>
            <a:r>
              <a:rPr lang="es-ES" sz="1200" b="1" dirty="0">
                <a:solidFill>
                  <a:srgbClr val="FF0000"/>
                </a:solidFill>
                <a:latin typeface="Consolas" panose="020B0609020204030204" pitchFamily="49" charset="0"/>
              </a:rPr>
              <a:t>() </a:t>
            </a:r>
            <a:r>
              <a:rPr lang="es-ES" sz="1200" b="1" dirty="0" smtClean="0">
                <a:latin typeface="Consolas" panose="020B0609020204030204" pitchFamily="49" charset="0"/>
              </a:rPr>
              <a:t>?&gt;</a:t>
            </a:r>
            <a:endParaRPr lang="es-ES" sz="1200" b="1" dirty="0">
              <a:latin typeface="Consolas" panose="020B0609020204030204" pitchFamily="49" charset="0"/>
            </a:endParaRPr>
          </a:p>
          <a:p>
            <a:r>
              <a:rPr lang="es-ES" sz="1200" b="1" dirty="0">
                <a:latin typeface="Consolas" panose="020B0609020204030204" pitchFamily="49" charset="0"/>
              </a:rPr>
              <a:t>&lt;?</a:t>
            </a:r>
            <a:r>
              <a:rPr lang="es-ES" sz="1200" b="1" dirty="0" err="1">
                <a:latin typeface="Consolas" panose="020B0609020204030204" pitchFamily="49" charset="0"/>
              </a:rPr>
              <a:t>php</a:t>
            </a:r>
            <a:r>
              <a:rPr lang="es-ES" sz="1200" b="1" dirty="0">
                <a:latin typeface="Consolas" panose="020B0609020204030204" pitchFamily="49" charset="0"/>
              </a:rPr>
              <a:t> </a:t>
            </a:r>
            <a:r>
              <a:rPr lang="es-ES" sz="1200" b="1" dirty="0" err="1">
                <a:solidFill>
                  <a:srgbClr val="00B0F0"/>
                </a:solidFill>
                <a:latin typeface="Consolas" panose="020B0609020204030204" pitchFamily="49" charset="0"/>
              </a:rPr>
              <a:t>include</a:t>
            </a:r>
            <a:r>
              <a:rPr lang="es-ES" sz="1200" b="1" dirty="0">
                <a:solidFill>
                  <a:srgbClr val="00B0F0"/>
                </a:solidFill>
                <a:latin typeface="Consolas" panose="020B0609020204030204" pitchFamily="49" charset="0"/>
              </a:rPr>
              <a:t> 'layout.php' </a:t>
            </a:r>
            <a:r>
              <a:rPr lang="es-ES" sz="1200" b="1" dirty="0">
                <a:latin typeface="Consolas" panose="020B0609020204030204" pitchFamily="49" charset="0"/>
              </a:rPr>
              <a:t>?&gt;</a:t>
            </a:r>
          </a:p>
        </p:txBody>
      </p:sp>
      <p:pic>
        <p:nvPicPr>
          <p:cNvPr id="2" name="Imagen 1"/>
          <p:cNvPicPr>
            <a:picLocks noChangeAspect="1"/>
          </p:cNvPicPr>
          <p:nvPr/>
        </p:nvPicPr>
        <p:blipFill>
          <a:blip r:embed="rId3"/>
          <a:stretch>
            <a:fillRect/>
          </a:stretch>
        </p:blipFill>
        <p:spPr>
          <a:xfrm>
            <a:off x="3245195" y="158204"/>
            <a:ext cx="3512495" cy="963181"/>
          </a:xfrm>
          <a:prstGeom prst="rect">
            <a:avLst/>
          </a:prstGeom>
          <a:ln>
            <a:noFill/>
          </a:ln>
          <a:effectLst>
            <a:outerShdw blurRad="190500" algn="tl" rotWithShape="0">
              <a:srgbClr val="000000">
                <a:alpha val="70000"/>
              </a:srgbClr>
            </a:outerShdw>
          </a:effectLst>
        </p:spPr>
      </p:pic>
      <p:pic>
        <p:nvPicPr>
          <p:cNvPr id="4" name="Imagen 3"/>
          <p:cNvPicPr>
            <a:picLocks noChangeAspect="1"/>
          </p:cNvPicPr>
          <p:nvPr/>
        </p:nvPicPr>
        <p:blipFill>
          <a:blip r:embed="rId4"/>
          <a:stretch>
            <a:fillRect/>
          </a:stretch>
        </p:blipFill>
        <p:spPr>
          <a:xfrm>
            <a:off x="10185017" y="158204"/>
            <a:ext cx="1391057" cy="15374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59481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414875"/>
            <a:ext cx="8911834" cy="2831544"/>
          </a:xfrm>
          <a:prstGeom prst="rect">
            <a:avLst/>
          </a:prstGeom>
        </p:spPr>
        <p:txBody>
          <a:bodyPr wrap="square">
            <a:spAutoFit/>
          </a:bodyPr>
          <a:lstStyle/>
          <a:p>
            <a:pPr algn="just"/>
            <a:r>
              <a:rPr lang="es-ES" sz="1600" b="1" dirty="0">
                <a:solidFill>
                  <a:schemeClr val="accent1"/>
                </a:solidFill>
                <a:latin typeface="Tahoma" panose="020B0604030504040204" pitchFamily="34" charset="0"/>
                <a:ea typeface="Tahoma" panose="020B0604030504040204" pitchFamily="34" charset="0"/>
                <a:cs typeface="Tahoma" panose="020B0604030504040204" pitchFamily="34" charset="0"/>
              </a:rPr>
              <a:t>El </a:t>
            </a:r>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Modelo: acceder a </a:t>
            </a:r>
            <a:r>
              <a:rPr lang="es-ES" sz="1600" b="1" dirty="0">
                <a:solidFill>
                  <a:schemeClr val="accent1"/>
                </a:solidFill>
                <a:latin typeface="Tahoma" panose="020B0604030504040204" pitchFamily="34" charset="0"/>
                <a:ea typeface="Tahoma" panose="020B0604030504040204" pitchFamily="34" charset="0"/>
                <a:cs typeface="Tahoma" panose="020B0604030504040204" pitchFamily="34" charset="0"/>
              </a:rPr>
              <a:t>la base de datos</a:t>
            </a:r>
            <a:endParaRPr lang="es-ES" sz="1600" dirty="0" smtClean="0">
              <a:solidFill>
                <a:schemeClr val="accent1"/>
              </a:solidFill>
              <a:latin typeface="Tahoma" panose="020B0604030504040204" pitchFamily="34" charset="0"/>
              <a:ea typeface="Tahoma" panose="020B0604030504040204" pitchFamily="34" charset="0"/>
              <a:cs typeface="Tahoma" panose="020B0604030504040204" pitchFamily="34" charset="0"/>
            </a:endParaRPr>
          </a:p>
          <a:p>
            <a:pPr algn="just"/>
            <a:endParaRPr lang="es-ES" dirty="0" smtClean="0"/>
          </a:p>
          <a:p>
            <a:pPr algn="just"/>
            <a:r>
              <a:rPr lang="es-ES" dirty="0"/>
              <a:t>Ya sólo nos queda </a:t>
            </a:r>
            <a:r>
              <a:rPr lang="es-ES" dirty="0" smtClean="0"/>
              <a:t>el </a:t>
            </a:r>
            <a:r>
              <a:rPr lang="es-ES" dirty="0"/>
              <a:t>Modelo. En nuestra aplicación se ha implementado en la clase </a:t>
            </a:r>
            <a:r>
              <a:rPr lang="es-ES" b="1" dirty="0">
                <a:solidFill>
                  <a:srgbClr val="00B0F0"/>
                </a:solidFill>
              </a:rPr>
              <a:t>Model</a:t>
            </a:r>
            <a:r>
              <a:rPr lang="es-ES" dirty="0"/>
              <a:t> y está compuesto por una serie de funciones para persistir datos en la base de datos, recuperarlos y realizar su validación</a:t>
            </a:r>
            <a:r>
              <a:rPr lang="es-ES" dirty="0" smtClean="0"/>
              <a:t>.</a:t>
            </a:r>
          </a:p>
          <a:p>
            <a:pPr algn="just"/>
            <a:endParaRPr lang="es-ES" dirty="0"/>
          </a:p>
          <a:p>
            <a:pPr algn="just"/>
            <a:r>
              <a:rPr lang="es-ES" dirty="0"/>
              <a:t>Dependiendo de la complejidad del negocio con el que tratemos, el modelo puede ser más o menos complejo y, además de tratar con la persistencia de los datos, puede incluir funciones para ofrecer otros servicios relacionados con el negocio en cuestión. </a:t>
            </a:r>
            <a:endParaRPr lang="es-ES" sz="1600" dirty="0"/>
          </a:p>
        </p:txBody>
      </p:sp>
    </p:spTree>
    <p:extLst>
      <p:ext uri="{BB962C8B-B14F-4D97-AF65-F5344CB8AC3E}">
        <p14:creationId xmlns:p14="http://schemas.microsoft.com/office/powerpoint/2010/main" val="1211609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 y="1"/>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139469" y="134115"/>
            <a:ext cx="1699491"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Model.php</a:t>
            </a:r>
            <a:endParaRPr lang="es-ES" dirty="0">
              <a:solidFill>
                <a:schemeClr val="tx1"/>
              </a:solidFill>
            </a:endParaRPr>
          </a:p>
        </p:txBody>
      </p:sp>
      <p:sp>
        <p:nvSpPr>
          <p:cNvPr id="2" name="CuadroTexto 1"/>
          <p:cNvSpPr txBox="1"/>
          <p:nvPr/>
        </p:nvSpPr>
        <p:spPr>
          <a:xfrm>
            <a:off x="246317" y="676885"/>
            <a:ext cx="11720946" cy="6093976"/>
          </a:xfrm>
          <a:prstGeom prst="rect">
            <a:avLst/>
          </a:prstGeom>
          <a:noFill/>
        </p:spPr>
        <p:txBody>
          <a:bodyPr wrap="square" numCol="3" spcCol="36000" rtlCol="0">
            <a:spAutoFit/>
          </a:bodyPr>
          <a:lstStyle/>
          <a:p>
            <a:r>
              <a:rPr lang="es-ES" sz="1000" b="1" dirty="0">
                <a:latin typeface="Consolas" panose="020B0609020204030204" pitchFamily="49" charset="0"/>
              </a:rPr>
              <a:t>&lt;?</a:t>
            </a:r>
            <a:r>
              <a:rPr lang="es-ES" sz="1000" b="1" dirty="0" err="1">
                <a:latin typeface="Consolas" panose="020B0609020204030204" pitchFamily="49" charset="0"/>
              </a:rPr>
              <a:t>php</a:t>
            </a:r>
            <a:endParaRPr lang="es-ES" sz="1000" b="1" dirty="0">
              <a:latin typeface="Consolas" panose="020B0609020204030204" pitchFamily="49" charset="0"/>
            </a:endParaRPr>
          </a:p>
          <a:p>
            <a:r>
              <a:rPr lang="es-ES" sz="1000" dirty="0">
                <a:latin typeface="Consolas" panose="020B0609020204030204" pitchFamily="49" charset="0"/>
              </a:rPr>
              <a:t> </a:t>
            </a:r>
          </a:p>
          <a:p>
            <a:r>
              <a:rPr lang="es-ES" sz="1000" dirty="0" err="1">
                <a:latin typeface="Consolas" panose="020B0609020204030204" pitchFamily="49" charset="0"/>
              </a:rPr>
              <a:t>class</a:t>
            </a:r>
            <a:r>
              <a:rPr lang="es-ES" sz="1000" dirty="0">
                <a:latin typeface="Consolas" panose="020B0609020204030204" pitchFamily="49" charset="0"/>
              </a:rPr>
              <a:t> Model </a:t>
            </a:r>
          </a:p>
          <a:p>
            <a:r>
              <a:rPr lang="es-ES" sz="1000" dirty="0">
                <a:latin typeface="Consolas" panose="020B0609020204030204" pitchFamily="49" charset="0"/>
              </a:rPr>
              <a:t>{</a:t>
            </a:r>
          </a:p>
          <a:p>
            <a:r>
              <a:rPr lang="es-ES" sz="1000" dirty="0">
                <a:latin typeface="Consolas" panose="020B0609020204030204" pitchFamily="49" charset="0"/>
              </a:rPr>
              <a:t>	</a:t>
            </a:r>
            <a:r>
              <a:rPr lang="es-ES" sz="1000" dirty="0" err="1">
                <a:latin typeface="Consolas" panose="020B0609020204030204" pitchFamily="49" charset="0"/>
              </a:rPr>
              <a:t>protected</a:t>
            </a:r>
            <a:r>
              <a:rPr lang="es-ES" sz="1000" dirty="0">
                <a:latin typeface="Consolas" panose="020B0609020204030204" pitchFamily="49" charset="0"/>
              </a:rPr>
              <a:t> $</a:t>
            </a:r>
            <a:r>
              <a:rPr lang="es-ES" sz="1000" dirty="0" err="1">
                <a:latin typeface="Consolas" panose="020B0609020204030204" pitchFamily="49" charset="0"/>
              </a:rPr>
              <a:t>conexion</a:t>
            </a:r>
            <a:r>
              <a:rPr lang="es-ES" sz="1000" dirty="0">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sólo conecta con la BD y se llama automáticamente al crear el objeto Model</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public</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__</a:t>
            </a:r>
            <a:r>
              <a:rPr lang="es-ES" sz="1000" b="1" dirty="0" err="1">
                <a:solidFill>
                  <a:srgbClr val="7030A0"/>
                </a:solidFill>
                <a:latin typeface="Consolas" panose="020B0609020204030204" pitchFamily="49" charset="0"/>
              </a:rPr>
              <a:t>construct</a:t>
            </a:r>
            <a:r>
              <a:rPr lang="es-ES" sz="1000" b="1" dirty="0">
                <a:solidFill>
                  <a:srgbClr val="7030A0"/>
                </a:solidFill>
                <a:latin typeface="Consolas" panose="020B0609020204030204" pitchFamily="49" charset="0"/>
              </a:rPr>
              <a:t>($</a:t>
            </a:r>
            <a:r>
              <a:rPr lang="es-ES" sz="1000" b="1" dirty="0" err="1" smtClean="0">
                <a:solidFill>
                  <a:srgbClr val="7030A0"/>
                </a:solidFill>
                <a:latin typeface="Consolas" panose="020B0609020204030204" pitchFamily="49" charset="0"/>
              </a:rPr>
              <a:t>dbhost</a:t>
            </a:r>
            <a:r>
              <a:rPr lang="es-ES" sz="1000" b="1" dirty="0" smtClean="0">
                <a:solidFill>
                  <a:srgbClr val="7030A0"/>
                </a:solidFill>
                <a:latin typeface="Consolas" panose="020B0609020204030204" pitchFamily="49" charset="0"/>
              </a:rPr>
              <a:t>, </a:t>
            </a:r>
            <a:r>
              <a:rPr lang="es-ES" sz="1000" b="1" dirty="0">
                <a:solidFill>
                  <a:srgbClr val="7030A0"/>
                </a:solidFill>
                <a:latin typeface="Consolas" panose="020B0609020204030204" pitchFamily="49" charset="0"/>
              </a:rPr>
              <a:t>$</a:t>
            </a:r>
            <a:r>
              <a:rPr lang="es-ES" sz="1000" b="1" dirty="0" err="1">
                <a:solidFill>
                  <a:srgbClr val="7030A0"/>
                </a:solidFill>
                <a:latin typeface="Consolas" panose="020B0609020204030204" pitchFamily="49" charset="0"/>
              </a:rPr>
              <a:t>dbuser</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dbpass</a:t>
            </a:r>
            <a:r>
              <a:rPr lang="es-ES" sz="1000" b="1" dirty="0">
                <a:solidFill>
                  <a:srgbClr val="7030A0"/>
                </a:solidFill>
                <a:latin typeface="Consolas" panose="020B0609020204030204" pitchFamily="49" charset="0"/>
              </a:rPr>
              <a:t>, $</a:t>
            </a:r>
            <a:r>
              <a:rPr lang="es-ES" sz="1000" b="1" dirty="0" err="1" smtClean="0">
                <a:solidFill>
                  <a:srgbClr val="7030A0"/>
                </a:solidFill>
                <a:latin typeface="Consolas" panose="020B0609020204030204" pitchFamily="49" charset="0"/>
              </a:rPr>
              <a:t>dbname</a:t>
            </a:r>
            <a:r>
              <a:rPr lang="es-ES" sz="1000" b="1" dirty="0" smtClean="0">
                <a:solidFill>
                  <a:srgbClr val="7030A0"/>
                </a:solidFill>
                <a:latin typeface="Consolas" panose="020B0609020204030204" pitchFamily="49" charset="0"/>
              </a:rPr>
              <a:t>) </a:t>
            </a:r>
            <a:endParaRPr lang="es-ES" sz="1000" b="1" dirty="0">
              <a:solidFill>
                <a:srgbClr val="7030A0"/>
              </a:solidFill>
              <a:latin typeface="Consolas" panose="020B0609020204030204" pitchFamily="49" charset="0"/>
            </a:endParaRPr>
          </a:p>
          <a:p>
            <a:r>
              <a:rPr lang="es-ES" sz="1000" b="1" dirty="0">
                <a:solidFill>
                  <a:srgbClr val="7030A0"/>
                </a:solidFill>
                <a:latin typeface="Consolas" panose="020B0609020204030204" pitchFamily="49" charset="0"/>
              </a:rPr>
              <a:t>	{ </a:t>
            </a:r>
          </a:p>
          <a:p>
            <a:r>
              <a:rPr lang="es-ES" sz="1000" dirty="0">
                <a:latin typeface="Consolas" panose="020B0609020204030204" pitchFamily="49" charset="0"/>
              </a:rPr>
              <a:t>		$</a:t>
            </a:r>
            <a:r>
              <a:rPr lang="es-ES" sz="1000" dirty="0" err="1">
                <a:latin typeface="Consolas" panose="020B0609020204030204" pitchFamily="49" charset="0"/>
              </a:rPr>
              <a:t>mvc_bd_conexion</a:t>
            </a:r>
            <a:r>
              <a:rPr lang="es-ES" sz="1000" dirty="0">
                <a:latin typeface="Consolas" panose="020B0609020204030204" pitchFamily="49" charset="0"/>
              </a:rPr>
              <a:t> = new mysqli($</a:t>
            </a:r>
            <a:r>
              <a:rPr lang="es-ES" sz="1000" dirty="0" err="1">
                <a:latin typeface="Consolas" panose="020B0609020204030204" pitchFamily="49" charset="0"/>
              </a:rPr>
              <a:t>dbhost</a:t>
            </a:r>
            <a:r>
              <a:rPr lang="es-ES" sz="1000" dirty="0">
                <a:latin typeface="Consolas" panose="020B0609020204030204" pitchFamily="49" charset="0"/>
              </a:rPr>
              <a:t>, $</a:t>
            </a:r>
            <a:r>
              <a:rPr lang="es-ES" sz="1000" dirty="0" err="1">
                <a:latin typeface="Consolas" panose="020B0609020204030204" pitchFamily="49" charset="0"/>
              </a:rPr>
              <a:t>dbuser</a:t>
            </a:r>
            <a:r>
              <a:rPr lang="es-ES" sz="1000" dirty="0">
                <a:latin typeface="Consolas" panose="020B0609020204030204" pitchFamily="49" charset="0"/>
              </a:rPr>
              <a:t>, $</a:t>
            </a:r>
            <a:r>
              <a:rPr lang="es-ES" sz="1000" dirty="0" err="1">
                <a:latin typeface="Consolas" panose="020B0609020204030204" pitchFamily="49" charset="0"/>
              </a:rPr>
              <a:t>dbpass</a:t>
            </a:r>
            <a:r>
              <a:rPr lang="es-ES" sz="1000" dirty="0">
                <a:latin typeface="Consolas" panose="020B0609020204030204" pitchFamily="49" charset="0"/>
              </a:rPr>
              <a:t>, $</a:t>
            </a:r>
            <a:r>
              <a:rPr lang="es-ES" sz="1000" dirty="0" err="1">
                <a:latin typeface="Consolas" panose="020B0609020204030204" pitchFamily="49" charset="0"/>
              </a:rPr>
              <a:t>dbname</a:t>
            </a:r>
            <a:r>
              <a:rPr lang="es-ES" sz="1000" dirty="0">
                <a:latin typeface="Consolas" panose="020B0609020204030204" pitchFamily="49" charset="0"/>
              </a:rPr>
              <a:t>); </a:t>
            </a:r>
          </a:p>
          <a:p>
            <a:r>
              <a:rPr lang="es-ES" sz="1000" dirty="0">
                <a:latin typeface="Consolas" panose="020B0609020204030204" pitchFamily="49" charset="0"/>
              </a:rPr>
              <a:t>		$error = $</a:t>
            </a:r>
            <a:r>
              <a:rPr lang="es-ES" sz="1000" dirty="0" err="1">
                <a:latin typeface="Consolas" panose="020B0609020204030204" pitchFamily="49" charset="0"/>
              </a:rPr>
              <a:t>mvc_bd_conexion</a:t>
            </a:r>
            <a:r>
              <a:rPr lang="es-ES" sz="1000" dirty="0">
                <a:latin typeface="Consolas" panose="020B0609020204030204" pitchFamily="49" charset="0"/>
              </a:rPr>
              <a:t>-&gt;</a:t>
            </a:r>
            <a:r>
              <a:rPr lang="es-ES" sz="1000" dirty="0" err="1">
                <a:latin typeface="Consolas" panose="020B0609020204030204" pitchFamily="49" charset="0"/>
              </a:rPr>
              <a:t>connect_errno</a:t>
            </a:r>
            <a:r>
              <a:rPr lang="es-ES" sz="1000" dirty="0">
                <a:latin typeface="Consolas" panose="020B0609020204030204" pitchFamily="49" charset="0"/>
              </a:rPr>
              <a:t>;</a:t>
            </a:r>
          </a:p>
          <a:p>
            <a:r>
              <a:rPr lang="es-ES" sz="1000" dirty="0">
                <a:latin typeface="Consolas" panose="020B0609020204030204" pitchFamily="49" charset="0"/>
              </a:rPr>
              <a:t>		</a:t>
            </a:r>
            <a:r>
              <a:rPr lang="es-ES" sz="1000" dirty="0" err="1">
                <a:latin typeface="Consolas" panose="020B0609020204030204" pitchFamily="49" charset="0"/>
              </a:rPr>
              <a:t>if</a:t>
            </a:r>
            <a:r>
              <a:rPr lang="es-ES" sz="1000" dirty="0">
                <a:latin typeface="Consolas" panose="020B0609020204030204" pitchFamily="49" charset="0"/>
              </a:rPr>
              <a:t> ($error != </a:t>
            </a:r>
            <a:r>
              <a:rPr lang="es-ES" sz="1000" dirty="0" err="1">
                <a:latin typeface="Consolas" panose="020B0609020204030204" pitchFamily="49" charset="0"/>
              </a:rPr>
              <a:t>null</a:t>
            </a:r>
            <a:r>
              <a:rPr lang="es-ES" sz="1000" dirty="0">
                <a:latin typeface="Consolas" panose="020B0609020204030204" pitchFamily="49" charset="0"/>
              </a:rPr>
              <a:t>) </a:t>
            </a:r>
          </a:p>
          <a:p>
            <a:r>
              <a:rPr lang="es-ES" sz="1000" dirty="0">
                <a:latin typeface="Consolas" panose="020B0609020204030204" pitchFamily="49" charset="0"/>
              </a:rPr>
              <a:t>		{</a:t>
            </a:r>
          </a:p>
          <a:p>
            <a:r>
              <a:rPr lang="es-ES" sz="1000" dirty="0">
                <a:latin typeface="Consolas" panose="020B0609020204030204" pitchFamily="49" charset="0"/>
              </a:rPr>
              <a:t>			echo "&lt;p&gt;Error ".$error. "conectando a la base de datos: "; </a:t>
            </a:r>
          </a:p>
          <a:p>
            <a:r>
              <a:rPr lang="es-ES" sz="1000" dirty="0">
                <a:latin typeface="Consolas" panose="020B0609020204030204" pitchFamily="49" charset="0"/>
              </a:rPr>
              <a:t>			echo $</a:t>
            </a:r>
            <a:r>
              <a:rPr lang="es-ES" sz="1000" dirty="0" err="1">
                <a:latin typeface="Consolas" panose="020B0609020204030204" pitchFamily="49" charset="0"/>
              </a:rPr>
              <a:t>mvc_bd_conexion</a:t>
            </a:r>
            <a:r>
              <a:rPr lang="es-ES" sz="1000" dirty="0">
                <a:latin typeface="Consolas" panose="020B0609020204030204" pitchFamily="49" charset="0"/>
              </a:rPr>
              <a:t>-&gt;</a:t>
            </a:r>
            <a:r>
              <a:rPr lang="es-ES" sz="1000" dirty="0" err="1">
                <a:latin typeface="Consolas" panose="020B0609020204030204" pitchFamily="49" charset="0"/>
              </a:rPr>
              <a:t>connect_error</a:t>
            </a:r>
            <a:r>
              <a:rPr lang="es-ES" sz="1000" dirty="0">
                <a:latin typeface="Consolas" panose="020B0609020204030204" pitchFamily="49" charset="0"/>
              </a:rPr>
              <a:t>."&lt;/p&gt;"; </a:t>
            </a:r>
          </a:p>
          <a:p>
            <a:r>
              <a:rPr lang="es-ES" sz="1000" dirty="0">
                <a:latin typeface="Consolas" panose="020B0609020204030204" pitchFamily="49" charset="0"/>
              </a:rPr>
              <a:t>			</a:t>
            </a:r>
            <a:r>
              <a:rPr lang="es-ES" sz="1000" dirty="0" err="1">
                <a:latin typeface="Consolas" panose="020B0609020204030204" pitchFamily="49" charset="0"/>
              </a:rPr>
              <a:t>exit</a:t>
            </a:r>
            <a:r>
              <a:rPr lang="es-ES" sz="1000" dirty="0">
                <a:latin typeface="Consolas" panose="020B0609020204030204" pitchFamily="49" charset="0"/>
              </a:rPr>
              <a:t>();</a:t>
            </a:r>
          </a:p>
          <a:p>
            <a:r>
              <a:rPr lang="es-ES" sz="1000" dirty="0">
                <a:latin typeface="Consolas" panose="020B0609020204030204" pitchFamily="49" charset="0"/>
              </a:rPr>
              <a:t>		} </a:t>
            </a:r>
          </a:p>
          <a:p>
            <a:r>
              <a:rPr lang="es-ES" sz="1000" dirty="0">
                <a:latin typeface="Consolas" panose="020B0609020204030204" pitchFamily="49" charset="0"/>
              </a:rPr>
              <a:t>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conexion</a:t>
            </a:r>
            <a:r>
              <a:rPr lang="es-ES" sz="1000" dirty="0">
                <a:latin typeface="Consolas" panose="020B0609020204030204" pitchFamily="49" charset="0"/>
              </a:rPr>
              <a:t> = $</a:t>
            </a:r>
            <a:r>
              <a:rPr lang="es-ES" sz="1000" dirty="0" err="1">
                <a:latin typeface="Consolas" panose="020B0609020204030204" pitchFamily="49" charset="0"/>
              </a:rPr>
              <a:t>mvc_bd_conexion</a:t>
            </a:r>
            <a:r>
              <a:rPr lang="es-ES" sz="1000" dirty="0">
                <a:latin typeface="Consolas" panose="020B0609020204030204" pitchFamily="49" charset="0"/>
              </a:rPr>
              <a:t>;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recibe por parámetro una sentencia SELECT y devuelve un array de alimentos</a:t>
            </a:r>
          </a:p>
          <a:p>
            <a:r>
              <a:rPr lang="es-ES" sz="1000" dirty="0">
                <a:solidFill>
                  <a:srgbClr val="00B050"/>
                </a:solidFill>
                <a:latin typeface="Consolas" panose="020B0609020204030204" pitchFamily="49" charset="0"/>
              </a:rPr>
              <a:t>	//El array será accesible tanto con posiciones numéricas como asociativas, al ser </a:t>
            </a:r>
            <a:r>
              <a:rPr lang="es-ES" sz="1000" dirty="0" err="1">
                <a:solidFill>
                  <a:srgbClr val="00B050"/>
                </a:solidFill>
                <a:latin typeface="Consolas" panose="020B0609020204030204" pitchFamily="49" charset="0"/>
              </a:rPr>
              <a:t>fetch_array</a:t>
            </a:r>
            <a:endParaRPr lang="es-ES" sz="1000" dirty="0">
              <a:solidFill>
                <a:srgbClr val="00B050"/>
              </a:solidFill>
              <a:latin typeface="Consolas" panose="020B0609020204030204" pitchFamily="49" charset="0"/>
            </a:endParaRP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private</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devolverAlimentosSelect</a:t>
            </a:r>
            <a:r>
              <a:rPr lang="es-ES" sz="1000" b="1" dirty="0">
                <a:solidFill>
                  <a:srgbClr val="7030A0"/>
                </a:solidFill>
                <a:latin typeface="Consolas" panose="020B0609020204030204" pitchFamily="49" charset="0"/>
              </a:rPr>
              <a:t>($</a:t>
            </a:r>
            <a:r>
              <a:rPr lang="es-ES" sz="1000" b="1" dirty="0" err="1">
                <a:solidFill>
                  <a:srgbClr val="7030A0"/>
                </a:solidFill>
                <a:latin typeface="Consolas" panose="020B0609020204030204" pitchFamily="49" charset="0"/>
              </a:rPr>
              <a:t>sql</a:t>
            </a:r>
            <a:r>
              <a:rPr lang="es-ES" sz="1000" b="1" dirty="0">
                <a:solidFill>
                  <a:srgbClr val="7030A0"/>
                </a:solidFill>
                <a:latin typeface="Consolas" panose="020B0609020204030204" pitchFamily="49" charset="0"/>
              </a:rPr>
              <a:t>) </a:t>
            </a:r>
          </a:p>
          <a:p>
            <a:r>
              <a:rPr lang="es-ES" sz="1000" b="1" dirty="0">
                <a:solidFill>
                  <a:srgbClr val="7030A0"/>
                </a:solidFill>
                <a:latin typeface="Consolas" panose="020B0609020204030204" pitchFamily="49" charset="0"/>
              </a:rPr>
              <a:t>	{</a:t>
            </a:r>
          </a:p>
          <a:p>
            <a:r>
              <a:rPr lang="es-ES" sz="1000" dirty="0">
                <a:latin typeface="Consolas" panose="020B0609020204030204" pitchFamily="49" charset="0"/>
              </a:rPr>
              <a:t>		$consulta =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conexion</a:t>
            </a:r>
            <a:r>
              <a:rPr lang="es-ES" sz="1000" dirty="0">
                <a:latin typeface="Consolas" panose="020B0609020204030204" pitchFamily="49" charset="0"/>
              </a:rPr>
              <a:t>-&gt;</a:t>
            </a:r>
            <a:r>
              <a:rPr lang="es-ES" sz="1000" dirty="0" err="1">
                <a:latin typeface="Consolas" panose="020B0609020204030204" pitchFamily="49" charset="0"/>
              </a:rPr>
              <a:t>query</a:t>
            </a:r>
            <a:r>
              <a:rPr lang="es-ES" sz="1000" dirty="0">
                <a:latin typeface="Consolas" panose="020B0609020204030204" pitchFamily="49" charset="0"/>
              </a:rPr>
              <a:t>($</a:t>
            </a:r>
            <a:r>
              <a:rPr lang="es-ES" sz="1000" dirty="0" err="1">
                <a:latin typeface="Consolas" panose="020B0609020204030204" pitchFamily="49" charset="0"/>
              </a:rPr>
              <a:t>sql</a:t>
            </a:r>
            <a:r>
              <a:rPr lang="es-ES" sz="1000" dirty="0">
                <a:latin typeface="Consolas" panose="020B0609020204030204" pitchFamily="49" charset="0"/>
              </a:rPr>
              <a:t>); </a:t>
            </a:r>
          </a:p>
          <a:p>
            <a:r>
              <a:rPr lang="es-ES" sz="1000" dirty="0">
                <a:latin typeface="Consolas" panose="020B0609020204030204" pitchFamily="49" charset="0"/>
              </a:rPr>
              <a:t>		$alimentos = array(); </a:t>
            </a:r>
          </a:p>
          <a:p>
            <a:r>
              <a:rPr lang="es-ES" sz="1000" dirty="0">
                <a:latin typeface="Consolas" panose="020B0609020204030204" pitchFamily="49" charset="0"/>
              </a:rPr>
              <a:t>		</a:t>
            </a:r>
            <a:r>
              <a:rPr lang="es-ES" sz="1000" dirty="0" err="1">
                <a:latin typeface="Consolas" panose="020B0609020204030204" pitchFamily="49" charset="0"/>
              </a:rPr>
              <a:t>while</a:t>
            </a:r>
            <a:r>
              <a:rPr lang="es-ES" sz="1000" dirty="0">
                <a:latin typeface="Consolas" panose="020B0609020204030204" pitchFamily="49" charset="0"/>
              </a:rPr>
              <a:t>($resultado = $consulta-&gt;</a:t>
            </a:r>
            <a:r>
              <a:rPr lang="es-ES" sz="1000" dirty="0" err="1">
                <a:latin typeface="Consolas" panose="020B0609020204030204" pitchFamily="49" charset="0"/>
              </a:rPr>
              <a:t>fetch_array</a:t>
            </a:r>
            <a:r>
              <a:rPr lang="es-ES" sz="1000" dirty="0">
                <a:latin typeface="Consolas" panose="020B0609020204030204" pitchFamily="49" charset="0"/>
              </a:rPr>
              <a:t>()) </a:t>
            </a:r>
          </a:p>
          <a:p>
            <a:r>
              <a:rPr lang="es-ES" sz="1000" dirty="0">
                <a:latin typeface="Consolas" panose="020B0609020204030204" pitchFamily="49" charset="0"/>
              </a:rPr>
              <a:t>		{ </a:t>
            </a:r>
          </a:p>
          <a:p>
            <a:r>
              <a:rPr lang="es-ES" sz="1000" dirty="0">
                <a:latin typeface="Consolas" panose="020B0609020204030204" pitchFamily="49" charset="0"/>
              </a:rPr>
              <a:t>			$alimentos[] = $resultado; </a:t>
            </a:r>
          </a:p>
          <a:p>
            <a:r>
              <a:rPr lang="es-ES" sz="1000" dirty="0">
                <a:latin typeface="Consolas" panose="020B0609020204030204" pitchFamily="49" charset="0"/>
              </a:rPr>
              <a:t>		}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$alimentos;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recibe por una sentencia que NO devuelve datos (</a:t>
            </a:r>
            <a:r>
              <a:rPr lang="es-ES" sz="1000" dirty="0" err="1">
                <a:solidFill>
                  <a:srgbClr val="00B050"/>
                </a:solidFill>
                <a:latin typeface="Consolas" panose="020B0609020204030204" pitchFamily="49" charset="0"/>
              </a:rPr>
              <a:t>insert</a:t>
            </a:r>
            <a:r>
              <a:rPr lang="es-ES" sz="1000" dirty="0">
                <a:solidFill>
                  <a:srgbClr val="00B050"/>
                </a:solidFill>
                <a:latin typeface="Consolas" panose="020B0609020204030204" pitchFamily="49" charset="0"/>
              </a:rPr>
              <a:t>, </a:t>
            </a:r>
            <a:r>
              <a:rPr lang="es-ES" sz="1000" dirty="0" err="1">
                <a:solidFill>
                  <a:srgbClr val="00B050"/>
                </a:solidFill>
                <a:latin typeface="Consolas" panose="020B0609020204030204" pitchFamily="49" charset="0"/>
              </a:rPr>
              <a:t>delete</a:t>
            </a:r>
            <a:r>
              <a:rPr lang="es-ES" sz="1000" dirty="0">
                <a:solidFill>
                  <a:srgbClr val="00B050"/>
                </a:solidFill>
                <a:latin typeface="Consolas" panose="020B0609020204030204" pitchFamily="49" charset="0"/>
              </a:rPr>
              <a:t> o </a:t>
            </a:r>
            <a:r>
              <a:rPr lang="es-ES" sz="1000" dirty="0" err="1">
                <a:solidFill>
                  <a:srgbClr val="00B050"/>
                </a:solidFill>
                <a:latin typeface="Consolas" panose="020B0609020204030204" pitchFamily="49" charset="0"/>
              </a:rPr>
              <a:t>update</a:t>
            </a:r>
            <a:r>
              <a:rPr lang="es-ES" sz="1000" dirty="0">
                <a:solidFill>
                  <a:srgbClr val="00B050"/>
                </a:solidFill>
                <a:latin typeface="Consolas" panose="020B0609020204030204" pitchFamily="49" charset="0"/>
              </a:rPr>
              <a:t>) y la ejecuta</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private</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consultaQueNoDevuelveDatos</a:t>
            </a:r>
            <a:r>
              <a:rPr lang="es-ES" sz="1000" b="1" dirty="0">
                <a:solidFill>
                  <a:srgbClr val="7030A0"/>
                </a:solidFill>
                <a:latin typeface="Consolas" panose="020B0609020204030204" pitchFamily="49" charset="0"/>
              </a:rPr>
              <a:t>($</a:t>
            </a:r>
            <a:r>
              <a:rPr lang="es-ES" sz="1000" b="1" dirty="0" err="1">
                <a:solidFill>
                  <a:srgbClr val="7030A0"/>
                </a:solidFill>
                <a:latin typeface="Consolas" panose="020B0609020204030204" pitchFamily="49" charset="0"/>
              </a:rPr>
              <a:t>sql</a:t>
            </a:r>
            <a:r>
              <a:rPr lang="es-ES" sz="1000" b="1" dirty="0">
                <a:solidFill>
                  <a:srgbClr val="7030A0"/>
                </a:solidFill>
                <a:latin typeface="Consolas" panose="020B0609020204030204" pitchFamily="49" charset="0"/>
              </a:rPr>
              <a:t>) </a:t>
            </a:r>
          </a:p>
          <a:p>
            <a:r>
              <a:rPr lang="es-ES" sz="1000" b="1" dirty="0">
                <a:solidFill>
                  <a:srgbClr val="7030A0"/>
                </a:solidFill>
                <a:latin typeface="Consolas" panose="020B0609020204030204" pitchFamily="49" charset="0"/>
              </a:rPr>
              <a:t>	{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conexion</a:t>
            </a:r>
            <a:r>
              <a:rPr lang="es-ES" sz="1000" dirty="0">
                <a:latin typeface="Consolas" panose="020B0609020204030204" pitchFamily="49" charset="0"/>
              </a:rPr>
              <a:t>-&gt;</a:t>
            </a:r>
            <a:r>
              <a:rPr lang="es-ES" sz="1000" dirty="0" err="1">
                <a:latin typeface="Consolas" panose="020B0609020204030204" pitchFamily="49" charset="0"/>
              </a:rPr>
              <a:t>query</a:t>
            </a:r>
            <a:r>
              <a:rPr lang="es-ES" sz="1000" dirty="0">
                <a:latin typeface="Consolas" panose="020B0609020204030204" pitchFamily="49" charset="0"/>
              </a:rPr>
              <a:t>($</a:t>
            </a:r>
            <a:r>
              <a:rPr lang="es-ES" sz="1000" dirty="0" err="1">
                <a:latin typeface="Consolas" panose="020B0609020204030204" pitchFamily="49" charset="0"/>
              </a:rPr>
              <a:t>sql</a:t>
            </a:r>
            <a:r>
              <a:rPr lang="es-ES" sz="1000" dirty="0">
                <a:latin typeface="Consolas" panose="020B0609020204030204" pitchFamily="49" charset="0"/>
              </a:rPr>
              <a:t>);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smtClean="0">
                <a:solidFill>
                  <a:srgbClr val="00B050"/>
                </a:solidFill>
                <a:latin typeface="Consolas" panose="020B0609020204030204" pitchFamily="49" charset="0"/>
              </a:rPr>
              <a:t>/*************************************/</a:t>
            </a:r>
            <a:endParaRPr lang="es-ES" sz="1000" dirty="0">
              <a:solidFill>
                <a:srgbClr val="00B050"/>
              </a:solidFill>
              <a:latin typeface="Consolas" panose="020B0609020204030204" pitchFamily="49" charset="0"/>
            </a:endParaRP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obtiene todos los alimentos de la BD, para el apartado "ver alimentos"</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public</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dameAlimentos</a:t>
            </a:r>
            <a:r>
              <a:rPr lang="es-ES" sz="1000" b="1" dirty="0">
                <a:solidFill>
                  <a:srgbClr val="7030A0"/>
                </a:solidFill>
                <a:latin typeface="Consolas" panose="020B0609020204030204" pitchFamily="49" charset="0"/>
              </a:rPr>
              <a:t>() </a:t>
            </a:r>
          </a:p>
          <a:p>
            <a:r>
              <a:rPr lang="es-ES" sz="1000" b="1" dirty="0">
                <a:solidFill>
                  <a:srgbClr val="7030A0"/>
                </a:solidFill>
                <a:latin typeface="Consolas" panose="020B0609020204030204" pitchFamily="49" charset="0"/>
              </a:rPr>
              <a:t>	{ </a:t>
            </a:r>
          </a:p>
          <a:p>
            <a:r>
              <a:rPr lang="es-ES" sz="1000" dirty="0">
                <a:latin typeface="Consolas" panose="020B0609020204030204" pitchFamily="49" charset="0"/>
              </a:rPr>
              <a:t>		$</a:t>
            </a:r>
            <a:r>
              <a:rPr lang="es-ES" sz="1000" dirty="0" err="1">
                <a:latin typeface="Consolas" panose="020B0609020204030204" pitchFamily="49" charset="0"/>
              </a:rPr>
              <a:t>sql</a:t>
            </a:r>
            <a:r>
              <a:rPr lang="es-ES" sz="1000" dirty="0">
                <a:latin typeface="Consolas" panose="020B0609020204030204" pitchFamily="49" charset="0"/>
              </a:rPr>
              <a:t> = "SELECT * FROM alimentos";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devolverAlimentosSelect</a:t>
            </a:r>
            <a:r>
              <a:rPr lang="es-ES" sz="1000" dirty="0">
                <a:latin typeface="Consolas" panose="020B0609020204030204" pitchFamily="49" charset="0"/>
              </a:rPr>
              <a:t>($</a:t>
            </a:r>
            <a:r>
              <a:rPr lang="es-ES" sz="1000" dirty="0" err="1">
                <a:latin typeface="Consolas" panose="020B0609020204030204" pitchFamily="49" charset="0"/>
              </a:rPr>
              <a:t>sql</a:t>
            </a:r>
            <a:r>
              <a:rPr lang="es-ES" sz="1000" dirty="0">
                <a:latin typeface="Consolas" panose="020B0609020204030204" pitchFamily="49" charset="0"/>
              </a:rPr>
              <a:t>);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obtiene los alimentos que contienen la cadena recibida, para el apartado "buscar por nombre"</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public</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buscarAlimentosPorNombre</a:t>
            </a:r>
            <a:r>
              <a:rPr lang="es-ES" sz="1000" b="1" dirty="0">
                <a:solidFill>
                  <a:srgbClr val="7030A0"/>
                </a:solidFill>
                <a:latin typeface="Consolas" panose="020B0609020204030204" pitchFamily="49" charset="0"/>
              </a:rPr>
              <a:t>($nombre) </a:t>
            </a:r>
          </a:p>
          <a:p>
            <a:r>
              <a:rPr lang="es-ES" sz="1000" b="1" dirty="0">
                <a:solidFill>
                  <a:srgbClr val="7030A0"/>
                </a:solidFill>
                <a:latin typeface="Consolas" panose="020B0609020204030204" pitchFamily="49" charset="0"/>
              </a:rPr>
              <a:t>	{</a:t>
            </a:r>
          </a:p>
          <a:p>
            <a:r>
              <a:rPr lang="es-ES" sz="1000" dirty="0">
                <a:latin typeface="Consolas" panose="020B0609020204030204" pitchFamily="49" charset="0"/>
              </a:rPr>
              <a:t>		$</a:t>
            </a:r>
            <a:r>
              <a:rPr lang="es-ES" sz="1000" dirty="0" err="1">
                <a:latin typeface="Consolas" panose="020B0609020204030204" pitchFamily="49" charset="0"/>
              </a:rPr>
              <a:t>sql</a:t>
            </a:r>
            <a:r>
              <a:rPr lang="es-ES" sz="1000" dirty="0">
                <a:latin typeface="Consolas" panose="020B0609020204030204" pitchFamily="49" charset="0"/>
              </a:rPr>
              <a:t> = "</a:t>
            </a:r>
            <a:r>
              <a:rPr lang="es-ES" sz="1000" dirty="0" err="1">
                <a:latin typeface="Consolas" panose="020B0609020204030204" pitchFamily="49" charset="0"/>
              </a:rPr>
              <a:t>select</a:t>
            </a:r>
            <a:r>
              <a:rPr lang="es-ES" sz="1000" dirty="0">
                <a:latin typeface="Consolas" panose="020B0609020204030204" pitchFamily="49" charset="0"/>
              </a:rPr>
              <a:t> * </a:t>
            </a:r>
            <a:r>
              <a:rPr lang="es-ES" sz="1000" dirty="0" err="1">
                <a:latin typeface="Consolas" panose="020B0609020204030204" pitchFamily="49" charset="0"/>
              </a:rPr>
              <a:t>from</a:t>
            </a:r>
            <a:r>
              <a:rPr lang="es-ES" sz="1000" dirty="0">
                <a:latin typeface="Consolas" panose="020B0609020204030204" pitchFamily="49" charset="0"/>
              </a:rPr>
              <a:t> alimentos </a:t>
            </a:r>
            <a:r>
              <a:rPr lang="es-ES" sz="1000" dirty="0" err="1">
                <a:latin typeface="Consolas" panose="020B0609020204030204" pitchFamily="49" charset="0"/>
              </a:rPr>
              <a:t>where</a:t>
            </a:r>
            <a:r>
              <a:rPr lang="es-ES" sz="1000" dirty="0">
                <a:latin typeface="Consolas" panose="020B0609020204030204" pitchFamily="49" charset="0"/>
              </a:rPr>
              <a:t> nombre </a:t>
            </a:r>
            <a:r>
              <a:rPr lang="es-ES" sz="1000" dirty="0" err="1">
                <a:latin typeface="Consolas" panose="020B0609020204030204" pitchFamily="49" charset="0"/>
              </a:rPr>
              <a:t>like</a:t>
            </a:r>
            <a:r>
              <a:rPr lang="es-ES" sz="1000" dirty="0">
                <a:latin typeface="Consolas" panose="020B0609020204030204" pitchFamily="49" charset="0"/>
              </a:rPr>
              <a:t> '%".$nombre."%'";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devolverAlimentosSelect</a:t>
            </a:r>
            <a:r>
              <a:rPr lang="es-ES" sz="1000" dirty="0">
                <a:latin typeface="Consolas" panose="020B0609020204030204" pitchFamily="49" charset="0"/>
              </a:rPr>
              <a:t>($</a:t>
            </a:r>
            <a:r>
              <a:rPr lang="es-ES" sz="1000" dirty="0" err="1">
                <a:latin typeface="Consolas" panose="020B0609020204030204" pitchFamily="49" charset="0"/>
              </a:rPr>
              <a:t>sql</a:t>
            </a:r>
            <a:r>
              <a:rPr lang="es-ES" sz="1000" dirty="0">
                <a:latin typeface="Consolas" panose="020B0609020204030204" pitchFamily="49" charset="0"/>
              </a:rPr>
              <a:t>);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obtiene el alimentos (sólo uno) cuya id es la id recibida, para cuando hacemos </a:t>
            </a:r>
            <a:r>
              <a:rPr lang="es-ES" sz="1000" dirty="0" err="1">
                <a:solidFill>
                  <a:srgbClr val="00B050"/>
                </a:solidFill>
                <a:latin typeface="Consolas" panose="020B0609020204030204" pitchFamily="49" charset="0"/>
              </a:rPr>
              <a:t>click</a:t>
            </a:r>
            <a:r>
              <a:rPr lang="es-ES" sz="1000" dirty="0">
                <a:solidFill>
                  <a:srgbClr val="00B050"/>
                </a:solidFill>
                <a:latin typeface="Consolas" panose="020B0609020204030204" pitchFamily="49" charset="0"/>
              </a:rPr>
              <a:t> sobre un alimento</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public</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dameAlimento</a:t>
            </a:r>
            <a:r>
              <a:rPr lang="es-ES" sz="1000" b="1" dirty="0">
                <a:solidFill>
                  <a:srgbClr val="7030A0"/>
                </a:solidFill>
                <a:latin typeface="Consolas" panose="020B0609020204030204" pitchFamily="49" charset="0"/>
              </a:rPr>
              <a:t>($id) </a:t>
            </a:r>
          </a:p>
          <a:p>
            <a:r>
              <a:rPr lang="es-ES" sz="1000" b="1" dirty="0">
                <a:solidFill>
                  <a:srgbClr val="7030A0"/>
                </a:solidFill>
                <a:latin typeface="Consolas" panose="020B0609020204030204" pitchFamily="49" charset="0"/>
              </a:rPr>
              <a:t>	{ </a:t>
            </a:r>
          </a:p>
          <a:p>
            <a:r>
              <a:rPr lang="es-ES" sz="1000" dirty="0">
                <a:latin typeface="Consolas" panose="020B0609020204030204" pitchFamily="49" charset="0"/>
              </a:rPr>
              <a:t>		$</a:t>
            </a:r>
            <a:r>
              <a:rPr lang="es-ES" sz="1000" dirty="0" err="1">
                <a:latin typeface="Consolas" panose="020B0609020204030204" pitchFamily="49" charset="0"/>
              </a:rPr>
              <a:t>sql</a:t>
            </a:r>
            <a:r>
              <a:rPr lang="es-ES" sz="1000" dirty="0">
                <a:latin typeface="Consolas" panose="020B0609020204030204" pitchFamily="49" charset="0"/>
              </a:rPr>
              <a:t> = "</a:t>
            </a:r>
            <a:r>
              <a:rPr lang="es-ES" sz="1000" dirty="0" err="1">
                <a:latin typeface="Consolas" panose="020B0609020204030204" pitchFamily="49" charset="0"/>
              </a:rPr>
              <a:t>select</a:t>
            </a:r>
            <a:r>
              <a:rPr lang="es-ES" sz="1000" dirty="0">
                <a:latin typeface="Consolas" panose="020B0609020204030204" pitchFamily="49" charset="0"/>
              </a:rPr>
              <a:t> * </a:t>
            </a:r>
            <a:r>
              <a:rPr lang="es-ES" sz="1000" dirty="0" err="1">
                <a:latin typeface="Consolas" panose="020B0609020204030204" pitchFamily="49" charset="0"/>
              </a:rPr>
              <a:t>from</a:t>
            </a:r>
            <a:r>
              <a:rPr lang="es-ES" sz="1000" dirty="0">
                <a:latin typeface="Consolas" panose="020B0609020204030204" pitchFamily="49" charset="0"/>
              </a:rPr>
              <a:t> alimentos </a:t>
            </a:r>
            <a:r>
              <a:rPr lang="es-ES" sz="1000" dirty="0" err="1">
                <a:latin typeface="Consolas" panose="020B0609020204030204" pitchFamily="49" charset="0"/>
              </a:rPr>
              <a:t>where</a:t>
            </a:r>
            <a:r>
              <a:rPr lang="es-ES" sz="1000" dirty="0">
                <a:latin typeface="Consolas" panose="020B0609020204030204" pitchFamily="49" charset="0"/>
              </a:rPr>
              <a:t> id=".$id;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devolverAlimentosSelect</a:t>
            </a:r>
            <a:r>
              <a:rPr lang="es-ES" sz="1000" dirty="0">
                <a:latin typeface="Consolas" panose="020B0609020204030204" pitchFamily="49" charset="0"/>
              </a:rPr>
              <a:t>($</a:t>
            </a:r>
            <a:r>
              <a:rPr lang="es-ES" sz="1000" dirty="0" err="1">
                <a:latin typeface="Consolas" panose="020B0609020204030204" pitchFamily="49" charset="0"/>
              </a:rPr>
              <a:t>sql</a:t>
            </a:r>
            <a:r>
              <a:rPr lang="es-ES" sz="1000" dirty="0">
                <a:latin typeface="Consolas" panose="020B0609020204030204" pitchFamily="49" charset="0"/>
              </a:rPr>
              <a:t>)[0];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función obtiene los alimentos que contienen la cadena recibida, para el apartado "buscar por nombre"</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public</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insertarAlimento</a:t>
            </a:r>
            <a:r>
              <a:rPr lang="es-ES" sz="1000" b="1" dirty="0">
                <a:solidFill>
                  <a:srgbClr val="7030A0"/>
                </a:solidFill>
                <a:latin typeface="Consolas" panose="020B0609020204030204" pitchFamily="49" charset="0"/>
              </a:rPr>
              <a:t>($n, $e, $p, $</a:t>
            </a:r>
            <a:r>
              <a:rPr lang="es-ES" sz="1000" b="1" dirty="0" err="1">
                <a:solidFill>
                  <a:srgbClr val="7030A0"/>
                </a:solidFill>
                <a:latin typeface="Consolas" panose="020B0609020204030204" pitchFamily="49" charset="0"/>
              </a:rPr>
              <a:t>hc</a:t>
            </a:r>
            <a:r>
              <a:rPr lang="es-ES" sz="1000" b="1" dirty="0">
                <a:solidFill>
                  <a:srgbClr val="7030A0"/>
                </a:solidFill>
                <a:latin typeface="Consolas" panose="020B0609020204030204" pitchFamily="49" charset="0"/>
              </a:rPr>
              <a:t>, $f, $g) </a:t>
            </a:r>
          </a:p>
          <a:p>
            <a:r>
              <a:rPr lang="es-ES" sz="1000" b="1" dirty="0">
                <a:solidFill>
                  <a:srgbClr val="7030A0"/>
                </a:solidFill>
                <a:latin typeface="Consolas" panose="020B0609020204030204" pitchFamily="49" charset="0"/>
              </a:rPr>
              <a:t>	{</a:t>
            </a:r>
          </a:p>
          <a:p>
            <a:r>
              <a:rPr lang="es-ES" sz="1000" dirty="0">
                <a:latin typeface="Consolas" panose="020B0609020204030204" pitchFamily="49" charset="0"/>
              </a:rPr>
              <a:t>		$</a:t>
            </a:r>
            <a:r>
              <a:rPr lang="es-ES" sz="1000" dirty="0" err="1">
                <a:latin typeface="Consolas" panose="020B0609020204030204" pitchFamily="49" charset="0"/>
              </a:rPr>
              <a:t>sql</a:t>
            </a:r>
            <a:r>
              <a:rPr lang="es-ES" sz="1000" dirty="0">
                <a:latin typeface="Consolas" panose="020B0609020204030204" pitchFamily="49" charset="0"/>
              </a:rPr>
              <a:t> = "INSERT INTO alimentos (nombre, </a:t>
            </a:r>
            <a:r>
              <a:rPr lang="es-ES" sz="1000" dirty="0" err="1">
                <a:latin typeface="Consolas" panose="020B0609020204030204" pitchFamily="49" charset="0"/>
              </a:rPr>
              <a:t>energia</a:t>
            </a:r>
            <a:r>
              <a:rPr lang="es-ES" sz="1000" dirty="0">
                <a:latin typeface="Consolas" panose="020B0609020204030204" pitchFamily="49" charset="0"/>
              </a:rPr>
              <a:t>, </a:t>
            </a:r>
            <a:r>
              <a:rPr lang="es-ES" sz="1000" dirty="0" err="1">
                <a:latin typeface="Consolas" panose="020B0609020204030204" pitchFamily="49" charset="0"/>
              </a:rPr>
              <a:t>proteina</a:t>
            </a:r>
            <a:r>
              <a:rPr lang="es-ES" sz="1000" dirty="0">
                <a:latin typeface="Consolas" panose="020B0609020204030204" pitchFamily="49" charset="0"/>
              </a:rPr>
              <a:t>, </a:t>
            </a:r>
            <a:r>
              <a:rPr lang="es-ES" sz="1000" dirty="0" err="1">
                <a:latin typeface="Consolas" panose="020B0609020204030204" pitchFamily="49" charset="0"/>
              </a:rPr>
              <a:t>hidratocarbono</a:t>
            </a:r>
            <a:r>
              <a:rPr lang="es-ES" sz="1000" dirty="0">
                <a:latin typeface="Consolas" panose="020B0609020204030204" pitchFamily="49" charset="0"/>
              </a:rPr>
              <a:t>, fibra, </a:t>
            </a:r>
            <a:r>
              <a:rPr lang="es-ES" sz="1000" dirty="0" err="1">
                <a:latin typeface="Consolas" panose="020B0609020204030204" pitchFamily="49" charset="0"/>
              </a:rPr>
              <a:t>grasatotal</a:t>
            </a:r>
            <a:r>
              <a:rPr lang="es-ES" sz="1000" dirty="0">
                <a:latin typeface="Consolas" panose="020B0609020204030204" pitchFamily="49" charset="0"/>
              </a:rPr>
              <a:t>)</a:t>
            </a:r>
          </a:p>
          <a:p>
            <a:r>
              <a:rPr lang="es-ES" sz="1000" dirty="0">
                <a:latin typeface="Consolas" panose="020B0609020204030204" pitchFamily="49" charset="0"/>
              </a:rPr>
              <a:t>				</a:t>
            </a:r>
            <a:r>
              <a:rPr lang="es-ES" sz="1000" dirty="0" err="1">
                <a:latin typeface="Consolas" panose="020B0609020204030204" pitchFamily="49" charset="0"/>
              </a:rPr>
              <a:t>values</a:t>
            </a:r>
            <a:r>
              <a:rPr lang="es-ES" sz="1000" dirty="0">
                <a:latin typeface="Consolas" panose="020B0609020204030204" pitchFamily="49" charset="0"/>
              </a:rPr>
              <a:t> ('" . $n . "'," . $e . "," . $p . "," . $</a:t>
            </a:r>
            <a:r>
              <a:rPr lang="es-ES" sz="1000" dirty="0" err="1">
                <a:latin typeface="Consolas" panose="020B0609020204030204" pitchFamily="49" charset="0"/>
              </a:rPr>
              <a:t>hc</a:t>
            </a:r>
            <a:r>
              <a:rPr lang="es-ES" sz="1000" dirty="0">
                <a:latin typeface="Consolas" panose="020B0609020204030204" pitchFamily="49" charset="0"/>
              </a:rPr>
              <a:t> . "," . $f . "," . $g . ")";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t>
            </a:r>
            <a:r>
              <a:rPr lang="es-ES" sz="1000" dirty="0" err="1">
                <a:latin typeface="Consolas" panose="020B0609020204030204" pitchFamily="49" charset="0"/>
              </a:rPr>
              <a:t>this</a:t>
            </a:r>
            <a:r>
              <a:rPr lang="es-ES" sz="1000" dirty="0">
                <a:latin typeface="Consolas" panose="020B0609020204030204" pitchFamily="49" charset="0"/>
              </a:rPr>
              <a:t>-&gt;</a:t>
            </a:r>
            <a:r>
              <a:rPr lang="es-ES" sz="1000" dirty="0" err="1">
                <a:latin typeface="Consolas" panose="020B0609020204030204" pitchFamily="49" charset="0"/>
              </a:rPr>
              <a:t>consultaQueNoDevuelveDatos</a:t>
            </a:r>
            <a:r>
              <a:rPr lang="es-ES" sz="1000" dirty="0">
                <a:latin typeface="Consolas" panose="020B0609020204030204" pitchFamily="49" charset="0"/>
              </a:rPr>
              <a:t>($</a:t>
            </a:r>
            <a:r>
              <a:rPr lang="es-ES" sz="1000" dirty="0" err="1">
                <a:latin typeface="Consolas" panose="020B0609020204030204" pitchFamily="49" charset="0"/>
              </a:rPr>
              <a:t>sql</a:t>
            </a:r>
            <a:r>
              <a:rPr lang="es-ES" sz="1000" dirty="0">
                <a:latin typeface="Consolas" panose="020B0609020204030204" pitchFamily="49" charset="0"/>
              </a:rPr>
              <a:t>);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smtClean="0">
                <a:solidFill>
                  <a:srgbClr val="00B050"/>
                </a:solidFill>
                <a:latin typeface="Consolas" panose="020B0609020204030204" pitchFamily="49" charset="0"/>
              </a:rPr>
              <a:t>/*************************************/</a:t>
            </a:r>
          </a:p>
          <a:p>
            <a:r>
              <a:rPr lang="es-ES" sz="1000" dirty="0">
                <a:latin typeface="Consolas" panose="020B0609020204030204" pitchFamily="49" charset="0"/>
              </a:rPr>
              <a:t>	</a:t>
            </a:r>
          </a:p>
          <a:p>
            <a:r>
              <a:rPr lang="es-ES" sz="1000" dirty="0">
                <a:latin typeface="Consolas" panose="020B0609020204030204" pitchFamily="49" charset="0"/>
              </a:rPr>
              <a:t>	</a:t>
            </a:r>
            <a:r>
              <a:rPr lang="es-ES" sz="1000" dirty="0">
                <a:solidFill>
                  <a:srgbClr val="00B050"/>
                </a:solidFill>
                <a:latin typeface="Consolas" panose="020B0609020204030204" pitchFamily="49" charset="0"/>
              </a:rPr>
              <a:t>//Esta es una pequeña función de validación que se ha usado para el formulario (podría mejorarse)</a:t>
            </a:r>
          </a:p>
          <a:p>
            <a:r>
              <a:rPr lang="es-ES" sz="1000" dirty="0">
                <a:latin typeface="Consolas" panose="020B0609020204030204" pitchFamily="49" charset="0"/>
              </a:rPr>
              <a:t>	</a:t>
            </a:r>
            <a:r>
              <a:rPr lang="es-ES" sz="1000" b="1" dirty="0" err="1">
                <a:solidFill>
                  <a:srgbClr val="7030A0"/>
                </a:solidFill>
                <a:latin typeface="Consolas" panose="020B0609020204030204" pitchFamily="49" charset="0"/>
              </a:rPr>
              <a:t>public</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function</a:t>
            </a:r>
            <a:r>
              <a:rPr lang="es-ES" sz="1000" b="1" dirty="0">
                <a:solidFill>
                  <a:srgbClr val="7030A0"/>
                </a:solidFill>
                <a:latin typeface="Consolas" panose="020B0609020204030204" pitchFamily="49" charset="0"/>
              </a:rPr>
              <a:t> </a:t>
            </a:r>
            <a:r>
              <a:rPr lang="es-ES" sz="1000" b="1" dirty="0" err="1">
                <a:solidFill>
                  <a:srgbClr val="7030A0"/>
                </a:solidFill>
                <a:latin typeface="Consolas" panose="020B0609020204030204" pitchFamily="49" charset="0"/>
              </a:rPr>
              <a:t>validarDatos</a:t>
            </a:r>
            <a:r>
              <a:rPr lang="es-ES" sz="1000" b="1" dirty="0">
                <a:solidFill>
                  <a:srgbClr val="7030A0"/>
                </a:solidFill>
                <a:latin typeface="Consolas" panose="020B0609020204030204" pitchFamily="49" charset="0"/>
              </a:rPr>
              <a:t>($n, $e, $p, $</a:t>
            </a:r>
            <a:r>
              <a:rPr lang="es-ES" sz="1000" b="1" dirty="0" err="1">
                <a:solidFill>
                  <a:srgbClr val="7030A0"/>
                </a:solidFill>
                <a:latin typeface="Consolas" panose="020B0609020204030204" pitchFamily="49" charset="0"/>
              </a:rPr>
              <a:t>hc</a:t>
            </a:r>
            <a:r>
              <a:rPr lang="es-ES" sz="1000" b="1" dirty="0">
                <a:solidFill>
                  <a:srgbClr val="7030A0"/>
                </a:solidFill>
                <a:latin typeface="Consolas" panose="020B0609020204030204" pitchFamily="49" charset="0"/>
              </a:rPr>
              <a:t>, $f, $g) </a:t>
            </a:r>
          </a:p>
          <a:p>
            <a:r>
              <a:rPr lang="es-ES" sz="1000" b="1" dirty="0">
                <a:solidFill>
                  <a:srgbClr val="7030A0"/>
                </a:solidFill>
                <a:latin typeface="Consolas" panose="020B0609020204030204" pitchFamily="49" charset="0"/>
              </a:rPr>
              <a:t>	{</a:t>
            </a:r>
          </a:p>
          <a:p>
            <a:r>
              <a:rPr lang="es-ES" sz="1000" dirty="0">
                <a:latin typeface="Consolas" panose="020B0609020204030204" pitchFamily="49" charset="0"/>
              </a:rPr>
              <a:t>		</a:t>
            </a:r>
            <a:r>
              <a:rPr lang="es-ES" sz="1000" dirty="0" err="1">
                <a:latin typeface="Consolas" panose="020B0609020204030204" pitchFamily="49" charset="0"/>
              </a:rPr>
              <a:t>return</a:t>
            </a:r>
            <a:r>
              <a:rPr lang="es-ES" sz="1000" dirty="0">
                <a:latin typeface="Consolas" panose="020B0609020204030204" pitchFamily="49" charset="0"/>
              </a:rPr>
              <a:t> (</a:t>
            </a:r>
            <a:r>
              <a:rPr lang="es-ES" sz="1000" dirty="0" err="1">
                <a:latin typeface="Consolas" panose="020B0609020204030204" pitchFamily="49" charset="0"/>
              </a:rPr>
              <a:t>is_string</a:t>
            </a:r>
            <a:r>
              <a:rPr lang="es-ES" sz="1000" dirty="0">
                <a:latin typeface="Consolas" panose="020B0609020204030204" pitchFamily="49" charset="0"/>
              </a:rPr>
              <a:t>($n) &amp; </a:t>
            </a:r>
            <a:r>
              <a:rPr lang="es-ES" sz="1000" dirty="0" err="1">
                <a:latin typeface="Consolas" panose="020B0609020204030204" pitchFamily="49" charset="0"/>
              </a:rPr>
              <a:t>is_numeric</a:t>
            </a:r>
            <a:r>
              <a:rPr lang="es-ES" sz="1000" dirty="0">
                <a:latin typeface="Consolas" panose="020B0609020204030204" pitchFamily="49" charset="0"/>
              </a:rPr>
              <a:t>($e) &amp; </a:t>
            </a:r>
            <a:r>
              <a:rPr lang="es-ES" sz="1000" dirty="0" err="1">
                <a:latin typeface="Consolas" panose="020B0609020204030204" pitchFamily="49" charset="0"/>
              </a:rPr>
              <a:t>is_numeric</a:t>
            </a:r>
            <a:r>
              <a:rPr lang="es-ES" sz="1000" dirty="0">
                <a:latin typeface="Consolas" panose="020B0609020204030204" pitchFamily="49" charset="0"/>
              </a:rPr>
              <a:t>($p) &amp; </a:t>
            </a:r>
          </a:p>
          <a:p>
            <a:r>
              <a:rPr lang="es-ES" sz="1000" dirty="0">
                <a:latin typeface="Consolas" panose="020B0609020204030204" pitchFamily="49" charset="0"/>
              </a:rPr>
              <a:t>				</a:t>
            </a:r>
            <a:r>
              <a:rPr lang="es-ES" sz="1000" dirty="0" err="1">
                <a:latin typeface="Consolas" panose="020B0609020204030204" pitchFamily="49" charset="0"/>
              </a:rPr>
              <a:t>is_numeric</a:t>
            </a:r>
            <a:r>
              <a:rPr lang="es-ES" sz="1000" dirty="0">
                <a:latin typeface="Consolas" panose="020B0609020204030204" pitchFamily="49" charset="0"/>
              </a:rPr>
              <a:t>($</a:t>
            </a:r>
            <a:r>
              <a:rPr lang="es-ES" sz="1000" dirty="0" err="1">
                <a:latin typeface="Consolas" panose="020B0609020204030204" pitchFamily="49" charset="0"/>
              </a:rPr>
              <a:t>hc</a:t>
            </a:r>
            <a:r>
              <a:rPr lang="es-ES" sz="1000" dirty="0">
                <a:latin typeface="Consolas" panose="020B0609020204030204" pitchFamily="49" charset="0"/>
              </a:rPr>
              <a:t>) &amp; </a:t>
            </a:r>
            <a:r>
              <a:rPr lang="es-ES" sz="1000" dirty="0" err="1">
                <a:latin typeface="Consolas" panose="020B0609020204030204" pitchFamily="49" charset="0"/>
              </a:rPr>
              <a:t>is_numeric</a:t>
            </a:r>
            <a:r>
              <a:rPr lang="es-ES" sz="1000" dirty="0">
                <a:latin typeface="Consolas" panose="020B0609020204030204" pitchFamily="49" charset="0"/>
              </a:rPr>
              <a:t>($f) &amp; </a:t>
            </a:r>
            <a:r>
              <a:rPr lang="es-ES" sz="1000" dirty="0" err="1">
                <a:latin typeface="Consolas" panose="020B0609020204030204" pitchFamily="49" charset="0"/>
              </a:rPr>
              <a:t>is_numeric</a:t>
            </a:r>
            <a:r>
              <a:rPr lang="es-ES" sz="1000" dirty="0">
                <a:latin typeface="Consolas" panose="020B0609020204030204" pitchFamily="49" charset="0"/>
              </a:rPr>
              <a:t>($g)); </a:t>
            </a:r>
          </a:p>
          <a:p>
            <a:r>
              <a:rPr lang="es-ES" sz="1000" dirty="0">
                <a:latin typeface="Consolas" panose="020B0609020204030204" pitchFamily="49" charset="0"/>
              </a:rPr>
              <a:t>	</a:t>
            </a:r>
            <a:r>
              <a:rPr lang="es-ES" sz="1000" b="1" dirty="0">
                <a:solidFill>
                  <a:srgbClr val="7030A0"/>
                </a:solidFill>
                <a:latin typeface="Consolas" panose="020B0609020204030204" pitchFamily="49" charset="0"/>
              </a:rPr>
              <a:t>}</a:t>
            </a:r>
          </a:p>
          <a:p>
            <a:r>
              <a:rPr lang="es-ES" sz="1000" dirty="0">
                <a:latin typeface="Consolas" panose="020B0609020204030204" pitchFamily="49" charset="0"/>
              </a:rPr>
              <a:t>}</a:t>
            </a:r>
          </a:p>
          <a:p>
            <a:endParaRPr lang="es-ES" sz="1000" dirty="0">
              <a:latin typeface="Consolas" panose="020B0609020204030204" pitchFamily="49" charset="0"/>
            </a:endParaRPr>
          </a:p>
          <a:p>
            <a:r>
              <a:rPr lang="es-ES" sz="1000" b="1" dirty="0">
                <a:latin typeface="Consolas" panose="020B0609020204030204" pitchFamily="49" charset="0"/>
              </a:rPr>
              <a:t>?&gt;</a:t>
            </a:r>
          </a:p>
        </p:txBody>
      </p:sp>
      <p:sp>
        <p:nvSpPr>
          <p:cNvPr id="6" name="Rectángulo redondeado 5"/>
          <p:cNvSpPr/>
          <p:nvPr/>
        </p:nvSpPr>
        <p:spPr>
          <a:xfrm>
            <a:off x="1978429" y="155868"/>
            <a:ext cx="10167409" cy="433877"/>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solidFill>
                  <a:schemeClr val="tx1"/>
                </a:solidFill>
              </a:rPr>
              <a:t>El constructor crea una conexión con la BD. Después hay dos métodos auxiliares para realizar consultas de los dos tipos (que SÍ devuelven datos y que NO devuelven). Luego -esto es lo importante- entre los /****/ hay un método para cada apartado de la web. Y, al final, un pequeño método para validar el </a:t>
            </a:r>
            <a:r>
              <a:rPr lang="es-ES" sz="1100" dirty="0" err="1" smtClean="0">
                <a:solidFill>
                  <a:schemeClr val="tx1"/>
                </a:solidFill>
              </a:rPr>
              <a:t>form</a:t>
            </a:r>
            <a:r>
              <a:rPr lang="es-ES" sz="1100" dirty="0" smtClean="0">
                <a:solidFill>
                  <a:schemeClr val="tx1"/>
                </a:solidFill>
              </a:rPr>
              <a:t>.</a:t>
            </a:r>
            <a:endParaRPr lang="es-ES" sz="1100" b="1" dirty="0">
              <a:solidFill>
                <a:schemeClr val="tx1"/>
              </a:solidFill>
            </a:endParaRPr>
          </a:p>
        </p:txBody>
      </p:sp>
      <p:sp>
        <p:nvSpPr>
          <p:cNvPr id="7" name="Rectángulo redondeado 6"/>
          <p:cNvSpPr/>
          <p:nvPr/>
        </p:nvSpPr>
        <p:spPr>
          <a:xfrm>
            <a:off x="8651427" y="5528934"/>
            <a:ext cx="3362059" cy="1124530"/>
          </a:xfrm>
          <a:prstGeom prst="roundRect">
            <a:avLst/>
          </a:prstGeom>
          <a:solidFill>
            <a:schemeClr val="bg1">
              <a:lumMod val="8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rPr>
              <a:t>      </a:t>
            </a:r>
            <a:r>
              <a:rPr lang="es-ES" sz="1200" dirty="0" smtClean="0">
                <a:solidFill>
                  <a:schemeClr val="tx1"/>
                </a:solidFill>
              </a:rPr>
              <a:t>En Symfony no habrá un archivo para el modelo. Las líneas del modelo estarán en el código del controlador. Y, además, no se usará mysqli para la BD, sino una herramienta llamada Doctrine.</a:t>
            </a:r>
            <a:endParaRPr lang="es-ES" sz="1200" dirty="0">
              <a:solidFill>
                <a:schemeClr val="bg1">
                  <a:lumMod val="85000"/>
                </a:schemeClr>
              </a:solidFill>
            </a:endParaRPr>
          </a:p>
        </p:txBody>
      </p:sp>
      <p:pic>
        <p:nvPicPr>
          <p:cNvPr id="8" name="Picture 2" descr="Resultado de imagen de symf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7830" y="5593588"/>
            <a:ext cx="260482" cy="26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907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414875"/>
            <a:ext cx="8568266" cy="892552"/>
          </a:xfrm>
          <a:prstGeom prst="rect">
            <a:avLst/>
          </a:prstGeom>
        </p:spPr>
        <p:txBody>
          <a:bodyPr wrap="square">
            <a:spAutoFit/>
          </a:bodyPr>
          <a:lstStyle/>
          <a:p>
            <a:pPr algn="just"/>
            <a:r>
              <a:rPr lang="es-ES" sz="1600" b="1" dirty="0">
                <a:solidFill>
                  <a:schemeClr val="accent1"/>
                </a:solidFill>
                <a:latin typeface="Tahoma" panose="020B0604030504040204" pitchFamily="34" charset="0"/>
                <a:ea typeface="Tahoma" panose="020B0604030504040204" pitchFamily="34" charset="0"/>
                <a:cs typeface="Tahoma" panose="020B0604030504040204" pitchFamily="34" charset="0"/>
              </a:rPr>
              <a:t>Incorporar la hoja de </a:t>
            </a:r>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estilos</a:t>
            </a:r>
          </a:p>
          <a:p>
            <a:pPr algn="just"/>
            <a:endParaRPr lang="es-ES" dirty="0" smtClean="0"/>
          </a:p>
          <a:p>
            <a:pPr algn="just"/>
            <a:endParaRPr lang="es-ES" dirty="0" smtClean="0"/>
          </a:p>
        </p:txBody>
      </p:sp>
      <p:sp>
        <p:nvSpPr>
          <p:cNvPr id="6" name="Rectángulo 5"/>
          <p:cNvSpPr/>
          <p:nvPr/>
        </p:nvSpPr>
        <p:spPr>
          <a:xfrm>
            <a:off x="677334" y="1930400"/>
            <a:ext cx="8568266" cy="923330"/>
          </a:xfrm>
          <a:prstGeom prst="rect">
            <a:avLst/>
          </a:prstGeom>
        </p:spPr>
        <p:txBody>
          <a:bodyPr wrap="square">
            <a:spAutoFit/>
          </a:bodyPr>
          <a:lstStyle/>
          <a:p>
            <a:pPr algn="just"/>
            <a:r>
              <a:rPr lang="es-ES" dirty="0" smtClean="0">
                <a:solidFill>
                  <a:srgbClr val="000000"/>
                </a:solidFill>
                <a:latin typeface="Tahoma" panose="020B0604030504040204" pitchFamily="34" charset="0"/>
              </a:rPr>
              <a:t>Ya </a:t>
            </a:r>
            <a:r>
              <a:rPr lang="es-ES" dirty="0">
                <a:solidFill>
                  <a:srgbClr val="000000"/>
                </a:solidFill>
                <a:latin typeface="Tahoma" panose="020B0604030504040204" pitchFamily="34" charset="0"/>
              </a:rPr>
              <a:t>tenemos todo el código de la parte de servidor. Ya sólo nos falta darle un toque de estilo a los documentos HTML que enviamos al cliente y crear la base de datos que almacenará los datos persistentes sobre los alimentos. </a:t>
            </a:r>
            <a:endParaRPr lang="es-ES" dirty="0"/>
          </a:p>
        </p:txBody>
      </p:sp>
    </p:spTree>
    <p:extLst>
      <p:ext uri="{BB962C8B-B14F-4D97-AF65-F5344CB8AC3E}">
        <p14:creationId xmlns:p14="http://schemas.microsoft.com/office/powerpoint/2010/main" val="2845424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0" y="0"/>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redondeado 9"/>
          <p:cNvSpPr/>
          <p:nvPr/>
        </p:nvSpPr>
        <p:spPr>
          <a:xfrm>
            <a:off x="203954" y="200658"/>
            <a:ext cx="1366982" cy="485375"/>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estilo.css</a:t>
            </a:r>
            <a:endParaRPr lang="es-ES" dirty="0">
              <a:solidFill>
                <a:schemeClr val="tx1"/>
              </a:solidFill>
            </a:endParaRPr>
          </a:p>
        </p:txBody>
      </p:sp>
      <p:sp>
        <p:nvSpPr>
          <p:cNvPr id="2" name="CuadroTexto 1"/>
          <p:cNvSpPr txBox="1"/>
          <p:nvPr/>
        </p:nvSpPr>
        <p:spPr>
          <a:xfrm>
            <a:off x="281709" y="886691"/>
            <a:ext cx="11720946" cy="5832000"/>
          </a:xfrm>
          <a:prstGeom prst="rect">
            <a:avLst/>
          </a:prstGeom>
          <a:noFill/>
        </p:spPr>
        <p:txBody>
          <a:bodyPr wrap="square" numCol="2" spcCol="36000" rtlCol="0">
            <a:spAutoFit/>
          </a:bodyPr>
          <a:lstStyle/>
          <a:p>
            <a:r>
              <a:rPr lang="es-ES" sz="1200" dirty="0" err="1">
                <a:latin typeface="Consolas" panose="020B0609020204030204" pitchFamily="49" charset="0"/>
              </a:rPr>
              <a:t>body</a:t>
            </a:r>
            <a:r>
              <a:rPr lang="es-ES" sz="1200" dirty="0">
                <a:latin typeface="Consolas" panose="020B0609020204030204" pitchFamily="49" charset="0"/>
              </a:rPr>
              <a:t> { </a:t>
            </a:r>
          </a:p>
          <a:p>
            <a:r>
              <a:rPr lang="es-ES" sz="1200" dirty="0">
                <a:latin typeface="Consolas" panose="020B0609020204030204" pitchFamily="49" charset="0"/>
              </a:rPr>
              <a:t>	</a:t>
            </a:r>
            <a:r>
              <a:rPr lang="es-ES" sz="1200" dirty="0" err="1">
                <a:latin typeface="Consolas" panose="020B0609020204030204" pitchFamily="49" charset="0"/>
              </a:rPr>
              <a:t>padding-left</a:t>
            </a:r>
            <a:r>
              <a:rPr lang="es-ES" sz="1200" dirty="0">
                <a:latin typeface="Consolas" panose="020B0609020204030204" pitchFamily="49" charset="0"/>
              </a:rPr>
              <a:t>: 11em; </a:t>
            </a:r>
          </a:p>
          <a:p>
            <a:r>
              <a:rPr lang="es-ES" sz="1200" dirty="0">
                <a:latin typeface="Consolas" panose="020B0609020204030204" pitchFamily="49" charset="0"/>
              </a:rPr>
              <a:t>	</a:t>
            </a:r>
            <a:r>
              <a:rPr lang="es-ES" sz="1200" dirty="0" err="1">
                <a:latin typeface="Consolas" panose="020B0609020204030204" pitchFamily="49" charset="0"/>
              </a:rPr>
              <a:t>font-family</a:t>
            </a:r>
            <a:r>
              <a:rPr lang="es-ES" sz="1200" dirty="0">
                <a:latin typeface="Consolas" panose="020B0609020204030204" pitchFamily="49" charset="0"/>
              </a:rPr>
              <a:t>: Georgia, "Times New </a:t>
            </a:r>
            <a:r>
              <a:rPr lang="es-ES" sz="1200" dirty="0" err="1">
                <a:latin typeface="Consolas" panose="020B0609020204030204" pitchFamily="49" charset="0"/>
              </a:rPr>
              <a:t>Roman</a:t>
            </a:r>
            <a:r>
              <a:rPr lang="es-ES" sz="1200" dirty="0">
                <a:latin typeface="Consolas" panose="020B0609020204030204" pitchFamily="49" charset="0"/>
              </a:rPr>
              <a:t>", </a:t>
            </a:r>
          </a:p>
          <a:p>
            <a:r>
              <a:rPr lang="es-ES" sz="1200" dirty="0">
                <a:latin typeface="Consolas" panose="020B0609020204030204" pitchFamily="49" charset="0"/>
              </a:rPr>
              <a:t>	Times, </a:t>
            </a:r>
            <a:r>
              <a:rPr lang="es-ES" sz="1200" dirty="0" err="1">
                <a:latin typeface="Consolas" panose="020B0609020204030204" pitchFamily="49" charset="0"/>
              </a:rPr>
              <a:t>serif</a:t>
            </a:r>
            <a:r>
              <a:rPr lang="es-ES" sz="1200" dirty="0">
                <a:latin typeface="Consolas" panose="020B0609020204030204" pitchFamily="49" charset="0"/>
              </a:rPr>
              <a:t>; </a:t>
            </a:r>
          </a:p>
          <a:p>
            <a:r>
              <a:rPr lang="es-ES" sz="1200" dirty="0">
                <a:latin typeface="Consolas" panose="020B0609020204030204" pitchFamily="49" charset="0"/>
              </a:rPr>
              <a:t>	color: </a:t>
            </a:r>
            <a:r>
              <a:rPr lang="es-ES" sz="1200" dirty="0" err="1">
                <a:latin typeface="Consolas" panose="020B0609020204030204" pitchFamily="49" charset="0"/>
              </a:rPr>
              <a:t>purple</a:t>
            </a:r>
            <a:r>
              <a:rPr lang="es-ES" sz="1200" dirty="0">
                <a:latin typeface="Consolas" panose="020B0609020204030204" pitchFamily="49" charset="0"/>
              </a:rPr>
              <a:t>; </a:t>
            </a:r>
          </a:p>
          <a:p>
            <a:r>
              <a:rPr lang="es-ES" sz="1200" dirty="0">
                <a:latin typeface="Consolas" panose="020B0609020204030204" pitchFamily="49" charset="0"/>
              </a:rPr>
              <a:t>	</a:t>
            </a:r>
            <a:r>
              <a:rPr lang="es-ES" sz="1200" dirty="0" err="1">
                <a:latin typeface="Consolas" panose="020B0609020204030204" pitchFamily="49" charset="0"/>
              </a:rPr>
              <a:t>background</a:t>
            </a:r>
            <a:r>
              <a:rPr lang="es-ES" sz="1200" dirty="0">
                <a:latin typeface="Consolas" panose="020B0609020204030204" pitchFamily="49" charset="0"/>
              </a:rPr>
              <a:t>-color: #d8da3d </a:t>
            </a:r>
          </a:p>
          <a:p>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header</a:t>
            </a:r>
            <a:r>
              <a:rPr lang="es-ES" sz="1200" dirty="0">
                <a:latin typeface="Consolas" panose="020B0609020204030204" pitchFamily="49" charset="0"/>
              </a:rPr>
              <a:t> { </a:t>
            </a:r>
            <a:r>
              <a:rPr lang="es-ES" sz="1200" dirty="0" err="1">
                <a:latin typeface="Consolas" panose="020B0609020204030204" pitchFamily="49" charset="0"/>
              </a:rPr>
              <a:t>text-align</a:t>
            </a:r>
            <a:r>
              <a:rPr lang="es-ES" sz="1200" dirty="0">
                <a:latin typeface="Consolas" panose="020B0609020204030204" pitchFamily="49" charset="0"/>
              </a:rPr>
              <a:t>: center; }</a:t>
            </a:r>
          </a:p>
          <a:p>
            <a:endParaRPr lang="es-ES" sz="1200" dirty="0">
              <a:latin typeface="Consolas" panose="020B0609020204030204" pitchFamily="49" charset="0"/>
            </a:endParaRPr>
          </a:p>
          <a:p>
            <a:r>
              <a:rPr lang="es-ES" sz="1200" dirty="0" err="1">
                <a:latin typeface="Consolas" panose="020B0609020204030204" pitchFamily="49" charset="0"/>
              </a:rPr>
              <a:t>nav</a:t>
            </a:r>
            <a:r>
              <a:rPr lang="es-ES" sz="1200" dirty="0">
                <a:latin typeface="Consolas" panose="020B0609020204030204" pitchFamily="49" charset="0"/>
              </a:rPr>
              <a:t> { </a:t>
            </a:r>
          </a:p>
          <a:p>
            <a:r>
              <a:rPr lang="es-ES" sz="1200" dirty="0">
                <a:latin typeface="Consolas" panose="020B0609020204030204" pitchFamily="49" charset="0"/>
              </a:rPr>
              <a:t>	</a:t>
            </a:r>
            <a:r>
              <a:rPr lang="es-ES" sz="1200" dirty="0" err="1">
                <a:latin typeface="Consolas" panose="020B0609020204030204" pitchFamily="49" charset="0"/>
              </a:rPr>
              <a:t>list-style-type</a:t>
            </a:r>
            <a:r>
              <a:rPr lang="es-ES" sz="1200" dirty="0">
                <a:latin typeface="Consolas" panose="020B0609020204030204" pitchFamily="49" charset="0"/>
              </a:rPr>
              <a:t>: </a:t>
            </a:r>
            <a:r>
              <a:rPr lang="es-ES" sz="1200" dirty="0" err="1">
                <a:latin typeface="Consolas" panose="020B0609020204030204" pitchFamily="49" charset="0"/>
              </a:rPr>
              <a:t>none</a:t>
            </a:r>
            <a:r>
              <a:rPr lang="es-ES" sz="1200" dirty="0">
                <a:latin typeface="Consolas" panose="020B0609020204030204" pitchFamily="49" charset="0"/>
              </a:rPr>
              <a:t>; </a:t>
            </a:r>
          </a:p>
          <a:p>
            <a:r>
              <a:rPr lang="es-ES" sz="1200" dirty="0">
                <a:latin typeface="Consolas" panose="020B0609020204030204" pitchFamily="49" charset="0"/>
              </a:rPr>
              <a:t>	</a:t>
            </a:r>
            <a:r>
              <a:rPr lang="es-ES" sz="1200" dirty="0" err="1">
                <a:latin typeface="Consolas" panose="020B0609020204030204" pitchFamily="49" charset="0"/>
              </a:rPr>
              <a:t>padding</a:t>
            </a:r>
            <a:r>
              <a:rPr lang="es-ES" sz="1200" dirty="0">
                <a:latin typeface="Consolas" panose="020B0609020204030204" pitchFamily="49" charset="0"/>
              </a:rPr>
              <a:t>: 0; </a:t>
            </a:r>
          </a:p>
          <a:p>
            <a:r>
              <a:rPr lang="es-ES" sz="1200" dirty="0">
                <a:latin typeface="Consolas" panose="020B0609020204030204" pitchFamily="49" charset="0"/>
              </a:rPr>
              <a:t>	</a:t>
            </a:r>
            <a:r>
              <a:rPr lang="es-ES" sz="1200" dirty="0" err="1">
                <a:latin typeface="Consolas" panose="020B0609020204030204" pitchFamily="49" charset="0"/>
              </a:rPr>
              <a:t>margin</a:t>
            </a:r>
            <a:r>
              <a:rPr lang="es-ES" sz="1200" dirty="0">
                <a:latin typeface="Consolas" panose="020B0609020204030204" pitchFamily="49" charset="0"/>
              </a:rPr>
              <a:t>: 0; </a:t>
            </a:r>
          </a:p>
          <a:p>
            <a:r>
              <a:rPr lang="es-ES" sz="1200" dirty="0">
                <a:latin typeface="Consolas" panose="020B0609020204030204" pitchFamily="49" charset="0"/>
              </a:rPr>
              <a:t>	position: </a:t>
            </a:r>
            <a:r>
              <a:rPr lang="es-ES" sz="1200" dirty="0" err="1">
                <a:latin typeface="Consolas" panose="020B0609020204030204" pitchFamily="49" charset="0"/>
              </a:rPr>
              <a:t>absolute</a:t>
            </a:r>
            <a:r>
              <a:rPr lang="es-ES" sz="1200" dirty="0">
                <a:latin typeface="Consolas" panose="020B0609020204030204" pitchFamily="49" charset="0"/>
              </a:rPr>
              <a:t>; </a:t>
            </a:r>
          </a:p>
          <a:p>
            <a:r>
              <a:rPr lang="es-ES" sz="1200" dirty="0">
                <a:latin typeface="Consolas" panose="020B0609020204030204" pitchFamily="49" charset="0"/>
              </a:rPr>
              <a:t>	top: 2em; </a:t>
            </a:r>
          </a:p>
          <a:p>
            <a:r>
              <a:rPr lang="es-ES" sz="1200" dirty="0">
                <a:latin typeface="Consolas" panose="020B0609020204030204" pitchFamily="49" charset="0"/>
              </a:rPr>
              <a:t>	</a:t>
            </a:r>
            <a:r>
              <a:rPr lang="es-ES" sz="1200" dirty="0" err="1">
                <a:latin typeface="Consolas" panose="020B0609020204030204" pitchFamily="49" charset="0"/>
              </a:rPr>
              <a:t>left</a:t>
            </a:r>
            <a:r>
              <a:rPr lang="es-ES" sz="1200" dirty="0">
                <a:latin typeface="Consolas" panose="020B0609020204030204" pitchFamily="49" charset="0"/>
              </a:rPr>
              <a:t>: 1em; </a:t>
            </a:r>
          </a:p>
          <a:p>
            <a:r>
              <a:rPr lang="es-ES" sz="1200" dirty="0">
                <a:latin typeface="Consolas" panose="020B0609020204030204" pitchFamily="49" charset="0"/>
              </a:rPr>
              <a:t>	</a:t>
            </a:r>
            <a:r>
              <a:rPr lang="es-ES" sz="1200" dirty="0" err="1">
                <a:latin typeface="Consolas" panose="020B0609020204030204" pitchFamily="49" charset="0"/>
              </a:rPr>
              <a:t>width</a:t>
            </a:r>
            <a:r>
              <a:rPr lang="es-ES" sz="1200" dirty="0">
                <a:latin typeface="Consolas" panose="020B0609020204030204" pitchFamily="49" charset="0"/>
              </a:rPr>
              <a:t>: 9em </a:t>
            </a:r>
          </a:p>
          <a:p>
            <a:r>
              <a:rPr lang="es-ES" sz="1200" dirty="0">
                <a:latin typeface="Consolas" panose="020B0609020204030204" pitchFamily="49" charset="0"/>
              </a:rPr>
              <a:t>}</a:t>
            </a:r>
          </a:p>
          <a:p>
            <a:r>
              <a:rPr lang="es-ES" sz="1200" dirty="0">
                <a:latin typeface="Consolas" panose="020B0609020204030204" pitchFamily="49" charset="0"/>
              </a:rPr>
              <a:t> </a:t>
            </a:r>
          </a:p>
          <a:p>
            <a:r>
              <a:rPr lang="es-ES" sz="1200" dirty="0">
                <a:latin typeface="Consolas" panose="020B0609020204030204" pitchFamily="49" charset="0"/>
              </a:rPr>
              <a:t>h1, h2 { </a:t>
            </a:r>
          </a:p>
          <a:p>
            <a:r>
              <a:rPr lang="es-ES" sz="1200" dirty="0">
                <a:latin typeface="Consolas" panose="020B0609020204030204" pitchFamily="49" charset="0"/>
              </a:rPr>
              <a:t>	</a:t>
            </a:r>
            <a:r>
              <a:rPr lang="es-ES" sz="1200" dirty="0" err="1">
                <a:latin typeface="Consolas" panose="020B0609020204030204" pitchFamily="49" charset="0"/>
              </a:rPr>
              <a:t>font-family</a:t>
            </a:r>
            <a:r>
              <a:rPr lang="es-ES" sz="1200" dirty="0">
                <a:latin typeface="Consolas" panose="020B0609020204030204" pitchFamily="49" charset="0"/>
              </a:rPr>
              <a:t>: </a:t>
            </a:r>
            <a:r>
              <a:rPr lang="es-ES" sz="1200" dirty="0" err="1">
                <a:latin typeface="Consolas" panose="020B0609020204030204" pitchFamily="49" charset="0"/>
              </a:rPr>
              <a:t>Helvetica</a:t>
            </a:r>
            <a:r>
              <a:rPr lang="es-ES" sz="1200" dirty="0">
                <a:latin typeface="Consolas" panose="020B0609020204030204" pitchFamily="49" charset="0"/>
              </a:rPr>
              <a:t>, Geneva, Arial, </a:t>
            </a:r>
            <a:r>
              <a:rPr lang="es-ES" sz="1200" dirty="0" err="1">
                <a:latin typeface="Consolas" panose="020B0609020204030204" pitchFamily="49" charset="0"/>
              </a:rPr>
              <a:t>SunSans</a:t>
            </a:r>
            <a:r>
              <a:rPr lang="es-ES" sz="1200" dirty="0">
                <a:latin typeface="Consolas" panose="020B0609020204030204" pitchFamily="49" charset="0"/>
              </a:rPr>
              <a:t>-Regular, </a:t>
            </a:r>
            <a:r>
              <a:rPr lang="es-ES" sz="1200" dirty="0" err="1">
                <a:latin typeface="Consolas" panose="020B0609020204030204" pitchFamily="49" charset="0"/>
              </a:rPr>
              <a:t>sans-serif</a:t>
            </a:r>
            <a:r>
              <a:rPr lang="es-ES" sz="1200" dirty="0">
                <a:latin typeface="Consolas" panose="020B0609020204030204" pitchFamily="49" charset="0"/>
              </a:rPr>
              <a:t> ;</a:t>
            </a:r>
          </a:p>
          <a:p>
            <a:r>
              <a:rPr lang="es-ES" sz="1200" dirty="0">
                <a:latin typeface="Consolas" panose="020B0609020204030204" pitchFamily="49" charset="0"/>
              </a:rPr>
              <a:t>	</a:t>
            </a:r>
            <a:r>
              <a:rPr lang="es-ES" sz="1200" dirty="0" err="1">
                <a:latin typeface="Consolas" panose="020B0609020204030204" pitchFamily="49" charset="0"/>
              </a:rPr>
              <a:t>text-transform</a:t>
            </a:r>
            <a:r>
              <a:rPr lang="es-ES" sz="1200" dirty="0">
                <a:latin typeface="Consolas" panose="020B0609020204030204" pitchFamily="49" charset="0"/>
              </a:rPr>
              <a:t>: </a:t>
            </a:r>
            <a:r>
              <a:rPr lang="es-ES" sz="1200" dirty="0" err="1">
                <a:latin typeface="Consolas" panose="020B0609020204030204" pitchFamily="49" charset="0"/>
              </a:rPr>
              <a:t>uppercase</a:t>
            </a:r>
            <a:r>
              <a:rPr lang="es-ES" sz="1200" dirty="0">
                <a:latin typeface="Consolas" panose="020B0609020204030204" pitchFamily="49" charset="0"/>
              </a:rPr>
              <a:t>; </a:t>
            </a:r>
          </a:p>
          <a:p>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nav</a:t>
            </a:r>
            <a:r>
              <a:rPr lang="es-ES" sz="1200" dirty="0">
                <a:latin typeface="Consolas" panose="020B0609020204030204" pitchFamily="49" charset="0"/>
              </a:rPr>
              <a:t> li { </a:t>
            </a:r>
          </a:p>
          <a:p>
            <a:r>
              <a:rPr lang="es-ES" sz="1200" dirty="0">
                <a:latin typeface="Consolas" panose="020B0609020204030204" pitchFamily="49" charset="0"/>
              </a:rPr>
              <a:t>	</a:t>
            </a:r>
            <a:r>
              <a:rPr lang="es-ES" sz="1200" dirty="0" err="1">
                <a:latin typeface="Consolas" panose="020B0609020204030204" pitchFamily="49" charset="0"/>
              </a:rPr>
              <a:t>background</a:t>
            </a:r>
            <a:r>
              <a:rPr lang="es-ES" sz="1200" dirty="0">
                <a:latin typeface="Consolas" panose="020B0609020204030204" pitchFamily="49" charset="0"/>
              </a:rPr>
              <a:t>: </a:t>
            </a:r>
            <a:r>
              <a:rPr lang="es-ES" sz="1200" dirty="0" err="1">
                <a:latin typeface="Consolas" panose="020B0609020204030204" pitchFamily="49" charset="0"/>
              </a:rPr>
              <a:t>white</a:t>
            </a:r>
            <a:r>
              <a:rPr lang="es-ES" sz="1200" dirty="0">
                <a:latin typeface="Consolas" panose="020B0609020204030204" pitchFamily="49" charset="0"/>
              </a:rPr>
              <a:t>; </a:t>
            </a:r>
          </a:p>
          <a:p>
            <a:r>
              <a:rPr lang="es-ES" sz="1200" dirty="0">
                <a:latin typeface="Consolas" panose="020B0609020204030204" pitchFamily="49" charset="0"/>
              </a:rPr>
              <a:t>	</a:t>
            </a:r>
            <a:r>
              <a:rPr lang="es-ES" sz="1200" dirty="0" err="1">
                <a:latin typeface="Consolas" panose="020B0609020204030204" pitchFamily="49" charset="0"/>
              </a:rPr>
              <a:t>margin</a:t>
            </a:r>
            <a:r>
              <a:rPr lang="es-ES" sz="1200" dirty="0">
                <a:latin typeface="Consolas" panose="020B0609020204030204" pitchFamily="49" charset="0"/>
              </a:rPr>
              <a:t>: 0.5em 0; </a:t>
            </a:r>
          </a:p>
          <a:p>
            <a:r>
              <a:rPr lang="es-ES" sz="1200" dirty="0">
                <a:latin typeface="Consolas" panose="020B0609020204030204" pitchFamily="49" charset="0"/>
              </a:rPr>
              <a:t>	</a:t>
            </a:r>
            <a:r>
              <a:rPr lang="es-ES" sz="1200" dirty="0" err="1">
                <a:latin typeface="Consolas" panose="020B0609020204030204" pitchFamily="49" charset="0"/>
              </a:rPr>
              <a:t>padding</a:t>
            </a:r>
            <a:r>
              <a:rPr lang="es-ES" sz="1200" dirty="0">
                <a:latin typeface="Consolas" panose="020B0609020204030204" pitchFamily="49" charset="0"/>
              </a:rPr>
              <a:t>: 0.3em; </a:t>
            </a:r>
          </a:p>
          <a:p>
            <a:r>
              <a:rPr lang="es-ES" sz="1200" dirty="0">
                <a:latin typeface="Consolas" panose="020B0609020204030204" pitchFamily="49" charset="0"/>
              </a:rPr>
              <a:t>	</a:t>
            </a:r>
            <a:r>
              <a:rPr lang="es-ES" sz="1200" dirty="0" err="1">
                <a:latin typeface="Consolas" panose="020B0609020204030204" pitchFamily="49" charset="0"/>
              </a:rPr>
              <a:t>border-right</a:t>
            </a:r>
            <a:r>
              <a:rPr lang="es-ES" sz="1200" dirty="0">
                <a:latin typeface="Consolas" panose="020B0609020204030204" pitchFamily="49" charset="0"/>
              </a:rPr>
              <a:t>: 1em </a:t>
            </a:r>
            <a:r>
              <a:rPr lang="es-ES" sz="1200" dirty="0" err="1">
                <a:latin typeface="Consolas" panose="020B0609020204030204" pitchFamily="49" charset="0"/>
              </a:rPr>
              <a:t>solid</a:t>
            </a:r>
            <a:r>
              <a:rPr lang="es-ES" sz="1200" dirty="0">
                <a:latin typeface="Consolas" panose="020B0609020204030204" pitchFamily="49" charset="0"/>
              </a:rPr>
              <a:t> </a:t>
            </a:r>
            <a:r>
              <a:rPr lang="es-ES" sz="1200" dirty="0" err="1">
                <a:latin typeface="Consolas" panose="020B0609020204030204" pitchFamily="49" charset="0"/>
              </a:rPr>
              <a:t>black</a:t>
            </a:r>
            <a:r>
              <a:rPr lang="es-ES" sz="1200" dirty="0">
                <a:latin typeface="Consolas" panose="020B0609020204030204" pitchFamily="49" charset="0"/>
              </a:rPr>
              <a:t> </a:t>
            </a:r>
          </a:p>
          <a:p>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nav</a:t>
            </a:r>
            <a:r>
              <a:rPr lang="es-ES" sz="1200" dirty="0">
                <a:latin typeface="Consolas" panose="020B0609020204030204" pitchFamily="49" charset="0"/>
              </a:rPr>
              <a:t> </a:t>
            </a:r>
            <a:r>
              <a:rPr lang="es-ES" sz="1200" dirty="0" err="1">
                <a:latin typeface="Consolas" panose="020B0609020204030204" pitchFamily="49" charset="0"/>
              </a:rPr>
              <a:t>ul</a:t>
            </a:r>
            <a:r>
              <a:rPr lang="es-ES" sz="1200" dirty="0">
                <a:latin typeface="Consolas" panose="020B0609020204030204" pitchFamily="49" charset="0"/>
              </a:rPr>
              <a:t> a { </a:t>
            </a:r>
            <a:r>
              <a:rPr lang="es-ES" sz="1200" dirty="0" err="1">
                <a:latin typeface="Consolas" panose="020B0609020204030204" pitchFamily="49" charset="0"/>
              </a:rPr>
              <a:t>text-decoration</a:t>
            </a:r>
            <a:r>
              <a:rPr lang="es-ES" sz="1200" dirty="0">
                <a:latin typeface="Consolas" panose="020B0609020204030204" pitchFamily="49" charset="0"/>
              </a:rPr>
              <a:t>: </a:t>
            </a:r>
            <a:r>
              <a:rPr lang="es-ES" sz="1200" dirty="0" err="1">
                <a:latin typeface="Consolas" panose="020B0609020204030204" pitchFamily="49" charset="0"/>
              </a:rPr>
              <a:t>none</a:t>
            </a:r>
            <a:r>
              <a:rPr lang="es-ES" sz="1200" dirty="0">
                <a:latin typeface="Consolas" panose="020B0609020204030204" pitchFamily="49" charset="0"/>
              </a:rPr>
              <a:t> }</a:t>
            </a:r>
          </a:p>
          <a:p>
            <a:endParaRPr lang="es-ES" sz="1200" dirty="0">
              <a:latin typeface="Consolas" panose="020B0609020204030204" pitchFamily="49" charset="0"/>
            </a:endParaRPr>
          </a:p>
          <a:p>
            <a:r>
              <a:rPr lang="es-ES" sz="1200" dirty="0">
                <a:latin typeface="Consolas" panose="020B0609020204030204" pitchFamily="49" charset="0"/>
              </a:rPr>
              <a:t>a:link { color: blue }</a:t>
            </a:r>
          </a:p>
          <a:p>
            <a:r>
              <a:rPr lang="es-ES" sz="1200" dirty="0">
                <a:latin typeface="Consolas" panose="020B0609020204030204" pitchFamily="49" charset="0"/>
              </a:rPr>
              <a:t> </a:t>
            </a:r>
          </a:p>
          <a:p>
            <a:r>
              <a:rPr lang="es-ES" sz="1200" dirty="0">
                <a:latin typeface="Consolas" panose="020B0609020204030204" pitchFamily="49" charset="0"/>
              </a:rPr>
              <a:t>a:visited { color: </a:t>
            </a:r>
            <a:r>
              <a:rPr lang="es-ES" sz="1200" dirty="0" err="1">
                <a:latin typeface="Consolas" panose="020B0609020204030204" pitchFamily="49" charset="0"/>
              </a:rPr>
              <a:t>purple</a:t>
            </a:r>
            <a:r>
              <a:rPr lang="es-ES" sz="1200" dirty="0">
                <a:latin typeface="Consolas" panose="020B0609020204030204" pitchFamily="49" charset="0"/>
              </a:rPr>
              <a:t> }</a:t>
            </a:r>
          </a:p>
          <a:p>
            <a:endParaRPr lang="es-ES" sz="1200" dirty="0">
              <a:latin typeface="Consolas" panose="020B0609020204030204" pitchFamily="49" charset="0"/>
            </a:endParaRPr>
          </a:p>
          <a:p>
            <a:r>
              <a:rPr lang="es-ES" sz="1200" dirty="0" err="1">
                <a:latin typeface="Consolas" panose="020B0609020204030204" pitchFamily="49" charset="0"/>
              </a:rPr>
              <a:t>main</a:t>
            </a:r>
            <a:r>
              <a:rPr lang="es-ES" sz="1200" dirty="0">
                <a:latin typeface="Consolas" panose="020B0609020204030204" pitchFamily="49" charset="0"/>
              </a:rPr>
              <a:t> {</a:t>
            </a:r>
          </a:p>
          <a:p>
            <a:r>
              <a:rPr lang="es-ES" sz="1200" dirty="0">
                <a:latin typeface="Consolas" panose="020B0609020204030204" pitchFamily="49" charset="0"/>
              </a:rPr>
              <a:t>	</a:t>
            </a:r>
            <a:r>
              <a:rPr lang="es-ES" sz="1200" dirty="0" err="1">
                <a:latin typeface="Consolas" panose="020B0609020204030204" pitchFamily="49" charset="0"/>
              </a:rPr>
              <a:t>display</a:t>
            </a:r>
            <a:r>
              <a:rPr lang="es-ES" sz="1200" dirty="0">
                <a:latin typeface="Consolas" panose="020B0609020204030204" pitchFamily="49" charset="0"/>
              </a:rPr>
              <a:t>: block; </a:t>
            </a:r>
          </a:p>
          <a:p>
            <a:r>
              <a:rPr lang="es-ES" sz="1200" dirty="0">
                <a:latin typeface="Consolas" panose="020B0609020204030204" pitchFamily="49" charset="0"/>
              </a:rPr>
              <a:t>	</a:t>
            </a:r>
            <a:r>
              <a:rPr lang="es-ES" sz="1200" dirty="0" err="1">
                <a:latin typeface="Consolas" panose="020B0609020204030204" pitchFamily="49" charset="0"/>
              </a:rPr>
              <a:t>margin</a:t>
            </a:r>
            <a:r>
              <a:rPr lang="es-ES" sz="1200" dirty="0">
                <a:latin typeface="Consolas" panose="020B0609020204030204" pitchFamily="49" charset="0"/>
              </a:rPr>
              <a:t>: auto; </a:t>
            </a:r>
          </a:p>
          <a:p>
            <a:r>
              <a:rPr lang="es-ES" sz="1200" dirty="0">
                <a:latin typeface="Consolas" panose="020B0609020204030204" pitchFamily="49" charset="0"/>
              </a:rPr>
              <a:t>	</a:t>
            </a:r>
            <a:r>
              <a:rPr lang="es-ES" sz="1200" dirty="0" err="1">
                <a:latin typeface="Consolas" panose="020B0609020204030204" pitchFamily="49" charset="0"/>
              </a:rPr>
              <a:t>width</a:t>
            </a:r>
            <a:r>
              <a:rPr lang="es-ES" sz="1200" dirty="0">
                <a:latin typeface="Consolas" panose="020B0609020204030204" pitchFamily="49" charset="0"/>
              </a:rPr>
              <a:t>: auto; </a:t>
            </a:r>
          </a:p>
          <a:p>
            <a:r>
              <a:rPr lang="es-ES" sz="1200" dirty="0">
                <a:latin typeface="Consolas" panose="020B0609020204030204" pitchFamily="49" charset="0"/>
              </a:rPr>
              <a:t>	min-height:400px; </a:t>
            </a:r>
          </a:p>
          <a:p>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label</a:t>
            </a:r>
            <a:r>
              <a:rPr lang="es-ES" sz="1200" dirty="0">
                <a:latin typeface="Consolas" panose="020B0609020204030204" pitchFamily="49" charset="0"/>
              </a:rPr>
              <a:t>, input[</a:t>
            </a:r>
            <a:r>
              <a:rPr lang="es-ES" sz="1200" dirty="0" err="1">
                <a:latin typeface="Consolas" panose="020B0609020204030204" pitchFamily="49" charset="0"/>
              </a:rPr>
              <a:t>type</a:t>
            </a:r>
            <a:r>
              <a:rPr lang="es-ES" sz="1200" dirty="0">
                <a:latin typeface="Consolas" panose="020B0609020204030204" pitchFamily="49" charset="0"/>
              </a:rPr>
              <a:t>="</a:t>
            </a:r>
            <a:r>
              <a:rPr lang="es-ES" sz="1200" dirty="0" err="1">
                <a:latin typeface="Consolas" panose="020B0609020204030204" pitchFamily="49" charset="0"/>
              </a:rPr>
              <a:t>submit</a:t>
            </a:r>
            <a:r>
              <a:rPr lang="es-ES" sz="1200" dirty="0">
                <a:latin typeface="Consolas" panose="020B0609020204030204" pitchFamily="49" charset="0"/>
              </a:rPr>
              <a:t>"] { </a:t>
            </a:r>
          </a:p>
          <a:p>
            <a:r>
              <a:rPr lang="es-ES" sz="1200" dirty="0">
                <a:latin typeface="Consolas" panose="020B0609020204030204" pitchFamily="49" charset="0"/>
              </a:rPr>
              <a:t>	</a:t>
            </a:r>
            <a:r>
              <a:rPr lang="es-ES" sz="1200" dirty="0" err="1">
                <a:latin typeface="Consolas" panose="020B0609020204030204" pitchFamily="49" charset="0"/>
              </a:rPr>
              <a:t>display</a:t>
            </a:r>
            <a:r>
              <a:rPr lang="es-ES" sz="1200" dirty="0">
                <a:latin typeface="Consolas" panose="020B0609020204030204" pitchFamily="49" charset="0"/>
              </a:rPr>
              <a:t>: block; </a:t>
            </a:r>
          </a:p>
          <a:p>
            <a:r>
              <a:rPr lang="es-ES" sz="1200" dirty="0">
                <a:latin typeface="Consolas" panose="020B0609020204030204" pitchFamily="49" charset="0"/>
              </a:rPr>
              <a:t>	</a:t>
            </a:r>
            <a:r>
              <a:rPr lang="es-ES" sz="1200" dirty="0" err="1">
                <a:latin typeface="Consolas" panose="020B0609020204030204" pitchFamily="49" charset="0"/>
              </a:rPr>
              <a:t>margin</a:t>
            </a:r>
            <a:r>
              <a:rPr lang="es-ES" sz="1200" dirty="0">
                <a:latin typeface="Consolas" panose="020B0609020204030204" pitchFamily="49" charset="0"/>
              </a:rPr>
              <a:t>-top: 10px; </a:t>
            </a:r>
          </a:p>
          <a:p>
            <a:r>
              <a:rPr lang="es-ES" sz="1200" dirty="0">
                <a:latin typeface="Consolas" panose="020B0609020204030204" pitchFamily="49" charset="0"/>
              </a:rPr>
              <a:t>	</a:t>
            </a:r>
            <a:r>
              <a:rPr lang="es-ES" sz="1200" dirty="0" err="1">
                <a:latin typeface="Consolas" panose="020B0609020204030204" pitchFamily="49" charset="0"/>
              </a:rPr>
              <a:t>margin-bottom</a:t>
            </a:r>
            <a:r>
              <a:rPr lang="es-ES" sz="1200" dirty="0">
                <a:latin typeface="Consolas" panose="020B0609020204030204" pitchFamily="49" charset="0"/>
              </a:rPr>
              <a:t>: 10px; </a:t>
            </a:r>
          </a:p>
          <a:p>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table</a:t>
            </a:r>
            <a:r>
              <a:rPr lang="es-ES" sz="1200" dirty="0">
                <a:latin typeface="Consolas" panose="020B0609020204030204" pitchFamily="49" charset="0"/>
              </a:rPr>
              <a:t> { </a:t>
            </a:r>
            <a:r>
              <a:rPr lang="es-ES" sz="1200" dirty="0" err="1">
                <a:latin typeface="Consolas" panose="020B0609020204030204" pitchFamily="49" charset="0"/>
              </a:rPr>
              <a:t>border-collapse</a:t>
            </a:r>
            <a:r>
              <a:rPr lang="es-ES" sz="1200" dirty="0">
                <a:latin typeface="Consolas" panose="020B0609020204030204" pitchFamily="49" charset="0"/>
              </a:rPr>
              <a:t>: </a:t>
            </a:r>
            <a:r>
              <a:rPr lang="es-ES" sz="1200" dirty="0" err="1">
                <a:latin typeface="Consolas" panose="020B0609020204030204" pitchFamily="49" charset="0"/>
              </a:rPr>
              <a:t>collapse</a:t>
            </a:r>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td</a:t>
            </a:r>
            <a:r>
              <a:rPr lang="es-ES" sz="1200" dirty="0">
                <a:latin typeface="Consolas" panose="020B0609020204030204" pitchFamily="49" charset="0"/>
              </a:rPr>
              <a:t>, </a:t>
            </a:r>
            <a:r>
              <a:rPr lang="es-ES" sz="1200" dirty="0" err="1">
                <a:latin typeface="Consolas" panose="020B0609020204030204" pitchFamily="49" charset="0"/>
              </a:rPr>
              <a:t>th</a:t>
            </a:r>
            <a:r>
              <a:rPr lang="es-ES" sz="1200" dirty="0">
                <a:latin typeface="Consolas" panose="020B0609020204030204" pitchFamily="49" charset="0"/>
              </a:rPr>
              <a:t> { border:1px </a:t>
            </a:r>
            <a:r>
              <a:rPr lang="es-ES" sz="1200" dirty="0" err="1">
                <a:latin typeface="Consolas" panose="020B0609020204030204" pitchFamily="49" charset="0"/>
              </a:rPr>
              <a:t>solid</a:t>
            </a:r>
            <a:r>
              <a:rPr lang="es-ES" sz="1200" dirty="0">
                <a:latin typeface="Consolas" panose="020B0609020204030204" pitchFamily="49" charset="0"/>
              </a:rPr>
              <a:t> </a:t>
            </a:r>
            <a:r>
              <a:rPr lang="es-ES" sz="1200" dirty="0" err="1">
                <a:latin typeface="Consolas" panose="020B0609020204030204" pitchFamily="49" charset="0"/>
              </a:rPr>
              <a:t>black</a:t>
            </a:r>
            <a:r>
              <a:rPr lang="es-ES" sz="1200" dirty="0">
                <a:latin typeface="Consolas" panose="020B0609020204030204" pitchFamily="49" charset="0"/>
              </a:rPr>
              <a:t>; padding:5px; }</a:t>
            </a:r>
          </a:p>
          <a:p>
            <a:endParaRPr lang="es-ES" sz="1200" dirty="0">
              <a:latin typeface="Consolas" panose="020B0609020204030204" pitchFamily="49" charset="0"/>
            </a:endParaRPr>
          </a:p>
          <a:p>
            <a:r>
              <a:rPr lang="es-ES" sz="1200" dirty="0" err="1">
                <a:latin typeface="Consolas" panose="020B0609020204030204" pitchFamily="49" charset="0"/>
              </a:rPr>
              <a:t>th</a:t>
            </a:r>
            <a:r>
              <a:rPr lang="es-ES" sz="1200" dirty="0">
                <a:latin typeface="Consolas" panose="020B0609020204030204" pitchFamily="49" charset="0"/>
              </a:rPr>
              <a:t> { </a:t>
            </a:r>
            <a:r>
              <a:rPr lang="es-ES" sz="1200" dirty="0" err="1">
                <a:latin typeface="Consolas" panose="020B0609020204030204" pitchFamily="49" charset="0"/>
              </a:rPr>
              <a:t>text-transform</a:t>
            </a:r>
            <a:r>
              <a:rPr lang="es-ES" sz="1200" dirty="0">
                <a:latin typeface="Consolas" panose="020B0609020204030204" pitchFamily="49" charset="0"/>
              </a:rPr>
              <a:t>: </a:t>
            </a:r>
            <a:r>
              <a:rPr lang="es-ES" sz="1200" dirty="0" err="1">
                <a:latin typeface="Consolas" panose="020B0609020204030204" pitchFamily="49" charset="0"/>
              </a:rPr>
              <a:t>uppercase</a:t>
            </a:r>
            <a:r>
              <a:rPr lang="es-ES" sz="1200" dirty="0">
                <a:latin typeface="Consolas" panose="020B0609020204030204" pitchFamily="49" charset="0"/>
              </a:rPr>
              <a:t>; }</a:t>
            </a:r>
          </a:p>
          <a:p>
            <a:endParaRPr lang="es-ES" sz="1200" dirty="0">
              <a:latin typeface="Consolas" panose="020B0609020204030204" pitchFamily="49" charset="0"/>
            </a:endParaRPr>
          </a:p>
          <a:p>
            <a:r>
              <a:rPr lang="es-ES" sz="1200" dirty="0">
                <a:latin typeface="Consolas" panose="020B0609020204030204" pitchFamily="49" charset="0"/>
              </a:rPr>
              <a:t>.mensaje { </a:t>
            </a:r>
            <a:r>
              <a:rPr lang="es-ES" sz="1200" dirty="0" err="1">
                <a:latin typeface="Consolas" panose="020B0609020204030204" pitchFamily="49" charset="0"/>
              </a:rPr>
              <a:t>color:red</a:t>
            </a:r>
            <a:r>
              <a:rPr lang="es-ES" sz="1200" dirty="0">
                <a:latin typeface="Consolas" panose="020B0609020204030204" pitchFamily="49" charset="0"/>
              </a:rPr>
              <a:t>;}</a:t>
            </a:r>
          </a:p>
          <a:p>
            <a:endParaRPr lang="es-ES" sz="1200" dirty="0">
              <a:latin typeface="Consolas" panose="020B0609020204030204" pitchFamily="49" charset="0"/>
            </a:endParaRPr>
          </a:p>
          <a:p>
            <a:r>
              <a:rPr lang="es-ES" sz="1200" dirty="0" err="1">
                <a:latin typeface="Consolas" panose="020B0609020204030204" pitchFamily="49" charset="0"/>
              </a:rPr>
              <a:t>footer</a:t>
            </a:r>
            <a:r>
              <a:rPr lang="es-ES" sz="1200" dirty="0">
                <a:latin typeface="Consolas" panose="020B0609020204030204" pitchFamily="49" charset="0"/>
              </a:rPr>
              <a:t> { </a:t>
            </a:r>
            <a:r>
              <a:rPr lang="es-ES" sz="1200" dirty="0" err="1">
                <a:latin typeface="Consolas" panose="020B0609020204030204" pitchFamily="49" charset="0"/>
              </a:rPr>
              <a:t>border</a:t>
            </a:r>
            <a:r>
              <a:rPr lang="es-ES" sz="1200" dirty="0">
                <a:latin typeface="Consolas" panose="020B0609020204030204" pitchFamily="49" charset="0"/>
              </a:rPr>
              <a:t>-top: 1px </a:t>
            </a:r>
            <a:r>
              <a:rPr lang="es-ES" sz="1200" dirty="0" err="1">
                <a:latin typeface="Consolas" panose="020B0609020204030204" pitchFamily="49" charset="0"/>
              </a:rPr>
              <a:t>solid</a:t>
            </a:r>
            <a:r>
              <a:rPr lang="es-ES" sz="1200" dirty="0">
                <a:latin typeface="Consolas" panose="020B0609020204030204" pitchFamily="49" charset="0"/>
              </a:rPr>
              <a:t> </a:t>
            </a:r>
            <a:r>
              <a:rPr lang="es-ES" sz="1200" dirty="0" err="1">
                <a:latin typeface="Consolas" panose="020B0609020204030204" pitchFamily="49" charset="0"/>
              </a:rPr>
              <a:t>black</a:t>
            </a:r>
            <a:r>
              <a:rPr lang="es-ES" sz="1200" dirty="0">
                <a:latin typeface="Consolas" panose="020B0609020204030204" pitchFamily="49" charset="0"/>
              </a:rPr>
              <a:t>; </a:t>
            </a:r>
            <a:r>
              <a:rPr lang="es-ES" sz="1200" dirty="0" err="1">
                <a:latin typeface="Consolas" panose="020B0609020204030204" pitchFamily="49" charset="0"/>
              </a:rPr>
              <a:t>text-align:center</a:t>
            </a:r>
            <a:r>
              <a:rPr lang="es-ES" sz="1200" dirty="0">
                <a:latin typeface="Consolas" panose="020B0609020204030204" pitchFamily="49" charset="0"/>
              </a:rPr>
              <a:t>;}</a:t>
            </a:r>
          </a:p>
        </p:txBody>
      </p:sp>
      <p:sp>
        <p:nvSpPr>
          <p:cNvPr id="7" name="Rectángulo redondeado 6"/>
          <p:cNvSpPr/>
          <p:nvPr/>
        </p:nvSpPr>
        <p:spPr>
          <a:xfrm>
            <a:off x="2430367" y="281387"/>
            <a:ext cx="8927444" cy="328213"/>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dirty="0" smtClean="0">
                <a:solidFill>
                  <a:schemeClr val="tx1"/>
                </a:solidFill>
              </a:rPr>
              <a:t>Este archivo está en </a:t>
            </a:r>
            <a:r>
              <a:rPr lang="es-ES" sz="1300" dirty="0">
                <a:solidFill>
                  <a:schemeClr val="tx1"/>
                </a:solidFill>
              </a:rPr>
              <a:t>la carpeta </a:t>
            </a:r>
            <a:r>
              <a:rPr lang="es-ES" sz="1300" dirty="0" err="1" smtClean="0">
                <a:solidFill>
                  <a:schemeClr val="tx1"/>
                </a:solidFill>
              </a:rPr>
              <a:t>css</a:t>
            </a:r>
            <a:r>
              <a:rPr lang="es-ES" sz="1300" dirty="0" smtClean="0">
                <a:solidFill>
                  <a:schemeClr val="tx1"/>
                </a:solidFill>
              </a:rPr>
              <a:t>. </a:t>
            </a:r>
            <a:r>
              <a:rPr lang="es-ES" sz="1300" dirty="0">
                <a:solidFill>
                  <a:schemeClr val="tx1"/>
                </a:solidFill>
              </a:rPr>
              <a:t>S</a:t>
            </a:r>
            <a:r>
              <a:rPr lang="es-ES" sz="1300" dirty="0" smtClean="0">
                <a:solidFill>
                  <a:schemeClr val="tx1"/>
                </a:solidFill>
              </a:rPr>
              <a:t>i revisamos </a:t>
            </a:r>
            <a:r>
              <a:rPr lang="es-ES" sz="1300" dirty="0">
                <a:solidFill>
                  <a:schemeClr val="tx1"/>
                </a:solidFill>
              </a:rPr>
              <a:t>el código de antes, </a:t>
            </a:r>
            <a:r>
              <a:rPr lang="es-ES" sz="1300" dirty="0" smtClean="0">
                <a:solidFill>
                  <a:schemeClr val="tx1"/>
                </a:solidFill>
              </a:rPr>
              <a:t>veremos que el CSS sólo se </a:t>
            </a:r>
            <a:r>
              <a:rPr lang="es-ES" sz="1300" dirty="0">
                <a:solidFill>
                  <a:schemeClr val="tx1"/>
                </a:solidFill>
              </a:rPr>
              <a:t>incluye en el </a:t>
            </a:r>
            <a:r>
              <a:rPr lang="es-ES" sz="1300" dirty="0" err="1" smtClean="0">
                <a:solidFill>
                  <a:schemeClr val="tx1"/>
                </a:solidFill>
              </a:rPr>
              <a:t>layout</a:t>
            </a:r>
            <a:r>
              <a:rPr lang="es-ES" sz="1300" dirty="0" smtClean="0">
                <a:solidFill>
                  <a:schemeClr val="tx1"/>
                </a:solidFill>
              </a:rPr>
              <a:t> </a:t>
            </a:r>
            <a:endParaRPr lang="es-ES" sz="1300" b="1" dirty="0">
              <a:solidFill>
                <a:schemeClr val="tx1"/>
              </a:solidFill>
            </a:endParaRPr>
          </a:p>
        </p:txBody>
      </p:sp>
    </p:spTree>
    <p:extLst>
      <p:ext uri="{BB962C8B-B14F-4D97-AF65-F5344CB8AC3E}">
        <p14:creationId xmlns:p14="http://schemas.microsoft.com/office/powerpoint/2010/main" val="65332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48928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4" y="1294555"/>
            <a:ext cx="8568266" cy="892552"/>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La Base de Datos</a:t>
            </a:r>
          </a:p>
          <a:p>
            <a:pPr algn="just"/>
            <a:endParaRPr lang="es-ES" dirty="0" smtClean="0">
              <a:solidFill>
                <a:schemeClr val="accent1"/>
              </a:solidFill>
            </a:endParaRPr>
          </a:p>
          <a:p>
            <a:pPr algn="just"/>
            <a:endParaRPr lang="es-ES" dirty="0" smtClean="0">
              <a:solidFill>
                <a:schemeClr val="accent1"/>
              </a:solidFill>
            </a:endParaRPr>
          </a:p>
        </p:txBody>
      </p:sp>
      <p:sp>
        <p:nvSpPr>
          <p:cNvPr id="6" name="Rectángulo 5"/>
          <p:cNvSpPr/>
          <p:nvPr/>
        </p:nvSpPr>
        <p:spPr>
          <a:xfrm>
            <a:off x="677334" y="1810080"/>
            <a:ext cx="8568266" cy="646331"/>
          </a:xfrm>
          <a:prstGeom prst="rect">
            <a:avLst/>
          </a:prstGeom>
        </p:spPr>
        <p:txBody>
          <a:bodyPr wrap="square">
            <a:spAutoFit/>
          </a:bodyPr>
          <a:lstStyle/>
          <a:p>
            <a:pPr algn="just"/>
            <a:r>
              <a:rPr lang="es-ES" dirty="0" smtClean="0">
                <a:solidFill>
                  <a:srgbClr val="000000"/>
                </a:solidFill>
                <a:latin typeface="Tahoma" panose="020B0604030504040204" pitchFamily="34" charset="0"/>
              </a:rPr>
              <a:t>En este ejemplo se ha usado una BD llamada </a:t>
            </a:r>
            <a:r>
              <a:rPr lang="es-ES" b="1" dirty="0" err="1" smtClean="0">
                <a:solidFill>
                  <a:schemeClr val="accent6">
                    <a:lumMod val="60000"/>
                    <a:lumOff val="40000"/>
                  </a:schemeClr>
                </a:solidFill>
                <a:latin typeface="Tahoma" panose="020B0604030504040204" pitchFamily="34" charset="0"/>
              </a:rPr>
              <a:t>bdalimentos</a:t>
            </a:r>
            <a:r>
              <a:rPr lang="es-ES" dirty="0" smtClean="0">
                <a:latin typeface="Tahoma" panose="020B0604030504040204" pitchFamily="34" charset="0"/>
              </a:rPr>
              <a:t>, que contiene una tabla llamada </a:t>
            </a:r>
            <a:r>
              <a:rPr lang="es-ES" b="1" dirty="0" smtClean="0">
                <a:solidFill>
                  <a:srgbClr val="7030A0"/>
                </a:solidFill>
                <a:latin typeface="Tahoma" panose="020B0604030504040204" pitchFamily="34" charset="0"/>
              </a:rPr>
              <a:t>alimentos</a:t>
            </a:r>
            <a:r>
              <a:rPr lang="es-ES" dirty="0" smtClean="0">
                <a:latin typeface="Tahoma" panose="020B0604030504040204" pitchFamily="34" charset="0"/>
              </a:rPr>
              <a:t>. Puede crearse así:</a:t>
            </a:r>
            <a:endParaRPr lang="es-ES" dirty="0"/>
          </a:p>
        </p:txBody>
      </p:sp>
      <p:sp>
        <p:nvSpPr>
          <p:cNvPr id="5" name="Rectángulo 4"/>
          <p:cNvSpPr/>
          <p:nvPr/>
        </p:nvSpPr>
        <p:spPr>
          <a:xfrm>
            <a:off x="1314951" y="2615355"/>
            <a:ext cx="6096000" cy="2616101"/>
          </a:xfrm>
          <a:prstGeom prst="rect">
            <a:avLst/>
          </a:prstGeom>
        </p:spPr>
        <p:txBody>
          <a:bodyPr>
            <a:spAutoFit/>
          </a:bodyPr>
          <a:lstStyle/>
          <a:p>
            <a:r>
              <a:rPr lang="es-ES" sz="1600" b="1" dirty="0">
                <a:solidFill>
                  <a:schemeClr val="accent6"/>
                </a:solidFill>
                <a:latin typeface="Consolas" panose="020B0609020204030204" pitchFamily="49" charset="0"/>
              </a:rPr>
              <a:t>CREATE TABLE `alimentos` ( </a:t>
            </a:r>
          </a:p>
          <a:p>
            <a:r>
              <a:rPr lang="en-US" sz="1600" b="1" dirty="0">
                <a:solidFill>
                  <a:schemeClr val="accent6"/>
                </a:solidFill>
                <a:latin typeface="Consolas" panose="020B0609020204030204" pitchFamily="49" charset="0"/>
              </a:rPr>
              <a:t>`id` </a:t>
            </a:r>
            <a:r>
              <a:rPr lang="en-US" sz="1600" b="1" dirty="0" err="1">
                <a:solidFill>
                  <a:schemeClr val="accent6"/>
                </a:solidFill>
                <a:latin typeface="Consolas" panose="020B0609020204030204" pitchFamily="49" charset="0"/>
              </a:rPr>
              <a:t>int</a:t>
            </a:r>
            <a:r>
              <a:rPr lang="en-US" sz="1600" b="1" dirty="0">
                <a:solidFill>
                  <a:schemeClr val="accent6"/>
                </a:solidFill>
                <a:latin typeface="Consolas" panose="020B0609020204030204" pitchFamily="49" charset="0"/>
              </a:rPr>
              <a:t>(11) NOT NULL AUTO_INCREMENT, </a:t>
            </a:r>
          </a:p>
          <a:p>
            <a:r>
              <a:rPr lang="es-ES" sz="1600" b="1" dirty="0">
                <a:solidFill>
                  <a:schemeClr val="accent6"/>
                </a:solidFill>
                <a:latin typeface="Consolas" panose="020B0609020204030204" pitchFamily="49" charset="0"/>
              </a:rPr>
              <a:t>`nombre` </a:t>
            </a:r>
            <a:r>
              <a:rPr lang="es-ES" sz="1600" b="1" dirty="0" err="1">
                <a:solidFill>
                  <a:schemeClr val="accent6"/>
                </a:solidFill>
                <a:latin typeface="Consolas" panose="020B0609020204030204" pitchFamily="49" charset="0"/>
              </a:rPr>
              <a:t>varchar</a:t>
            </a:r>
            <a:r>
              <a:rPr lang="es-ES" sz="1600" b="1" dirty="0">
                <a:solidFill>
                  <a:schemeClr val="accent6"/>
                </a:solidFill>
                <a:latin typeface="Consolas" panose="020B0609020204030204" pitchFamily="49" charset="0"/>
              </a:rPr>
              <a:t>(255) NOT NULL, </a:t>
            </a:r>
          </a:p>
          <a:p>
            <a:r>
              <a:rPr lang="es-ES" sz="1600" b="1" dirty="0">
                <a:solidFill>
                  <a:schemeClr val="accent6"/>
                </a:solidFill>
                <a:latin typeface="Consolas" panose="020B0609020204030204" pitchFamily="49" charset="0"/>
              </a:rPr>
              <a:t>`</a:t>
            </a:r>
            <a:r>
              <a:rPr lang="es-ES" sz="1600" b="1" dirty="0" err="1">
                <a:solidFill>
                  <a:schemeClr val="accent6"/>
                </a:solidFill>
                <a:latin typeface="Consolas" panose="020B0609020204030204" pitchFamily="49" charset="0"/>
              </a:rPr>
              <a:t>energia</a:t>
            </a:r>
            <a:r>
              <a:rPr lang="es-ES" sz="1600" b="1" dirty="0">
                <a:solidFill>
                  <a:schemeClr val="accent6"/>
                </a:solidFill>
                <a:latin typeface="Consolas" panose="020B0609020204030204" pitchFamily="49" charset="0"/>
              </a:rPr>
              <a:t>` decimal(10,0) NOT NULL, </a:t>
            </a:r>
          </a:p>
          <a:p>
            <a:r>
              <a:rPr lang="es-ES" sz="1600" b="1" dirty="0">
                <a:solidFill>
                  <a:schemeClr val="accent6"/>
                </a:solidFill>
                <a:latin typeface="Consolas" panose="020B0609020204030204" pitchFamily="49" charset="0"/>
              </a:rPr>
              <a:t>`</a:t>
            </a:r>
            <a:r>
              <a:rPr lang="es-ES" sz="1600" b="1" dirty="0" err="1">
                <a:solidFill>
                  <a:schemeClr val="accent6"/>
                </a:solidFill>
                <a:latin typeface="Consolas" panose="020B0609020204030204" pitchFamily="49" charset="0"/>
              </a:rPr>
              <a:t>proteina</a:t>
            </a:r>
            <a:r>
              <a:rPr lang="es-ES" sz="1600" b="1" dirty="0">
                <a:solidFill>
                  <a:schemeClr val="accent6"/>
                </a:solidFill>
                <a:latin typeface="Consolas" panose="020B0609020204030204" pitchFamily="49" charset="0"/>
              </a:rPr>
              <a:t>` decimal(10,0) NOT NULL, </a:t>
            </a:r>
          </a:p>
          <a:p>
            <a:r>
              <a:rPr lang="es-ES" sz="1600" b="1" dirty="0">
                <a:solidFill>
                  <a:schemeClr val="accent6"/>
                </a:solidFill>
                <a:latin typeface="Consolas" panose="020B0609020204030204" pitchFamily="49" charset="0"/>
              </a:rPr>
              <a:t>`</a:t>
            </a:r>
            <a:r>
              <a:rPr lang="es-ES" sz="1600" b="1" dirty="0" err="1">
                <a:solidFill>
                  <a:schemeClr val="accent6"/>
                </a:solidFill>
                <a:latin typeface="Consolas" panose="020B0609020204030204" pitchFamily="49" charset="0"/>
              </a:rPr>
              <a:t>hidratocarbono</a:t>
            </a:r>
            <a:r>
              <a:rPr lang="es-ES" sz="1600" b="1" dirty="0">
                <a:solidFill>
                  <a:schemeClr val="accent6"/>
                </a:solidFill>
                <a:latin typeface="Consolas" panose="020B0609020204030204" pitchFamily="49" charset="0"/>
              </a:rPr>
              <a:t>` decimal(10,0) NOT NULL, </a:t>
            </a:r>
          </a:p>
          <a:p>
            <a:r>
              <a:rPr lang="es-ES" sz="1600" b="1" dirty="0">
                <a:solidFill>
                  <a:schemeClr val="accent6"/>
                </a:solidFill>
                <a:latin typeface="Consolas" panose="020B0609020204030204" pitchFamily="49" charset="0"/>
              </a:rPr>
              <a:t>`fibra` decimal(10,0) NOT NULL, </a:t>
            </a:r>
          </a:p>
          <a:p>
            <a:r>
              <a:rPr lang="es-ES" sz="1600" b="1" dirty="0">
                <a:solidFill>
                  <a:schemeClr val="accent6"/>
                </a:solidFill>
                <a:latin typeface="Consolas" panose="020B0609020204030204" pitchFamily="49" charset="0"/>
              </a:rPr>
              <a:t>`</a:t>
            </a:r>
            <a:r>
              <a:rPr lang="es-ES" sz="1600" b="1" dirty="0" err="1">
                <a:solidFill>
                  <a:schemeClr val="accent6"/>
                </a:solidFill>
                <a:latin typeface="Consolas" panose="020B0609020204030204" pitchFamily="49" charset="0"/>
              </a:rPr>
              <a:t>grasatotal</a:t>
            </a:r>
            <a:r>
              <a:rPr lang="es-ES" sz="1600" b="1" dirty="0">
                <a:solidFill>
                  <a:schemeClr val="accent6"/>
                </a:solidFill>
                <a:latin typeface="Consolas" panose="020B0609020204030204" pitchFamily="49" charset="0"/>
              </a:rPr>
              <a:t>` decimal(10,0) NOT NULL, </a:t>
            </a:r>
          </a:p>
          <a:p>
            <a:r>
              <a:rPr lang="es-ES" sz="1600" b="1" dirty="0">
                <a:solidFill>
                  <a:schemeClr val="accent6"/>
                </a:solidFill>
                <a:latin typeface="Consolas" panose="020B0609020204030204" pitchFamily="49" charset="0"/>
              </a:rPr>
              <a:t>PRIMARY KEY (`id`) </a:t>
            </a:r>
          </a:p>
          <a:p>
            <a:r>
              <a:rPr lang="es-ES" sz="1600" b="1" dirty="0">
                <a:solidFill>
                  <a:schemeClr val="accent6"/>
                </a:solidFill>
                <a:latin typeface="Consolas" panose="020B0609020204030204" pitchFamily="49" charset="0"/>
              </a:rPr>
              <a:t>) ENGINE=</a:t>
            </a:r>
            <a:r>
              <a:rPr lang="es-ES" sz="1600" b="1" dirty="0" err="1">
                <a:solidFill>
                  <a:schemeClr val="accent6"/>
                </a:solidFill>
                <a:latin typeface="Consolas" panose="020B0609020204030204" pitchFamily="49" charset="0"/>
              </a:rPr>
              <a:t>InnoDB</a:t>
            </a:r>
            <a:r>
              <a:rPr lang="es-ES" sz="1600" b="1" dirty="0">
                <a:solidFill>
                  <a:schemeClr val="accent6"/>
                </a:solidFill>
                <a:latin typeface="Consolas" panose="020B0609020204030204" pitchFamily="49" charset="0"/>
              </a:rPr>
              <a:t> DEFAULT CHARSET=utf8; </a:t>
            </a:r>
            <a:endParaRPr lang="es-ES" sz="1600" b="1" dirty="0">
              <a:solidFill>
                <a:schemeClr val="accent6"/>
              </a:solidFill>
            </a:endParaRPr>
          </a:p>
        </p:txBody>
      </p:sp>
      <p:sp>
        <p:nvSpPr>
          <p:cNvPr id="7" name="Rectángulo 6"/>
          <p:cNvSpPr/>
          <p:nvPr/>
        </p:nvSpPr>
        <p:spPr>
          <a:xfrm>
            <a:off x="711199" y="5390400"/>
            <a:ext cx="8229600" cy="923330"/>
          </a:xfrm>
          <a:prstGeom prst="rect">
            <a:avLst/>
          </a:prstGeom>
        </p:spPr>
        <p:txBody>
          <a:bodyPr wrap="square">
            <a:spAutoFit/>
          </a:bodyPr>
          <a:lstStyle/>
          <a:p>
            <a:pPr algn="just"/>
            <a:r>
              <a:rPr lang="es-ES" dirty="0">
                <a:solidFill>
                  <a:srgbClr val="000000"/>
                </a:solidFill>
                <a:latin typeface="Tahoma" panose="020B0604030504040204" pitchFamily="34" charset="0"/>
              </a:rPr>
              <a:t>Una vez hecho esto, </a:t>
            </a:r>
            <a:r>
              <a:rPr lang="es-ES" dirty="0" smtClean="0">
                <a:solidFill>
                  <a:srgbClr val="000000"/>
                </a:solidFill>
                <a:latin typeface="Tahoma" panose="020B0604030504040204" pitchFamily="34" charset="0"/>
              </a:rPr>
              <a:t>podríamos probar la </a:t>
            </a:r>
            <a:r>
              <a:rPr lang="es-ES" dirty="0">
                <a:solidFill>
                  <a:srgbClr val="000000"/>
                </a:solidFill>
                <a:latin typeface="Tahoma" panose="020B0604030504040204" pitchFamily="34" charset="0"/>
              </a:rPr>
              <a:t>aplicación introduciendo en </a:t>
            </a:r>
            <a:r>
              <a:rPr lang="es-ES" dirty="0" smtClean="0">
                <a:solidFill>
                  <a:srgbClr val="000000"/>
                </a:solidFill>
                <a:latin typeface="Tahoma" panose="020B0604030504040204" pitchFamily="34" charset="0"/>
              </a:rPr>
              <a:t>el </a:t>
            </a:r>
            <a:r>
              <a:rPr lang="es-ES" dirty="0">
                <a:solidFill>
                  <a:srgbClr val="000000"/>
                </a:solidFill>
                <a:latin typeface="Tahoma" panose="020B0604030504040204" pitchFamily="34" charset="0"/>
              </a:rPr>
              <a:t>navegador la URL correspondiente</a:t>
            </a:r>
            <a:r>
              <a:rPr lang="es-ES" dirty="0" smtClean="0">
                <a:solidFill>
                  <a:srgbClr val="000000"/>
                </a:solidFill>
                <a:latin typeface="Tahoma" panose="020B0604030504040204" pitchFamily="34" charset="0"/>
              </a:rPr>
              <a:t>: </a:t>
            </a:r>
            <a:r>
              <a:rPr lang="es-ES" dirty="0" smtClean="0">
                <a:solidFill>
                  <a:srgbClr val="000000"/>
                </a:solidFill>
                <a:latin typeface="Tahoma" panose="020B0604030504040204" pitchFamily="34" charset="0"/>
                <a:hlinkClick r:id="rId2"/>
              </a:rPr>
              <a:t>http</a:t>
            </a:r>
            <a:r>
              <a:rPr lang="es-ES" dirty="0">
                <a:solidFill>
                  <a:srgbClr val="000000"/>
                </a:solidFill>
                <a:latin typeface="Tahoma" panose="020B0604030504040204" pitchFamily="34" charset="0"/>
                <a:hlinkClick r:id="rId2"/>
              </a:rPr>
              <a:t>://</a:t>
            </a:r>
            <a:r>
              <a:rPr lang="es-ES" dirty="0" smtClean="0">
                <a:solidFill>
                  <a:srgbClr val="000000"/>
                </a:solidFill>
                <a:latin typeface="Tahoma" panose="020B0604030504040204" pitchFamily="34" charset="0"/>
                <a:hlinkClick r:id="rId2"/>
              </a:rPr>
              <a:t>localhost/alimentos/web/index.php</a:t>
            </a:r>
            <a:endParaRPr lang="es-ES" dirty="0" smtClean="0">
              <a:solidFill>
                <a:srgbClr val="000000"/>
              </a:solidFill>
              <a:latin typeface="Tahoma" panose="020B0604030504040204" pitchFamily="34" charset="0"/>
            </a:endParaRPr>
          </a:p>
          <a:p>
            <a:pPr algn="just"/>
            <a:endParaRPr lang="es-ES" dirty="0"/>
          </a:p>
        </p:txBody>
      </p:sp>
      <p:sp>
        <p:nvSpPr>
          <p:cNvPr id="8" name="Rectángulo redondeado 7"/>
          <p:cNvSpPr/>
          <p:nvPr/>
        </p:nvSpPr>
        <p:spPr>
          <a:xfrm>
            <a:off x="6351701" y="3429000"/>
            <a:ext cx="2558619" cy="639790"/>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Os pasaré directamente el archivo </a:t>
            </a:r>
            <a:r>
              <a:rPr lang="es-ES" sz="1400" b="1" dirty="0" err="1" smtClean="0">
                <a:solidFill>
                  <a:schemeClr val="tx1"/>
                </a:solidFill>
              </a:rPr>
              <a:t>alimentos.sql</a:t>
            </a:r>
            <a:endParaRPr lang="es-ES" sz="1400" b="1" dirty="0">
              <a:solidFill>
                <a:srgbClr val="FF0000"/>
              </a:solidFill>
            </a:endParaRPr>
          </a:p>
        </p:txBody>
      </p:sp>
    </p:spTree>
    <p:extLst>
      <p:ext uri="{BB962C8B-B14F-4D97-AF65-F5344CB8AC3E}">
        <p14:creationId xmlns:p14="http://schemas.microsoft.com/office/powerpoint/2010/main" val="3136775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El patrón MVC en el desarrollo de aplicaciones web</a:t>
            </a:r>
            <a:endParaRPr lang="es-ES" sz="3200" b="1" dirty="0"/>
          </a:p>
        </p:txBody>
      </p:sp>
      <p:sp>
        <p:nvSpPr>
          <p:cNvPr id="3" name="CuadroTexto 2">
            <a:extLst>
              <a:ext uri="{FF2B5EF4-FFF2-40B4-BE49-F238E27FC236}">
                <a16:creationId xmlns:a16="http://schemas.microsoft.com/office/drawing/2014/main" xmlns="" id="{67CC7262-8C8C-4C4A-B0BE-964404A51DFB}"/>
              </a:ext>
            </a:extLst>
          </p:cNvPr>
          <p:cNvSpPr txBox="1"/>
          <p:nvPr/>
        </p:nvSpPr>
        <p:spPr>
          <a:xfrm>
            <a:off x="529586" y="1293598"/>
            <a:ext cx="9212292" cy="4832092"/>
          </a:xfrm>
          <a:prstGeom prst="rect">
            <a:avLst/>
          </a:prstGeom>
          <a:noFill/>
        </p:spPr>
        <p:txBody>
          <a:bodyPr wrap="square" rtlCol="0">
            <a:spAutoFit/>
          </a:bodyPr>
          <a:lstStyle/>
          <a:p>
            <a:pPr algn="just"/>
            <a:r>
              <a:rPr lang="es-ES" sz="2000" dirty="0"/>
              <a:t>Las tres partes de patrón MVC son:</a:t>
            </a:r>
          </a:p>
          <a:p>
            <a:pPr algn="just"/>
            <a:endParaRPr lang="es-ES" sz="1200" dirty="0" smtClean="0"/>
          </a:p>
          <a:p>
            <a:pPr marL="285750" indent="-285750" algn="just">
              <a:buFont typeface="Wingdings" panose="05000000000000000000" pitchFamily="2" charset="2"/>
              <a:buChar char="Ø"/>
            </a:pPr>
            <a:r>
              <a:rPr lang="es-ES" dirty="0" smtClean="0"/>
              <a:t>La </a:t>
            </a:r>
            <a:r>
              <a:rPr lang="es-ES" b="1" dirty="0" smtClean="0">
                <a:solidFill>
                  <a:srgbClr val="00B0F0"/>
                </a:solidFill>
              </a:rPr>
              <a:t>Vista</a:t>
            </a:r>
            <a:r>
              <a:rPr lang="es-ES" dirty="0" smtClean="0"/>
              <a:t> </a:t>
            </a:r>
            <a:r>
              <a:rPr lang="es-ES" dirty="0" smtClean="0">
                <a:sym typeface="Wingdings" panose="05000000000000000000" pitchFamily="2" charset="2"/>
              </a:rPr>
              <a:t></a:t>
            </a:r>
            <a:r>
              <a:rPr lang="es-ES" dirty="0" smtClean="0"/>
              <a:t> Es </a:t>
            </a:r>
            <a:r>
              <a:rPr lang="es-ES" b="1" u="sng" dirty="0" smtClean="0"/>
              <a:t>la interfaz. Todo usuario interactuará a través de un cliente </a:t>
            </a:r>
            <a:r>
              <a:rPr lang="es-ES" dirty="0" smtClean="0"/>
              <a:t>(navegador web), y </a:t>
            </a:r>
            <a:r>
              <a:rPr lang="es-ES" b="1" u="sng" dirty="0" smtClean="0"/>
              <a:t>mediante “la vista” el usuario le pide “algo” al Controlador</a:t>
            </a:r>
            <a:r>
              <a:rPr lang="es-ES" dirty="0" smtClean="0"/>
              <a:t>.   La </a:t>
            </a:r>
            <a:r>
              <a:rPr lang="es-ES" dirty="0"/>
              <a:t>vista, sólo se comunica con el Controlador, nunca con el Modelo. </a:t>
            </a:r>
            <a:r>
              <a:rPr lang="es-ES" b="1" u="sng" dirty="0"/>
              <a:t>La </a:t>
            </a:r>
            <a:r>
              <a:rPr lang="es-ES" b="1" u="sng" dirty="0" smtClean="0"/>
              <a:t>vista se encarga de producir documentos HTML, XML, JSON, etc., junto con los datos que se hayan calculado previamente en la aplicación a </a:t>
            </a:r>
            <a:r>
              <a:rPr lang="es-ES" b="1" u="sng" dirty="0"/>
              <a:t>través del </a:t>
            </a:r>
            <a:r>
              <a:rPr lang="es-ES" b="1" u="sng" dirty="0" smtClean="0"/>
              <a:t>Controlador, quien ha obtenido el resultado a través del Modelo.</a:t>
            </a:r>
          </a:p>
          <a:p>
            <a:pPr marL="285750" indent="-285750" algn="just">
              <a:buFont typeface="Wingdings" panose="05000000000000000000" pitchFamily="2" charset="2"/>
              <a:buChar char="Ø"/>
            </a:pPr>
            <a:endParaRPr lang="es-ES" sz="1200" dirty="0"/>
          </a:p>
          <a:p>
            <a:pPr marL="285750" indent="-285750" algn="just">
              <a:buFont typeface="Wingdings" panose="05000000000000000000" pitchFamily="2" charset="2"/>
              <a:buChar char="Ø"/>
            </a:pPr>
            <a:r>
              <a:rPr lang="es-ES" dirty="0"/>
              <a:t>El </a:t>
            </a:r>
            <a:r>
              <a:rPr lang="es-ES" b="1" dirty="0">
                <a:solidFill>
                  <a:srgbClr val="00B0F0"/>
                </a:solidFill>
              </a:rPr>
              <a:t>Controlador </a:t>
            </a:r>
            <a:r>
              <a:rPr lang="es-ES" dirty="0">
                <a:sym typeface="Wingdings" panose="05000000000000000000" pitchFamily="2" charset="2"/>
              </a:rPr>
              <a:t></a:t>
            </a:r>
            <a:r>
              <a:rPr lang="es-ES" dirty="0"/>
              <a:t> Aquí se incluye </a:t>
            </a:r>
            <a:r>
              <a:rPr lang="es-ES" dirty="0" smtClean="0"/>
              <a:t>lo </a:t>
            </a:r>
            <a:r>
              <a:rPr lang="es-ES" dirty="0"/>
              <a:t>referente a la </a:t>
            </a:r>
            <a:r>
              <a:rPr lang="es-ES" b="1" dirty="0"/>
              <a:t>lógica de control</a:t>
            </a:r>
            <a:r>
              <a:rPr lang="es-ES" dirty="0"/>
              <a:t> de la aplicación, que no tiene nada que ver con las características propias del negocio para el que se está construyendo la aplicación. </a:t>
            </a:r>
            <a:r>
              <a:rPr lang="es-ES" b="1" u="sng" dirty="0"/>
              <a:t>El Controlador es el encargado de gestionar las peticiones del </a:t>
            </a:r>
            <a:r>
              <a:rPr lang="es-ES" b="1" u="sng" dirty="0" smtClean="0"/>
              <a:t>usuario (la vista), </a:t>
            </a:r>
            <a:r>
              <a:rPr lang="es-ES" b="1" u="sng" dirty="0"/>
              <a:t>procesarlas invocando al </a:t>
            </a:r>
            <a:r>
              <a:rPr lang="es-ES" b="1" u="sng" dirty="0" smtClean="0"/>
              <a:t>Modelo </a:t>
            </a:r>
            <a:r>
              <a:rPr lang="es-ES" b="1" dirty="0" smtClean="0"/>
              <a:t>(</a:t>
            </a:r>
            <a:r>
              <a:rPr lang="es-ES" b="1" u="sng" dirty="0" smtClean="0"/>
              <a:t>quien </a:t>
            </a:r>
            <a:r>
              <a:rPr lang="es-ES" b="1" u="sng" dirty="0"/>
              <a:t>consulta la base de </a:t>
            </a:r>
            <a:r>
              <a:rPr lang="es-ES" b="1" u="sng" dirty="0" smtClean="0"/>
              <a:t>datos</a:t>
            </a:r>
            <a:r>
              <a:rPr lang="es-ES" b="1" dirty="0" smtClean="0"/>
              <a:t>) </a:t>
            </a:r>
            <a:r>
              <a:rPr lang="es-ES" b="1" u="sng" dirty="0"/>
              <a:t>y mostrarlas al usuario a través de las Vistas</a:t>
            </a:r>
            <a:r>
              <a:rPr lang="es-ES" b="1" u="sng" dirty="0" smtClean="0"/>
              <a:t>.</a:t>
            </a:r>
          </a:p>
          <a:p>
            <a:pPr marL="285750" indent="-285750" algn="just">
              <a:buFont typeface="Wingdings" panose="05000000000000000000" pitchFamily="2" charset="2"/>
              <a:buChar char="Ø"/>
            </a:pPr>
            <a:endParaRPr lang="es-ES" sz="1200" dirty="0"/>
          </a:p>
          <a:p>
            <a:pPr marL="285750" indent="-285750" algn="just">
              <a:buFont typeface="Wingdings" panose="05000000000000000000" pitchFamily="2" charset="2"/>
              <a:buChar char="Ø"/>
            </a:pPr>
            <a:r>
              <a:rPr lang="es-ES" dirty="0"/>
              <a:t>El </a:t>
            </a:r>
            <a:r>
              <a:rPr lang="es-ES" b="1" dirty="0">
                <a:solidFill>
                  <a:srgbClr val="00B0F0"/>
                </a:solidFill>
              </a:rPr>
              <a:t>Modelo</a:t>
            </a:r>
            <a:r>
              <a:rPr lang="es-ES" dirty="0"/>
              <a:t> </a:t>
            </a:r>
            <a:r>
              <a:rPr lang="es-ES" dirty="0">
                <a:sym typeface="Wingdings" panose="05000000000000000000" pitchFamily="2" charset="2"/>
              </a:rPr>
              <a:t></a:t>
            </a:r>
            <a:r>
              <a:rPr lang="es-ES" dirty="0"/>
              <a:t> </a:t>
            </a:r>
            <a:r>
              <a:rPr lang="es-ES" b="1" u="sng" dirty="0" smtClean="0"/>
              <a:t>Es donde </a:t>
            </a:r>
            <a:r>
              <a:rPr lang="es-ES" b="1" u="sng" dirty="0"/>
              <a:t>se implementa </a:t>
            </a:r>
            <a:r>
              <a:rPr lang="es-ES" dirty="0"/>
              <a:t>todo lo relativo a la </a:t>
            </a:r>
            <a:r>
              <a:rPr lang="es-ES" b="1" dirty="0"/>
              <a:t>lógica de la aplicación</a:t>
            </a:r>
            <a:r>
              <a:rPr lang="es-ES" dirty="0"/>
              <a:t>, es decir, </a:t>
            </a:r>
            <a:r>
              <a:rPr lang="es-ES" b="1" u="sng" dirty="0"/>
              <a:t>los aspectos particulares del problema que la aplicación </a:t>
            </a:r>
            <a:r>
              <a:rPr lang="es-ES" b="1" u="sng" dirty="0" smtClean="0"/>
              <a:t>resuelve</a:t>
            </a:r>
            <a:r>
              <a:rPr lang="es-ES" dirty="0" smtClean="0"/>
              <a:t>. Es </a:t>
            </a:r>
            <a:r>
              <a:rPr lang="es-ES" dirty="0"/>
              <a:t>el encargado de conectar con la </a:t>
            </a:r>
            <a:r>
              <a:rPr lang="es-ES" dirty="0" smtClean="0"/>
              <a:t>BD</a:t>
            </a:r>
            <a:r>
              <a:rPr lang="es-ES" dirty="0"/>
              <a:t>. </a:t>
            </a:r>
            <a:endParaRPr lang="es-ES" dirty="0" smtClean="0"/>
          </a:p>
        </p:txBody>
      </p:sp>
    </p:spTree>
    <p:extLst>
      <p:ext uri="{BB962C8B-B14F-4D97-AF65-F5344CB8AC3E}">
        <p14:creationId xmlns:p14="http://schemas.microsoft.com/office/powerpoint/2010/main" val="380261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0" y="0"/>
            <a:ext cx="1221358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95442" y="83127"/>
            <a:ext cx="7210522" cy="228138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b="1" dirty="0" err="1">
                <a:solidFill>
                  <a:schemeClr val="tx1"/>
                </a:solidFill>
                <a:latin typeface="Calibri" panose="020F0502020204030204" pitchFamily="34" charset="0"/>
                <a:cs typeface="Calibri" panose="020F0502020204030204" pitchFamily="34" charset="0"/>
              </a:rPr>
              <a:t>public</a:t>
            </a:r>
            <a:r>
              <a:rPr lang="es-ES" sz="1000" b="1" dirty="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function</a:t>
            </a:r>
            <a:r>
              <a:rPr lang="es-ES" sz="1000" b="1" dirty="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buscarPorNombre</a:t>
            </a:r>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 </a:t>
            </a:r>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params = array('nombre' =&gt; '', 'resultado' =&gt; array());</a:t>
            </a:r>
          </a:p>
          <a:p>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m = new </a:t>
            </a:r>
            <a:r>
              <a:rPr lang="es-ES" sz="1000" b="1" dirty="0" err="1">
                <a:solidFill>
                  <a:schemeClr val="tx1"/>
                </a:solidFill>
                <a:latin typeface="Calibri" panose="020F0502020204030204" pitchFamily="34" charset="0"/>
                <a:cs typeface="Calibri" panose="020F0502020204030204" pitchFamily="34" charset="0"/>
              </a:rPr>
              <a:t>Model</a:t>
            </a:r>
            <a:r>
              <a:rPr lang="es-ES" sz="1000" b="1" dirty="0">
                <a:solidFill>
                  <a:schemeClr val="tx1"/>
                </a:solidFill>
                <a:latin typeface="Calibri" panose="020F0502020204030204" pitchFamily="34" charset="0"/>
                <a:cs typeface="Calibri" panose="020F0502020204030204" pitchFamily="34" charset="0"/>
              </a:rPr>
              <a:t>(</a:t>
            </a:r>
            <a:r>
              <a:rPr lang="es-ES" sz="1000" b="1" dirty="0" err="1">
                <a:solidFill>
                  <a:schemeClr val="tx1"/>
                </a:solidFill>
                <a:latin typeface="Calibri" panose="020F0502020204030204" pitchFamily="34" charset="0"/>
                <a:cs typeface="Calibri" panose="020F0502020204030204" pitchFamily="34" charset="0"/>
              </a:rPr>
              <a:t>Config</a:t>
            </a:r>
            <a:r>
              <a:rPr lang="es-ES" sz="1000" b="1" dirty="0">
                <a:solidFill>
                  <a:schemeClr val="tx1"/>
                </a:solidFill>
                <a:latin typeface="Calibri" panose="020F0502020204030204" pitchFamily="34" charset="0"/>
                <a:cs typeface="Calibri" panose="020F0502020204030204" pitchFamily="34" charset="0"/>
              </a:rPr>
              <a:t>::$</a:t>
            </a:r>
            <a:r>
              <a:rPr lang="es-ES" sz="1000" b="1" dirty="0" err="1">
                <a:solidFill>
                  <a:schemeClr val="tx1"/>
                </a:solidFill>
                <a:latin typeface="Calibri" panose="020F0502020204030204" pitchFamily="34" charset="0"/>
                <a:cs typeface="Calibri" panose="020F0502020204030204" pitchFamily="34" charset="0"/>
              </a:rPr>
              <a:t>mvc_bd_hostname,Config</a:t>
            </a:r>
            <a:r>
              <a:rPr lang="es-ES" sz="1000" b="1" dirty="0" smtClean="0">
                <a:solidFill>
                  <a:schemeClr val="tx1"/>
                </a:solidFill>
                <a:latin typeface="Calibri" panose="020F0502020204030204" pitchFamily="34" charset="0"/>
                <a:cs typeface="Calibri" panose="020F0502020204030204" pitchFamily="34" charset="0"/>
              </a:rPr>
              <a:t>::$</a:t>
            </a:r>
            <a:r>
              <a:rPr lang="es-ES" sz="1000" b="1" dirty="0" err="1" smtClean="0">
                <a:solidFill>
                  <a:schemeClr val="tx1"/>
                </a:solidFill>
                <a:latin typeface="Calibri" panose="020F0502020204030204" pitchFamily="34" charset="0"/>
                <a:cs typeface="Calibri" panose="020F0502020204030204" pitchFamily="34" charset="0"/>
              </a:rPr>
              <a:t>mvc_bd_usuario,Config</a:t>
            </a:r>
            <a:r>
              <a:rPr lang="es-ES" sz="1000" b="1" dirty="0" smtClean="0">
                <a:solidFill>
                  <a:schemeClr val="tx1"/>
                </a:solidFill>
                <a:latin typeface="Calibri" panose="020F0502020204030204" pitchFamily="34" charset="0"/>
                <a:cs typeface="Calibri" panose="020F0502020204030204" pitchFamily="34" charset="0"/>
              </a:rPr>
              <a:t>::$</a:t>
            </a:r>
            <a:r>
              <a:rPr lang="es-ES" sz="1000" b="1" dirty="0" err="1" smtClean="0">
                <a:solidFill>
                  <a:schemeClr val="tx1"/>
                </a:solidFill>
                <a:latin typeface="Calibri" panose="020F0502020204030204" pitchFamily="34" charset="0"/>
                <a:cs typeface="Calibri" panose="020F0502020204030204" pitchFamily="34" charset="0"/>
              </a:rPr>
              <a:t>mvc_bd_clave,Config</a:t>
            </a:r>
            <a:r>
              <a:rPr lang="es-ES" sz="1000" b="1" dirty="0" smtClean="0">
                <a:solidFill>
                  <a:schemeClr val="tx1"/>
                </a:solidFill>
                <a:latin typeface="Calibri" panose="020F0502020204030204" pitchFamily="34" charset="0"/>
                <a:cs typeface="Calibri" panose="020F0502020204030204" pitchFamily="34" charset="0"/>
              </a:rPr>
              <a:t>::$</a:t>
            </a:r>
            <a:r>
              <a:rPr lang="es-ES" sz="1000" b="1" dirty="0" err="1" smtClean="0">
                <a:solidFill>
                  <a:schemeClr val="tx1"/>
                </a:solidFill>
                <a:latin typeface="Calibri" panose="020F0502020204030204" pitchFamily="34" charset="0"/>
                <a:cs typeface="Calibri" panose="020F0502020204030204" pitchFamily="34" charset="0"/>
              </a:rPr>
              <a:t>mvc_bd_nombre</a:t>
            </a:r>
            <a:r>
              <a:rPr lang="es-ES" sz="1000" b="1" dirty="0" smtClean="0">
                <a:solidFill>
                  <a:schemeClr val="tx1"/>
                </a:solidFill>
                <a:latin typeface="Calibri" panose="020F0502020204030204" pitchFamily="34" charset="0"/>
                <a:cs typeface="Calibri" panose="020F0502020204030204" pitchFamily="34" charset="0"/>
              </a:rPr>
              <a:t>);</a:t>
            </a:r>
            <a:endParaRPr lang="es-ES" sz="1000" b="1" dirty="0">
              <a:solidFill>
                <a:schemeClr val="tx1"/>
              </a:solidFill>
              <a:latin typeface="Calibri" panose="020F0502020204030204" pitchFamily="34" charset="0"/>
              <a:cs typeface="Calibri" panose="020F0502020204030204" pitchFamily="34" charset="0"/>
            </a:endParaRPr>
          </a:p>
          <a:p>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err="1" smtClean="0">
                <a:solidFill>
                  <a:schemeClr val="tx1"/>
                </a:solidFill>
                <a:latin typeface="Calibri" panose="020F0502020204030204" pitchFamily="34" charset="0"/>
                <a:cs typeface="Calibri" panose="020F0502020204030204" pitchFamily="34" charset="0"/>
              </a:rPr>
              <a:t>if</a:t>
            </a:r>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($_SERVER['REQUEST_METHOD'] == 'POST') </a:t>
            </a:r>
          </a:p>
          <a:p>
            <a:r>
              <a:rPr lang="es-ES" sz="1000" b="1" dirty="0" smtClean="0">
                <a:solidFill>
                  <a:schemeClr val="tx1"/>
                </a:solidFill>
                <a:latin typeface="Calibri" panose="020F0502020204030204" pitchFamily="34" charset="0"/>
                <a:cs typeface="Calibri" panose="020F0502020204030204" pitchFamily="34" charset="0"/>
              </a:rPr>
              <a:t>          { </a:t>
            </a:r>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params['nombre'] = $_POST['nombre'];</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params['resultado'] = $m-&gt;</a:t>
            </a:r>
            <a:r>
              <a:rPr lang="es-ES" sz="1000" b="1" dirty="0" err="1">
                <a:solidFill>
                  <a:schemeClr val="tx1"/>
                </a:solidFill>
                <a:latin typeface="Calibri" panose="020F0502020204030204" pitchFamily="34" charset="0"/>
                <a:cs typeface="Calibri" panose="020F0502020204030204" pitchFamily="34" charset="0"/>
              </a:rPr>
              <a:t>buscarAlimentosPorNombre</a:t>
            </a:r>
            <a:r>
              <a:rPr lang="es-ES" sz="1000" b="1" dirty="0" smtClean="0">
                <a:solidFill>
                  <a:schemeClr val="tx1"/>
                </a:solidFill>
                <a:latin typeface="Calibri" panose="020F0502020204030204" pitchFamily="34" charset="0"/>
                <a:cs typeface="Calibri" panose="020F0502020204030204" pitchFamily="34" charset="0"/>
              </a:rPr>
              <a:t>($params[</a:t>
            </a:r>
            <a:r>
              <a:rPr lang="es-ES" sz="1000" b="1" dirty="0">
                <a:solidFill>
                  <a:schemeClr val="tx1"/>
                </a:solidFill>
                <a:latin typeface="Calibri" panose="020F0502020204030204" pitchFamily="34" charset="0"/>
                <a:cs typeface="Calibri" panose="020F0502020204030204" pitchFamily="34" charset="0"/>
              </a:rPr>
              <a:t>'nombre']); </a:t>
            </a:r>
          </a:p>
          <a:p>
            <a:r>
              <a:rPr lang="es-ES" sz="1000" b="1" dirty="0" smtClean="0">
                <a:solidFill>
                  <a:schemeClr val="tx1"/>
                </a:solidFill>
                <a:latin typeface="Calibri" panose="020F0502020204030204" pitchFamily="34" charset="0"/>
                <a:cs typeface="Calibri" panose="020F0502020204030204" pitchFamily="34" charset="0"/>
              </a:rPr>
              <a:t>          }</a:t>
            </a:r>
            <a:endParaRPr lang="es-ES" sz="1000" b="1" dirty="0">
              <a:solidFill>
                <a:schemeClr val="tx1"/>
              </a:solidFill>
              <a:latin typeface="Calibri" panose="020F0502020204030204" pitchFamily="34" charset="0"/>
              <a:cs typeface="Calibri" panose="020F0502020204030204" pitchFamily="34" charset="0"/>
            </a:endParaRPr>
          </a:p>
          <a:p>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err="1" smtClean="0">
                <a:solidFill>
                  <a:schemeClr val="tx1"/>
                </a:solidFill>
                <a:latin typeface="Calibri" panose="020F0502020204030204" pitchFamily="34" charset="0"/>
                <a:cs typeface="Calibri" panose="020F0502020204030204" pitchFamily="34" charset="0"/>
              </a:rPr>
              <a:t>require</a:t>
            </a:r>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__DIR__ . '/templates/buscarPorNombre.php'; </a:t>
            </a:r>
          </a:p>
          <a:p>
            <a:r>
              <a:rPr lang="es-ES" sz="1000" b="1" dirty="0" smtClean="0">
                <a:solidFill>
                  <a:schemeClr val="tx1"/>
                </a:solidFill>
                <a:latin typeface="Calibri" panose="020F0502020204030204" pitchFamily="34" charset="0"/>
                <a:cs typeface="Calibri" panose="020F0502020204030204" pitchFamily="34" charset="0"/>
              </a:rPr>
              <a:t>}</a:t>
            </a:r>
            <a:endParaRPr lang="es-ES" sz="1000" b="1" dirty="0">
              <a:solidFill>
                <a:schemeClr val="tx1"/>
              </a:solidFill>
              <a:latin typeface="Calibri" panose="020F0502020204030204" pitchFamily="34" charset="0"/>
              <a:cs typeface="Calibri" panose="020F0502020204030204" pitchFamily="34" charset="0"/>
            </a:endParaRPr>
          </a:p>
        </p:txBody>
      </p:sp>
      <p:sp>
        <p:nvSpPr>
          <p:cNvPr id="7" name="Rectángulo 6"/>
          <p:cNvSpPr/>
          <p:nvPr/>
        </p:nvSpPr>
        <p:spPr>
          <a:xfrm>
            <a:off x="4859460" y="83127"/>
            <a:ext cx="2446504" cy="477054"/>
          </a:xfrm>
          <a:prstGeom prst="rect">
            <a:avLst/>
          </a:prstGeom>
          <a:noFill/>
        </p:spPr>
        <p:txBody>
          <a:bodyPr wrap="none" lIns="91440" tIns="45720" rIns="91440" bIns="45720">
            <a:spAutoFit/>
          </a:bodyPr>
          <a:lstStyle/>
          <a:p>
            <a:pPr algn="ctr"/>
            <a:r>
              <a:rPr lang="es-ES" sz="2500" b="1" cap="none" spc="0" dirty="0" smtClean="0">
                <a:ln w="22225">
                  <a:solidFill>
                    <a:schemeClr val="accent2"/>
                  </a:solidFill>
                  <a:prstDash val="solid"/>
                </a:ln>
                <a:solidFill>
                  <a:schemeClr val="accent2">
                    <a:lumMod val="60000"/>
                    <a:lumOff val="40000"/>
                  </a:schemeClr>
                </a:solidFill>
                <a:effectLst/>
              </a:rPr>
              <a:t>CONTROLADOR</a:t>
            </a:r>
            <a:endParaRPr lang="es-ES" sz="2500" b="1" cap="none" spc="0" dirty="0">
              <a:ln w="22225">
                <a:solidFill>
                  <a:schemeClr val="accent2"/>
                </a:solidFill>
                <a:prstDash val="solid"/>
              </a:ln>
              <a:solidFill>
                <a:schemeClr val="accent2">
                  <a:lumMod val="60000"/>
                  <a:lumOff val="40000"/>
                </a:schemeClr>
              </a:solidFill>
              <a:effectLst/>
            </a:endParaRPr>
          </a:p>
        </p:txBody>
      </p:sp>
      <p:sp>
        <p:nvSpPr>
          <p:cNvPr id="8" name="Rectángulo 7"/>
          <p:cNvSpPr/>
          <p:nvPr/>
        </p:nvSpPr>
        <p:spPr>
          <a:xfrm>
            <a:off x="5606472" y="2576945"/>
            <a:ext cx="6465453" cy="415174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900" b="1" dirty="0">
                <a:solidFill>
                  <a:schemeClr val="tx1"/>
                </a:solidFill>
                <a:latin typeface="Calibri" panose="020F0502020204030204" pitchFamily="34" charset="0"/>
                <a:cs typeface="Calibri" panose="020F0502020204030204" pitchFamily="34" charset="0"/>
              </a:rPr>
              <a: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ob_start</a:t>
            </a:r>
            <a:r>
              <a:rPr lang="es-ES" sz="900" b="1" dirty="0">
                <a:solidFill>
                  <a:schemeClr val="tx1"/>
                </a:solidFill>
                <a:latin typeface="Calibri" panose="020F0502020204030204" pitchFamily="34" charset="0"/>
                <a:cs typeface="Calibri" panose="020F0502020204030204" pitchFamily="34" charset="0"/>
              </a:rPr>
              <a:t>() ?&gt;</a:t>
            </a:r>
          </a:p>
          <a:p>
            <a:endParaRPr lang="es-ES" sz="900" b="1" dirty="0">
              <a:solidFill>
                <a:schemeClr val="tx1"/>
              </a:solidFill>
              <a:latin typeface="Calibri" panose="020F0502020204030204" pitchFamily="34" charset="0"/>
              <a:cs typeface="Calibri" panose="020F0502020204030204" pitchFamily="34" charset="0"/>
            </a:endParaRP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a:solidFill>
                  <a:schemeClr val="tx1"/>
                </a:solidFill>
                <a:latin typeface="Calibri" panose="020F0502020204030204" pitchFamily="34" charset="0"/>
                <a:cs typeface="Calibri" panose="020F0502020204030204" pitchFamily="34" charset="0"/>
              </a:rPr>
              <a:t>h2&gt;Buscar por nombre&lt;/h2</a:t>
            </a:r>
            <a:r>
              <a:rPr lang="es-ES" sz="900" b="1" dirty="0" smtClean="0">
                <a:solidFill>
                  <a:schemeClr val="tx1"/>
                </a:solidFill>
                <a:latin typeface="Calibri" panose="020F0502020204030204" pitchFamily="34" charset="0"/>
                <a:cs typeface="Calibri" panose="020F0502020204030204" pitchFamily="34" charset="0"/>
              </a:rPr>
              <a:t>&gt;</a:t>
            </a:r>
            <a:endParaRPr lang="es-ES" sz="900" b="1" dirty="0">
              <a:solidFill>
                <a:schemeClr val="tx1"/>
              </a:solidFill>
              <a:latin typeface="Calibri" panose="020F0502020204030204" pitchFamily="34" charset="0"/>
              <a:cs typeface="Calibri" panose="020F0502020204030204" pitchFamily="34" charset="0"/>
            </a:endParaRP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form</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name</a:t>
            </a:r>
            <a:r>
              <a:rPr lang="es-ES" sz="900" b="1" dirty="0">
                <a:solidFill>
                  <a:schemeClr val="tx1"/>
                </a:solidFill>
                <a:latin typeface="Calibri" panose="020F0502020204030204" pitchFamily="34" charset="0"/>
                <a:cs typeface="Calibri" panose="020F0502020204030204" pitchFamily="34" charset="0"/>
              </a:rPr>
              <a:t>="</a:t>
            </a:r>
            <a:r>
              <a:rPr lang="es-ES" sz="900" b="1" dirty="0" err="1">
                <a:solidFill>
                  <a:schemeClr val="tx1"/>
                </a:solidFill>
                <a:latin typeface="Calibri" panose="020F0502020204030204" pitchFamily="34" charset="0"/>
                <a:cs typeface="Calibri" panose="020F0502020204030204" pitchFamily="34" charset="0"/>
              </a:rPr>
              <a:t>formBusqueda</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action</a:t>
            </a:r>
            <a:r>
              <a:rPr lang="es-ES" sz="900" b="1" dirty="0">
                <a:solidFill>
                  <a:schemeClr val="tx1"/>
                </a:solidFill>
                <a:latin typeface="Calibri" panose="020F0502020204030204" pitchFamily="34" charset="0"/>
                <a:cs typeface="Calibri" panose="020F0502020204030204" pitchFamily="34" charset="0"/>
              </a:rPr>
              <a:t>="</a:t>
            </a:r>
            <a:r>
              <a:rPr lang="es-ES" sz="900" b="1" dirty="0" err="1">
                <a:solidFill>
                  <a:schemeClr val="tx1"/>
                </a:solidFill>
                <a:latin typeface="Calibri" panose="020F0502020204030204" pitchFamily="34" charset="0"/>
                <a:cs typeface="Calibri" panose="020F0502020204030204" pitchFamily="34" charset="0"/>
              </a:rPr>
              <a:t>index.php?ruta</a:t>
            </a:r>
            <a:r>
              <a:rPr lang="es-ES" sz="900" b="1" dirty="0">
                <a:solidFill>
                  <a:schemeClr val="tx1"/>
                </a:solidFill>
                <a:latin typeface="Calibri" panose="020F0502020204030204" pitchFamily="34" charset="0"/>
                <a:cs typeface="Calibri" panose="020F0502020204030204" pitchFamily="34" charset="0"/>
              </a:rPr>
              <a:t>=</a:t>
            </a:r>
            <a:r>
              <a:rPr lang="es-ES" sz="900" b="1" dirty="0" err="1">
                <a:solidFill>
                  <a:schemeClr val="tx1"/>
                </a:solidFill>
                <a:latin typeface="Calibri" panose="020F0502020204030204" pitchFamily="34" charset="0"/>
                <a:cs typeface="Calibri" panose="020F0502020204030204" pitchFamily="34" charset="0"/>
              </a:rPr>
              <a:t>buscarPorNombre</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method</a:t>
            </a:r>
            <a:r>
              <a:rPr lang="es-ES" sz="900" b="1" dirty="0">
                <a:solidFill>
                  <a:schemeClr val="tx1"/>
                </a:solidFill>
                <a:latin typeface="Calibri" panose="020F0502020204030204" pitchFamily="34" charset="0"/>
                <a:cs typeface="Calibri" panose="020F0502020204030204" pitchFamily="34" charset="0"/>
              </a:rPr>
              <a:t>="POST"&gt;</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label</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for</a:t>
            </a:r>
            <a:r>
              <a:rPr lang="es-ES" sz="900" b="1" dirty="0">
                <a:solidFill>
                  <a:schemeClr val="tx1"/>
                </a:solidFill>
                <a:latin typeface="Calibri" panose="020F0502020204030204" pitchFamily="34" charset="0"/>
                <a:cs typeface="Calibri" panose="020F0502020204030204" pitchFamily="34" charset="0"/>
              </a:rPr>
              <a:t>="nombre"&gt;nombre alimento:&lt;/</a:t>
            </a:r>
            <a:r>
              <a:rPr lang="es-ES" sz="900" b="1" dirty="0" err="1">
                <a:solidFill>
                  <a:schemeClr val="tx1"/>
                </a:solidFill>
                <a:latin typeface="Calibri" panose="020F0502020204030204" pitchFamily="34" charset="0"/>
                <a:cs typeface="Calibri" panose="020F0502020204030204" pitchFamily="34" charset="0"/>
              </a:rPr>
              <a:t>label</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a:solidFill>
                  <a:schemeClr val="tx1"/>
                </a:solidFill>
                <a:latin typeface="Calibri" panose="020F0502020204030204" pitchFamily="34" charset="0"/>
                <a:cs typeface="Calibri" panose="020F0502020204030204" pitchFamily="34" charset="0"/>
              </a:rPr>
              <a:t>input </a:t>
            </a:r>
            <a:r>
              <a:rPr lang="es-ES" sz="900" b="1" dirty="0" err="1">
                <a:solidFill>
                  <a:schemeClr val="tx1"/>
                </a:solidFill>
                <a:latin typeface="Calibri" panose="020F0502020204030204" pitchFamily="34" charset="0"/>
                <a:cs typeface="Calibri" panose="020F0502020204030204" pitchFamily="34" charset="0"/>
              </a:rPr>
              <a:t>type</a:t>
            </a:r>
            <a:r>
              <a:rPr lang="es-ES" sz="900" b="1" dirty="0">
                <a:solidFill>
                  <a:schemeClr val="tx1"/>
                </a:solidFill>
                <a:latin typeface="Calibri" panose="020F0502020204030204" pitchFamily="34" charset="0"/>
                <a:cs typeface="Calibri" panose="020F0502020204030204" pitchFamily="34" charset="0"/>
              </a:rPr>
              <a:t>="</a:t>
            </a:r>
            <a:r>
              <a:rPr lang="es-ES" sz="900" b="1" dirty="0" err="1">
                <a:solidFill>
                  <a:schemeClr val="tx1"/>
                </a:solidFill>
                <a:latin typeface="Calibri" panose="020F0502020204030204" pitchFamily="34" charset="0"/>
                <a:cs typeface="Calibri" panose="020F0502020204030204" pitchFamily="34" charset="0"/>
              </a:rPr>
              <a:t>text</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name</a:t>
            </a:r>
            <a:r>
              <a:rPr lang="es-ES" sz="900" b="1" dirty="0">
                <a:solidFill>
                  <a:schemeClr val="tx1"/>
                </a:solidFill>
                <a:latin typeface="Calibri" panose="020F0502020204030204" pitchFamily="34" charset="0"/>
                <a:cs typeface="Calibri" panose="020F0502020204030204" pitchFamily="34" charset="0"/>
              </a:rPr>
              <a:t>="nombre" id="nombre" </a:t>
            </a:r>
            <a:r>
              <a:rPr lang="es-ES" sz="900" b="1" dirty="0" err="1">
                <a:solidFill>
                  <a:schemeClr val="tx1"/>
                </a:solidFill>
                <a:latin typeface="Calibri" panose="020F0502020204030204" pitchFamily="34" charset="0"/>
                <a:cs typeface="Calibri" panose="020F0502020204030204" pitchFamily="34" charset="0"/>
              </a:rPr>
              <a:t>value</a:t>
            </a:r>
            <a:r>
              <a:rPr lang="es-ES" sz="900" b="1" dirty="0">
                <a:solidFill>
                  <a:schemeClr val="tx1"/>
                </a:solidFill>
                <a:latin typeface="Calibri" panose="020F0502020204030204" pitchFamily="34" charset="0"/>
                <a:cs typeface="Calibri" panose="020F0502020204030204" pitchFamily="34" charset="0"/>
              </a:rPr>
              <a: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echo $params['nombre'] ?&gt;" /&gt;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span</a:t>
            </a:r>
            <a:r>
              <a:rPr lang="es-ES" sz="900" b="1" dirty="0">
                <a:solidFill>
                  <a:schemeClr val="tx1"/>
                </a:solidFill>
                <a:latin typeface="Calibri" panose="020F0502020204030204" pitchFamily="34" charset="0"/>
                <a:cs typeface="Calibri" panose="020F0502020204030204" pitchFamily="34" charset="0"/>
              </a:rPr>
              <a:t>&gt;(puedes escribir sólo una parte del nombre)&lt;/</a:t>
            </a:r>
            <a:r>
              <a:rPr lang="es-ES" sz="900" b="1" dirty="0" err="1">
                <a:solidFill>
                  <a:schemeClr val="tx1"/>
                </a:solidFill>
                <a:latin typeface="Calibri" panose="020F0502020204030204" pitchFamily="34" charset="0"/>
                <a:cs typeface="Calibri" panose="020F0502020204030204" pitchFamily="34" charset="0"/>
              </a:rPr>
              <a:t>span</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a:solidFill>
                  <a:schemeClr val="tx1"/>
                </a:solidFill>
                <a:latin typeface="Calibri" panose="020F0502020204030204" pitchFamily="34" charset="0"/>
                <a:cs typeface="Calibri" panose="020F0502020204030204" pitchFamily="34" charset="0"/>
              </a:rPr>
              <a:t>input </a:t>
            </a:r>
            <a:r>
              <a:rPr lang="es-ES" sz="900" b="1" dirty="0" err="1">
                <a:solidFill>
                  <a:schemeClr val="tx1"/>
                </a:solidFill>
                <a:latin typeface="Calibri" panose="020F0502020204030204" pitchFamily="34" charset="0"/>
                <a:cs typeface="Calibri" panose="020F0502020204030204" pitchFamily="34" charset="0"/>
              </a:rPr>
              <a:t>type</a:t>
            </a:r>
            <a:r>
              <a:rPr lang="es-ES" sz="900" b="1" dirty="0">
                <a:solidFill>
                  <a:schemeClr val="tx1"/>
                </a:solidFill>
                <a:latin typeface="Calibri" panose="020F0502020204030204" pitchFamily="34" charset="0"/>
                <a:cs typeface="Calibri" panose="020F0502020204030204" pitchFamily="34" charset="0"/>
              </a:rPr>
              <a:t>="</a:t>
            </a:r>
            <a:r>
              <a:rPr lang="es-ES" sz="900" b="1" dirty="0" err="1">
                <a:solidFill>
                  <a:schemeClr val="tx1"/>
                </a:solidFill>
                <a:latin typeface="Calibri" panose="020F0502020204030204" pitchFamily="34" charset="0"/>
                <a:cs typeface="Calibri" panose="020F0502020204030204" pitchFamily="34" charset="0"/>
              </a:rPr>
              <a:t>submit</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value</a:t>
            </a:r>
            <a:r>
              <a:rPr lang="es-ES" sz="900" b="1" dirty="0">
                <a:solidFill>
                  <a:schemeClr val="tx1"/>
                </a:solidFill>
                <a:latin typeface="Calibri" panose="020F0502020204030204" pitchFamily="34" charset="0"/>
                <a:cs typeface="Calibri" panose="020F0502020204030204" pitchFamily="34" charset="0"/>
              </a:rPr>
              <a:t>="buscar" /&gt;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form</a:t>
            </a:r>
            <a:r>
              <a:rPr lang="es-ES" sz="900" b="1" dirty="0">
                <a:solidFill>
                  <a:schemeClr val="tx1"/>
                </a:solidFill>
                <a:latin typeface="Calibri" panose="020F0502020204030204" pitchFamily="34" charset="0"/>
                <a:cs typeface="Calibri" panose="020F0502020204030204" pitchFamily="34" charset="0"/>
              </a:rPr>
              <a:t>&gt;</a:t>
            </a:r>
          </a:p>
          <a:p>
            <a:r>
              <a:rPr lang="es-ES" sz="900" b="1" dirty="0">
                <a:solidFill>
                  <a:schemeClr val="tx1"/>
                </a:solidFill>
                <a:latin typeface="Calibri" panose="020F0502020204030204" pitchFamily="34" charset="0"/>
                <a:cs typeface="Calibri" panose="020F0502020204030204" pitchFamily="34" charset="0"/>
              </a:rPr>
              <a: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if</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count</a:t>
            </a:r>
            <a:r>
              <a:rPr lang="es-ES" sz="900" b="1" dirty="0">
                <a:solidFill>
                  <a:schemeClr val="tx1"/>
                </a:solidFill>
                <a:latin typeface="Calibri" panose="020F0502020204030204" pitchFamily="34" charset="0"/>
                <a:cs typeface="Calibri" panose="020F0502020204030204" pitchFamily="34" charset="0"/>
              </a:rPr>
              <a:t>($params['resultado'])&gt;0): ?&gt;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table</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tr</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th</a:t>
            </a:r>
            <a:r>
              <a:rPr lang="es-ES" sz="900" b="1" dirty="0">
                <a:solidFill>
                  <a:schemeClr val="tx1"/>
                </a:solidFill>
                <a:latin typeface="Calibri" panose="020F0502020204030204" pitchFamily="34" charset="0"/>
                <a:cs typeface="Calibri" panose="020F0502020204030204" pitchFamily="34" charset="0"/>
              </a:rPr>
              <a:t>&gt;alimento (por 100g)&lt;/</a:t>
            </a:r>
            <a:r>
              <a:rPr lang="es-ES" sz="900" b="1" dirty="0" err="1">
                <a:solidFill>
                  <a:schemeClr val="tx1"/>
                </a:solidFill>
                <a:latin typeface="Calibri" panose="020F0502020204030204" pitchFamily="34" charset="0"/>
                <a:cs typeface="Calibri" panose="020F0502020204030204" pitchFamily="34" charset="0"/>
              </a:rPr>
              <a:t>th</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th</a:t>
            </a:r>
            <a:r>
              <a:rPr lang="es-ES" sz="900" b="1" dirty="0">
                <a:solidFill>
                  <a:schemeClr val="tx1"/>
                </a:solidFill>
                <a:latin typeface="Calibri" panose="020F0502020204030204" pitchFamily="34" charset="0"/>
                <a:cs typeface="Calibri" panose="020F0502020204030204" pitchFamily="34" charset="0"/>
              </a:rPr>
              <a:t>&gt;</a:t>
            </a:r>
            <a:r>
              <a:rPr lang="es-ES" sz="900" b="1" dirty="0" err="1">
                <a:solidFill>
                  <a:schemeClr val="tx1"/>
                </a:solidFill>
                <a:latin typeface="Calibri" panose="020F0502020204030204" pitchFamily="34" charset="0"/>
                <a:cs typeface="Calibri" panose="020F0502020204030204" pitchFamily="34" charset="0"/>
              </a:rPr>
              <a:t>energia</a:t>
            </a:r>
            <a:r>
              <a:rPr lang="es-ES" sz="900" b="1" dirty="0">
                <a:solidFill>
                  <a:schemeClr val="tx1"/>
                </a:solidFill>
                <a:latin typeface="Calibri" panose="020F0502020204030204" pitchFamily="34" charset="0"/>
                <a:cs typeface="Calibri" panose="020F0502020204030204" pitchFamily="34" charset="0"/>
              </a:rPr>
              <a:t> (Kcal)&lt;/</a:t>
            </a:r>
            <a:r>
              <a:rPr lang="es-ES" sz="900" b="1" dirty="0" err="1">
                <a:solidFill>
                  <a:schemeClr val="tx1"/>
                </a:solidFill>
                <a:latin typeface="Calibri" panose="020F0502020204030204" pitchFamily="34" charset="0"/>
                <a:cs typeface="Calibri" panose="020F0502020204030204" pitchFamily="34" charset="0"/>
              </a:rPr>
              <a:t>th</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th</a:t>
            </a:r>
            <a:r>
              <a:rPr lang="es-ES" sz="900" b="1" dirty="0">
                <a:solidFill>
                  <a:schemeClr val="tx1"/>
                </a:solidFill>
                <a:latin typeface="Calibri" panose="020F0502020204030204" pitchFamily="34" charset="0"/>
                <a:cs typeface="Calibri" panose="020F0502020204030204" pitchFamily="34" charset="0"/>
              </a:rPr>
              <a:t>&gt;grasa (g)&lt;/</a:t>
            </a:r>
            <a:r>
              <a:rPr lang="es-ES" sz="900" b="1" dirty="0" err="1">
                <a:solidFill>
                  <a:schemeClr val="tx1"/>
                </a:solidFill>
                <a:latin typeface="Calibri" panose="020F0502020204030204" pitchFamily="34" charset="0"/>
                <a:cs typeface="Calibri" panose="020F0502020204030204" pitchFamily="34" charset="0"/>
              </a:rPr>
              <a:t>th</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tr</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foreach</a:t>
            </a:r>
            <a:r>
              <a:rPr lang="es-ES" sz="900" b="1" dirty="0">
                <a:solidFill>
                  <a:schemeClr val="tx1"/>
                </a:solidFill>
                <a:latin typeface="Calibri" panose="020F0502020204030204" pitchFamily="34" charset="0"/>
                <a:cs typeface="Calibri" panose="020F0502020204030204" pitchFamily="34" charset="0"/>
              </a:rPr>
              <a:t> ($params['resultado'] as $alimento) : ?&gt;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tr</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td</a:t>
            </a:r>
            <a:r>
              <a:rPr lang="es-ES" sz="900" b="1" dirty="0">
                <a:solidFill>
                  <a:schemeClr val="tx1"/>
                </a:solidFill>
                <a:latin typeface="Calibri" panose="020F0502020204030204" pitchFamily="34" charset="0"/>
                <a:cs typeface="Calibri" panose="020F0502020204030204" pitchFamily="34" charset="0"/>
              </a:rPr>
              <a:t>&gt;&lt;a </a:t>
            </a:r>
            <a:r>
              <a:rPr lang="es-ES" sz="900" b="1" dirty="0" err="1">
                <a:solidFill>
                  <a:schemeClr val="tx1"/>
                </a:solidFill>
                <a:latin typeface="Calibri" panose="020F0502020204030204" pitchFamily="34" charset="0"/>
                <a:cs typeface="Calibri" panose="020F0502020204030204" pitchFamily="34" charset="0"/>
              </a:rPr>
              <a:t>href</a:t>
            </a:r>
            <a:r>
              <a:rPr lang="es-ES" sz="900" b="1" dirty="0">
                <a:solidFill>
                  <a:schemeClr val="tx1"/>
                </a:solidFill>
                <a:latin typeface="Calibri" panose="020F0502020204030204" pitchFamily="34" charset="0"/>
                <a:cs typeface="Calibri" panose="020F0502020204030204" pitchFamily="34" charset="0"/>
              </a:rPr>
              <a:t>="</a:t>
            </a:r>
            <a:r>
              <a:rPr lang="es-ES" sz="900" b="1" dirty="0" err="1" smtClean="0">
                <a:solidFill>
                  <a:schemeClr val="tx1"/>
                </a:solidFill>
                <a:latin typeface="Calibri" panose="020F0502020204030204" pitchFamily="34" charset="0"/>
                <a:cs typeface="Calibri" panose="020F0502020204030204" pitchFamily="34" charset="0"/>
              </a:rPr>
              <a:t>index.php?ruta</a:t>
            </a:r>
            <a:r>
              <a:rPr lang="es-ES" sz="900" b="1" dirty="0" smtClean="0">
                <a:solidFill>
                  <a:schemeClr val="tx1"/>
                </a:solidFill>
                <a:latin typeface="Calibri" panose="020F0502020204030204" pitchFamily="34" charset="0"/>
                <a:cs typeface="Calibri" panose="020F0502020204030204" pitchFamily="34" charset="0"/>
              </a:rPr>
              <a:t>=</a:t>
            </a:r>
            <a:r>
              <a:rPr lang="es-ES" sz="900" b="1" dirty="0" err="1" smtClean="0">
                <a:solidFill>
                  <a:schemeClr val="tx1"/>
                </a:solidFill>
                <a:latin typeface="Calibri" panose="020F0502020204030204" pitchFamily="34" charset="0"/>
                <a:cs typeface="Calibri" panose="020F0502020204030204" pitchFamily="34" charset="0"/>
              </a:rPr>
              <a:t>ver&amp;id</a:t>
            </a:r>
            <a:r>
              <a:rPr lang="es-ES" sz="900" b="1" dirty="0">
                <a:solidFill>
                  <a:schemeClr val="tx1"/>
                </a:solidFill>
                <a:latin typeface="Calibri" panose="020F0502020204030204" pitchFamily="34" charset="0"/>
                <a:cs typeface="Calibri" panose="020F0502020204030204" pitchFamily="34" charset="0"/>
              </a:rPr>
              <a: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echo $alimento['id'] ?&gt;"&gt;&lt;?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echo $alimento['nombre'] ?&gt;&lt;/a&gt;&lt;/</a:t>
            </a:r>
            <a:r>
              <a:rPr lang="es-ES" sz="900" b="1" dirty="0" err="1">
                <a:solidFill>
                  <a:schemeClr val="tx1"/>
                </a:solidFill>
                <a:latin typeface="Calibri" panose="020F0502020204030204" pitchFamily="34" charset="0"/>
                <a:cs typeface="Calibri" panose="020F0502020204030204" pitchFamily="34" charset="0"/>
              </a:rPr>
              <a:t>td</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td</a:t>
            </a:r>
            <a:r>
              <a:rPr lang="es-ES" sz="900" b="1" dirty="0">
                <a:solidFill>
                  <a:schemeClr val="tx1"/>
                </a:solidFill>
                <a:latin typeface="Calibri" panose="020F0502020204030204" pitchFamily="34" charset="0"/>
                <a:cs typeface="Calibri" panose="020F0502020204030204" pitchFamily="34" charset="0"/>
              </a:rPr>
              <a:t>&gt;&lt;?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echo $alimento['</a:t>
            </a:r>
            <a:r>
              <a:rPr lang="es-ES" sz="900" b="1" dirty="0" err="1">
                <a:solidFill>
                  <a:schemeClr val="tx1"/>
                </a:solidFill>
                <a:latin typeface="Calibri" panose="020F0502020204030204" pitchFamily="34" charset="0"/>
                <a:cs typeface="Calibri" panose="020F0502020204030204" pitchFamily="34" charset="0"/>
              </a:rPr>
              <a:t>energia</a:t>
            </a:r>
            <a:r>
              <a:rPr lang="es-ES" sz="900" b="1" dirty="0">
                <a:solidFill>
                  <a:schemeClr val="tx1"/>
                </a:solidFill>
                <a:latin typeface="Calibri" panose="020F0502020204030204" pitchFamily="34" charset="0"/>
                <a:cs typeface="Calibri" panose="020F0502020204030204" pitchFamily="34" charset="0"/>
              </a:rPr>
              <a:t>'] ?&gt;&lt;/</a:t>
            </a:r>
            <a:r>
              <a:rPr lang="es-ES" sz="900" b="1" dirty="0" err="1">
                <a:solidFill>
                  <a:schemeClr val="tx1"/>
                </a:solidFill>
                <a:latin typeface="Calibri" panose="020F0502020204030204" pitchFamily="34" charset="0"/>
                <a:cs typeface="Calibri" panose="020F0502020204030204" pitchFamily="34" charset="0"/>
              </a:rPr>
              <a:t>td</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td</a:t>
            </a:r>
            <a:r>
              <a:rPr lang="es-ES" sz="900" b="1" dirty="0">
                <a:solidFill>
                  <a:schemeClr val="tx1"/>
                </a:solidFill>
                <a:latin typeface="Calibri" panose="020F0502020204030204" pitchFamily="34" charset="0"/>
                <a:cs typeface="Calibri" panose="020F0502020204030204" pitchFamily="34" charset="0"/>
              </a:rPr>
              <a:t>&gt;&lt;?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echo $alimento['</a:t>
            </a:r>
            <a:r>
              <a:rPr lang="es-ES" sz="900" b="1" dirty="0" err="1">
                <a:solidFill>
                  <a:schemeClr val="tx1"/>
                </a:solidFill>
                <a:latin typeface="Calibri" panose="020F0502020204030204" pitchFamily="34" charset="0"/>
                <a:cs typeface="Calibri" panose="020F0502020204030204" pitchFamily="34" charset="0"/>
              </a:rPr>
              <a:t>grasatotal</a:t>
            </a:r>
            <a:r>
              <a:rPr lang="es-ES" sz="900" b="1" dirty="0">
                <a:solidFill>
                  <a:schemeClr val="tx1"/>
                </a:solidFill>
                <a:latin typeface="Calibri" panose="020F0502020204030204" pitchFamily="34" charset="0"/>
                <a:cs typeface="Calibri" panose="020F0502020204030204" pitchFamily="34" charset="0"/>
              </a:rPr>
              <a:t>'] ?&gt;&lt;/</a:t>
            </a:r>
            <a:r>
              <a:rPr lang="es-ES" sz="900" b="1" dirty="0" err="1">
                <a:solidFill>
                  <a:schemeClr val="tx1"/>
                </a:solidFill>
                <a:latin typeface="Calibri" panose="020F0502020204030204" pitchFamily="34" charset="0"/>
                <a:cs typeface="Calibri" panose="020F0502020204030204" pitchFamily="34" charset="0"/>
              </a:rPr>
              <a:t>td</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tr</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endforeach</a:t>
            </a:r>
            <a:r>
              <a:rPr lang="es-ES" sz="900" b="1" dirty="0">
                <a:solidFill>
                  <a:schemeClr val="tx1"/>
                </a:solidFill>
                <a:latin typeface="Calibri" panose="020F0502020204030204" pitchFamily="34" charset="0"/>
                <a:cs typeface="Calibri" panose="020F0502020204030204" pitchFamily="34" charset="0"/>
              </a:rPr>
              <a:t>; ?&gt;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table</a:t>
            </a:r>
            <a:r>
              <a:rPr lang="es-ES" sz="900" b="1" dirty="0">
                <a:solidFill>
                  <a:schemeClr val="tx1"/>
                </a:solidFill>
                <a:latin typeface="Calibri" panose="020F0502020204030204" pitchFamily="34" charset="0"/>
                <a:cs typeface="Calibri" panose="020F0502020204030204" pitchFamily="34" charset="0"/>
              </a:rPr>
              <a:t>&gt; </a:t>
            </a:r>
          </a:p>
          <a:p>
            <a:r>
              <a:rPr lang="es-ES" sz="900" b="1" dirty="0" smtClean="0">
                <a:solidFill>
                  <a:schemeClr val="tx1"/>
                </a:solidFill>
                <a:latin typeface="Calibri" panose="020F0502020204030204" pitchFamily="34" charset="0"/>
                <a:cs typeface="Calibri" panose="020F0502020204030204" pitchFamily="34" charset="0"/>
              </a:rPr>
              <a:t>          &lt;?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endif</a:t>
            </a:r>
            <a:r>
              <a:rPr lang="es-ES" sz="900" b="1" dirty="0">
                <a:solidFill>
                  <a:schemeClr val="tx1"/>
                </a:solidFill>
                <a:latin typeface="Calibri" panose="020F0502020204030204" pitchFamily="34" charset="0"/>
                <a:cs typeface="Calibri" panose="020F0502020204030204" pitchFamily="34" charset="0"/>
              </a:rPr>
              <a:t>; ?&gt;</a:t>
            </a:r>
          </a:p>
          <a:p>
            <a:endParaRPr lang="es-ES" sz="900" b="1" dirty="0">
              <a:solidFill>
                <a:schemeClr val="tx1"/>
              </a:solidFill>
              <a:latin typeface="Calibri" panose="020F0502020204030204" pitchFamily="34" charset="0"/>
              <a:cs typeface="Calibri" panose="020F0502020204030204" pitchFamily="34" charset="0"/>
            </a:endParaRPr>
          </a:p>
          <a:p>
            <a:r>
              <a:rPr lang="es-ES" sz="900" b="1" dirty="0">
                <a:solidFill>
                  <a:schemeClr val="tx1"/>
                </a:solidFill>
                <a:latin typeface="Calibri" panose="020F0502020204030204" pitchFamily="34" charset="0"/>
                <a:cs typeface="Calibri" panose="020F0502020204030204" pitchFamily="34" charset="0"/>
              </a:rPr>
              <a: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$contenido = </a:t>
            </a:r>
            <a:r>
              <a:rPr lang="es-ES" sz="900" b="1" dirty="0" err="1">
                <a:solidFill>
                  <a:schemeClr val="tx1"/>
                </a:solidFill>
                <a:latin typeface="Calibri" panose="020F0502020204030204" pitchFamily="34" charset="0"/>
                <a:cs typeface="Calibri" panose="020F0502020204030204" pitchFamily="34" charset="0"/>
              </a:rPr>
              <a:t>ob_get_clean</a:t>
            </a:r>
            <a:r>
              <a:rPr lang="es-ES" sz="900" b="1" dirty="0">
                <a:solidFill>
                  <a:schemeClr val="tx1"/>
                </a:solidFill>
                <a:latin typeface="Calibri" panose="020F0502020204030204" pitchFamily="34" charset="0"/>
                <a:cs typeface="Calibri" panose="020F0502020204030204" pitchFamily="34" charset="0"/>
              </a:rPr>
              <a:t>() ?&gt;</a:t>
            </a:r>
          </a:p>
          <a:p>
            <a:endParaRPr lang="es-ES" sz="900" b="1" dirty="0">
              <a:solidFill>
                <a:schemeClr val="tx1"/>
              </a:solidFill>
              <a:latin typeface="Calibri" panose="020F0502020204030204" pitchFamily="34" charset="0"/>
              <a:cs typeface="Calibri" panose="020F0502020204030204" pitchFamily="34" charset="0"/>
            </a:endParaRPr>
          </a:p>
          <a:p>
            <a:r>
              <a:rPr lang="es-ES" sz="900" b="1" dirty="0">
                <a:solidFill>
                  <a:schemeClr val="tx1"/>
                </a:solidFill>
                <a:latin typeface="Calibri" panose="020F0502020204030204" pitchFamily="34" charset="0"/>
                <a:cs typeface="Calibri" panose="020F0502020204030204" pitchFamily="34" charset="0"/>
              </a:rPr>
              <a:t>&lt;?</a:t>
            </a:r>
            <a:r>
              <a:rPr lang="es-ES" sz="900" b="1" dirty="0" err="1">
                <a:solidFill>
                  <a:schemeClr val="tx1"/>
                </a:solidFill>
                <a:latin typeface="Calibri" panose="020F0502020204030204" pitchFamily="34" charset="0"/>
                <a:cs typeface="Calibri" panose="020F0502020204030204" pitchFamily="34" charset="0"/>
              </a:rPr>
              <a:t>php</a:t>
            </a:r>
            <a:r>
              <a:rPr lang="es-ES" sz="900" b="1" dirty="0">
                <a:solidFill>
                  <a:schemeClr val="tx1"/>
                </a:solidFill>
                <a:latin typeface="Calibri" panose="020F0502020204030204" pitchFamily="34" charset="0"/>
                <a:cs typeface="Calibri" panose="020F0502020204030204" pitchFamily="34" charset="0"/>
              </a:rPr>
              <a:t> </a:t>
            </a:r>
            <a:r>
              <a:rPr lang="es-ES" sz="900" b="1" dirty="0" err="1">
                <a:solidFill>
                  <a:schemeClr val="tx1"/>
                </a:solidFill>
                <a:latin typeface="Calibri" panose="020F0502020204030204" pitchFamily="34" charset="0"/>
                <a:cs typeface="Calibri" panose="020F0502020204030204" pitchFamily="34" charset="0"/>
              </a:rPr>
              <a:t>include</a:t>
            </a:r>
            <a:r>
              <a:rPr lang="es-ES" sz="900" b="1" dirty="0">
                <a:solidFill>
                  <a:schemeClr val="tx1"/>
                </a:solidFill>
                <a:latin typeface="Calibri" panose="020F0502020204030204" pitchFamily="34" charset="0"/>
                <a:cs typeface="Calibri" panose="020F0502020204030204" pitchFamily="34" charset="0"/>
              </a:rPr>
              <a:t> 'layout.php' ?&gt;</a:t>
            </a:r>
          </a:p>
        </p:txBody>
      </p:sp>
      <p:sp>
        <p:nvSpPr>
          <p:cNvPr id="10" name="Rectángulo 9"/>
          <p:cNvSpPr/>
          <p:nvPr/>
        </p:nvSpPr>
        <p:spPr>
          <a:xfrm>
            <a:off x="11072230" y="2576945"/>
            <a:ext cx="1005468" cy="477054"/>
          </a:xfrm>
          <a:prstGeom prst="rect">
            <a:avLst/>
          </a:prstGeom>
          <a:noFill/>
        </p:spPr>
        <p:txBody>
          <a:bodyPr wrap="none" lIns="91440" tIns="45720" rIns="91440" bIns="45720">
            <a:spAutoFit/>
          </a:bodyPr>
          <a:lstStyle/>
          <a:p>
            <a:pPr algn="r"/>
            <a:r>
              <a:rPr lang="es-ES" sz="2500" b="1" cap="none" spc="0" dirty="0" smtClean="0">
                <a:ln w="22225">
                  <a:solidFill>
                    <a:schemeClr val="accent2"/>
                  </a:solidFill>
                  <a:prstDash val="solid"/>
                </a:ln>
                <a:solidFill>
                  <a:schemeClr val="accent2">
                    <a:lumMod val="60000"/>
                    <a:lumOff val="40000"/>
                  </a:schemeClr>
                </a:solidFill>
                <a:effectLst/>
              </a:rPr>
              <a:t>VISTA</a:t>
            </a:r>
            <a:endParaRPr lang="es-ES" sz="2500" b="1" cap="none" spc="0" dirty="0">
              <a:ln w="22225">
                <a:solidFill>
                  <a:schemeClr val="accent2"/>
                </a:solidFill>
                <a:prstDash val="solid"/>
              </a:ln>
              <a:solidFill>
                <a:schemeClr val="accent2">
                  <a:lumMod val="60000"/>
                  <a:lumOff val="40000"/>
                </a:schemeClr>
              </a:solidFill>
              <a:effectLst/>
            </a:endParaRPr>
          </a:p>
        </p:txBody>
      </p:sp>
      <p:sp>
        <p:nvSpPr>
          <p:cNvPr id="13" name="Rectángulo 12"/>
          <p:cNvSpPr/>
          <p:nvPr/>
        </p:nvSpPr>
        <p:spPr>
          <a:xfrm>
            <a:off x="566496" y="2576945"/>
            <a:ext cx="4764018" cy="294963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b="1" dirty="0" err="1">
                <a:solidFill>
                  <a:schemeClr val="tx1"/>
                </a:solidFill>
                <a:latin typeface="Calibri" panose="020F0502020204030204" pitchFamily="34" charset="0"/>
                <a:cs typeface="Calibri" panose="020F0502020204030204" pitchFamily="34" charset="0"/>
              </a:rPr>
              <a:t>public</a:t>
            </a:r>
            <a:r>
              <a:rPr lang="es-ES" sz="1000" b="1" dirty="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function</a:t>
            </a:r>
            <a:r>
              <a:rPr lang="es-ES" sz="1000" b="1" dirty="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buscarAlimentosPorNombre</a:t>
            </a:r>
            <a:r>
              <a:rPr lang="es-ES" sz="1000" b="1" dirty="0">
                <a:solidFill>
                  <a:schemeClr val="tx1"/>
                </a:solidFill>
                <a:latin typeface="Calibri" panose="020F0502020204030204" pitchFamily="34" charset="0"/>
                <a:cs typeface="Calibri" panose="020F0502020204030204" pitchFamily="34" charset="0"/>
              </a:rPr>
              <a:t>($nombre) </a:t>
            </a:r>
          </a:p>
          <a:p>
            <a:r>
              <a:rPr lang="es-ES" sz="1000" b="1" dirty="0" smtClean="0">
                <a:solidFill>
                  <a:schemeClr val="tx1"/>
                </a:solidFill>
                <a:latin typeface="Calibri" panose="020F0502020204030204" pitchFamily="34" charset="0"/>
                <a:cs typeface="Calibri" panose="020F0502020204030204" pitchFamily="34" charset="0"/>
              </a:rPr>
              <a:t>{</a:t>
            </a:r>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sql</a:t>
            </a:r>
            <a:r>
              <a:rPr lang="es-ES" sz="1000" b="1" dirty="0">
                <a:solidFill>
                  <a:schemeClr val="tx1"/>
                </a:solidFill>
                <a:latin typeface="Calibri" panose="020F0502020204030204" pitchFamily="34" charset="0"/>
                <a:cs typeface="Calibri" panose="020F0502020204030204" pitchFamily="34" charset="0"/>
              </a:rPr>
              <a:t> = "</a:t>
            </a:r>
            <a:r>
              <a:rPr lang="es-ES" sz="1000" b="1" dirty="0" err="1">
                <a:solidFill>
                  <a:schemeClr val="tx1"/>
                </a:solidFill>
                <a:latin typeface="Calibri" panose="020F0502020204030204" pitchFamily="34" charset="0"/>
                <a:cs typeface="Calibri" panose="020F0502020204030204" pitchFamily="34" charset="0"/>
              </a:rPr>
              <a:t>select</a:t>
            </a:r>
            <a:r>
              <a:rPr lang="es-ES" sz="1000" b="1" dirty="0">
                <a:solidFill>
                  <a:schemeClr val="tx1"/>
                </a:solidFill>
                <a:latin typeface="Calibri" panose="020F0502020204030204" pitchFamily="34" charset="0"/>
                <a:cs typeface="Calibri" panose="020F0502020204030204" pitchFamily="34" charset="0"/>
              </a:rPr>
              <a:t> * </a:t>
            </a:r>
            <a:r>
              <a:rPr lang="es-ES" sz="1000" b="1" dirty="0" err="1">
                <a:solidFill>
                  <a:schemeClr val="tx1"/>
                </a:solidFill>
                <a:latin typeface="Calibri" panose="020F0502020204030204" pitchFamily="34" charset="0"/>
                <a:cs typeface="Calibri" panose="020F0502020204030204" pitchFamily="34" charset="0"/>
              </a:rPr>
              <a:t>from</a:t>
            </a:r>
            <a:r>
              <a:rPr lang="es-ES" sz="1000" b="1" dirty="0">
                <a:solidFill>
                  <a:schemeClr val="tx1"/>
                </a:solidFill>
                <a:latin typeface="Calibri" panose="020F0502020204030204" pitchFamily="34" charset="0"/>
                <a:cs typeface="Calibri" panose="020F0502020204030204" pitchFamily="34" charset="0"/>
              </a:rPr>
              <a:t> alimentos </a:t>
            </a:r>
            <a:r>
              <a:rPr lang="es-ES" sz="1000" b="1" dirty="0" err="1">
                <a:solidFill>
                  <a:schemeClr val="tx1"/>
                </a:solidFill>
                <a:latin typeface="Calibri" panose="020F0502020204030204" pitchFamily="34" charset="0"/>
                <a:cs typeface="Calibri" panose="020F0502020204030204" pitchFamily="34" charset="0"/>
              </a:rPr>
              <a:t>where</a:t>
            </a:r>
            <a:r>
              <a:rPr lang="es-ES" sz="1000" b="1" dirty="0">
                <a:solidFill>
                  <a:schemeClr val="tx1"/>
                </a:solidFill>
                <a:latin typeface="Calibri" panose="020F0502020204030204" pitchFamily="34" charset="0"/>
                <a:cs typeface="Calibri" panose="020F0502020204030204" pitchFamily="34" charset="0"/>
              </a:rPr>
              <a:t> nombre </a:t>
            </a:r>
            <a:r>
              <a:rPr lang="es-ES" sz="1000" b="1" dirty="0" err="1">
                <a:solidFill>
                  <a:schemeClr val="tx1"/>
                </a:solidFill>
                <a:latin typeface="Calibri" panose="020F0502020204030204" pitchFamily="34" charset="0"/>
                <a:cs typeface="Calibri" panose="020F0502020204030204" pitchFamily="34" charset="0"/>
              </a:rPr>
              <a:t>like</a:t>
            </a:r>
            <a:r>
              <a:rPr lang="es-ES" sz="1000" b="1" dirty="0">
                <a:solidFill>
                  <a:schemeClr val="tx1"/>
                </a:solidFill>
                <a:latin typeface="Calibri" panose="020F0502020204030204" pitchFamily="34" charset="0"/>
                <a:cs typeface="Calibri" panose="020F0502020204030204" pitchFamily="34" charset="0"/>
              </a:rPr>
              <a:t> '%".$nombre."%'"; </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err="1" smtClean="0">
                <a:solidFill>
                  <a:schemeClr val="tx1"/>
                </a:solidFill>
                <a:latin typeface="Calibri" panose="020F0502020204030204" pitchFamily="34" charset="0"/>
                <a:cs typeface="Calibri" panose="020F0502020204030204" pitchFamily="34" charset="0"/>
              </a:rPr>
              <a:t>return</a:t>
            </a:r>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a:t>
            </a:r>
            <a:r>
              <a:rPr lang="es-ES" sz="1000" b="1" dirty="0" err="1">
                <a:solidFill>
                  <a:schemeClr val="tx1"/>
                </a:solidFill>
                <a:latin typeface="Calibri" panose="020F0502020204030204" pitchFamily="34" charset="0"/>
                <a:cs typeface="Calibri" panose="020F0502020204030204" pitchFamily="34" charset="0"/>
              </a:rPr>
              <a:t>this</a:t>
            </a:r>
            <a:r>
              <a:rPr lang="es-ES" sz="1000" b="1" dirty="0">
                <a:solidFill>
                  <a:schemeClr val="tx1"/>
                </a:solidFill>
                <a:latin typeface="Calibri" panose="020F0502020204030204" pitchFamily="34" charset="0"/>
                <a:cs typeface="Calibri" panose="020F0502020204030204" pitchFamily="34" charset="0"/>
              </a:rPr>
              <a:t>-&gt;</a:t>
            </a:r>
            <a:r>
              <a:rPr lang="es-ES" sz="1000" b="1" dirty="0" err="1">
                <a:solidFill>
                  <a:schemeClr val="tx1"/>
                </a:solidFill>
                <a:latin typeface="Calibri" panose="020F0502020204030204" pitchFamily="34" charset="0"/>
                <a:cs typeface="Calibri" panose="020F0502020204030204" pitchFamily="34" charset="0"/>
              </a:rPr>
              <a:t>devolverAlimentosSelect</a:t>
            </a:r>
            <a:r>
              <a:rPr lang="es-ES" sz="1000" b="1" dirty="0">
                <a:solidFill>
                  <a:schemeClr val="tx1"/>
                </a:solidFill>
                <a:latin typeface="Calibri" panose="020F0502020204030204" pitchFamily="34" charset="0"/>
                <a:cs typeface="Calibri" panose="020F0502020204030204" pitchFamily="34" charset="0"/>
              </a:rPr>
              <a:t>($</a:t>
            </a:r>
            <a:r>
              <a:rPr lang="es-ES" sz="1000" b="1" dirty="0" err="1">
                <a:solidFill>
                  <a:schemeClr val="tx1"/>
                </a:solidFill>
                <a:latin typeface="Calibri" panose="020F0502020204030204" pitchFamily="34" charset="0"/>
                <a:cs typeface="Calibri" panose="020F0502020204030204" pitchFamily="34" charset="0"/>
              </a:rPr>
              <a:t>sql</a:t>
            </a:r>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a:t>
            </a:r>
          </a:p>
          <a:p>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a:t>
            </a:r>
          </a:p>
          <a:p>
            <a:endParaRPr lang="es-ES" sz="1000" b="1" dirty="0">
              <a:solidFill>
                <a:schemeClr val="tx1"/>
              </a:solidFill>
              <a:latin typeface="Calibri" panose="020F0502020204030204" pitchFamily="34" charset="0"/>
              <a:cs typeface="Calibri" panose="020F0502020204030204" pitchFamily="34" charset="0"/>
            </a:endParaRPr>
          </a:p>
          <a:p>
            <a:r>
              <a:rPr lang="es-ES" sz="1000" b="1" dirty="0" err="1">
                <a:solidFill>
                  <a:schemeClr val="tx1"/>
                </a:solidFill>
                <a:latin typeface="Calibri" panose="020F0502020204030204" pitchFamily="34" charset="0"/>
                <a:cs typeface="Calibri" panose="020F0502020204030204" pitchFamily="34" charset="0"/>
              </a:rPr>
              <a:t>private</a:t>
            </a:r>
            <a:r>
              <a:rPr lang="es-ES" sz="1000" b="1" dirty="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function</a:t>
            </a:r>
            <a:r>
              <a:rPr lang="es-ES" sz="1000" b="1" dirty="0">
                <a:solidFill>
                  <a:schemeClr val="tx1"/>
                </a:solidFill>
                <a:latin typeface="Calibri" panose="020F0502020204030204" pitchFamily="34" charset="0"/>
                <a:cs typeface="Calibri" panose="020F0502020204030204" pitchFamily="34" charset="0"/>
              </a:rPr>
              <a:t> </a:t>
            </a:r>
            <a:r>
              <a:rPr lang="es-ES" sz="1000" b="1" dirty="0" err="1">
                <a:solidFill>
                  <a:schemeClr val="tx1"/>
                </a:solidFill>
                <a:latin typeface="Calibri" panose="020F0502020204030204" pitchFamily="34" charset="0"/>
                <a:cs typeface="Calibri" panose="020F0502020204030204" pitchFamily="34" charset="0"/>
              </a:rPr>
              <a:t>devolverAlimentosSelect</a:t>
            </a:r>
            <a:r>
              <a:rPr lang="es-ES" sz="1000" b="1" dirty="0">
                <a:solidFill>
                  <a:schemeClr val="tx1"/>
                </a:solidFill>
                <a:latin typeface="Calibri" panose="020F0502020204030204" pitchFamily="34" charset="0"/>
                <a:cs typeface="Calibri" panose="020F0502020204030204" pitchFamily="34" charset="0"/>
              </a:rPr>
              <a:t>($</a:t>
            </a:r>
            <a:r>
              <a:rPr lang="es-ES" sz="1000" b="1" dirty="0" err="1">
                <a:solidFill>
                  <a:schemeClr val="tx1"/>
                </a:solidFill>
                <a:latin typeface="Calibri" panose="020F0502020204030204" pitchFamily="34" charset="0"/>
                <a:cs typeface="Calibri" panose="020F0502020204030204" pitchFamily="34" charset="0"/>
              </a:rPr>
              <a:t>sql</a:t>
            </a:r>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a:t>
            </a:r>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consulta = $</a:t>
            </a:r>
            <a:r>
              <a:rPr lang="es-ES" sz="1000" b="1" dirty="0" err="1">
                <a:solidFill>
                  <a:schemeClr val="tx1"/>
                </a:solidFill>
                <a:latin typeface="Calibri" panose="020F0502020204030204" pitchFamily="34" charset="0"/>
                <a:cs typeface="Calibri" panose="020F0502020204030204" pitchFamily="34" charset="0"/>
              </a:rPr>
              <a:t>this</a:t>
            </a:r>
            <a:r>
              <a:rPr lang="es-ES" sz="1000" b="1" dirty="0">
                <a:solidFill>
                  <a:schemeClr val="tx1"/>
                </a:solidFill>
                <a:latin typeface="Calibri" panose="020F0502020204030204" pitchFamily="34" charset="0"/>
                <a:cs typeface="Calibri" panose="020F0502020204030204" pitchFamily="34" charset="0"/>
              </a:rPr>
              <a:t>-&gt;</a:t>
            </a:r>
            <a:r>
              <a:rPr lang="es-ES" sz="1000" b="1" dirty="0" err="1">
                <a:solidFill>
                  <a:schemeClr val="tx1"/>
                </a:solidFill>
                <a:latin typeface="Calibri" panose="020F0502020204030204" pitchFamily="34" charset="0"/>
                <a:cs typeface="Calibri" panose="020F0502020204030204" pitchFamily="34" charset="0"/>
              </a:rPr>
              <a:t>conexion</a:t>
            </a:r>
            <a:r>
              <a:rPr lang="es-ES" sz="1000" b="1" dirty="0">
                <a:solidFill>
                  <a:schemeClr val="tx1"/>
                </a:solidFill>
                <a:latin typeface="Calibri" panose="020F0502020204030204" pitchFamily="34" charset="0"/>
                <a:cs typeface="Calibri" panose="020F0502020204030204" pitchFamily="34" charset="0"/>
              </a:rPr>
              <a:t>-&gt;</a:t>
            </a:r>
            <a:r>
              <a:rPr lang="es-ES" sz="1000" b="1" dirty="0" err="1">
                <a:solidFill>
                  <a:schemeClr val="tx1"/>
                </a:solidFill>
                <a:latin typeface="Calibri" panose="020F0502020204030204" pitchFamily="34" charset="0"/>
                <a:cs typeface="Calibri" panose="020F0502020204030204" pitchFamily="34" charset="0"/>
              </a:rPr>
              <a:t>query</a:t>
            </a:r>
            <a:r>
              <a:rPr lang="es-ES" sz="1000" b="1" dirty="0">
                <a:solidFill>
                  <a:schemeClr val="tx1"/>
                </a:solidFill>
                <a:latin typeface="Calibri" panose="020F0502020204030204" pitchFamily="34" charset="0"/>
                <a:cs typeface="Calibri" panose="020F0502020204030204" pitchFamily="34" charset="0"/>
              </a:rPr>
              <a:t>($</a:t>
            </a:r>
            <a:r>
              <a:rPr lang="es-ES" sz="1000" b="1" dirty="0" err="1">
                <a:solidFill>
                  <a:schemeClr val="tx1"/>
                </a:solidFill>
                <a:latin typeface="Calibri" panose="020F0502020204030204" pitchFamily="34" charset="0"/>
                <a:cs typeface="Calibri" panose="020F0502020204030204" pitchFamily="34" charset="0"/>
              </a:rPr>
              <a:t>sql</a:t>
            </a:r>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alimentos = array(); </a:t>
            </a: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err="1" smtClean="0">
                <a:solidFill>
                  <a:schemeClr val="tx1"/>
                </a:solidFill>
                <a:latin typeface="Calibri" panose="020F0502020204030204" pitchFamily="34" charset="0"/>
                <a:cs typeface="Calibri" panose="020F0502020204030204" pitchFamily="34" charset="0"/>
              </a:rPr>
              <a:t>while</a:t>
            </a:r>
            <a:r>
              <a:rPr lang="es-ES" sz="1000" b="1" dirty="0">
                <a:solidFill>
                  <a:schemeClr val="tx1"/>
                </a:solidFill>
                <a:latin typeface="Calibri" panose="020F0502020204030204" pitchFamily="34" charset="0"/>
                <a:cs typeface="Calibri" panose="020F0502020204030204" pitchFamily="34" charset="0"/>
              </a:rPr>
              <a:t>($resultado = $consulta-&gt;</a:t>
            </a:r>
            <a:r>
              <a:rPr lang="es-ES" sz="1000" b="1" dirty="0" err="1">
                <a:solidFill>
                  <a:schemeClr val="tx1"/>
                </a:solidFill>
                <a:latin typeface="Calibri" panose="020F0502020204030204" pitchFamily="34" charset="0"/>
                <a:cs typeface="Calibri" panose="020F0502020204030204" pitchFamily="34" charset="0"/>
              </a:rPr>
              <a:t>fetch_array</a:t>
            </a:r>
            <a:r>
              <a:rPr lang="es-ES" sz="1000" b="1" dirty="0">
                <a:solidFill>
                  <a:schemeClr val="tx1"/>
                </a:solidFill>
                <a:latin typeface="Calibri" panose="020F0502020204030204" pitchFamily="34" charset="0"/>
                <a:cs typeface="Calibri" panose="020F0502020204030204" pitchFamily="34" charset="0"/>
              </a:rPr>
              <a:t>()) </a:t>
            </a:r>
          </a:p>
          <a:p>
            <a:r>
              <a:rPr lang="es-ES" sz="1000" b="1" dirty="0" smtClean="0">
                <a:solidFill>
                  <a:schemeClr val="tx1"/>
                </a:solidFill>
                <a:latin typeface="Calibri" panose="020F0502020204030204" pitchFamily="34" charset="0"/>
                <a:cs typeface="Calibri" panose="020F0502020204030204" pitchFamily="34" charset="0"/>
              </a:rPr>
              <a:t>          { </a:t>
            </a:r>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alimentos[] = $resultado; </a:t>
            </a:r>
          </a:p>
          <a:p>
            <a:r>
              <a:rPr lang="es-ES" sz="1000" b="1" dirty="0" smtClean="0">
                <a:solidFill>
                  <a:schemeClr val="tx1"/>
                </a:solidFill>
                <a:latin typeface="Calibri" panose="020F0502020204030204" pitchFamily="34" charset="0"/>
                <a:cs typeface="Calibri" panose="020F0502020204030204" pitchFamily="34" charset="0"/>
              </a:rPr>
              <a:t>          } </a:t>
            </a:r>
            <a:endParaRPr lang="es-ES" sz="1000" b="1" dirty="0">
              <a:solidFill>
                <a:schemeClr val="tx1"/>
              </a:solidFill>
              <a:latin typeface="Calibri" panose="020F0502020204030204" pitchFamily="34" charset="0"/>
              <a:cs typeface="Calibri" panose="020F0502020204030204" pitchFamily="34" charset="0"/>
            </a:endParaRPr>
          </a:p>
          <a:p>
            <a:r>
              <a:rPr lang="es-ES" sz="1000" b="1" dirty="0" smtClean="0">
                <a:solidFill>
                  <a:schemeClr val="tx1"/>
                </a:solidFill>
                <a:latin typeface="Calibri" panose="020F0502020204030204" pitchFamily="34" charset="0"/>
                <a:cs typeface="Calibri" panose="020F0502020204030204" pitchFamily="34" charset="0"/>
              </a:rPr>
              <a:t>          </a:t>
            </a:r>
            <a:r>
              <a:rPr lang="es-ES" sz="1000" b="1" dirty="0" err="1" smtClean="0">
                <a:solidFill>
                  <a:schemeClr val="tx1"/>
                </a:solidFill>
                <a:latin typeface="Calibri" panose="020F0502020204030204" pitchFamily="34" charset="0"/>
                <a:cs typeface="Calibri" panose="020F0502020204030204" pitchFamily="34" charset="0"/>
              </a:rPr>
              <a:t>return</a:t>
            </a:r>
            <a:r>
              <a:rPr lang="es-ES" sz="1000" b="1" dirty="0" smtClean="0">
                <a:solidFill>
                  <a:schemeClr val="tx1"/>
                </a:solidFill>
                <a:latin typeface="Calibri" panose="020F0502020204030204" pitchFamily="34" charset="0"/>
                <a:cs typeface="Calibri" panose="020F0502020204030204" pitchFamily="34" charset="0"/>
              </a:rPr>
              <a:t> </a:t>
            </a:r>
            <a:r>
              <a:rPr lang="es-ES" sz="1000" b="1" dirty="0">
                <a:solidFill>
                  <a:schemeClr val="tx1"/>
                </a:solidFill>
                <a:latin typeface="Calibri" panose="020F0502020204030204" pitchFamily="34" charset="0"/>
                <a:cs typeface="Calibri" panose="020F0502020204030204" pitchFamily="34" charset="0"/>
              </a:rPr>
              <a:t>$alimentos; </a:t>
            </a:r>
          </a:p>
          <a:p>
            <a:r>
              <a:rPr lang="es-ES" sz="1000" b="1" dirty="0" smtClean="0">
                <a:solidFill>
                  <a:schemeClr val="tx1"/>
                </a:solidFill>
                <a:latin typeface="Calibri" panose="020F0502020204030204" pitchFamily="34" charset="0"/>
                <a:cs typeface="Calibri" panose="020F0502020204030204" pitchFamily="34" charset="0"/>
              </a:rPr>
              <a:t>}</a:t>
            </a:r>
            <a:endParaRPr lang="es-ES" sz="1000" b="1" dirty="0">
              <a:solidFill>
                <a:schemeClr val="tx1"/>
              </a:solidFill>
              <a:latin typeface="Calibri" panose="020F0502020204030204" pitchFamily="34" charset="0"/>
              <a:cs typeface="Calibri" panose="020F0502020204030204" pitchFamily="34" charset="0"/>
            </a:endParaRPr>
          </a:p>
        </p:txBody>
      </p:sp>
      <p:sp>
        <p:nvSpPr>
          <p:cNvPr id="14" name="Rectángulo 13"/>
          <p:cNvSpPr/>
          <p:nvPr/>
        </p:nvSpPr>
        <p:spPr>
          <a:xfrm>
            <a:off x="3887490" y="5037054"/>
            <a:ext cx="1443024" cy="477054"/>
          </a:xfrm>
          <a:prstGeom prst="rect">
            <a:avLst/>
          </a:prstGeom>
          <a:noFill/>
        </p:spPr>
        <p:txBody>
          <a:bodyPr wrap="none" lIns="91440" tIns="45720" rIns="91440" bIns="45720">
            <a:spAutoFit/>
          </a:bodyPr>
          <a:lstStyle/>
          <a:p>
            <a:pPr algn="r"/>
            <a:r>
              <a:rPr lang="es-ES" sz="2500" b="1" cap="none" spc="0" dirty="0" smtClean="0">
                <a:ln w="22225">
                  <a:solidFill>
                    <a:schemeClr val="accent2"/>
                  </a:solidFill>
                  <a:prstDash val="solid"/>
                </a:ln>
                <a:solidFill>
                  <a:schemeClr val="accent2">
                    <a:lumMod val="60000"/>
                    <a:lumOff val="40000"/>
                  </a:schemeClr>
                </a:solidFill>
                <a:effectLst/>
              </a:rPr>
              <a:t>MODELO</a:t>
            </a:r>
            <a:endParaRPr lang="es-ES" sz="2500" b="1" cap="none" spc="0" dirty="0">
              <a:ln w="22225">
                <a:solidFill>
                  <a:schemeClr val="accent2"/>
                </a:solidFill>
                <a:prstDash val="solid"/>
              </a:ln>
              <a:solidFill>
                <a:schemeClr val="accent2">
                  <a:lumMod val="60000"/>
                  <a:lumOff val="40000"/>
                </a:schemeClr>
              </a:solidFill>
              <a:effectLst/>
            </a:endParaRPr>
          </a:p>
        </p:txBody>
      </p:sp>
      <p:pic>
        <p:nvPicPr>
          <p:cNvPr id="16" name="Imagen 15"/>
          <p:cNvPicPr>
            <a:picLocks noChangeAspect="1"/>
          </p:cNvPicPr>
          <p:nvPr/>
        </p:nvPicPr>
        <p:blipFill>
          <a:blip r:embed="rId3"/>
          <a:stretch>
            <a:fillRect/>
          </a:stretch>
        </p:blipFill>
        <p:spPr>
          <a:xfrm>
            <a:off x="262671" y="5701808"/>
            <a:ext cx="2536922" cy="711320"/>
          </a:xfrm>
          <a:prstGeom prst="rect">
            <a:avLst/>
          </a:prstGeom>
        </p:spPr>
      </p:pic>
      <p:pic>
        <p:nvPicPr>
          <p:cNvPr id="17" name="Imagen 16"/>
          <p:cNvPicPr>
            <a:picLocks noChangeAspect="1"/>
          </p:cNvPicPr>
          <p:nvPr/>
        </p:nvPicPr>
        <p:blipFill>
          <a:blip r:embed="rId4"/>
          <a:stretch>
            <a:fillRect/>
          </a:stretch>
        </p:blipFill>
        <p:spPr>
          <a:xfrm>
            <a:off x="2887028" y="5701808"/>
            <a:ext cx="2461801" cy="1026884"/>
          </a:xfrm>
          <a:prstGeom prst="rect">
            <a:avLst/>
          </a:prstGeom>
        </p:spPr>
      </p:pic>
      <p:sp>
        <p:nvSpPr>
          <p:cNvPr id="18" name="Flecha derecha 17"/>
          <p:cNvSpPr/>
          <p:nvPr/>
        </p:nvSpPr>
        <p:spPr>
          <a:xfrm rot="2822060">
            <a:off x="7009613" y="2297712"/>
            <a:ext cx="742722" cy="34786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derecha 18"/>
          <p:cNvSpPr/>
          <p:nvPr/>
        </p:nvSpPr>
        <p:spPr>
          <a:xfrm rot="17868961">
            <a:off x="4970682" y="2284202"/>
            <a:ext cx="742722" cy="34786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derecha 19"/>
          <p:cNvSpPr/>
          <p:nvPr/>
        </p:nvSpPr>
        <p:spPr>
          <a:xfrm rot="6670941">
            <a:off x="4483352" y="2311458"/>
            <a:ext cx="742722" cy="34786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redondeado 20"/>
          <p:cNvSpPr/>
          <p:nvPr/>
        </p:nvSpPr>
        <p:spPr>
          <a:xfrm>
            <a:off x="7564582" y="145491"/>
            <a:ext cx="4513116" cy="2025053"/>
          </a:xfrm>
          <a:prstGeom prst="roundRect">
            <a:avLst/>
          </a:prstGeom>
          <a:solidFill>
            <a:srgbClr val="AFDC7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100" dirty="0" smtClean="0">
                <a:solidFill>
                  <a:schemeClr val="tx1"/>
                </a:solidFill>
              </a:rPr>
              <a:t>Para entender mejor el MVC, lo ideal es centrarnos sólo en un apartado. En este caso, el de </a:t>
            </a:r>
            <a:r>
              <a:rPr lang="es-ES" sz="1100" b="1" dirty="0" smtClean="0">
                <a:solidFill>
                  <a:schemeClr val="tx1"/>
                </a:solidFill>
              </a:rPr>
              <a:t>BUSCAR POR NOMBRE</a:t>
            </a:r>
            <a:r>
              <a:rPr lang="es-ES" sz="1100" dirty="0" smtClean="0">
                <a:solidFill>
                  <a:schemeClr val="tx1"/>
                </a:solidFill>
              </a:rPr>
              <a:t>. Si te fijas:</a:t>
            </a:r>
          </a:p>
          <a:p>
            <a:pPr marL="171450" indent="-171450" algn="just">
              <a:buFont typeface="Arial" panose="020B0604020202020204" pitchFamily="34" charset="0"/>
              <a:buChar char="•"/>
            </a:pPr>
            <a:r>
              <a:rPr lang="es-ES" sz="1100" dirty="0" smtClean="0">
                <a:solidFill>
                  <a:schemeClr val="tx1"/>
                </a:solidFill>
              </a:rPr>
              <a:t>En el Controlador, se crea $params con un campo para el nombre que se introducirá en el formulario. También un </a:t>
            </a:r>
            <a:r>
              <a:rPr lang="es-ES" sz="1100" dirty="0">
                <a:solidFill>
                  <a:schemeClr val="tx1"/>
                </a:solidFill>
              </a:rPr>
              <a:t>array resultado para los alimentos que </a:t>
            </a:r>
            <a:r>
              <a:rPr lang="es-ES" sz="1100" dirty="0" smtClean="0">
                <a:solidFill>
                  <a:schemeClr val="tx1"/>
                </a:solidFill>
              </a:rPr>
              <a:t>devolvamos. Si el formulario se ha enviado, llamamos al modelo para llenar dicho array.</a:t>
            </a:r>
          </a:p>
          <a:p>
            <a:pPr marL="171450" indent="-171450" algn="just">
              <a:buFont typeface="Arial" panose="020B0604020202020204" pitchFamily="34" charset="0"/>
              <a:buChar char="•"/>
            </a:pPr>
            <a:r>
              <a:rPr lang="es-ES" sz="1100" dirty="0" smtClean="0">
                <a:solidFill>
                  <a:schemeClr val="tx1"/>
                </a:solidFill>
              </a:rPr>
              <a:t>En el Modelo, creamos la sentencia SQL que queremos, concatenando con el nombre que introdujo el usuario. La ejecutamos gracias a una función auxiliar que hay en Model.</a:t>
            </a:r>
          </a:p>
          <a:p>
            <a:pPr marL="171450" indent="-171450" algn="just">
              <a:buFont typeface="Arial" panose="020B0604020202020204" pitchFamily="34" charset="0"/>
              <a:buChar char="•"/>
            </a:pPr>
            <a:r>
              <a:rPr lang="es-ES" sz="1100" dirty="0" smtClean="0">
                <a:solidFill>
                  <a:schemeClr val="tx1"/>
                </a:solidFill>
              </a:rPr>
              <a:t>En la Vista, mostramos el formulario, y debajo (SÓLO SI SE HA ENCONTRADO ALGO EN LA BD) los resultados.</a:t>
            </a:r>
            <a:endParaRPr lang="es-ES" sz="1100" dirty="0">
              <a:solidFill>
                <a:schemeClr val="tx1"/>
              </a:solidFill>
            </a:endParaRPr>
          </a:p>
        </p:txBody>
      </p:sp>
    </p:spTree>
    <p:extLst>
      <p:ext uri="{BB962C8B-B14F-4D97-AF65-F5344CB8AC3E}">
        <p14:creationId xmlns:p14="http://schemas.microsoft.com/office/powerpoint/2010/main" val="382696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0.kym-cdn.com/photos/images/newsfeed/001/303/313/2e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0" y="0"/>
            <a:ext cx="12213583"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a 5"/>
          <p:cNvGraphicFramePr>
            <a:graphicFrameLocks noGrp="1"/>
          </p:cNvGraphicFramePr>
          <p:nvPr>
            <p:extLst>
              <p:ext uri="{D42A27DB-BD31-4B8C-83A1-F6EECF244321}">
                <p14:modId xmlns:p14="http://schemas.microsoft.com/office/powerpoint/2010/main" val="3920556139"/>
              </p:ext>
            </p:extLst>
          </p:nvPr>
        </p:nvGraphicFramePr>
        <p:xfrm>
          <a:off x="502906" y="336882"/>
          <a:ext cx="11155702" cy="6101918"/>
        </p:xfrm>
        <a:graphic>
          <a:graphicData uri="http://schemas.openxmlformats.org/drawingml/2006/table">
            <a:tbl>
              <a:tblPr firstRow="1" bandRow="1">
                <a:tableStyleId>{5C22544A-7EE6-4342-B048-85BDC9FD1C3A}</a:tableStyleId>
              </a:tblPr>
              <a:tblGrid>
                <a:gridCol w="1483893">
                  <a:extLst>
                    <a:ext uri="{9D8B030D-6E8A-4147-A177-3AD203B41FA5}">
                      <a16:colId xmlns:a16="http://schemas.microsoft.com/office/drawing/2014/main" xmlns="" val="93778453"/>
                    </a:ext>
                  </a:extLst>
                </a:gridCol>
                <a:gridCol w="4398685">
                  <a:extLst>
                    <a:ext uri="{9D8B030D-6E8A-4147-A177-3AD203B41FA5}">
                      <a16:colId xmlns:a16="http://schemas.microsoft.com/office/drawing/2014/main" xmlns="" val="2017588117"/>
                    </a:ext>
                  </a:extLst>
                </a:gridCol>
                <a:gridCol w="5273124">
                  <a:extLst>
                    <a:ext uri="{9D8B030D-6E8A-4147-A177-3AD203B41FA5}">
                      <a16:colId xmlns:a16="http://schemas.microsoft.com/office/drawing/2014/main" xmlns="" val="2725186944"/>
                    </a:ext>
                  </a:extLst>
                </a:gridCol>
              </a:tblGrid>
              <a:tr h="376543">
                <a:tc>
                  <a:txBody>
                    <a:bodyPr/>
                    <a:lstStyle/>
                    <a:p>
                      <a:pPr algn="ctr"/>
                      <a:endParaRPr lang="es-ES" sz="1800" dirty="0">
                        <a:solidFill>
                          <a:schemeClr val="tx1"/>
                        </a:solidFill>
                        <a:latin typeface="Calibri" panose="020F0502020204030204" pitchFamily="34" charset="0"/>
                        <a:cs typeface="Calibri" panose="020F0502020204030204" pitchFamily="34" charset="0"/>
                      </a:endParaRPr>
                    </a:p>
                  </a:txBody>
                  <a:tcPr anchor="ctr">
                    <a:noFill/>
                  </a:tcPr>
                </a:tc>
                <a:tc>
                  <a:txBody>
                    <a:bodyPr/>
                    <a:lstStyle/>
                    <a:p>
                      <a:pPr algn="ctr"/>
                      <a:r>
                        <a:rPr lang="es-ES" sz="1800" dirty="0" smtClean="0">
                          <a:solidFill>
                            <a:schemeClr val="tx1"/>
                          </a:solidFill>
                          <a:latin typeface="Calibri" panose="020F0502020204030204" pitchFamily="34" charset="0"/>
                          <a:cs typeface="Calibri" panose="020F0502020204030204" pitchFamily="34" charset="0"/>
                        </a:rPr>
                        <a:t>MVC</a:t>
                      </a:r>
                      <a:r>
                        <a:rPr lang="es-ES" sz="1800" baseline="0" dirty="0" smtClean="0">
                          <a:solidFill>
                            <a:schemeClr val="tx1"/>
                          </a:solidFill>
                          <a:latin typeface="Calibri" panose="020F0502020204030204" pitchFamily="34" charset="0"/>
                          <a:cs typeface="Calibri" panose="020F0502020204030204" pitchFamily="34" charset="0"/>
                        </a:rPr>
                        <a:t> en esta unidad 8</a:t>
                      </a:r>
                      <a:endParaRPr lang="es-ES"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s-ES" sz="1800" dirty="0" smtClean="0">
                          <a:solidFill>
                            <a:schemeClr val="tx1"/>
                          </a:solidFill>
                          <a:latin typeface="Calibri" panose="020F0502020204030204" pitchFamily="34" charset="0"/>
                          <a:cs typeface="Calibri" panose="020F0502020204030204" pitchFamily="34" charset="0"/>
                        </a:rPr>
                        <a:t>Symfony</a:t>
                      </a:r>
                      <a:endParaRPr lang="es-ES"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1849850588"/>
                  </a:ext>
                </a:extLst>
              </a:tr>
              <a:tr h="533436">
                <a:tc rowSpan="2">
                  <a:txBody>
                    <a:bodyPr/>
                    <a:lstStyle/>
                    <a:p>
                      <a:pPr algn="ctr"/>
                      <a:r>
                        <a:rPr lang="es-ES" sz="1800" b="1" dirty="0" smtClean="0">
                          <a:solidFill>
                            <a:schemeClr val="tx1"/>
                          </a:solidFill>
                          <a:latin typeface="Calibri" panose="020F0502020204030204" pitchFamily="34" charset="0"/>
                          <a:cs typeface="Calibri" panose="020F0502020204030204" pitchFamily="34" charset="0"/>
                        </a:rPr>
                        <a:t>Controlador</a:t>
                      </a:r>
                      <a:endParaRPr lang="es-ES" sz="1800" b="1" dirty="0">
                        <a:solidFill>
                          <a:schemeClr val="tx1"/>
                        </a:solidFill>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En un único</a:t>
                      </a:r>
                      <a:r>
                        <a:rPr lang="es-ES" sz="1400" b="1" baseline="0" dirty="0" smtClean="0">
                          <a:solidFill>
                            <a:srgbClr val="0070C0"/>
                          </a:solidFill>
                          <a:latin typeface="Calibri" panose="020F0502020204030204" pitchFamily="34" charset="0"/>
                          <a:cs typeface="Calibri" panose="020F0502020204030204" pitchFamily="34" charset="0"/>
                        </a:rPr>
                        <a:t> archivo, hay una función (acción) para cada apartado de la página web</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algn="just"/>
                      <a:r>
                        <a:rPr lang="es-ES" sz="1400" b="1" dirty="0" smtClean="0">
                          <a:solidFill>
                            <a:srgbClr val="00B050"/>
                          </a:solidFill>
                          <a:latin typeface="Calibri" panose="020F0502020204030204" pitchFamily="34" charset="0"/>
                          <a:cs typeface="Calibri" panose="020F0502020204030204" pitchFamily="34" charset="0"/>
                        </a:rPr>
                        <a:t>Esto será igual</a:t>
                      </a:r>
                      <a:endParaRPr lang="es-ES" sz="1400" b="1" dirty="0">
                        <a:solidFill>
                          <a:srgbClr val="00B05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706152903"/>
                  </a:ext>
                </a:extLst>
              </a:tr>
              <a:tr h="533436">
                <a:tc vMerge="1">
                  <a:txBody>
                    <a:bodyPr/>
                    <a:lstStyle/>
                    <a:p>
                      <a:endParaRPr lang="es-ES"/>
                    </a:p>
                  </a:txBody>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Usamos un array </a:t>
                      </a:r>
                      <a:r>
                        <a:rPr lang="es-ES" sz="1400" b="1" baseline="0" dirty="0" smtClean="0">
                          <a:solidFill>
                            <a:srgbClr val="0070C0"/>
                          </a:solidFill>
                          <a:latin typeface="Calibri" panose="020F0502020204030204" pitchFamily="34" charset="0"/>
                          <a:cs typeface="Calibri" panose="020F0502020204030204" pitchFamily="34" charset="0"/>
                        </a:rPr>
                        <a:t>$params para manejar los datos y terminamos con la línea que llama a la vista</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algn="just"/>
                      <a:r>
                        <a:rPr lang="es-ES" sz="1400" b="1" dirty="0" smtClean="0">
                          <a:solidFill>
                            <a:schemeClr val="accent5"/>
                          </a:solidFill>
                          <a:latin typeface="Calibri" panose="020F0502020204030204" pitchFamily="34" charset="0"/>
                          <a:cs typeface="Calibri" panose="020F0502020204030204" pitchFamily="34" charset="0"/>
                        </a:rPr>
                        <a:t>No usaremos</a:t>
                      </a:r>
                      <a:r>
                        <a:rPr lang="es-ES" sz="1400" b="1" baseline="0" dirty="0" smtClean="0">
                          <a:solidFill>
                            <a:schemeClr val="accent5"/>
                          </a:solidFill>
                          <a:latin typeface="Calibri" panose="020F0502020204030204" pitchFamily="34" charset="0"/>
                          <a:cs typeface="Calibri" panose="020F0502020204030204" pitchFamily="34" charset="0"/>
                        </a:rPr>
                        <a:t> un array $params, pero la forma de operar será muy similar, y la última línea también.</a:t>
                      </a:r>
                      <a:endParaRPr lang="es-ES" sz="1400" b="1" dirty="0">
                        <a:solidFill>
                          <a:schemeClr val="accent5"/>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595380544"/>
                  </a:ext>
                </a:extLst>
              </a:tr>
              <a:tr h="603430">
                <a:tc rowSpan="2">
                  <a:txBody>
                    <a:bodyPr/>
                    <a:lstStyle/>
                    <a:p>
                      <a:pPr algn="ctr"/>
                      <a:r>
                        <a:rPr lang="es-ES" sz="1800" b="1" dirty="0" smtClean="0">
                          <a:solidFill>
                            <a:schemeClr val="tx1"/>
                          </a:solidFill>
                          <a:latin typeface="Calibri" panose="020F0502020204030204" pitchFamily="34" charset="0"/>
                          <a:cs typeface="Calibri" panose="020F0502020204030204" pitchFamily="34" charset="0"/>
                        </a:rPr>
                        <a:t>Modelo</a:t>
                      </a:r>
                      <a:endParaRPr lang="es-ES" sz="1800" b="1" dirty="0">
                        <a:solidFill>
                          <a:schemeClr val="tx1"/>
                        </a:solidFill>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En un único archivo, hay una función para cada apartado de la página web</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algn="just"/>
                      <a:r>
                        <a:rPr lang="es-ES" sz="1400" b="1" dirty="0" smtClean="0">
                          <a:solidFill>
                            <a:srgbClr val="FF0000"/>
                          </a:solidFill>
                          <a:latin typeface="Calibri" panose="020F0502020204030204" pitchFamily="34" charset="0"/>
                          <a:cs typeface="Calibri" panose="020F0502020204030204" pitchFamily="34" charset="0"/>
                        </a:rPr>
                        <a:t>NO HABRÁ ARCHIVO PARA EL MODELO. Las líneas de la parte del modelo estarán incluidas</a:t>
                      </a:r>
                      <a:r>
                        <a:rPr lang="es-ES" sz="1400" b="1" baseline="0" dirty="0" smtClean="0">
                          <a:solidFill>
                            <a:srgbClr val="FF0000"/>
                          </a:solidFill>
                          <a:latin typeface="Calibri" panose="020F0502020204030204" pitchFamily="34" charset="0"/>
                          <a:cs typeface="Calibri" panose="020F0502020204030204" pitchFamily="34" charset="0"/>
                        </a:rPr>
                        <a:t> en el código del controlador</a:t>
                      </a:r>
                      <a:endParaRPr lang="es-ES" sz="1400"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360347078"/>
                  </a:ext>
                </a:extLst>
              </a:tr>
              <a:tr h="313786">
                <a:tc vMerge="1">
                  <a:txBody>
                    <a:bodyPr/>
                    <a:lstStyle/>
                    <a:p>
                      <a:endParaRPr lang="es-ES"/>
                    </a:p>
                  </a:txBody>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mysqli</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algn="just"/>
                      <a:r>
                        <a:rPr lang="es-ES" sz="1400" b="1" dirty="0" smtClean="0">
                          <a:solidFill>
                            <a:srgbClr val="FF0000"/>
                          </a:solidFill>
                          <a:latin typeface="Calibri" panose="020F0502020204030204" pitchFamily="34" charset="0"/>
                          <a:cs typeface="Calibri" panose="020F0502020204030204" pitchFamily="34" charset="0"/>
                        </a:rPr>
                        <a:t>Doctrine</a:t>
                      </a:r>
                      <a:endParaRPr lang="es-ES" sz="1400"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4179614642"/>
                  </a:ext>
                </a:extLst>
              </a:tr>
              <a:tr h="533436">
                <a:tc rowSpan="2">
                  <a:txBody>
                    <a:bodyPr/>
                    <a:lstStyle/>
                    <a:p>
                      <a:pPr algn="ctr"/>
                      <a:r>
                        <a:rPr lang="es-ES" sz="1800" b="1" dirty="0" smtClean="0">
                          <a:solidFill>
                            <a:schemeClr val="tx1"/>
                          </a:solidFill>
                          <a:latin typeface="Calibri" panose="020F0502020204030204" pitchFamily="34" charset="0"/>
                          <a:cs typeface="Calibri" panose="020F0502020204030204" pitchFamily="34" charset="0"/>
                        </a:rPr>
                        <a:t>Vista</a:t>
                      </a:r>
                      <a:endParaRPr lang="es-ES" sz="1800" b="1" dirty="0">
                        <a:solidFill>
                          <a:schemeClr val="tx1"/>
                        </a:solidFill>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Cada apartado</a:t>
                      </a:r>
                      <a:r>
                        <a:rPr lang="es-ES" sz="1400" b="1" baseline="0" dirty="0" smtClean="0">
                          <a:solidFill>
                            <a:srgbClr val="0070C0"/>
                          </a:solidFill>
                          <a:latin typeface="Calibri" panose="020F0502020204030204" pitchFamily="34" charset="0"/>
                          <a:cs typeface="Calibri" panose="020F0502020204030204" pitchFamily="34" charset="0"/>
                        </a:rPr>
                        <a:t> de la página web tiene un archivo para su vista</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s-ES" sz="1400" b="1" dirty="0" smtClean="0">
                          <a:solidFill>
                            <a:srgbClr val="00B050"/>
                          </a:solidFill>
                          <a:latin typeface="Calibri" panose="020F0502020204030204" pitchFamily="34" charset="0"/>
                          <a:cs typeface="Calibri" panose="020F0502020204030204" pitchFamily="34" charset="0"/>
                        </a:rPr>
                        <a:t>Esto será igual</a:t>
                      </a:r>
                    </a:p>
                  </a:txBody>
                  <a:tcPr anchor="ctr"/>
                </a:tc>
                <a:extLst>
                  <a:ext uri="{0D108BD9-81ED-4DB2-BD59-A6C34878D82A}">
                    <a16:rowId xmlns:a16="http://schemas.microsoft.com/office/drawing/2014/main" xmlns="" val="2620380879"/>
                  </a:ext>
                </a:extLst>
              </a:tr>
              <a:tr h="533436">
                <a:tc vMerge="1">
                  <a:txBody>
                    <a:bodyPr/>
                    <a:lstStyle/>
                    <a:p>
                      <a:endParaRPr lang="es-ES"/>
                    </a:p>
                  </a:txBody>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PHP,</a:t>
                      </a:r>
                      <a:r>
                        <a:rPr lang="es-ES" sz="1400" b="1" baseline="0" dirty="0" smtClean="0">
                          <a:solidFill>
                            <a:srgbClr val="0070C0"/>
                          </a:solidFill>
                          <a:latin typeface="Calibri" panose="020F0502020204030204" pitchFamily="34" charset="0"/>
                          <a:cs typeface="Calibri" panose="020F0502020204030204" pitchFamily="34" charset="0"/>
                        </a:rPr>
                        <a:t> y “metemos” la parte variable de la página en una variable</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algn="just"/>
                      <a:r>
                        <a:rPr lang="es-ES" sz="1400" b="1" dirty="0" smtClean="0">
                          <a:solidFill>
                            <a:srgbClr val="FF0000"/>
                          </a:solidFill>
                          <a:latin typeface="Calibri" panose="020F0502020204030204" pitchFamily="34" charset="0"/>
                          <a:cs typeface="Calibri" panose="020F0502020204030204" pitchFamily="34" charset="0"/>
                        </a:rPr>
                        <a:t>Twig, y nos basaremos en bloques y herencia</a:t>
                      </a:r>
                      <a:endParaRPr lang="es-ES" sz="1400"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484644679"/>
                  </a:ext>
                </a:extLst>
              </a:tr>
              <a:tr h="603430">
                <a:tc>
                  <a:txBody>
                    <a:bodyPr/>
                    <a:lstStyle/>
                    <a:p>
                      <a:pPr algn="ctr"/>
                      <a:r>
                        <a:rPr lang="es-ES" sz="1800" b="1" dirty="0" smtClean="0">
                          <a:solidFill>
                            <a:schemeClr val="tx1"/>
                          </a:solidFill>
                          <a:latin typeface="Calibri" panose="020F0502020204030204" pitchFamily="34" charset="0"/>
                          <a:cs typeface="Calibri" panose="020F0502020204030204" pitchFamily="34" charset="0"/>
                        </a:rPr>
                        <a:t>Rutas</a:t>
                      </a:r>
                      <a:endParaRPr lang="es-ES" sz="1800" b="1" dirty="0">
                        <a:solidFill>
                          <a:schemeClr val="tx1"/>
                        </a:solidFill>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algn="just"/>
                      <a:r>
                        <a:rPr lang="es-ES" sz="1400" b="1" dirty="0" smtClean="0">
                          <a:solidFill>
                            <a:srgbClr val="0070C0"/>
                          </a:solidFill>
                          <a:latin typeface="Calibri" panose="020F0502020204030204" pitchFamily="34" charset="0"/>
                          <a:cs typeface="Calibri" panose="020F0502020204030204" pitchFamily="34" charset="0"/>
                        </a:rPr>
                        <a:t>Las</a:t>
                      </a:r>
                      <a:r>
                        <a:rPr lang="es-ES" sz="1400" b="1" baseline="0" dirty="0" smtClean="0">
                          <a:solidFill>
                            <a:srgbClr val="0070C0"/>
                          </a:solidFill>
                          <a:latin typeface="Calibri" panose="020F0502020204030204" pitchFamily="34" charset="0"/>
                          <a:cs typeface="Calibri" panose="020F0502020204030204" pitchFamily="34" charset="0"/>
                        </a:rPr>
                        <a:t> definimos en el controlador frontal</a:t>
                      </a:r>
                      <a:endParaRPr lang="es-ES" sz="1400" b="1" dirty="0">
                        <a:solidFill>
                          <a:srgbClr val="0070C0"/>
                        </a:solidFill>
                        <a:latin typeface="Calibri" panose="020F0502020204030204" pitchFamily="34" charset="0"/>
                        <a:cs typeface="Calibri" panose="020F0502020204030204" pitchFamily="34" charset="0"/>
                      </a:endParaRPr>
                    </a:p>
                  </a:txBody>
                  <a:tcPr anchor="ctr"/>
                </a:tc>
                <a:tc>
                  <a:txBody>
                    <a:bodyPr/>
                    <a:lstStyle/>
                    <a:p>
                      <a:pPr algn="just"/>
                      <a:r>
                        <a:rPr lang="es-ES" sz="1400" b="1" dirty="0" smtClean="0">
                          <a:solidFill>
                            <a:srgbClr val="FF0000"/>
                          </a:solidFill>
                          <a:latin typeface="Calibri" panose="020F0502020204030204" pitchFamily="34" charset="0"/>
                          <a:cs typeface="Calibri" panose="020F0502020204030204" pitchFamily="34" charset="0"/>
                        </a:rPr>
                        <a:t>No hablaremos</a:t>
                      </a:r>
                      <a:r>
                        <a:rPr lang="es-ES" sz="1400" b="1" baseline="0" dirty="0" smtClean="0">
                          <a:solidFill>
                            <a:srgbClr val="FF0000"/>
                          </a:solidFill>
                          <a:latin typeface="Calibri" panose="020F0502020204030204" pitchFamily="34" charset="0"/>
                          <a:cs typeface="Calibri" panose="020F0502020204030204" pitchFamily="34" charset="0"/>
                        </a:rPr>
                        <a:t> de controlador frontal. </a:t>
                      </a:r>
                      <a:r>
                        <a:rPr lang="es-ES" sz="1400" b="1" dirty="0" smtClean="0">
                          <a:solidFill>
                            <a:srgbClr val="FF0000"/>
                          </a:solidFill>
                          <a:latin typeface="Calibri" panose="020F0502020204030204" pitchFamily="34" charset="0"/>
                          <a:cs typeface="Calibri" panose="020F0502020204030204" pitchFamily="34" charset="0"/>
                        </a:rPr>
                        <a:t>Se pueden definir de varias formas. Lo haremos en</a:t>
                      </a:r>
                      <a:r>
                        <a:rPr lang="es-ES" sz="1400" b="1" baseline="0" dirty="0" smtClean="0">
                          <a:solidFill>
                            <a:srgbClr val="FF0000"/>
                          </a:solidFill>
                          <a:latin typeface="Calibri" panose="020F0502020204030204" pitchFamily="34" charset="0"/>
                          <a:cs typeface="Calibri" panose="020F0502020204030204" pitchFamily="34" charset="0"/>
                        </a:rPr>
                        <a:t> el mismo archivo del controlador</a:t>
                      </a:r>
                      <a:endParaRPr lang="es-ES" sz="1400"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429305075"/>
                  </a:ext>
                </a:extLst>
              </a:tr>
              <a:tr h="2070985">
                <a:tc>
                  <a:txBody>
                    <a:bodyPr/>
                    <a:lstStyle/>
                    <a:p>
                      <a:pPr algn="ctr"/>
                      <a:r>
                        <a:rPr lang="es-ES" sz="1800" b="1" dirty="0" smtClean="0">
                          <a:solidFill>
                            <a:schemeClr val="tx1"/>
                          </a:solidFill>
                          <a:latin typeface="Calibri" panose="020F0502020204030204" pitchFamily="34" charset="0"/>
                          <a:cs typeface="Calibri" panose="020F0502020204030204" pitchFamily="34" charset="0"/>
                        </a:rPr>
                        <a:t>Otras cosas</a:t>
                      </a:r>
                      <a:endParaRPr lang="es-ES" sz="1800" b="1" dirty="0">
                        <a:solidFill>
                          <a:schemeClr val="tx1"/>
                        </a:solidFill>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marL="285750" indent="-285750" algn="just">
                        <a:buFont typeface="Arial" panose="020B0604020202020204" pitchFamily="34" charset="0"/>
                        <a:buChar char="•"/>
                      </a:pPr>
                      <a:r>
                        <a:rPr lang="es-ES" sz="1400" b="1" dirty="0" smtClean="0">
                          <a:solidFill>
                            <a:srgbClr val="0070C0"/>
                          </a:solidFill>
                          <a:latin typeface="Calibri" panose="020F0502020204030204" pitchFamily="34" charset="0"/>
                          <a:cs typeface="Calibri" panose="020F0502020204030204" pitchFamily="34" charset="0"/>
                        </a:rPr>
                        <a:t>Hemos montado una estructura de carpetas corta</a:t>
                      </a:r>
                    </a:p>
                    <a:p>
                      <a:pPr marL="285750" indent="-285750" algn="just">
                        <a:buFont typeface="Arial" panose="020B0604020202020204" pitchFamily="34" charset="0"/>
                        <a:buChar char="•"/>
                      </a:pPr>
                      <a:endParaRPr lang="es-ES" sz="800" b="1" dirty="0" smtClean="0">
                        <a:solidFill>
                          <a:srgbClr val="0070C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s-ES" sz="800" b="1" dirty="0" smtClean="0">
                        <a:solidFill>
                          <a:srgbClr val="0070C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sz="1400" b="1" dirty="0" smtClean="0">
                          <a:solidFill>
                            <a:srgbClr val="0070C0"/>
                          </a:solidFill>
                          <a:latin typeface="Calibri" panose="020F0502020204030204" pitchFamily="34" charset="0"/>
                          <a:cs typeface="Calibri" panose="020F0502020204030204" pitchFamily="34" charset="0"/>
                        </a:rPr>
                        <a:t>Hemos creado un archivo de configuración corto en PHP</a:t>
                      </a:r>
                    </a:p>
                    <a:p>
                      <a:pPr marL="285750" indent="-285750" algn="just">
                        <a:buFont typeface="Arial" panose="020B0604020202020204" pitchFamily="34" charset="0"/>
                        <a:buChar char="•"/>
                      </a:pPr>
                      <a:endParaRPr lang="es-ES" sz="800" b="1" dirty="0" smtClean="0">
                        <a:solidFill>
                          <a:srgbClr val="0070C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sz="1400" b="1" dirty="0" smtClean="0">
                          <a:solidFill>
                            <a:srgbClr val="0070C0"/>
                          </a:solidFill>
                          <a:latin typeface="Calibri" panose="020F0502020204030204" pitchFamily="34" charset="0"/>
                          <a:cs typeface="Calibri" panose="020F0502020204030204" pitchFamily="34" charset="0"/>
                        </a:rPr>
                        <a:t>Apenas</a:t>
                      </a:r>
                      <a:r>
                        <a:rPr lang="es-ES" sz="1400" b="1" baseline="0" dirty="0" smtClean="0">
                          <a:solidFill>
                            <a:srgbClr val="0070C0"/>
                          </a:solidFill>
                          <a:latin typeface="Calibri" panose="020F0502020204030204" pitchFamily="34" charset="0"/>
                          <a:cs typeface="Calibri" panose="020F0502020204030204" pitchFamily="34" charset="0"/>
                        </a:rPr>
                        <a:t> h</a:t>
                      </a:r>
                      <a:r>
                        <a:rPr lang="es-ES" sz="1400" b="1" dirty="0" smtClean="0">
                          <a:solidFill>
                            <a:srgbClr val="0070C0"/>
                          </a:solidFill>
                          <a:latin typeface="Calibri" panose="020F0502020204030204" pitchFamily="34" charset="0"/>
                          <a:cs typeface="Calibri" panose="020F0502020204030204" pitchFamily="34" charset="0"/>
                        </a:rPr>
                        <a:t>emos hecho</a:t>
                      </a:r>
                      <a:r>
                        <a:rPr lang="es-ES" sz="1400" b="1" baseline="0" dirty="0" smtClean="0">
                          <a:solidFill>
                            <a:srgbClr val="0070C0"/>
                          </a:solidFill>
                          <a:latin typeface="Calibri" panose="020F0502020204030204" pitchFamily="34" charset="0"/>
                          <a:cs typeface="Calibri" panose="020F0502020204030204" pitchFamily="34" charset="0"/>
                        </a:rPr>
                        <a:t> validación. Y pocas cosas más. </a:t>
                      </a:r>
                    </a:p>
                    <a:p>
                      <a:pPr marL="285750" indent="-285750" algn="just">
                        <a:buFont typeface="Arial" panose="020B0604020202020204" pitchFamily="34" charset="0"/>
                        <a:buChar char="•"/>
                      </a:pPr>
                      <a:endParaRPr lang="es-ES" sz="800" b="1" baseline="0" dirty="0" smtClean="0">
                        <a:solidFill>
                          <a:srgbClr val="0070C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s-ES" sz="1400" b="1" baseline="0" dirty="0" smtClean="0">
                        <a:solidFill>
                          <a:srgbClr val="0070C0"/>
                        </a:solidFill>
                        <a:latin typeface="Calibri" panose="020F0502020204030204" pitchFamily="34" charset="0"/>
                        <a:cs typeface="Calibri" panose="020F0502020204030204" pitchFamily="34" charset="0"/>
                      </a:endParaRPr>
                    </a:p>
                  </a:txBody>
                  <a:tcPr anchor="ctr"/>
                </a:tc>
                <a:tc>
                  <a:txBody>
                    <a:bodyPr/>
                    <a:lstStyle/>
                    <a:p>
                      <a:pPr marL="285750" indent="-285750" algn="just">
                        <a:buFont typeface="Arial" panose="020B0604020202020204" pitchFamily="34" charset="0"/>
                        <a:buChar char="•"/>
                      </a:pPr>
                      <a:r>
                        <a:rPr lang="es-ES" sz="1400" b="1" dirty="0" smtClean="0">
                          <a:solidFill>
                            <a:schemeClr val="accent5"/>
                          </a:solidFill>
                          <a:latin typeface="Calibri" panose="020F0502020204030204" pitchFamily="34" charset="0"/>
                          <a:cs typeface="Calibri" panose="020F0502020204030204" pitchFamily="34" charset="0"/>
                        </a:rPr>
                        <a:t>Al crear un proyecto, Symfony nos generará una estructura de carpetas bastante más larga</a:t>
                      </a:r>
                    </a:p>
                    <a:p>
                      <a:pPr marL="285750" indent="-285750" algn="just">
                        <a:buFont typeface="Arial" panose="020B0604020202020204" pitchFamily="34" charset="0"/>
                        <a:buChar char="•"/>
                      </a:pPr>
                      <a:endParaRPr lang="es-ES" sz="800" b="1" dirty="0" smtClean="0">
                        <a:solidFill>
                          <a:schemeClr val="accent5"/>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sz="1400" b="1" dirty="0" smtClean="0">
                          <a:solidFill>
                            <a:schemeClr val="accent5"/>
                          </a:solidFill>
                          <a:latin typeface="Calibri" panose="020F0502020204030204" pitchFamily="34" charset="0"/>
                          <a:cs typeface="Calibri" panose="020F0502020204030204" pitchFamily="34" charset="0"/>
                        </a:rPr>
                        <a:t>Tendremos que tocar algún archivo de configuración largo en YAML</a:t>
                      </a:r>
                    </a:p>
                    <a:p>
                      <a:pPr marL="285750" indent="-285750" algn="just">
                        <a:buFont typeface="Arial" panose="020B0604020202020204" pitchFamily="34" charset="0"/>
                        <a:buChar char="•"/>
                      </a:pPr>
                      <a:endParaRPr lang="es-ES" sz="800" b="1" dirty="0" smtClean="0">
                        <a:solidFill>
                          <a:schemeClr val="accent5"/>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sz="1400" b="1" dirty="0" smtClean="0">
                          <a:solidFill>
                            <a:schemeClr val="accent5"/>
                          </a:solidFill>
                          <a:latin typeface="Calibri" panose="020F0502020204030204" pitchFamily="34" charset="0"/>
                          <a:cs typeface="Calibri" panose="020F0502020204030204" pitchFamily="34" charset="0"/>
                        </a:rPr>
                        <a:t>Veremos</a:t>
                      </a:r>
                      <a:r>
                        <a:rPr lang="es-ES" sz="1400" b="1" baseline="0" dirty="0" smtClean="0">
                          <a:solidFill>
                            <a:schemeClr val="accent5"/>
                          </a:solidFill>
                          <a:latin typeface="Calibri" panose="020F0502020204030204" pitchFamily="34" charset="0"/>
                          <a:cs typeface="Calibri" panose="020F0502020204030204" pitchFamily="34" charset="0"/>
                        </a:rPr>
                        <a:t> herramientas de validación de formularios en Symfony. Y otras cosas de este framework como el uso de </a:t>
                      </a:r>
                      <a:r>
                        <a:rPr lang="es-ES" sz="1400" b="1" i="1" baseline="0" dirty="0" smtClean="0">
                          <a:solidFill>
                            <a:schemeClr val="accent5"/>
                          </a:solidFill>
                          <a:latin typeface="Calibri" panose="020F0502020204030204" pitchFamily="34" charset="0"/>
                          <a:cs typeface="Calibri" panose="020F0502020204030204" pitchFamily="34" charset="0"/>
                        </a:rPr>
                        <a:t>bundles</a:t>
                      </a:r>
                      <a:r>
                        <a:rPr lang="es-ES" sz="1400" b="1" baseline="0" dirty="0" smtClean="0">
                          <a:solidFill>
                            <a:schemeClr val="accent5"/>
                          </a:solidFill>
                          <a:latin typeface="Calibri" panose="020F0502020204030204" pitchFamily="34" charset="0"/>
                          <a:cs typeface="Calibri" panose="020F0502020204030204" pitchFamily="34" charset="0"/>
                        </a:rPr>
                        <a:t>, la seguridad en Symfony, los contenedores de servicios…</a:t>
                      </a:r>
                    </a:p>
                  </a:txBody>
                  <a:tcPr anchor="ctr"/>
                </a:tc>
                <a:extLst>
                  <a:ext uri="{0D108BD9-81ED-4DB2-BD59-A6C34878D82A}">
                    <a16:rowId xmlns:a16="http://schemas.microsoft.com/office/drawing/2014/main" xmlns="" val="3590486873"/>
                  </a:ext>
                </a:extLst>
              </a:tr>
            </a:tbl>
          </a:graphicData>
        </a:graphic>
      </p:graphicFrame>
    </p:spTree>
    <p:extLst>
      <p:ext uri="{BB962C8B-B14F-4D97-AF65-F5344CB8AC3E}">
        <p14:creationId xmlns:p14="http://schemas.microsoft.com/office/powerpoint/2010/main" val="3354239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D90380AB-58A3-485D-8C9B-69574EF42068}"/>
              </a:ext>
            </a:extLst>
          </p:cNvPr>
          <p:cNvSpPr/>
          <p:nvPr/>
        </p:nvSpPr>
        <p:spPr>
          <a:xfrm>
            <a:off x="570111" y="504080"/>
            <a:ext cx="8601023" cy="3416320"/>
          </a:xfrm>
          <a:prstGeom prst="rect">
            <a:avLst/>
          </a:prstGeom>
        </p:spPr>
        <p:txBody>
          <a:bodyPr wrap="square">
            <a:spAutoFit/>
          </a:bodyPr>
          <a:lstStyle/>
          <a:p>
            <a:pPr algn="just"/>
            <a:r>
              <a:rPr lang="es-ES" sz="2400" b="1" dirty="0" smtClean="0"/>
              <a:t>	</a:t>
            </a:r>
            <a:r>
              <a:rPr lang="es-ES" sz="2400" b="1" u="sng" dirty="0" smtClean="0"/>
              <a:t>EJERCICIO 1</a:t>
            </a:r>
          </a:p>
          <a:p>
            <a:pPr algn="just"/>
            <a:endParaRPr lang="es-ES" sz="2400" b="1" i="1" dirty="0">
              <a:solidFill>
                <a:srgbClr val="000000"/>
              </a:solidFill>
              <a:latin typeface="Calibri" panose="020F0502020204030204" pitchFamily="34" charset="0"/>
            </a:endParaRPr>
          </a:p>
          <a:p>
            <a:r>
              <a:rPr lang="es-ES" sz="2000" dirty="0" smtClean="0">
                <a:solidFill>
                  <a:srgbClr val="000000"/>
                </a:solidFill>
                <a:latin typeface="Calibri" panose="020F0502020204030204" pitchFamily="34" charset="0"/>
                <a:sym typeface="Wingdings" panose="05000000000000000000" pitchFamily="2" charset="2"/>
              </a:rPr>
              <a:t>	Realiza el mismo ejemplo completo que se explica en estas diapositivas. </a:t>
            </a:r>
          </a:p>
          <a:p>
            <a:endParaRPr lang="es-ES" sz="1200" dirty="0" smtClean="0">
              <a:solidFill>
                <a:srgbClr val="000000"/>
              </a:solidFill>
              <a:latin typeface="Calibri" panose="020F0502020204030204" pitchFamily="34" charset="0"/>
              <a:sym typeface="Wingdings" panose="05000000000000000000" pitchFamily="2" charset="2"/>
            </a:endParaRPr>
          </a:p>
          <a:p>
            <a:pPr marL="800100" lvl="1" indent="-342900">
              <a:buFont typeface="Wingdings" panose="05000000000000000000" pitchFamily="2" charset="2"/>
              <a:buChar char="§"/>
            </a:pPr>
            <a:r>
              <a:rPr lang="es-ES" sz="2000" dirty="0" smtClean="0">
                <a:solidFill>
                  <a:srgbClr val="000000"/>
                </a:solidFill>
                <a:latin typeface="Calibri" panose="020F0502020204030204" pitchFamily="34" charset="0"/>
              </a:rPr>
              <a:t>Deberás crear la estructura de directorios, con sus correspondientes archivos y copiar el código adecuadamente.</a:t>
            </a:r>
          </a:p>
          <a:p>
            <a:pPr marL="800100" lvl="1" indent="-342900">
              <a:buFont typeface="Wingdings" panose="05000000000000000000" pitchFamily="2" charset="2"/>
              <a:buChar char="§"/>
            </a:pPr>
            <a:endParaRPr lang="es-ES" sz="800" dirty="0" smtClean="0">
              <a:solidFill>
                <a:srgbClr val="000000"/>
              </a:solidFill>
              <a:latin typeface="Calibri" panose="020F0502020204030204" pitchFamily="34" charset="0"/>
            </a:endParaRPr>
          </a:p>
          <a:p>
            <a:pPr marL="800100" lvl="1" indent="-342900" algn="just">
              <a:buFont typeface="Wingdings" panose="05000000000000000000" pitchFamily="2" charset="2"/>
              <a:buChar char="§"/>
            </a:pPr>
            <a:r>
              <a:rPr lang="es-ES" sz="2000" dirty="0">
                <a:solidFill>
                  <a:srgbClr val="000000"/>
                </a:solidFill>
                <a:latin typeface="Calibri" panose="020F0502020204030204" pitchFamily="34" charset="0"/>
              </a:rPr>
              <a:t>Deberás crear </a:t>
            </a:r>
            <a:r>
              <a:rPr lang="es-ES" sz="2000" dirty="0" smtClean="0">
                <a:solidFill>
                  <a:srgbClr val="000000"/>
                </a:solidFill>
                <a:latin typeface="Calibri" panose="020F0502020204030204" pitchFamily="34" charset="0"/>
              </a:rPr>
              <a:t>en </a:t>
            </a:r>
            <a:r>
              <a:rPr lang="es-ES" sz="2000" dirty="0" err="1" smtClean="0">
                <a:solidFill>
                  <a:srgbClr val="000000"/>
                </a:solidFill>
                <a:latin typeface="Calibri" panose="020F0502020204030204" pitchFamily="34" charset="0"/>
              </a:rPr>
              <a:t>PHPMyAdmin</a:t>
            </a:r>
            <a:r>
              <a:rPr lang="es-ES" sz="2000" dirty="0" smtClean="0">
                <a:solidFill>
                  <a:srgbClr val="000000"/>
                </a:solidFill>
                <a:latin typeface="Calibri" panose="020F0502020204030204" pitchFamily="34" charset="0"/>
              </a:rPr>
              <a:t> una BD llamada </a:t>
            </a:r>
            <a:r>
              <a:rPr lang="es-ES" sz="2000" b="1" dirty="0" err="1" smtClean="0">
                <a:solidFill>
                  <a:srgbClr val="000000"/>
                </a:solidFill>
                <a:latin typeface="Calibri" panose="020F0502020204030204" pitchFamily="34" charset="0"/>
              </a:rPr>
              <a:t>bdalimentos</a:t>
            </a:r>
            <a:r>
              <a:rPr lang="es-ES" sz="2000" dirty="0" smtClean="0">
                <a:solidFill>
                  <a:srgbClr val="000000"/>
                </a:solidFill>
                <a:latin typeface="Calibri" panose="020F0502020204030204" pitchFamily="34" charset="0"/>
              </a:rPr>
              <a:t> e importar el </a:t>
            </a:r>
            <a:r>
              <a:rPr lang="es-ES" sz="2000" i="1" dirty="0" smtClean="0">
                <a:solidFill>
                  <a:srgbClr val="000000"/>
                </a:solidFill>
                <a:latin typeface="Calibri" panose="020F0502020204030204" pitchFamily="34" charset="0"/>
              </a:rPr>
              <a:t>.</a:t>
            </a:r>
            <a:r>
              <a:rPr lang="es-ES" sz="2000" i="1" dirty="0" err="1" smtClean="0">
                <a:solidFill>
                  <a:srgbClr val="000000"/>
                </a:solidFill>
                <a:latin typeface="Calibri" panose="020F0502020204030204" pitchFamily="34" charset="0"/>
              </a:rPr>
              <a:t>sql</a:t>
            </a:r>
            <a:r>
              <a:rPr lang="es-ES" sz="2000" i="1" dirty="0" smtClean="0">
                <a:solidFill>
                  <a:srgbClr val="000000"/>
                </a:solidFill>
                <a:latin typeface="Calibri" panose="020F0502020204030204" pitchFamily="34" charset="0"/>
              </a:rPr>
              <a:t> </a:t>
            </a:r>
            <a:r>
              <a:rPr lang="es-ES" sz="2000" dirty="0" smtClean="0">
                <a:solidFill>
                  <a:srgbClr val="000000"/>
                </a:solidFill>
                <a:latin typeface="Calibri" panose="020F0502020204030204" pitchFamily="34" charset="0"/>
              </a:rPr>
              <a:t>que adjuntaré en la entrega.</a:t>
            </a:r>
          </a:p>
          <a:p>
            <a:pPr marL="800100" lvl="1" indent="-342900" algn="just">
              <a:buFont typeface="Wingdings" panose="05000000000000000000" pitchFamily="2" charset="2"/>
              <a:buChar char="§"/>
            </a:pPr>
            <a:endParaRPr lang="es-ES" sz="800" dirty="0" smtClean="0">
              <a:solidFill>
                <a:srgbClr val="000000"/>
              </a:solidFill>
              <a:latin typeface="Calibri" panose="020F0502020204030204" pitchFamily="34" charset="0"/>
            </a:endParaRPr>
          </a:p>
          <a:p>
            <a:pPr marL="800100" lvl="1" indent="-342900" algn="just">
              <a:buFont typeface="Wingdings" panose="05000000000000000000" pitchFamily="2" charset="2"/>
              <a:buChar char="§"/>
            </a:pPr>
            <a:r>
              <a:rPr lang="es-ES" sz="2000" dirty="0" smtClean="0">
                <a:solidFill>
                  <a:srgbClr val="000000"/>
                </a:solidFill>
                <a:latin typeface="Calibri" panose="020F0502020204030204" pitchFamily="34" charset="0"/>
              </a:rPr>
              <a:t>Ahora, fíjate que la última opción del </a:t>
            </a:r>
            <a:r>
              <a:rPr lang="es-ES" sz="2000" dirty="0">
                <a:solidFill>
                  <a:srgbClr val="000000"/>
                </a:solidFill>
                <a:latin typeface="Calibri" panose="020F0502020204030204" pitchFamily="34" charset="0"/>
              </a:rPr>
              <a:t>menú (</a:t>
            </a:r>
            <a:r>
              <a:rPr lang="es-ES" sz="1600" i="1" dirty="0" smtClean="0">
                <a:solidFill>
                  <a:srgbClr val="000000"/>
                </a:solidFill>
                <a:latin typeface="Calibri" panose="020F0502020204030204" pitchFamily="34" charset="0"/>
              </a:rPr>
              <a:t>buscar </a:t>
            </a:r>
            <a:r>
              <a:rPr lang="es-ES" sz="1600" i="1" dirty="0">
                <a:solidFill>
                  <a:srgbClr val="000000"/>
                </a:solidFill>
                <a:latin typeface="Calibri" panose="020F0502020204030204" pitchFamily="34" charset="0"/>
              </a:rPr>
              <a:t>por </a:t>
            </a:r>
            <a:r>
              <a:rPr lang="es-ES" sz="1600" i="1" dirty="0" smtClean="0">
                <a:solidFill>
                  <a:srgbClr val="000000"/>
                </a:solidFill>
                <a:latin typeface="Calibri" panose="020F0502020204030204" pitchFamily="34" charset="0"/>
              </a:rPr>
              <a:t>energía</a:t>
            </a:r>
            <a:r>
              <a:rPr lang="es-ES" sz="2000" dirty="0" smtClean="0">
                <a:solidFill>
                  <a:srgbClr val="000000"/>
                </a:solidFill>
                <a:latin typeface="Calibri" panose="020F0502020204030204" pitchFamily="34" charset="0"/>
              </a:rPr>
              <a:t>) da </a:t>
            </a:r>
            <a:r>
              <a:rPr lang="es-ES" sz="2000" dirty="0">
                <a:solidFill>
                  <a:srgbClr val="000000"/>
                </a:solidFill>
                <a:latin typeface="Calibri" panose="020F0502020204030204" pitchFamily="34" charset="0"/>
              </a:rPr>
              <a:t>error, </a:t>
            </a:r>
            <a:r>
              <a:rPr lang="es-ES" sz="2000" dirty="0" smtClean="0">
                <a:solidFill>
                  <a:srgbClr val="000000"/>
                </a:solidFill>
                <a:latin typeface="Calibri" panose="020F0502020204030204" pitchFamily="34" charset="0"/>
              </a:rPr>
              <a:t>dado que está sin hacer. Deberás hacer que funcione:</a:t>
            </a:r>
          </a:p>
        </p:txBody>
      </p:sp>
      <p:pic>
        <p:nvPicPr>
          <p:cNvPr id="3" name="Imagen 2"/>
          <p:cNvPicPr>
            <a:picLocks noChangeAspect="1"/>
          </p:cNvPicPr>
          <p:nvPr/>
        </p:nvPicPr>
        <p:blipFill>
          <a:blip r:embed="rId2"/>
          <a:stretch>
            <a:fillRect/>
          </a:stretch>
        </p:blipFill>
        <p:spPr>
          <a:xfrm>
            <a:off x="879259" y="4492906"/>
            <a:ext cx="2825233" cy="1320632"/>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4525104" y="4296738"/>
            <a:ext cx="4646030" cy="1963385"/>
          </a:xfrm>
          <a:prstGeom prst="rect">
            <a:avLst/>
          </a:prstGeom>
          <a:ln>
            <a:noFill/>
          </a:ln>
          <a:effectLst>
            <a:outerShdw blurRad="190500" algn="tl" rotWithShape="0">
              <a:srgbClr val="000000">
                <a:alpha val="70000"/>
              </a:srgbClr>
            </a:outerShdw>
          </a:effectLst>
        </p:spPr>
      </p:pic>
      <p:cxnSp>
        <p:nvCxnSpPr>
          <p:cNvPr id="7" name="Conector recto de flecha 6"/>
          <p:cNvCxnSpPr/>
          <p:nvPr/>
        </p:nvCxnSpPr>
        <p:spPr>
          <a:xfrm flipV="1">
            <a:off x="1665384" y="5498123"/>
            <a:ext cx="2648705" cy="16377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615" y="199294"/>
            <a:ext cx="2074984" cy="1776478"/>
          </a:xfrm>
          <a:prstGeom prst="ellipse">
            <a:avLst/>
          </a:prstGeom>
          <a:ln w="9525">
            <a:solidFill>
              <a:schemeClr val="bg2">
                <a:lumMod val="90000"/>
              </a:schemeClr>
            </a:solidFill>
            <a:miter lim="800000"/>
            <a:headEnd/>
            <a:tailEnd/>
          </a:ln>
          <a:effectLst>
            <a:outerShdw blurRad="50800" dist="38100" dir="5400000" algn="t"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9" name="Imagen 5"/>
          <p:cNvPicPr>
            <a:picLocks noChangeAspect="1"/>
          </p:cNvPicPr>
          <p:nvPr/>
        </p:nvPicPr>
        <p:blipFill>
          <a:blip r:embed="rId5"/>
          <a:stretch>
            <a:fillRect/>
          </a:stretch>
        </p:blipFill>
        <p:spPr>
          <a:xfrm>
            <a:off x="9737516" y="2529849"/>
            <a:ext cx="2112343" cy="22531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5560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xmlns="" id="{D90380AB-58A3-485D-8C9B-69574EF42068}"/>
              </a:ext>
            </a:extLst>
          </p:cNvPr>
          <p:cNvSpPr/>
          <p:nvPr/>
        </p:nvSpPr>
        <p:spPr>
          <a:xfrm>
            <a:off x="3638771" y="4317916"/>
            <a:ext cx="6437371" cy="400110"/>
          </a:xfrm>
          <a:prstGeom prst="rect">
            <a:avLst/>
          </a:prstGeom>
        </p:spPr>
        <p:txBody>
          <a:bodyPr wrap="square">
            <a:spAutoFit/>
          </a:bodyPr>
          <a:lstStyle/>
          <a:p>
            <a:pPr algn="just"/>
            <a:r>
              <a:rPr lang="es-ES" sz="2000" dirty="0" smtClean="0">
                <a:solidFill>
                  <a:srgbClr val="000000"/>
                </a:solidFill>
                <a:latin typeface="Calibri" panose="020F0502020204030204" pitchFamily="34" charset="0"/>
              </a:rPr>
              <a:t>Aparecerá lo siguiente:</a:t>
            </a:r>
          </a:p>
        </p:txBody>
      </p:sp>
      <p:sp>
        <p:nvSpPr>
          <p:cNvPr id="9" name="Rectángulo 8">
            <a:extLst>
              <a:ext uri="{FF2B5EF4-FFF2-40B4-BE49-F238E27FC236}">
                <a16:creationId xmlns:a16="http://schemas.microsoft.com/office/drawing/2014/main" xmlns="" id="{D90380AB-58A3-485D-8C9B-69574EF42068}"/>
              </a:ext>
            </a:extLst>
          </p:cNvPr>
          <p:cNvSpPr/>
          <p:nvPr/>
        </p:nvSpPr>
        <p:spPr>
          <a:xfrm>
            <a:off x="2955397" y="1295387"/>
            <a:ext cx="7278849" cy="2769989"/>
          </a:xfrm>
          <a:prstGeom prst="rect">
            <a:avLst/>
          </a:prstGeom>
        </p:spPr>
        <p:txBody>
          <a:bodyPr wrap="square">
            <a:spAutoFit/>
          </a:bodyPr>
          <a:lstStyle/>
          <a:p>
            <a:r>
              <a:rPr lang="es-ES" sz="2000" dirty="0" smtClean="0">
                <a:solidFill>
                  <a:srgbClr val="000000"/>
                </a:solidFill>
                <a:latin typeface="Calibri" panose="020F0502020204030204" pitchFamily="34" charset="0"/>
              </a:rPr>
              <a:t>Igual que “ver alimentos”, pero debajo de la tabla saldrá esto:</a:t>
            </a:r>
          </a:p>
          <a:p>
            <a:endParaRPr lang="es-ES" sz="2000" dirty="0" smtClean="0">
              <a:solidFill>
                <a:srgbClr val="000000"/>
              </a:solidFill>
              <a:latin typeface="Calibri" panose="020F0502020204030204" pitchFamily="34" charset="0"/>
            </a:endParaRPr>
          </a:p>
          <a:p>
            <a:pPr algn="just"/>
            <a:endParaRPr lang="es-ES" sz="2000" dirty="0">
              <a:solidFill>
                <a:srgbClr val="000000"/>
              </a:solidFill>
              <a:latin typeface="Calibri" panose="020F0502020204030204" pitchFamily="34" charset="0"/>
              <a:sym typeface="Wingdings" panose="05000000000000000000" pitchFamily="2" charset="2"/>
            </a:endParaRPr>
          </a:p>
          <a:p>
            <a:pPr algn="just"/>
            <a:endParaRPr lang="es-ES" sz="2400" dirty="0" smtClean="0">
              <a:solidFill>
                <a:srgbClr val="000000"/>
              </a:solidFill>
              <a:latin typeface="Calibri" panose="020F0502020204030204" pitchFamily="34" charset="0"/>
              <a:sym typeface="Wingdings" panose="05000000000000000000" pitchFamily="2" charset="2"/>
            </a:endParaRPr>
          </a:p>
          <a:p>
            <a:pPr algn="just"/>
            <a:endParaRPr lang="es-ES" sz="1400" dirty="0">
              <a:solidFill>
                <a:srgbClr val="000000"/>
              </a:solidFill>
              <a:latin typeface="Calibri" panose="020F0502020204030204" pitchFamily="34" charset="0"/>
              <a:sym typeface="Wingdings" panose="05000000000000000000" pitchFamily="2" charset="2"/>
            </a:endParaRPr>
          </a:p>
          <a:p>
            <a:pPr algn="just"/>
            <a:r>
              <a:rPr lang="es-ES" sz="1900" dirty="0" smtClean="0">
                <a:solidFill>
                  <a:srgbClr val="000000"/>
                </a:solidFill>
                <a:latin typeface="Calibri" panose="020F0502020204030204" pitchFamily="34" charset="0"/>
                <a:sym typeface="Wingdings" panose="05000000000000000000" pitchFamily="2" charset="2"/>
              </a:rPr>
              <a:t>En el primer desplegable, las opciones son: </a:t>
            </a:r>
            <a:r>
              <a:rPr lang="es-ES" sz="1900" i="1" dirty="0" smtClean="0">
                <a:solidFill>
                  <a:srgbClr val="000000"/>
                </a:solidFill>
                <a:latin typeface="Calibri" panose="020F0502020204030204" pitchFamily="34" charset="0"/>
                <a:sym typeface="Wingdings" panose="05000000000000000000" pitchFamily="2" charset="2"/>
              </a:rPr>
              <a:t>nombre, energía y grasa</a:t>
            </a:r>
            <a:r>
              <a:rPr lang="es-ES" sz="1900" dirty="0" smtClean="0">
                <a:solidFill>
                  <a:srgbClr val="000000"/>
                </a:solidFill>
                <a:latin typeface="Calibri" panose="020F0502020204030204" pitchFamily="34" charset="0"/>
                <a:sym typeface="Wingdings" panose="05000000000000000000" pitchFamily="2" charset="2"/>
              </a:rPr>
              <a:t>)</a:t>
            </a:r>
          </a:p>
          <a:p>
            <a:pPr algn="just"/>
            <a:r>
              <a:rPr lang="es-ES" sz="1900" dirty="0" smtClean="0">
                <a:solidFill>
                  <a:srgbClr val="000000"/>
                </a:solidFill>
                <a:latin typeface="Calibri" panose="020F0502020204030204" pitchFamily="34" charset="0"/>
                <a:sym typeface="Wingdings" panose="05000000000000000000" pitchFamily="2" charset="2"/>
              </a:rPr>
              <a:t>Y en el segundo, son: </a:t>
            </a:r>
            <a:r>
              <a:rPr lang="es-ES" sz="1900" i="1" dirty="0" smtClean="0">
                <a:solidFill>
                  <a:srgbClr val="000000"/>
                </a:solidFill>
                <a:latin typeface="Calibri" panose="020F0502020204030204" pitchFamily="34" charset="0"/>
                <a:sym typeface="Wingdings" panose="05000000000000000000" pitchFamily="2" charset="2"/>
              </a:rPr>
              <a:t>ascendente y descendente</a:t>
            </a:r>
            <a:r>
              <a:rPr lang="es-ES" sz="1900" dirty="0" smtClean="0">
                <a:solidFill>
                  <a:srgbClr val="000000"/>
                </a:solidFill>
                <a:latin typeface="Calibri" panose="020F0502020204030204" pitchFamily="34" charset="0"/>
                <a:sym typeface="Wingdings" panose="05000000000000000000" pitchFamily="2" charset="2"/>
              </a:rPr>
              <a:t>. </a:t>
            </a:r>
          </a:p>
          <a:p>
            <a:pPr algn="just"/>
            <a:r>
              <a:rPr lang="es-ES" sz="1900" dirty="0" smtClean="0">
                <a:solidFill>
                  <a:srgbClr val="000000"/>
                </a:solidFill>
                <a:latin typeface="Calibri" panose="020F0502020204030204" pitchFamily="34" charset="0"/>
                <a:sym typeface="Wingdings" panose="05000000000000000000" pitchFamily="2" charset="2"/>
              </a:rPr>
              <a:t>Al pulsar en “Ordenar” los desplegables deben conservar el valor de </a:t>
            </a:r>
          </a:p>
          <a:p>
            <a:pPr algn="just"/>
            <a:r>
              <a:rPr lang="es-ES" sz="1900" dirty="0" smtClean="0">
                <a:solidFill>
                  <a:srgbClr val="000000"/>
                </a:solidFill>
                <a:latin typeface="Calibri" panose="020F0502020204030204" pitchFamily="34" charset="0"/>
                <a:sym typeface="Wingdings" panose="05000000000000000000" pitchFamily="2" charset="2"/>
              </a:rPr>
              <a:t>la búsqueda.</a:t>
            </a:r>
            <a:endParaRPr lang="es-ES" sz="1900" dirty="0" smtClean="0">
              <a:solidFill>
                <a:srgbClr val="000000"/>
              </a:solidFill>
              <a:latin typeface="Calibri" panose="020F0502020204030204" pitchFamily="34" charset="0"/>
            </a:endParaRPr>
          </a:p>
        </p:txBody>
      </p:sp>
      <p:pic>
        <p:nvPicPr>
          <p:cNvPr id="5" name="Imagen 4"/>
          <p:cNvPicPr>
            <a:picLocks noChangeAspect="1"/>
          </p:cNvPicPr>
          <p:nvPr/>
        </p:nvPicPr>
        <p:blipFill>
          <a:blip r:embed="rId2"/>
          <a:stretch>
            <a:fillRect/>
          </a:stretch>
        </p:blipFill>
        <p:spPr>
          <a:xfrm>
            <a:off x="1044690" y="1574632"/>
            <a:ext cx="1556035" cy="4780395"/>
          </a:xfrm>
          <a:prstGeom prst="rect">
            <a:avLst/>
          </a:prstGeom>
          <a:ln>
            <a:noFill/>
          </a:ln>
          <a:effectLst>
            <a:outerShdw blurRad="190500" algn="tl" rotWithShape="0">
              <a:srgbClr val="000000">
                <a:alpha val="70000"/>
              </a:srgbClr>
            </a:outerShdw>
          </a:effectLst>
        </p:spPr>
      </p:pic>
      <p:sp>
        <p:nvSpPr>
          <p:cNvPr id="4" name="Rectángulo 3">
            <a:extLst>
              <a:ext uri="{FF2B5EF4-FFF2-40B4-BE49-F238E27FC236}">
                <a16:creationId xmlns:a16="http://schemas.microsoft.com/office/drawing/2014/main" xmlns="" id="{D90380AB-58A3-485D-8C9B-69574EF42068}"/>
              </a:ext>
            </a:extLst>
          </p:cNvPr>
          <p:cNvSpPr/>
          <p:nvPr/>
        </p:nvSpPr>
        <p:spPr>
          <a:xfrm>
            <a:off x="1100616" y="663315"/>
            <a:ext cx="10240162" cy="400110"/>
          </a:xfrm>
          <a:prstGeom prst="rect">
            <a:avLst/>
          </a:prstGeom>
        </p:spPr>
        <p:txBody>
          <a:bodyPr wrap="square">
            <a:spAutoFit/>
          </a:bodyPr>
          <a:lstStyle/>
          <a:p>
            <a:r>
              <a:rPr lang="es-ES" sz="2000" dirty="0" smtClean="0">
                <a:solidFill>
                  <a:srgbClr val="000000"/>
                </a:solidFill>
                <a:latin typeface="Calibri" panose="020F0502020204030204" pitchFamily="34" charset="0"/>
              </a:rPr>
              <a:t>Después, añade estos dos apartados y haz que funcionen </a:t>
            </a:r>
            <a:r>
              <a:rPr lang="es-ES" sz="2000" dirty="0" smtClean="0">
                <a:solidFill>
                  <a:srgbClr val="000000"/>
                </a:solidFill>
                <a:latin typeface="Calibri" panose="020F0502020204030204" pitchFamily="34" charset="0"/>
                <a:sym typeface="Wingdings" panose="05000000000000000000" pitchFamily="2" charset="2"/>
              </a:rPr>
              <a:t>correctamente:</a:t>
            </a:r>
            <a:endParaRPr lang="es-ES" sz="2000" dirty="0" smtClean="0">
              <a:solidFill>
                <a:srgbClr val="000000"/>
              </a:solidFill>
              <a:latin typeface="Calibri" panose="020F0502020204030204" pitchFamily="34" charset="0"/>
            </a:endParaRPr>
          </a:p>
        </p:txBody>
      </p:sp>
      <p:pic>
        <p:nvPicPr>
          <p:cNvPr id="3" name="Imagen 2"/>
          <p:cNvPicPr>
            <a:picLocks noChangeAspect="1"/>
          </p:cNvPicPr>
          <p:nvPr/>
        </p:nvPicPr>
        <p:blipFill>
          <a:blip r:embed="rId3"/>
          <a:stretch>
            <a:fillRect/>
          </a:stretch>
        </p:blipFill>
        <p:spPr>
          <a:xfrm>
            <a:off x="3120995" y="1801973"/>
            <a:ext cx="4171518" cy="762996"/>
          </a:xfrm>
          <a:prstGeom prst="rect">
            <a:avLst/>
          </a:prstGeom>
          <a:ln>
            <a:noFill/>
          </a:ln>
          <a:effectLst>
            <a:outerShdw blurRad="190500" algn="tl" rotWithShape="0">
              <a:srgbClr val="000000">
                <a:alpha val="70000"/>
              </a:srgbClr>
            </a:outerShdw>
          </a:effectLst>
        </p:spPr>
      </p:pic>
      <p:cxnSp>
        <p:nvCxnSpPr>
          <p:cNvPr id="6" name="Conector recto de flecha 5"/>
          <p:cNvCxnSpPr/>
          <p:nvPr/>
        </p:nvCxnSpPr>
        <p:spPr>
          <a:xfrm flipV="1">
            <a:off x="2161663" y="2136579"/>
            <a:ext cx="840626" cy="7131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2196002" y="4958862"/>
            <a:ext cx="1332644" cy="976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4"/>
          <a:stretch>
            <a:fillRect/>
          </a:stretch>
        </p:blipFill>
        <p:spPr>
          <a:xfrm>
            <a:off x="3733565" y="4808817"/>
            <a:ext cx="4013614" cy="11581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1951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D90380AB-58A3-485D-8C9B-69574EF42068}"/>
              </a:ext>
            </a:extLst>
          </p:cNvPr>
          <p:cNvSpPr/>
          <p:nvPr/>
        </p:nvSpPr>
        <p:spPr>
          <a:xfrm>
            <a:off x="1019908" y="550972"/>
            <a:ext cx="8650707" cy="2277547"/>
          </a:xfrm>
          <a:prstGeom prst="rect">
            <a:avLst/>
          </a:prstGeom>
        </p:spPr>
        <p:txBody>
          <a:bodyPr wrap="square">
            <a:spAutoFit/>
          </a:bodyPr>
          <a:lstStyle/>
          <a:p>
            <a:pPr algn="just"/>
            <a:r>
              <a:rPr lang="es-ES" sz="2400" b="1" u="sng" dirty="0" smtClean="0"/>
              <a:t>EJERCICIO 2</a:t>
            </a:r>
            <a:endParaRPr lang="es-ES" sz="2400" b="1" u="sng" dirty="0"/>
          </a:p>
          <a:p>
            <a:pPr algn="just"/>
            <a:endParaRPr lang="es-ES" sz="2400" b="1" i="1" dirty="0">
              <a:solidFill>
                <a:srgbClr val="000000"/>
              </a:solidFill>
              <a:latin typeface="Calibri" panose="020F0502020204030204" pitchFamily="34" charset="0"/>
            </a:endParaRPr>
          </a:p>
          <a:p>
            <a:r>
              <a:rPr lang="es-ES" sz="2000" dirty="0" smtClean="0">
                <a:solidFill>
                  <a:srgbClr val="000000"/>
                </a:solidFill>
                <a:latin typeface="Calibri" panose="020F0502020204030204" pitchFamily="34" charset="0"/>
                <a:sym typeface="Wingdings" panose="05000000000000000000" pitchFamily="2" charset="2"/>
              </a:rPr>
              <a:t>En el modelo MVC de EMPRESA, que adjuntaré en la entrega:</a:t>
            </a:r>
          </a:p>
          <a:p>
            <a:endParaRPr lang="es-ES" sz="1000" dirty="0" smtClean="0">
              <a:solidFill>
                <a:srgbClr val="000000"/>
              </a:solidFill>
              <a:latin typeface="Calibri" panose="020F0502020204030204" pitchFamily="34" charset="0"/>
              <a:sym typeface="Wingdings" panose="05000000000000000000" pitchFamily="2" charset="2"/>
            </a:endParaRPr>
          </a:p>
          <a:p>
            <a:pPr marL="342900" indent="-342900">
              <a:buFont typeface="Arial" panose="020B0604020202020204" pitchFamily="34" charset="0"/>
              <a:buChar char="•"/>
            </a:pPr>
            <a:r>
              <a:rPr lang="es-ES" sz="2000" dirty="0" smtClean="0">
                <a:solidFill>
                  <a:srgbClr val="000000"/>
                </a:solidFill>
                <a:latin typeface="Calibri" panose="020F0502020204030204" pitchFamily="34" charset="0"/>
                <a:sym typeface="Wingdings" panose="05000000000000000000" pitchFamily="2" charset="2"/>
              </a:rPr>
              <a:t>Añade dos </a:t>
            </a:r>
            <a:r>
              <a:rPr lang="es-ES" sz="2000" dirty="0" err="1" smtClean="0">
                <a:solidFill>
                  <a:srgbClr val="000000"/>
                </a:solidFill>
                <a:latin typeface="Calibri" panose="020F0502020204030204" pitchFamily="34" charset="0"/>
                <a:sym typeface="Wingdings" panose="05000000000000000000" pitchFamily="2" charset="2"/>
              </a:rPr>
              <a:t>items</a:t>
            </a:r>
            <a:r>
              <a:rPr lang="es-ES" sz="2000" dirty="0" smtClean="0">
                <a:solidFill>
                  <a:srgbClr val="000000"/>
                </a:solidFill>
                <a:latin typeface="Calibri" panose="020F0502020204030204" pitchFamily="34" charset="0"/>
                <a:sym typeface="Wingdings" panose="05000000000000000000" pitchFamily="2" charset="2"/>
              </a:rPr>
              <a:t> mas al menú de navegación: </a:t>
            </a:r>
            <a:r>
              <a:rPr lang="es-ES" sz="2000" b="1" dirty="0" smtClean="0">
                <a:solidFill>
                  <a:srgbClr val="000000"/>
                </a:solidFill>
                <a:latin typeface="Calibri" panose="020F0502020204030204" pitchFamily="34" charset="0"/>
                <a:sym typeface="Wingdings" panose="05000000000000000000" pitchFamily="2" charset="2"/>
              </a:rPr>
              <a:t>Ofertas</a:t>
            </a:r>
            <a:r>
              <a:rPr lang="es-ES" sz="2000" dirty="0" smtClean="0">
                <a:solidFill>
                  <a:srgbClr val="000000"/>
                </a:solidFill>
                <a:latin typeface="Calibri" panose="020F0502020204030204" pitchFamily="34" charset="0"/>
                <a:sym typeface="Wingdings" panose="05000000000000000000" pitchFamily="2" charset="2"/>
              </a:rPr>
              <a:t> y </a:t>
            </a:r>
            <a:r>
              <a:rPr lang="es-ES" sz="2000" b="1" dirty="0" smtClean="0">
                <a:solidFill>
                  <a:srgbClr val="000000"/>
                </a:solidFill>
                <a:latin typeface="Calibri" panose="020F0502020204030204" pitchFamily="34" charset="0"/>
                <a:sym typeface="Wingdings" panose="05000000000000000000" pitchFamily="2" charset="2"/>
              </a:rPr>
              <a:t>Novedades</a:t>
            </a:r>
            <a:r>
              <a:rPr lang="es-ES" sz="2000" dirty="0" smtClean="0">
                <a:solidFill>
                  <a:srgbClr val="000000"/>
                </a:solidFill>
                <a:latin typeface="Calibri" panose="020F0502020204030204" pitchFamily="34" charset="0"/>
                <a:sym typeface="Wingdings" panose="05000000000000000000" pitchFamily="2" charset="2"/>
              </a:rPr>
              <a:t>, con sus correspondientes páginas de texto inventado. </a:t>
            </a:r>
          </a:p>
          <a:p>
            <a:pPr marL="342900" indent="-342900">
              <a:buFont typeface="Arial" panose="020B0604020202020204" pitchFamily="34" charset="0"/>
              <a:buChar char="•"/>
            </a:pPr>
            <a:endParaRPr lang="es-ES" sz="400" dirty="0" smtClean="0">
              <a:solidFill>
                <a:srgbClr val="000000"/>
              </a:solidFill>
              <a:latin typeface="Calibri" panose="020F0502020204030204" pitchFamily="34" charset="0"/>
              <a:sym typeface="Wingdings" panose="05000000000000000000" pitchFamily="2" charset="2"/>
            </a:endParaRPr>
          </a:p>
          <a:p>
            <a:pPr marL="342900" indent="-342900">
              <a:buFont typeface="Arial" panose="020B0604020202020204" pitchFamily="34" charset="0"/>
              <a:buChar char="•"/>
            </a:pPr>
            <a:r>
              <a:rPr lang="es-ES" sz="2000" dirty="0" smtClean="0">
                <a:solidFill>
                  <a:srgbClr val="000000"/>
                </a:solidFill>
                <a:latin typeface="Calibri" panose="020F0502020204030204" pitchFamily="34" charset="0"/>
                <a:sym typeface="Wingdings" panose="05000000000000000000" pitchFamily="2" charset="2"/>
              </a:rPr>
              <a:t>Haz que se vean como en la imagen de abajo y que funcionen correctamente.</a:t>
            </a:r>
            <a:endParaRPr lang="es-ES" sz="2000" dirty="0" smtClean="0">
              <a:solidFill>
                <a:srgbClr val="000000"/>
              </a:solidFill>
              <a:latin typeface="Calibri" panose="020F0502020204030204" pitchFamily="34"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615" y="199294"/>
            <a:ext cx="2074984" cy="1776478"/>
          </a:xfrm>
          <a:prstGeom prst="ellipse">
            <a:avLst/>
          </a:prstGeom>
          <a:ln w="9525">
            <a:solidFill>
              <a:schemeClr val="bg2">
                <a:lumMod val="90000"/>
              </a:schemeClr>
            </a:solidFill>
            <a:miter lim="800000"/>
            <a:headEnd/>
            <a:tailEnd/>
          </a:ln>
          <a:effectLst>
            <a:outerShdw blurRad="50800" dist="38100" dir="5400000" algn="t"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47329"/>
            <a:ext cx="10734675" cy="30193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258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El patrón MVC en el desarrollo de aplicaciones web</a:t>
            </a:r>
            <a:endParaRPr lang="es-ES" sz="3200" b="1" dirty="0"/>
          </a:p>
        </p:txBody>
      </p:sp>
      <p:sp>
        <p:nvSpPr>
          <p:cNvPr id="5" name="CuadroTexto 4"/>
          <p:cNvSpPr txBox="1"/>
          <p:nvPr/>
        </p:nvSpPr>
        <p:spPr>
          <a:xfrm>
            <a:off x="634704" y="1566560"/>
            <a:ext cx="8016927" cy="1600438"/>
          </a:xfrm>
          <a:prstGeom prst="rect">
            <a:avLst/>
          </a:prstGeom>
          <a:noFill/>
        </p:spPr>
        <p:txBody>
          <a:bodyPr wrap="square" rtlCol="0">
            <a:spAutoFit/>
          </a:bodyPr>
          <a:lstStyle/>
          <a:p>
            <a:r>
              <a:rPr lang="es-ES_tradnl" b="1" u="sng" dirty="0" smtClean="0"/>
              <a:t>En resumen</a:t>
            </a:r>
            <a:r>
              <a:rPr lang="es-ES_tradnl" dirty="0" smtClean="0"/>
              <a:t>, el Controlador:</a:t>
            </a:r>
          </a:p>
          <a:p>
            <a:endParaRPr lang="es-ES_tradnl" sz="800" dirty="0" smtClean="0"/>
          </a:p>
          <a:p>
            <a:pPr marL="742950" lvl="1" indent="-285750">
              <a:buFont typeface="Arial" charset="0"/>
              <a:buChar char="•"/>
            </a:pPr>
            <a:r>
              <a:rPr lang="es-ES_tradnl" dirty="0" smtClean="0"/>
              <a:t>Coge la información del usuario, a través de la Vista</a:t>
            </a:r>
          </a:p>
          <a:p>
            <a:pPr marL="742950" lvl="1" indent="-285750">
              <a:buFont typeface="Arial" charset="0"/>
              <a:buChar char="•"/>
            </a:pPr>
            <a:r>
              <a:rPr lang="es-ES_tradnl" dirty="0" smtClean="0"/>
              <a:t>Se comunica con el Modelo, con la Base de Datos</a:t>
            </a:r>
          </a:p>
          <a:p>
            <a:pPr marL="742950" lvl="1" indent="-285750">
              <a:buFont typeface="Arial" charset="0"/>
              <a:buChar char="•"/>
            </a:pPr>
            <a:r>
              <a:rPr lang="es-ES_tradnl" dirty="0" smtClean="0"/>
              <a:t>Recibe los datos del Modelo</a:t>
            </a:r>
          </a:p>
          <a:p>
            <a:pPr marL="742950" lvl="1" indent="-285750">
              <a:buFont typeface="Arial" charset="0"/>
              <a:buChar char="•"/>
            </a:pPr>
            <a:r>
              <a:rPr lang="es-ES_tradnl" dirty="0" smtClean="0"/>
              <a:t>Envía los datos recibidos del Modelo a la Vista, es decir, al usuario.</a:t>
            </a:r>
            <a:endParaRPr lang="es-ES_tradnl" dirty="0"/>
          </a:p>
        </p:txBody>
      </p:sp>
      <p:sp>
        <p:nvSpPr>
          <p:cNvPr id="6" name="Rectángulo 5"/>
          <p:cNvSpPr/>
          <p:nvPr/>
        </p:nvSpPr>
        <p:spPr>
          <a:xfrm>
            <a:off x="681596" y="3493848"/>
            <a:ext cx="4077407" cy="2308324"/>
          </a:xfrm>
          <a:prstGeom prst="rect">
            <a:avLst/>
          </a:prstGeom>
        </p:spPr>
        <p:txBody>
          <a:bodyPr wrap="square">
            <a:spAutoFit/>
          </a:bodyPr>
          <a:lstStyle/>
          <a:p>
            <a:pPr algn="just"/>
            <a:r>
              <a:rPr lang="es-ES" dirty="0">
                <a:solidFill>
                  <a:srgbClr val="000000"/>
                </a:solidFill>
                <a:latin typeface="Tahoma" panose="020B0604030504040204" pitchFamily="34" charset="0"/>
              </a:rPr>
              <a:t>Para que el conjunto funcione, las partes deben interaccionar entre </a:t>
            </a:r>
            <a:r>
              <a:rPr lang="es-ES" dirty="0" smtClean="0">
                <a:solidFill>
                  <a:srgbClr val="000000"/>
                </a:solidFill>
                <a:latin typeface="Tahoma" panose="020B0604030504040204" pitchFamily="34" charset="0"/>
              </a:rPr>
              <a:t>sí.</a:t>
            </a:r>
          </a:p>
          <a:p>
            <a:pPr algn="just"/>
            <a:endParaRPr lang="es-ES" dirty="0" smtClean="0">
              <a:solidFill>
                <a:srgbClr val="000000"/>
              </a:solidFill>
              <a:latin typeface="Tahoma" panose="020B0604030504040204" pitchFamily="34" charset="0"/>
            </a:endParaRPr>
          </a:p>
          <a:p>
            <a:pPr algn="just"/>
            <a:r>
              <a:rPr lang="es-ES" dirty="0" smtClean="0">
                <a:solidFill>
                  <a:srgbClr val="000000"/>
                </a:solidFill>
                <a:latin typeface="Tahoma" panose="020B0604030504040204" pitchFamily="34" charset="0"/>
              </a:rPr>
              <a:t>Podemos encontrar en </a:t>
            </a:r>
            <a:r>
              <a:rPr lang="es-ES" dirty="0">
                <a:solidFill>
                  <a:srgbClr val="000000"/>
                </a:solidFill>
                <a:latin typeface="Tahoma" panose="020B0604030504040204" pitchFamily="34" charset="0"/>
              </a:rPr>
              <a:t>la literatura distintas soluciones</a:t>
            </a:r>
            <a:r>
              <a:rPr lang="es-ES" dirty="0" smtClean="0">
                <a:solidFill>
                  <a:srgbClr val="000000"/>
                </a:solidFill>
                <a:latin typeface="Tahoma" panose="020B0604030504040204" pitchFamily="34" charset="0"/>
              </a:rPr>
              <a:t>.</a:t>
            </a:r>
          </a:p>
          <a:p>
            <a:pPr algn="just"/>
            <a:endParaRPr lang="es-ES" dirty="0" smtClean="0">
              <a:solidFill>
                <a:srgbClr val="000000"/>
              </a:solidFill>
              <a:latin typeface="Tahoma" panose="020B0604030504040204" pitchFamily="34" charset="0"/>
            </a:endParaRPr>
          </a:p>
          <a:p>
            <a:pPr algn="just"/>
            <a:r>
              <a:rPr lang="es-ES" dirty="0" smtClean="0">
                <a:solidFill>
                  <a:srgbClr val="000000"/>
                </a:solidFill>
                <a:latin typeface="Tahoma" panose="020B0604030504040204" pitchFamily="34" charset="0"/>
              </a:rPr>
              <a:t>Nuestra propuesta </a:t>
            </a:r>
            <a:r>
              <a:rPr lang="es-ES" dirty="0">
                <a:solidFill>
                  <a:srgbClr val="000000"/>
                </a:solidFill>
                <a:latin typeface="Tahoma" panose="020B0604030504040204" pitchFamily="34" charset="0"/>
              </a:rPr>
              <a:t>de MVC es la mostrada en la </a:t>
            </a:r>
            <a:r>
              <a:rPr lang="es-ES" dirty="0" smtClean="0">
                <a:solidFill>
                  <a:srgbClr val="000000"/>
                </a:solidFill>
                <a:latin typeface="Tahoma" panose="020B0604030504040204" pitchFamily="34" charset="0"/>
              </a:rPr>
              <a:t>figura. </a:t>
            </a:r>
            <a:endParaRPr lang="es-ES" dirty="0">
              <a:solidFill>
                <a:srgbClr val="000000"/>
              </a:solidFill>
              <a:latin typeface="Tahoma" panose="020B0604030504040204" pitchFamily="34" charset="0"/>
            </a:endParaRPr>
          </a:p>
        </p:txBody>
      </p:sp>
      <p:pic>
        <p:nvPicPr>
          <p:cNvPr id="7" name="Imagen 3"/>
          <p:cNvPicPr>
            <a:picLocks noChangeAspect="1"/>
          </p:cNvPicPr>
          <p:nvPr/>
        </p:nvPicPr>
        <p:blipFill rotWithShape="1">
          <a:blip r:embed="rId2">
            <a:extLst>
              <a:ext uri="{28A0092B-C50C-407E-A947-70E740481C1C}">
                <a14:useLocalDpi xmlns:a14="http://schemas.microsoft.com/office/drawing/2010/main" val="0"/>
              </a:ext>
            </a:extLst>
          </a:blip>
          <a:srcRect l="24046" t="22860" r="26722" b="19905"/>
          <a:stretch/>
        </p:blipFill>
        <p:spPr>
          <a:xfrm>
            <a:off x="5195169" y="3505283"/>
            <a:ext cx="4066062" cy="29543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2042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65610" y="444413"/>
            <a:ext cx="9122448" cy="684810"/>
          </a:xfrm>
        </p:spPr>
        <p:txBody>
          <a:bodyPr>
            <a:normAutofit/>
          </a:bodyPr>
          <a:lstStyle/>
          <a:p>
            <a:r>
              <a:rPr lang="es-ES" sz="2800" b="1" dirty="0" smtClean="0"/>
              <a:t>El patrón MVC en el desarrollo de aplicaciones web</a:t>
            </a:r>
            <a:endParaRPr lang="es-ES" sz="3200" b="1" dirty="0"/>
          </a:p>
        </p:txBody>
      </p:sp>
      <p:sp>
        <p:nvSpPr>
          <p:cNvPr id="3" name="CuadroTexto 2"/>
          <p:cNvSpPr txBox="1"/>
          <p:nvPr/>
        </p:nvSpPr>
        <p:spPr>
          <a:xfrm>
            <a:off x="601580" y="1203368"/>
            <a:ext cx="9175466" cy="5339923"/>
          </a:xfrm>
          <a:prstGeom prst="rect">
            <a:avLst/>
          </a:prstGeom>
          <a:noFill/>
        </p:spPr>
        <p:txBody>
          <a:bodyPr wrap="square" rtlCol="0">
            <a:spAutoFit/>
          </a:bodyPr>
          <a:lstStyle/>
          <a:p>
            <a:pPr algn="just"/>
            <a:r>
              <a:rPr lang="es-ES_tradnl" b="1" u="sng" dirty="0" smtClean="0"/>
              <a:t>Entrando en detalles, el </a:t>
            </a:r>
            <a:r>
              <a:rPr lang="es-ES_tradnl" b="1" u="sng" dirty="0"/>
              <a:t>usuario, a través de la </a:t>
            </a:r>
            <a:r>
              <a:rPr lang="es-ES_tradnl" b="1" u="sng" dirty="0" smtClean="0"/>
              <a:t>Vista, </a:t>
            </a:r>
            <a:r>
              <a:rPr lang="es-ES_tradnl" b="1" u="sng" dirty="0"/>
              <a:t>hace una petición </a:t>
            </a:r>
            <a:r>
              <a:rPr lang="es-ES_tradnl" dirty="0"/>
              <a:t>y esa petición puede pasar por un primer </a:t>
            </a:r>
            <a:r>
              <a:rPr lang="es-ES_tradnl" dirty="0" smtClean="0"/>
              <a:t>filtro. Es </a:t>
            </a:r>
            <a:r>
              <a:rPr lang="es-ES_tradnl" dirty="0"/>
              <a:t>decir, </a:t>
            </a:r>
            <a:r>
              <a:rPr lang="es-ES_tradnl" b="1" u="sng" dirty="0"/>
              <a:t>puede </a:t>
            </a:r>
            <a:r>
              <a:rPr lang="es-ES_tradnl" b="1" u="sng" dirty="0" smtClean="0"/>
              <a:t>haber </a:t>
            </a:r>
            <a:r>
              <a:rPr lang="es-ES_tradnl" b="1" u="sng" dirty="0"/>
              <a:t>una serie de validaciones, que conocemos como validación del cliente</a:t>
            </a:r>
            <a:r>
              <a:rPr lang="es-ES_tradnl" dirty="0"/>
              <a:t>. Validaciones que podemos hacer con </a:t>
            </a:r>
            <a:r>
              <a:rPr lang="es-ES_tradnl" dirty="0" smtClean="0"/>
              <a:t>JavaScript, para </a:t>
            </a:r>
            <a:r>
              <a:rPr lang="es-ES_tradnl" dirty="0"/>
              <a:t>poder mostrar al </a:t>
            </a:r>
            <a:r>
              <a:rPr lang="es-ES_tradnl" dirty="0" smtClean="0"/>
              <a:t>usuario que </a:t>
            </a:r>
            <a:r>
              <a:rPr lang="es-ES_tradnl" dirty="0"/>
              <a:t>la información que está ingresando </a:t>
            </a:r>
            <a:r>
              <a:rPr lang="es-ES_tradnl" dirty="0" smtClean="0"/>
              <a:t>es correcta, inválida, </a:t>
            </a:r>
            <a:r>
              <a:rPr lang="es-ES_tradnl" dirty="0"/>
              <a:t>está tratando de atacar la aplicación o está tratando de colocar información no </a:t>
            </a:r>
            <a:r>
              <a:rPr lang="es-ES_tradnl" dirty="0" smtClean="0"/>
              <a:t>adecuada.</a:t>
            </a:r>
          </a:p>
          <a:p>
            <a:pPr algn="just"/>
            <a:endParaRPr lang="es-ES_tradnl" sz="1200" dirty="0"/>
          </a:p>
          <a:p>
            <a:pPr algn="just"/>
            <a:r>
              <a:rPr lang="es-ES_tradnl" b="1" u="sng" dirty="0" smtClean="0"/>
              <a:t>Después </a:t>
            </a:r>
            <a:r>
              <a:rPr lang="es-ES_tradnl" b="1" u="sng" dirty="0"/>
              <a:t>de </a:t>
            </a:r>
            <a:r>
              <a:rPr lang="es-ES_tradnl" b="1" u="sng" dirty="0" smtClean="0"/>
              <a:t>esa </a:t>
            </a:r>
            <a:r>
              <a:rPr lang="es-ES_tradnl" b="1" u="sng" dirty="0"/>
              <a:t>petición que </a:t>
            </a:r>
            <a:r>
              <a:rPr lang="es-ES_tradnl" dirty="0"/>
              <a:t>hace el usuario que </a:t>
            </a:r>
            <a:r>
              <a:rPr lang="es-ES_tradnl" b="1" u="sng" dirty="0"/>
              <a:t>pasa por el primer </a:t>
            </a:r>
            <a:r>
              <a:rPr lang="es-ES_tradnl" b="1" u="sng" dirty="0" smtClean="0"/>
              <a:t>filtro</a:t>
            </a:r>
            <a:r>
              <a:rPr lang="es-ES_tradnl" dirty="0" smtClean="0"/>
              <a:t>, </a:t>
            </a:r>
            <a:r>
              <a:rPr lang="es-ES_tradnl" b="1" u="sng" dirty="0"/>
              <a:t>esa información llega</a:t>
            </a:r>
            <a:r>
              <a:rPr lang="es-ES_tradnl" dirty="0"/>
              <a:t> a un segundo filtro, a una segunda capa que es </a:t>
            </a:r>
            <a:r>
              <a:rPr lang="es-ES_tradnl" b="1" u="sng" dirty="0"/>
              <a:t>el controlador</a:t>
            </a:r>
            <a:r>
              <a:rPr lang="es-ES_tradnl" dirty="0"/>
              <a:t>. </a:t>
            </a:r>
            <a:r>
              <a:rPr lang="es-ES_tradnl" b="1" u="sng" dirty="0"/>
              <a:t>El controlador hace la validación pero del lado del servidor.</a:t>
            </a:r>
            <a:r>
              <a:rPr lang="es-ES_tradnl" dirty="0"/>
              <a:t> Mira si es coherente, que no es información </a:t>
            </a:r>
            <a:r>
              <a:rPr lang="es-ES_tradnl" dirty="0" smtClean="0"/>
              <a:t>extraña. </a:t>
            </a:r>
            <a:r>
              <a:rPr lang="es-ES_tradnl" b="1" u="sng" dirty="0" smtClean="0"/>
              <a:t>Si </a:t>
            </a:r>
            <a:r>
              <a:rPr lang="es-ES_tradnl" b="1" u="sng" dirty="0"/>
              <a:t>es información válida, pasa </a:t>
            </a:r>
            <a:r>
              <a:rPr lang="es-ES_tradnl" dirty="0"/>
              <a:t>el segundo filtro para dirigirse a la tercera capa que es </a:t>
            </a:r>
            <a:r>
              <a:rPr lang="es-ES_tradnl" b="1" u="sng" dirty="0"/>
              <a:t>el </a:t>
            </a:r>
            <a:r>
              <a:rPr lang="es-ES_tradnl" b="1" u="sng" dirty="0" smtClean="0"/>
              <a:t>modelo</a:t>
            </a:r>
            <a:r>
              <a:rPr lang="es-ES_tradnl" b="1" dirty="0" smtClean="0"/>
              <a:t>.</a:t>
            </a:r>
          </a:p>
          <a:p>
            <a:pPr algn="just"/>
            <a:endParaRPr lang="es-ES_tradnl" sz="1200" b="1" dirty="0"/>
          </a:p>
          <a:p>
            <a:pPr algn="just"/>
            <a:r>
              <a:rPr lang="es-ES_tradnl" b="1" u="sng" dirty="0" smtClean="0"/>
              <a:t>El modelo </a:t>
            </a:r>
            <a:r>
              <a:rPr lang="es-ES_tradnl" b="1" u="sng" dirty="0"/>
              <a:t>decide qué hacer con esa </a:t>
            </a:r>
            <a:r>
              <a:rPr lang="es-ES_tradnl" b="1" u="sng" dirty="0" smtClean="0"/>
              <a:t>información, </a:t>
            </a:r>
            <a:r>
              <a:rPr lang="es-ES_tradnl" dirty="0" smtClean="0"/>
              <a:t>es decir, </a:t>
            </a:r>
            <a:r>
              <a:rPr lang="es-ES_tradnl" b="1" u="sng" dirty="0"/>
              <a:t>si va a </a:t>
            </a:r>
            <a:r>
              <a:rPr lang="es-ES_tradnl" b="1" u="sng" dirty="0" smtClean="0"/>
              <a:t>generar </a:t>
            </a:r>
            <a:r>
              <a:rPr lang="es-ES_tradnl" b="1" u="sng" dirty="0"/>
              <a:t>alguna interacción, si </a:t>
            </a:r>
            <a:r>
              <a:rPr lang="es-ES_tradnl" b="1" u="sng" dirty="0" smtClean="0"/>
              <a:t>irá a </a:t>
            </a:r>
            <a:r>
              <a:rPr lang="es-ES_tradnl" b="1" u="sng" dirty="0"/>
              <a:t>la base de datos</a:t>
            </a:r>
            <a:r>
              <a:rPr lang="es-ES_tradnl" dirty="0"/>
              <a:t> y </a:t>
            </a:r>
            <a:r>
              <a:rPr lang="es-ES_tradnl" dirty="0" smtClean="0"/>
              <a:t>seleccionará datos, etc. </a:t>
            </a:r>
          </a:p>
          <a:p>
            <a:pPr algn="just"/>
            <a:endParaRPr lang="es-ES_tradnl" sz="1100" dirty="0"/>
          </a:p>
          <a:p>
            <a:pPr algn="just"/>
            <a:r>
              <a:rPr lang="es-ES_tradnl" b="1" u="sng" dirty="0" smtClean="0"/>
              <a:t>Cuando </a:t>
            </a:r>
            <a:r>
              <a:rPr lang="es-ES_tradnl" b="1" u="sng" dirty="0"/>
              <a:t>el modelo </a:t>
            </a:r>
            <a:r>
              <a:rPr lang="es-ES_tradnl" b="1" u="sng" dirty="0" smtClean="0"/>
              <a:t>responde, esta </a:t>
            </a:r>
            <a:r>
              <a:rPr lang="es-ES_tradnl" b="1" u="sng" dirty="0"/>
              <a:t>respuesta se devuelve al controlador y el controlador procesa la respuesta para mostrarla a través de la vista </a:t>
            </a:r>
            <a:r>
              <a:rPr lang="es-ES_tradnl" b="1" u="sng" dirty="0" smtClean="0"/>
              <a:t>al usuario</a:t>
            </a:r>
            <a:r>
              <a:rPr lang="es-ES_tradnl" dirty="0" smtClean="0"/>
              <a:t> y </a:t>
            </a:r>
            <a:r>
              <a:rPr lang="es-ES_tradnl" dirty="0"/>
              <a:t>de esta forma el usuario recibe su respuesta</a:t>
            </a:r>
            <a:r>
              <a:rPr lang="es-ES_tradnl" dirty="0" smtClean="0"/>
              <a:t>.</a:t>
            </a:r>
          </a:p>
          <a:p>
            <a:pPr algn="just"/>
            <a:endParaRPr lang="es-ES_tradnl" dirty="0"/>
          </a:p>
        </p:txBody>
      </p:sp>
    </p:spTree>
    <p:extLst>
      <p:ext uri="{BB962C8B-B14F-4D97-AF65-F5344CB8AC3E}">
        <p14:creationId xmlns:p14="http://schemas.microsoft.com/office/powerpoint/2010/main" val="207641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53888" y="419596"/>
            <a:ext cx="9122448" cy="684810"/>
          </a:xfrm>
        </p:spPr>
        <p:txBody>
          <a:bodyPr>
            <a:normAutofit/>
          </a:bodyPr>
          <a:lstStyle/>
          <a:p>
            <a:r>
              <a:rPr lang="es-ES" sz="2800" b="1" dirty="0" smtClean="0"/>
              <a:t>El patrón MVC en el desarrollo de aplicaciones web</a:t>
            </a:r>
            <a:endParaRPr lang="es-ES" sz="3200" b="1" dirty="0"/>
          </a:p>
        </p:txBody>
      </p:sp>
      <p:sp>
        <p:nvSpPr>
          <p:cNvPr id="3" name="CuadroTexto 2"/>
          <p:cNvSpPr txBox="1"/>
          <p:nvPr/>
        </p:nvSpPr>
        <p:spPr>
          <a:xfrm>
            <a:off x="633047" y="1575764"/>
            <a:ext cx="8921261" cy="4339650"/>
          </a:xfrm>
          <a:prstGeom prst="rect">
            <a:avLst/>
          </a:prstGeom>
          <a:noFill/>
        </p:spPr>
        <p:txBody>
          <a:bodyPr wrap="square" rtlCol="0">
            <a:spAutoFit/>
          </a:bodyPr>
          <a:lstStyle/>
          <a:p>
            <a:pPr algn="just"/>
            <a:r>
              <a:rPr lang="es-ES_tradnl" dirty="0"/>
              <a:t>Es decir, NO es una interacción directa para llegar hasta la base de datos. La información tiene que </a:t>
            </a:r>
            <a:r>
              <a:rPr lang="es-ES_tradnl" b="1" u="sng" dirty="0"/>
              <a:t>pasar por una serie de filtros para poder llegar hasta la base de datos y así protegerla</a:t>
            </a:r>
            <a:r>
              <a:rPr lang="es-ES_tradnl" dirty="0"/>
              <a:t>. La respuesta al usuario nuevamente, </a:t>
            </a:r>
            <a:r>
              <a:rPr lang="es-ES_tradnl" dirty="0" smtClean="0"/>
              <a:t>por el mismo camino pero a la inversa, </a:t>
            </a:r>
            <a:r>
              <a:rPr lang="es-ES_tradnl" dirty="0"/>
              <a:t>llegará al usuario y éste se quedará con la vista</a:t>
            </a:r>
            <a:r>
              <a:rPr lang="es-ES_tradnl" dirty="0" smtClean="0"/>
              <a:t>.</a:t>
            </a:r>
            <a:endParaRPr lang="es-ES_tradnl" dirty="0"/>
          </a:p>
          <a:p>
            <a:pPr algn="just"/>
            <a:endParaRPr lang="es-ES_tradnl" sz="1200" dirty="0" smtClean="0"/>
          </a:p>
          <a:p>
            <a:pPr algn="just"/>
            <a:r>
              <a:rPr lang="es-ES_tradnl" dirty="0" smtClean="0"/>
              <a:t>El usuario, verá </a:t>
            </a:r>
            <a:r>
              <a:rPr lang="es-ES_tradnl" dirty="0"/>
              <a:t>el resultado final solamente en la vista y no </a:t>
            </a:r>
            <a:r>
              <a:rPr lang="es-ES_tradnl" dirty="0" smtClean="0"/>
              <a:t>sabrá </a:t>
            </a:r>
            <a:r>
              <a:rPr lang="es-ES_tradnl" dirty="0"/>
              <a:t>qué está sucediendo </a:t>
            </a:r>
            <a:r>
              <a:rPr lang="es-ES_tradnl" dirty="0" smtClean="0"/>
              <a:t>en el </a:t>
            </a:r>
            <a:r>
              <a:rPr lang="es-ES_tradnl" dirty="0"/>
              <a:t>interior de la </a:t>
            </a:r>
            <a:r>
              <a:rPr lang="es-ES_tradnl" dirty="0" smtClean="0"/>
              <a:t>aplicación. Por estas razones, se recomienda </a:t>
            </a:r>
            <a:r>
              <a:rPr lang="es-ES_tradnl" dirty="0"/>
              <a:t>trabajar bajo este modelo cuando estamos utilizando seguridad informática</a:t>
            </a:r>
            <a:r>
              <a:rPr lang="es-ES_tradnl" dirty="0" smtClean="0"/>
              <a:t>.</a:t>
            </a:r>
          </a:p>
          <a:p>
            <a:pPr algn="just"/>
            <a:endParaRPr lang="es-ES_tradnl" sz="1200" dirty="0"/>
          </a:p>
          <a:p>
            <a:pPr algn="just"/>
            <a:r>
              <a:rPr lang="es-ES_tradnl" dirty="0"/>
              <a:t>P</a:t>
            </a:r>
            <a:r>
              <a:rPr lang="es-ES_tradnl" dirty="0" smtClean="0"/>
              <a:t>ara </a:t>
            </a:r>
            <a:r>
              <a:rPr lang="es-ES_tradnl" dirty="0"/>
              <a:t>poder trabajar con este </a:t>
            </a:r>
            <a:r>
              <a:rPr lang="es-ES_tradnl" dirty="0" smtClean="0"/>
              <a:t>modelo, </a:t>
            </a:r>
            <a:r>
              <a:rPr lang="es-ES_tradnl" dirty="0"/>
              <a:t>o con este patrón modelo vista </a:t>
            </a:r>
            <a:r>
              <a:rPr lang="es-ES_tradnl" dirty="0" smtClean="0"/>
              <a:t>controlador, </a:t>
            </a:r>
            <a:r>
              <a:rPr lang="es-ES_tradnl" dirty="0"/>
              <a:t>es necesario que la forma en que escribamos el código lo hagamos en Programación Orientada a Objetos </a:t>
            </a:r>
            <a:r>
              <a:rPr lang="es-ES_tradnl" dirty="0" smtClean="0"/>
              <a:t>(POO) porque </a:t>
            </a:r>
            <a:r>
              <a:rPr lang="es-ES_tradnl" dirty="0"/>
              <a:t>lo que vamos a hacer es </a:t>
            </a:r>
            <a:r>
              <a:rPr lang="es-ES_tradnl" dirty="0" smtClean="0"/>
              <a:t>instanciar, heredar </a:t>
            </a:r>
            <a:r>
              <a:rPr lang="es-ES_tradnl" dirty="0"/>
              <a:t>una serie de clases que van a estar desde el controlador o desde el modelo y que se </a:t>
            </a:r>
            <a:r>
              <a:rPr lang="es-ES_tradnl" dirty="0" smtClean="0"/>
              <a:t>verán </a:t>
            </a:r>
            <a:r>
              <a:rPr lang="es-ES_tradnl" dirty="0"/>
              <a:t>reflejadas en la </a:t>
            </a:r>
            <a:r>
              <a:rPr lang="es-ES_tradnl" dirty="0" smtClean="0"/>
              <a:t>vista, </a:t>
            </a:r>
            <a:r>
              <a:rPr lang="es-ES_tradnl" dirty="0"/>
              <a:t>o que se van a ver reflejadas en el </a:t>
            </a:r>
            <a:r>
              <a:rPr lang="es-ES_tradnl" dirty="0" smtClean="0"/>
              <a:t>controlador, </a:t>
            </a:r>
            <a:r>
              <a:rPr lang="es-ES_tradnl" dirty="0"/>
              <a:t>o que se verán reflejadas en el mismo modelo.</a:t>
            </a:r>
          </a:p>
          <a:p>
            <a:pPr algn="just"/>
            <a:endParaRPr lang="es-ES_tradnl" dirty="0"/>
          </a:p>
        </p:txBody>
      </p:sp>
    </p:spTree>
    <p:extLst>
      <p:ext uri="{BB962C8B-B14F-4D97-AF65-F5344CB8AC3E}">
        <p14:creationId xmlns:p14="http://schemas.microsoft.com/office/powerpoint/2010/main" val="40593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6" name="Rectángulo 5"/>
          <p:cNvSpPr/>
          <p:nvPr/>
        </p:nvSpPr>
        <p:spPr>
          <a:xfrm>
            <a:off x="691661" y="1484734"/>
            <a:ext cx="8428893" cy="923330"/>
          </a:xfrm>
          <a:prstGeom prst="rect">
            <a:avLst/>
          </a:prstGeom>
        </p:spPr>
        <p:txBody>
          <a:bodyPr wrap="square">
            <a:spAutoFit/>
          </a:bodyPr>
          <a:lstStyle/>
          <a:p>
            <a:pPr algn="just"/>
            <a:r>
              <a:rPr lang="es-ES" dirty="0" smtClean="0"/>
              <a:t>A continuación, se plantea y desarrolla un ejemplo de </a:t>
            </a:r>
            <a:r>
              <a:rPr lang="es-ES" dirty="0"/>
              <a:t>aplicación web </a:t>
            </a:r>
            <a:r>
              <a:rPr lang="es-ES" dirty="0" smtClean="0"/>
              <a:t>usando </a:t>
            </a:r>
            <a:r>
              <a:rPr lang="es-ES" dirty="0"/>
              <a:t>como guía de </a:t>
            </a:r>
            <a:r>
              <a:rPr lang="es-ES" b="1" u="sng" dirty="0"/>
              <a:t>diseño este </a:t>
            </a:r>
            <a:r>
              <a:rPr lang="es-ES" b="1" u="sng" dirty="0" smtClean="0"/>
              <a:t>patrón MVC</a:t>
            </a:r>
            <a:r>
              <a:rPr lang="es-ES" dirty="0" smtClean="0"/>
              <a:t>. </a:t>
            </a:r>
            <a:r>
              <a:rPr lang="es-ES" dirty="0"/>
              <a:t>De esta manera </a:t>
            </a:r>
            <a:r>
              <a:rPr lang="es-ES" b="1" u="sng" dirty="0" smtClean="0"/>
              <a:t>veremos </a:t>
            </a:r>
            <a:r>
              <a:rPr lang="es-ES" b="1" u="sng" dirty="0"/>
              <a:t>sus ventajas y nos servirá como </a:t>
            </a:r>
            <a:r>
              <a:rPr lang="es-ES" b="1" u="sng" dirty="0" smtClean="0"/>
              <a:t>introducción a </a:t>
            </a:r>
            <a:r>
              <a:rPr lang="es-ES" b="1" u="sng" dirty="0"/>
              <a:t>la arquitectura </a:t>
            </a:r>
            <a:r>
              <a:rPr lang="es-ES" b="1" u="sng" dirty="0" smtClean="0"/>
              <a:t>que utiliza </a:t>
            </a:r>
            <a:r>
              <a:rPr lang="es-ES" b="1" u="sng" dirty="0" smtClean="0">
                <a:solidFill>
                  <a:schemeClr val="accent5"/>
                </a:solidFill>
              </a:rPr>
              <a:t>Symfony</a:t>
            </a:r>
            <a:r>
              <a:rPr lang="es-ES" b="1" u="sng" dirty="0" smtClean="0"/>
              <a:t>. </a:t>
            </a:r>
            <a:endParaRPr lang="es-ES" b="1" u="sng" dirty="0"/>
          </a:p>
        </p:txBody>
      </p:sp>
      <p:pic>
        <p:nvPicPr>
          <p:cNvPr id="7" name="Imagen 6"/>
          <p:cNvPicPr>
            <a:picLocks noChangeAspect="1"/>
          </p:cNvPicPr>
          <p:nvPr/>
        </p:nvPicPr>
        <p:blipFill>
          <a:blip r:embed="rId2"/>
          <a:stretch>
            <a:fillRect/>
          </a:stretch>
        </p:blipFill>
        <p:spPr>
          <a:xfrm>
            <a:off x="1638067" y="2793270"/>
            <a:ext cx="7353534" cy="3626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03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89057" y="1332814"/>
            <a:ext cx="8540557" cy="3731791"/>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Descripción de la aplicación </a:t>
            </a:r>
          </a:p>
          <a:p>
            <a:pPr algn="just"/>
            <a:endParaRPr lang="es-ES" sz="1600" dirty="0" smtClean="0">
              <a:solidFill>
                <a:schemeClr val="accent3"/>
              </a:solidFill>
              <a:latin typeface="Tahoma" panose="020B0604030504040204" pitchFamily="34" charset="0"/>
              <a:ea typeface="Tahoma" panose="020B0604030504040204" pitchFamily="34" charset="0"/>
              <a:cs typeface="Tahoma" panose="020B0604030504040204" pitchFamily="34" charset="0"/>
            </a:endParaRPr>
          </a:p>
          <a:p>
            <a:pPr algn="just"/>
            <a:r>
              <a:rPr lang="es-ES" u="sng" dirty="0" smtClean="0">
                <a:solidFill>
                  <a:srgbClr val="000000"/>
                </a:solidFill>
                <a:latin typeface="Tahoma" panose="020B0604030504040204" pitchFamily="34" charset="0"/>
                <a:ea typeface="Tahoma" panose="020B0604030504040204" pitchFamily="34" charset="0"/>
                <a:cs typeface="Tahoma" panose="020B0604030504040204" pitchFamily="34" charset="0"/>
              </a:rPr>
              <a:t>Vamos a construir una aplicación web para elaborar y consultar un </a:t>
            </a:r>
            <a:r>
              <a:rPr lang="es-ES" b="1" u="sng" dirty="0" smtClean="0">
                <a:solidFill>
                  <a:srgbClr val="000000"/>
                </a:solidFill>
                <a:latin typeface="Tahoma" panose="020B0604030504040204" pitchFamily="34" charset="0"/>
                <a:ea typeface="Tahoma" panose="020B0604030504040204" pitchFamily="34" charset="0"/>
                <a:cs typeface="Tahoma" panose="020B0604030504040204" pitchFamily="34" charset="0"/>
              </a:rPr>
              <a:t>repositorio de alimentos</a:t>
            </a:r>
            <a:r>
              <a:rPr lang="es-ES" u="sng" dirty="0" smtClean="0">
                <a:solidFill>
                  <a:srgbClr val="000000"/>
                </a:solidFill>
                <a:latin typeface="Tahoma" panose="020B0604030504040204" pitchFamily="34" charset="0"/>
                <a:ea typeface="Tahoma" panose="020B0604030504040204" pitchFamily="34" charset="0"/>
                <a:cs typeface="Tahoma" panose="020B0604030504040204" pitchFamily="34" charset="0"/>
              </a:rPr>
              <a:t> con datos acerca de </a:t>
            </a:r>
            <a:r>
              <a:rPr lang="es-ES" u="sng" dirty="0" smtClean="0">
                <a:solidFill>
                  <a:srgbClr val="000000"/>
                </a:solidFill>
                <a:latin typeface="Tahoma" panose="020B0604030504040204" pitchFamily="34" charset="0"/>
              </a:rPr>
              <a:t>sus propiedades dietéticas. Usaremos una BD para almacenar dichos datos que consistirá en una sola tabla con la siguiente información sobre alimentos: </a:t>
            </a:r>
            <a:endParaRPr lang="es-ES" sz="800" u="sng" dirty="0" smtClean="0">
              <a:solidFill>
                <a:srgbClr val="000000"/>
              </a:solidFill>
              <a:latin typeface="Tahoma" panose="020B0604030504040204" pitchFamily="34" charset="0"/>
            </a:endParaRPr>
          </a:p>
          <a:p>
            <a:endParaRPr lang="es-ES" sz="1200" dirty="0" smtClean="0"/>
          </a:p>
          <a:p>
            <a:pPr marL="742950" lvl="1" indent="-285750">
              <a:buFont typeface="Wingdings" panose="05000000000000000000" pitchFamily="2" charset="2"/>
              <a:buChar char="§"/>
            </a:pPr>
            <a:r>
              <a:rPr lang="es-ES" sz="1600" dirty="0" smtClean="0"/>
              <a:t>Nombre del alimento</a:t>
            </a:r>
          </a:p>
          <a:p>
            <a:pPr marL="742950" lvl="1" indent="-285750">
              <a:buFont typeface="Wingdings" panose="05000000000000000000" pitchFamily="2" charset="2"/>
              <a:buChar char="§"/>
            </a:pPr>
            <a:r>
              <a:rPr lang="es-ES" sz="1600" dirty="0" smtClean="0"/>
              <a:t>Energía (kcal) </a:t>
            </a:r>
          </a:p>
          <a:p>
            <a:pPr marL="742950" lvl="1" indent="-285750">
              <a:buFont typeface="Wingdings" panose="05000000000000000000" pitchFamily="2" charset="2"/>
              <a:buChar char="§"/>
            </a:pPr>
            <a:r>
              <a:rPr lang="es-ES" sz="1600" dirty="0" smtClean="0"/>
              <a:t>Cantidad de proteínas </a:t>
            </a:r>
          </a:p>
          <a:p>
            <a:pPr marL="742950" lvl="1" indent="-285750">
              <a:buFont typeface="Wingdings" panose="05000000000000000000" pitchFamily="2" charset="2"/>
              <a:buChar char="§"/>
            </a:pPr>
            <a:r>
              <a:rPr lang="es-ES" sz="1600" dirty="0" smtClean="0"/>
              <a:t>Cantidad hidratos de carbono (g) </a:t>
            </a:r>
          </a:p>
          <a:p>
            <a:pPr marL="742950" lvl="1" indent="-285750">
              <a:buFont typeface="Wingdings" panose="05000000000000000000" pitchFamily="2" charset="2"/>
              <a:buChar char="§"/>
            </a:pPr>
            <a:r>
              <a:rPr lang="es-ES" sz="1600" dirty="0" smtClean="0"/>
              <a:t>Cantidad de fibra (g)</a:t>
            </a:r>
          </a:p>
          <a:p>
            <a:pPr marL="742950" lvl="1" indent="-285750">
              <a:buFont typeface="Wingdings" panose="05000000000000000000" pitchFamily="2" charset="2"/>
              <a:buChar char="§"/>
            </a:pPr>
            <a:r>
              <a:rPr lang="es-ES" sz="1600" dirty="0" smtClean="0"/>
              <a:t>Cantidad de grasa (g)</a:t>
            </a:r>
            <a:endParaRPr lang="es-ES" sz="700" dirty="0"/>
          </a:p>
          <a:p>
            <a:pPr lvl="1"/>
            <a:endParaRPr lang="es-ES" sz="1100" i="1" dirty="0" smtClean="0"/>
          </a:p>
          <a:p>
            <a:pPr lvl="1"/>
            <a:r>
              <a:rPr lang="es-ES" sz="1400" i="1" dirty="0" smtClean="0"/>
              <a:t>[todo ello por cada 100 gramos de alimento] </a:t>
            </a:r>
            <a:endParaRPr lang="es-ES" sz="1400" i="1" dirty="0"/>
          </a:p>
        </p:txBody>
      </p:sp>
      <p:sp>
        <p:nvSpPr>
          <p:cNvPr id="4" name="Rectángulo 3"/>
          <p:cNvSpPr/>
          <p:nvPr/>
        </p:nvSpPr>
        <p:spPr>
          <a:xfrm>
            <a:off x="677333" y="5300411"/>
            <a:ext cx="8771467" cy="1046440"/>
          </a:xfrm>
          <a:prstGeom prst="rect">
            <a:avLst/>
          </a:prstGeom>
        </p:spPr>
        <p:txBody>
          <a:bodyPr wrap="square">
            <a:spAutoFit/>
          </a:bodyPr>
          <a:lstStyle/>
          <a:p>
            <a:r>
              <a:rPr lang="es-ES" dirty="0">
                <a:solidFill>
                  <a:srgbClr val="000000"/>
                </a:solidFill>
                <a:latin typeface="Tahoma" panose="020B0604030504040204" pitchFamily="34" charset="0"/>
              </a:rPr>
              <a:t>La aplicación </a:t>
            </a:r>
            <a:r>
              <a:rPr lang="es-ES" dirty="0" smtClean="0">
                <a:solidFill>
                  <a:srgbClr val="000000"/>
                </a:solidFill>
                <a:latin typeface="Tahoma" panose="020B0604030504040204" pitchFamily="34" charset="0"/>
              </a:rPr>
              <a:t>permitirá, entre otros, insertar </a:t>
            </a:r>
            <a:r>
              <a:rPr lang="es-ES" dirty="0">
                <a:solidFill>
                  <a:srgbClr val="000000"/>
                </a:solidFill>
                <a:latin typeface="Tahoma" panose="020B0604030504040204" pitchFamily="34" charset="0"/>
              </a:rPr>
              <a:t>nuevos </a:t>
            </a:r>
            <a:r>
              <a:rPr lang="es-ES" dirty="0" smtClean="0">
                <a:solidFill>
                  <a:srgbClr val="000000"/>
                </a:solidFill>
                <a:latin typeface="Tahoma" panose="020B0604030504040204" pitchFamily="34" charset="0"/>
              </a:rPr>
              <a:t>alimentos, realizar </a:t>
            </a:r>
            <a:r>
              <a:rPr lang="es-ES" dirty="0">
                <a:solidFill>
                  <a:srgbClr val="000000"/>
                </a:solidFill>
                <a:latin typeface="Tahoma" panose="020B0604030504040204" pitchFamily="34" charset="0"/>
              </a:rPr>
              <a:t>consultas por </a:t>
            </a:r>
            <a:r>
              <a:rPr lang="es-ES" dirty="0" smtClean="0">
                <a:solidFill>
                  <a:srgbClr val="000000"/>
                </a:solidFill>
                <a:latin typeface="Tahoma" panose="020B0604030504040204" pitchFamily="34" charset="0"/>
              </a:rPr>
              <a:t>nombre de alimento y </a:t>
            </a:r>
            <a:r>
              <a:rPr lang="es-ES" dirty="0">
                <a:solidFill>
                  <a:srgbClr val="000000"/>
                </a:solidFill>
                <a:latin typeface="Tahoma" panose="020B0604030504040204" pitchFamily="34" charset="0"/>
              </a:rPr>
              <a:t>por </a:t>
            </a:r>
            <a:r>
              <a:rPr lang="es-ES" dirty="0" smtClean="0">
                <a:solidFill>
                  <a:srgbClr val="000000"/>
                </a:solidFill>
                <a:latin typeface="Tahoma" panose="020B0604030504040204" pitchFamily="34" charset="0"/>
              </a:rPr>
              <a:t>energía, etc. </a:t>
            </a:r>
            <a:endParaRPr lang="es-ES" dirty="0">
              <a:solidFill>
                <a:srgbClr val="000000"/>
              </a:solidFill>
              <a:latin typeface="Tahoma" panose="020B0604030504040204" pitchFamily="34" charset="0"/>
            </a:endParaRPr>
          </a:p>
          <a:p>
            <a:endParaRPr lang="es-ES" sz="800" dirty="0">
              <a:solidFill>
                <a:srgbClr val="000000"/>
              </a:solidFill>
              <a:latin typeface="Tahoma" panose="020B0604030504040204" pitchFamily="34" charset="0"/>
            </a:endParaRPr>
          </a:p>
          <a:p>
            <a:r>
              <a:rPr lang="es-ES" dirty="0" smtClean="0">
                <a:solidFill>
                  <a:srgbClr val="000000"/>
                </a:solidFill>
                <a:latin typeface="Tahoma" panose="020B0604030504040204" pitchFamily="34" charset="0"/>
              </a:rPr>
              <a:t>Además, contará </a:t>
            </a:r>
            <a:r>
              <a:rPr lang="es-ES" dirty="0">
                <a:solidFill>
                  <a:srgbClr val="000000"/>
                </a:solidFill>
                <a:latin typeface="Tahoma" panose="020B0604030504040204" pitchFamily="34" charset="0"/>
              </a:rPr>
              <a:t>con un </a:t>
            </a:r>
            <a:r>
              <a:rPr lang="es-ES" u="sng" dirty="0">
                <a:solidFill>
                  <a:srgbClr val="000000"/>
                </a:solidFill>
                <a:latin typeface="Tahoma" panose="020B0604030504040204" pitchFamily="34" charset="0"/>
              </a:rPr>
              <a:t>menú accesible desde cualquier parte </a:t>
            </a:r>
            <a:r>
              <a:rPr lang="es-ES" dirty="0">
                <a:solidFill>
                  <a:srgbClr val="000000"/>
                </a:solidFill>
                <a:latin typeface="Tahoma" panose="020B0604030504040204" pitchFamily="34" charset="0"/>
              </a:rPr>
              <a:t>de la aplicación. </a:t>
            </a:r>
            <a:endParaRPr lang="es-ES" dirty="0"/>
          </a:p>
        </p:txBody>
      </p:sp>
      <p:pic>
        <p:nvPicPr>
          <p:cNvPr id="6" name="Imagen 5"/>
          <p:cNvPicPr>
            <a:picLocks noChangeAspect="1"/>
          </p:cNvPicPr>
          <p:nvPr/>
        </p:nvPicPr>
        <p:blipFill>
          <a:blip r:embed="rId2"/>
          <a:stretch>
            <a:fillRect/>
          </a:stretch>
        </p:blipFill>
        <p:spPr>
          <a:xfrm>
            <a:off x="5369287" y="3144358"/>
            <a:ext cx="6529946" cy="18356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1010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8B9C70-7813-4AD3-B163-A5C716C62E0E}"/>
              </a:ext>
            </a:extLst>
          </p:cNvPr>
          <p:cNvSpPr>
            <a:spLocks noGrp="1"/>
          </p:cNvSpPr>
          <p:nvPr>
            <p:ph type="title"/>
          </p:nvPr>
        </p:nvSpPr>
        <p:spPr>
          <a:xfrm>
            <a:off x="677334" y="609600"/>
            <a:ext cx="9122448" cy="1320800"/>
          </a:xfrm>
        </p:spPr>
        <p:txBody>
          <a:bodyPr>
            <a:normAutofit/>
          </a:bodyPr>
          <a:lstStyle/>
          <a:p>
            <a:r>
              <a:rPr lang="es-ES" sz="2800" b="1" dirty="0" smtClean="0"/>
              <a:t>Aplicación de ejemplo</a:t>
            </a:r>
            <a:endParaRPr lang="es-ES" sz="3200" b="1" dirty="0"/>
          </a:p>
        </p:txBody>
      </p:sp>
      <p:sp>
        <p:nvSpPr>
          <p:cNvPr id="3" name="Rectángulo 2"/>
          <p:cNvSpPr/>
          <p:nvPr/>
        </p:nvSpPr>
        <p:spPr>
          <a:xfrm>
            <a:off x="677333" y="1414875"/>
            <a:ext cx="8619065" cy="2262158"/>
          </a:xfrm>
          <a:prstGeom prst="rect">
            <a:avLst/>
          </a:prstGeom>
        </p:spPr>
        <p:txBody>
          <a:bodyPr wrap="square">
            <a:spAutoFit/>
          </a:bodyPr>
          <a:lstStyle/>
          <a:p>
            <a:pPr algn="just"/>
            <a:r>
              <a:rPr lang="es-E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Organización de los archivos</a:t>
            </a:r>
          </a:p>
          <a:p>
            <a:pPr algn="just"/>
            <a:endParaRPr lang="es-ES" sz="1600" dirty="0" smtClean="0">
              <a:solidFill>
                <a:schemeClr val="accent3"/>
              </a:solidFill>
              <a:latin typeface="Tahoma" panose="020B0604030504040204" pitchFamily="34" charset="0"/>
              <a:ea typeface="Tahoma" panose="020B0604030504040204" pitchFamily="34" charset="0"/>
              <a:cs typeface="Tahoma" panose="020B0604030504040204" pitchFamily="34" charset="0"/>
            </a:endParaRPr>
          </a:p>
          <a:p>
            <a:r>
              <a:rPr lang="es-ES" dirty="0" smtClean="0"/>
              <a:t>La "anatomía" de </a:t>
            </a:r>
            <a:r>
              <a:rPr lang="es-ES" dirty="0"/>
              <a:t>una aplicación web típica consiste en: </a:t>
            </a:r>
            <a:endParaRPr lang="es-ES" dirty="0" smtClean="0"/>
          </a:p>
          <a:p>
            <a:endParaRPr lang="es-ES" sz="1100" dirty="0"/>
          </a:p>
          <a:p>
            <a:pPr marL="800100" lvl="1" indent="-342900" algn="just">
              <a:buAutoNum type="arabicPeriod"/>
            </a:pPr>
            <a:r>
              <a:rPr lang="es-ES" dirty="0" smtClean="0"/>
              <a:t> </a:t>
            </a:r>
            <a:r>
              <a:rPr lang="es-ES" b="1" u="sng" dirty="0" smtClean="0"/>
              <a:t>El </a:t>
            </a:r>
            <a:r>
              <a:rPr lang="es-ES" b="1" u="sng" dirty="0"/>
              <a:t>código que será procesado en el servidor </a:t>
            </a:r>
            <a:r>
              <a:rPr lang="es-ES" dirty="0"/>
              <a:t>(PHP, Java, Python, </a:t>
            </a:r>
            <a:r>
              <a:rPr lang="es-ES" dirty="0" smtClean="0"/>
              <a:t>etc.) </a:t>
            </a:r>
            <a:r>
              <a:rPr lang="es-ES" dirty="0"/>
              <a:t>para construir dinámicamente la respuesta. </a:t>
            </a:r>
            <a:endParaRPr lang="es-ES" dirty="0" smtClean="0"/>
          </a:p>
          <a:p>
            <a:pPr marL="800100" lvl="1" indent="-342900" algn="just">
              <a:buAutoNum type="arabicPeriod"/>
            </a:pPr>
            <a:endParaRPr lang="es-ES" sz="800" dirty="0"/>
          </a:p>
          <a:p>
            <a:pPr lvl="1" algn="just"/>
            <a:r>
              <a:rPr lang="es-ES" dirty="0"/>
              <a:t>2. </a:t>
            </a:r>
            <a:r>
              <a:rPr lang="es-ES" dirty="0" smtClean="0"/>
              <a:t> </a:t>
            </a:r>
            <a:r>
              <a:rPr lang="es-ES" b="1" u="sng" dirty="0" smtClean="0"/>
              <a:t>Los </a:t>
            </a:r>
            <a:r>
              <a:rPr lang="es-ES" b="1" u="sng" dirty="0" err="1" smtClean="0"/>
              <a:t>assets</a:t>
            </a:r>
            <a:r>
              <a:rPr lang="es-ES" b="1" u="sng" dirty="0" smtClean="0"/>
              <a:t> (activos) </a:t>
            </a:r>
            <a:r>
              <a:rPr lang="es-ES" dirty="0"/>
              <a:t>de la aplicación, </a:t>
            </a:r>
            <a:r>
              <a:rPr lang="es-ES" dirty="0" smtClean="0"/>
              <a:t>que son aquellos</a:t>
            </a:r>
            <a:r>
              <a:rPr lang="es-ES" b="1" u="sng" dirty="0" smtClean="0"/>
              <a:t> </a:t>
            </a:r>
            <a:r>
              <a:rPr lang="es-ES" b="1" u="sng" dirty="0"/>
              <a:t>archivos </a:t>
            </a:r>
            <a:r>
              <a:rPr lang="es-ES" b="1" u="sng" dirty="0" smtClean="0"/>
              <a:t>servidos directamente, </a:t>
            </a:r>
            <a:r>
              <a:rPr lang="es-ES" b="1" u="sng" dirty="0"/>
              <a:t>sin ningún tipo de proceso</a:t>
            </a:r>
            <a:r>
              <a:rPr lang="es-ES" dirty="0"/>
              <a:t>. Suelen ser </a:t>
            </a:r>
            <a:r>
              <a:rPr lang="es-ES" b="1" u="sng" dirty="0"/>
              <a:t>imágenes, </a:t>
            </a:r>
            <a:r>
              <a:rPr lang="es-ES" b="1" u="sng" dirty="0" err="1" smtClean="0"/>
              <a:t>css</a:t>
            </a:r>
            <a:r>
              <a:rPr lang="es-ES" b="1" u="sng" dirty="0" smtClean="0"/>
              <a:t> </a:t>
            </a:r>
            <a:r>
              <a:rPr lang="es-ES" b="1" u="sng" dirty="0"/>
              <a:t>y </a:t>
            </a:r>
            <a:r>
              <a:rPr lang="es-ES" b="1" u="sng" dirty="0" err="1" smtClean="0"/>
              <a:t>js</a:t>
            </a:r>
            <a:r>
              <a:rPr lang="es-ES" b="1" u="sng" dirty="0" smtClean="0"/>
              <a:t>. </a:t>
            </a:r>
            <a:endParaRPr lang="es-ES" b="1" u="sng" dirty="0"/>
          </a:p>
        </p:txBody>
      </p:sp>
      <p:sp>
        <p:nvSpPr>
          <p:cNvPr id="7" name="Rectángulo 6"/>
          <p:cNvSpPr/>
          <p:nvPr/>
        </p:nvSpPr>
        <p:spPr>
          <a:xfrm>
            <a:off x="3264344" y="3854303"/>
            <a:ext cx="6067224" cy="2585323"/>
          </a:xfrm>
          <a:prstGeom prst="rect">
            <a:avLst/>
          </a:prstGeom>
        </p:spPr>
        <p:txBody>
          <a:bodyPr wrap="square">
            <a:spAutoFit/>
          </a:bodyPr>
          <a:lstStyle/>
          <a:p>
            <a:pPr algn="just"/>
            <a:r>
              <a:rPr lang="es-ES" b="1" u="sng" dirty="0" smtClean="0">
                <a:solidFill>
                  <a:srgbClr val="000000"/>
                </a:solidFill>
                <a:latin typeface="+mj-lt"/>
              </a:rPr>
              <a:t>Esta organización pretende que </a:t>
            </a:r>
            <a:r>
              <a:rPr lang="es-ES" b="1" u="sng" dirty="0">
                <a:solidFill>
                  <a:srgbClr val="000000"/>
                </a:solidFill>
                <a:latin typeface="+mj-lt"/>
              </a:rPr>
              <a:t>no se pueda acceder desde el navegador más que al código </a:t>
            </a:r>
            <a:r>
              <a:rPr lang="es-ES" b="1" u="sng" dirty="0" smtClean="0">
                <a:solidFill>
                  <a:srgbClr val="000000"/>
                </a:solidFill>
                <a:latin typeface="+mj-lt"/>
              </a:rPr>
              <a:t>imprescindible</a:t>
            </a:r>
            <a:r>
              <a:rPr lang="es-ES" b="1" dirty="0" smtClean="0">
                <a:solidFill>
                  <a:srgbClr val="000000"/>
                </a:solidFill>
                <a:latin typeface="+mj-lt"/>
              </a:rPr>
              <a:t> </a:t>
            </a:r>
            <a:r>
              <a:rPr lang="es-ES" dirty="0">
                <a:solidFill>
                  <a:srgbClr val="000000"/>
                </a:solidFill>
                <a:latin typeface="+mj-lt"/>
              </a:rPr>
              <a:t>para </a:t>
            </a:r>
            <a:r>
              <a:rPr lang="es-ES" dirty="0" smtClean="0">
                <a:solidFill>
                  <a:srgbClr val="000000"/>
                </a:solidFill>
                <a:latin typeface="+mj-lt"/>
              </a:rPr>
              <a:t>que </a:t>
            </a:r>
            <a:r>
              <a:rPr lang="es-ES" dirty="0">
                <a:solidFill>
                  <a:srgbClr val="000000"/>
                </a:solidFill>
                <a:latin typeface="+mj-lt"/>
              </a:rPr>
              <a:t>funcione. </a:t>
            </a:r>
            <a:r>
              <a:rPr lang="es-ES" dirty="0" smtClean="0">
                <a:solidFill>
                  <a:srgbClr val="000000"/>
                </a:solidFill>
                <a:latin typeface="+mj-lt"/>
              </a:rPr>
              <a:t>Consiste, </a:t>
            </a:r>
            <a:r>
              <a:rPr lang="es-ES" dirty="0">
                <a:solidFill>
                  <a:srgbClr val="000000"/>
                </a:solidFill>
                <a:latin typeface="+mj-lt"/>
              </a:rPr>
              <a:t>simplemente, </a:t>
            </a:r>
            <a:r>
              <a:rPr lang="es-ES" dirty="0" smtClean="0">
                <a:solidFill>
                  <a:srgbClr val="000000"/>
                </a:solidFill>
                <a:latin typeface="+mj-lt"/>
              </a:rPr>
              <a:t>en </a:t>
            </a:r>
            <a:r>
              <a:rPr lang="es-ES" b="1" u="sng" dirty="0" smtClean="0">
                <a:solidFill>
                  <a:srgbClr val="000000"/>
                </a:solidFill>
                <a:latin typeface="+mj-lt"/>
              </a:rPr>
              <a:t>colocar </a:t>
            </a:r>
            <a:r>
              <a:rPr lang="es-ES" b="1" u="sng" dirty="0">
                <a:solidFill>
                  <a:srgbClr val="000000"/>
                </a:solidFill>
                <a:latin typeface="+mj-lt"/>
              </a:rPr>
              <a:t>en el </a:t>
            </a:r>
            <a:r>
              <a:rPr lang="es-ES" b="1" i="1" u="sng" dirty="0" smtClean="0">
                <a:solidFill>
                  <a:srgbClr val="000000"/>
                </a:solidFill>
                <a:latin typeface="+mj-lt"/>
              </a:rPr>
              <a:t>Directorio Principal </a:t>
            </a:r>
            <a:r>
              <a:rPr lang="es-ES" b="1" u="sng" dirty="0" smtClean="0">
                <a:solidFill>
                  <a:srgbClr val="000000"/>
                </a:solidFill>
                <a:latin typeface="+mj-lt"/>
              </a:rPr>
              <a:t>sólo </a:t>
            </a:r>
            <a:r>
              <a:rPr lang="es-ES" b="1" u="sng" dirty="0">
                <a:solidFill>
                  <a:srgbClr val="000000"/>
                </a:solidFill>
                <a:latin typeface="+mj-lt"/>
              </a:rPr>
              <a:t>los activos y los scripts PHP de entrada a la aplicación.</a:t>
            </a:r>
            <a:r>
              <a:rPr lang="es-ES" dirty="0">
                <a:solidFill>
                  <a:srgbClr val="000000"/>
                </a:solidFill>
                <a:latin typeface="+mj-lt"/>
              </a:rPr>
              <a:t> El resto de archivos, fundamentalmente librerías </a:t>
            </a:r>
            <a:r>
              <a:rPr lang="es-ES" dirty="0" err="1">
                <a:solidFill>
                  <a:srgbClr val="000000"/>
                </a:solidFill>
                <a:latin typeface="+mj-lt"/>
              </a:rPr>
              <a:t>PHP's</a:t>
            </a:r>
            <a:r>
              <a:rPr lang="es-ES" dirty="0">
                <a:solidFill>
                  <a:srgbClr val="000000"/>
                </a:solidFill>
                <a:latin typeface="+mj-lt"/>
              </a:rPr>
              <a:t> y ficheros de configuración (XML, YAML, JSON, etcétera), se ubicarán fuera del </a:t>
            </a:r>
            <a:r>
              <a:rPr lang="es-ES" i="1" dirty="0">
                <a:solidFill>
                  <a:srgbClr val="000000"/>
                </a:solidFill>
              </a:rPr>
              <a:t>Directorio Principal </a:t>
            </a:r>
            <a:r>
              <a:rPr lang="es-ES" i="1" dirty="0" smtClean="0">
                <a:solidFill>
                  <a:srgbClr val="000000"/>
                </a:solidFill>
              </a:rPr>
              <a:t>(</a:t>
            </a:r>
            <a:r>
              <a:rPr lang="es-ES" i="1" dirty="0" err="1" smtClean="0">
                <a:solidFill>
                  <a:srgbClr val="000000"/>
                </a:solidFill>
                <a:latin typeface="+mj-lt"/>
              </a:rPr>
              <a:t>Document</a:t>
            </a:r>
            <a:r>
              <a:rPr lang="es-ES" i="1" dirty="0" smtClean="0">
                <a:solidFill>
                  <a:srgbClr val="000000"/>
                </a:solidFill>
                <a:latin typeface="+mj-lt"/>
              </a:rPr>
              <a:t> </a:t>
            </a:r>
            <a:r>
              <a:rPr lang="es-ES" i="1" dirty="0" err="1" smtClean="0">
                <a:solidFill>
                  <a:srgbClr val="000000"/>
                </a:solidFill>
                <a:latin typeface="+mj-lt"/>
              </a:rPr>
              <a:t>Root</a:t>
            </a:r>
            <a:r>
              <a:rPr lang="es-ES" i="1" dirty="0" smtClean="0">
                <a:solidFill>
                  <a:srgbClr val="000000"/>
                </a:solidFill>
                <a:latin typeface="+mj-lt"/>
              </a:rPr>
              <a:t>)</a:t>
            </a:r>
            <a:r>
              <a:rPr lang="es-ES" dirty="0" smtClean="0">
                <a:solidFill>
                  <a:srgbClr val="000000"/>
                </a:solidFill>
                <a:latin typeface="+mj-lt"/>
              </a:rPr>
              <a:t> </a:t>
            </a:r>
            <a:r>
              <a:rPr lang="es-ES" dirty="0">
                <a:solidFill>
                  <a:srgbClr val="000000"/>
                </a:solidFill>
                <a:latin typeface="+mj-lt"/>
              </a:rPr>
              <a:t>y serán incluidos por los scripts de inicio según lo requieran. </a:t>
            </a:r>
            <a:endParaRPr lang="es-ES" dirty="0">
              <a:latin typeface="+mj-lt"/>
            </a:endParaRPr>
          </a:p>
        </p:txBody>
      </p:sp>
      <p:pic>
        <p:nvPicPr>
          <p:cNvPr id="9" name="Imagen 5"/>
          <p:cNvPicPr>
            <a:picLocks noChangeAspect="1"/>
          </p:cNvPicPr>
          <p:nvPr/>
        </p:nvPicPr>
        <p:blipFill>
          <a:blip r:embed="rId2"/>
          <a:stretch>
            <a:fillRect/>
          </a:stretch>
        </p:blipFill>
        <p:spPr>
          <a:xfrm>
            <a:off x="677335" y="3936364"/>
            <a:ext cx="2329104" cy="24843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93043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9473</TotalTime>
  <Words>4182</Words>
  <Application>Microsoft Office PowerPoint</Application>
  <PresentationFormat>Personalizado</PresentationFormat>
  <Paragraphs>772</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Faceta</vt:lpstr>
      <vt:lpstr>UD-08: El patrón software MVC</vt:lpstr>
      <vt:lpstr>El patrón MVC en el desarrollo de aplicaciones web</vt:lpstr>
      <vt:lpstr>El patrón MVC en el desarrollo de aplicaciones web</vt:lpstr>
      <vt:lpstr>El patrón MVC en el desarrollo de aplicaciones web</vt:lpstr>
      <vt:lpstr>El patrón MVC en el desarrollo de aplicaciones web</vt:lpstr>
      <vt:lpstr>El patrón MVC en el desarrollo de aplicaciones web</vt:lpstr>
      <vt:lpstr>Aplicación de ejemplo</vt:lpstr>
      <vt:lpstr>Aplicación de ejemplo</vt:lpstr>
      <vt:lpstr>Aplicación de ejemplo</vt:lpstr>
      <vt:lpstr>Aplicación de ejemplo</vt:lpstr>
      <vt:lpstr>Aplicación de ejemplo</vt:lpstr>
      <vt:lpstr>Aplicación de ejemplo</vt:lpstr>
      <vt:lpstr>Presentación de PowerPoint</vt:lpstr>
      <vt:lpstr>Aplicación de ejemplo</vt:lpstr>
      <vt:lpstr>Aplicación de ejemplo</vt:lpstr>
      <vt:lpstr>Presentación de PowerPoint</vt:lpstr>
      <vt:lpstr>Aplicación de ejemplo</vt:lpstr>
      <vt:lpstr>Presentación de PowerPoint</vt:lpstr>
      <vt:lpstr>Aplicación de ejemplo</vt:lpstr>
      <vt:lpstr>Presentación de PowerPoint</vt:lpstr>
      <vt:lpstr>Aplicación de ejemplo</vt:lpstr>
      <vt:lpstr>Presentación de PowerPoint</vt:lpstr>
      <vt:lpstr>Presentación de PowerPoint</vt:lpstr>
      <vt:lpstr>Presentación de PowerPoint</vt:lpstr>
      <vt:lpstr>Aplicación de ejemplo</vt:lpstr>
      <vt:lpstr>Presentación de PowerPoint</vt:lpstr>
      <vt:lpstr>Aplicación de ejemplo</vt:lpstr>
      <vt:lpstr>Presentación de PowerPoint</vt:lpstr>
      <vt:lpstr>Aplicación de ejemplo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UD8</dc:title>
  <dc:creator>Pascual Martínez Flores</dc:creator>
  <cp:lastModifiedBy>Miguel</cp:lastModifiedBy>
  <cp:revision>1552</cp:revision>
  <cp:lastPrinted>2019-12-03T21:48:35Z</cp:lastPrinted>
  <dcterms:created xsi:type="dcterms:W3CDTF">2017-09-10T10:03:07Z</dcterms:created>
  <dcterms:modified xsi:type="dcterms:W3CDTF">2020-12-15T19:23:54Z</dcterms:modified>
</cp:coreProperties>
</file>