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3"/>
  </p:notesMasterIdLst>
  <p:sldIdLst>
    <p:sldId id="269" r:id="rId2"/>
  </p:sldIdLst>
  <p:sldSz cx="24384000" cy="13716000"/>
  <p:notesSz cx="6858000" cy="9144000"/>
  <p:embeddedFontLst>
    <p:embeddedFont>
      <p:font typeface="Helvetica Neue" panose="020B0604020202020204" charset="0"/>
      <p:regular r:id="rId4"/>
      <p:bold r:id="rId5"/>
      <p:italic r:id="rId6"/>
      <p:boldItalic r:id="rId7"/>
    </p:embeddedFont>
    <p:embeddedFont>
      <p:font typeface="Ubuntu" panose="020B060402020202020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41DCFE-E4EC-4725-B236-D41DF643B1CE}">
  <a:tblStyle styleId="{FD41DCFE-E4EC-4725-B236-D41DF643B1CE}" styleName="Table_0">
    <a:wholeTbl>
      <a:tcTxStyle b="off" i="off">
        <a:font>
          <a:latin typeface="Avenir Next Medium"/>
          <a:ea typeface="Avenir Next Medium"/>
          <a:cs typeface="Avenir Next Medium"/>
        </a:font>
        <a:srgbClr val="5B5854"/>
      </a:tcTxStyle>
      <a:tcStyle>
        <a:tcBdr>
          <a:left>
            <a:ln w="25400" cap="flat" cmpd="sng">
              <a:solidFill>
                <a:srgbClr val="5B5854"/>
              </a:solidFill>
              <a:prstDash val="dashDot"/>
              <a:round/>
              <a:headEnd type="none" w="sm" len="sm"/>
              <a:tailEnd type="none" w="sm" len="sm"/>
            </a:ln>
          </a:left>
          <a:right>
            <a:ln w="25400" cap="flat" cmpd="sng">
              <a:solidFill>
                <a:srgbClr val="5B5854"/>
              </a:solidFill>
              <a:prstDash val="dashDot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25400" cap="flat" cmpd="sng">
              <a:solidFill>
                <a:srgbClr val="5B5854"/>
              </a:solidFill>
              <a:prstDash val="dashDot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FFFFFF">
              <a:alpha val="16862"/>
            </a:srgbClr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381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809E35">
              <a:alpha val="9803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venir Next Demi Bold"/>
          <a:ea typeface="Avenir Next Demi Bold"/>
          <a:cs typeface="Avenir Next Demi Bold"/>
        </a:font>
        <a:srgbClr val="5B5854"/>
      </a:tcTxStyle>
      <a:tcStyle>
        <a:tcBdr>
          <a:left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5B585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619E5C">
              <a:alpha val="14901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ean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22491191" y="792733"/>
            <a:ext cx="768859" cy="535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3000"/>
              <a:buFont typeface="Ubuntu"/>
              <a:buNone/>
              <a:defRPr sz="3000" b="0" i="0" u="none" strike="noStrike" cap="none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3000"/>
              <a:buFont typeface="Ubuntu"/>
              <a:buNone/>
              <a:defRPr sz="3000" b="0" i="0" u="none" strike="noStrike" cap="none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3000"/>
              <a:buFont typeface="Ubuntu"/>
              <a:buNone/>
              <a:defRPr sz="3000" b="0" i="0" u="none" strike="noStrike" cap="none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3000"/>
              <a:buFont typeface="Ubuntu"/>
              <a:buNone/>
              <a:defRPr sz="3000" b="0" i="0" u="none" strike="noStrike" cap="none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3000"/>
              <a:buFont typeface="Ubuntu"/>
              <a:buNone/>
              <a:defRPr sz="3000" b="0" i="0" u="none" strike="noStrike" cap="none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3000"/>
              <a:buFont typeface="Ubuntu"/>
              <a:buNone/>
              <a:defRPr sz="3000" b="0" i="0" u="none" strike="noStrike" cap="none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3000"/>
              <a:buFont typeface="Ubuntu"/>
              <a:buNone/>
              <a:defRPr sz="3000" b="0" i="0" u="none" strike="noStrike" cap="none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3000"/>
              <a:buFont typeface="Ubuntu"/>
              <a:buNone/>
              <a:defRPr sz="3000" b="0" i="0" u="none" strike="noStrike" cap="none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23C40"/>
              </a:buClr>
              <a:buSzPts val="3000"/>
              <a:buFont typeface="Ubuntu"/>
              <a:buNone/>
              <a:defRPr sz="3000" b="0" i="0" u="none" strike="noStrike" cap="none">
                <a:solidFill>
                  <a:srgbClr val="323C40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hyperlink" Target="https://modelocanvas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/>
          <p:nvPr/>
        </p:nvSpPr>
        <p:spPr>
          <a:xfrm>
            <a:off x="1210090" y="2171346"/>
            <a:ext cx="4106070" cy="6768452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6"/>
          <p:cNvSpPr/>
          <p:nvPr/>
        </p:nvSpPr>
        <p:spPr>
          <a:xfrm>
            <a:off x="5677292" y="1621732"/>
            <a:ext cx="4084633" cy="3221994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6"/>
          <p:cNvSpPr/>
          <p:nvPr/>
        </p:nvSpPr>
        <p:spPr>
          <a:xfrm>
            <a:off x="5658752" y="5737690"/>
            <a:ext cx="4103300" cy="3221994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6"/>
          <p:cNvSpPr/>
          <p:nvPr/>
        </p:nvSpPr>
        <p:spPr>
          <a:xfrm>
            <a:off x="10139558" y="2171346"/>
            <a:ext cx="4115832" cy="6768452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6"/>
          <p:cNvSpPr/>
          <p:nvPr/>
        </p:nvSpPr>
        <p:spPr>
          <a:xfrm>
            <a:off x="14519715" y="1621319"/>
            <a:ext cx="4188510" cy="3223031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6"/>
          <p:cNvSpPr/>
          <p:nvPr/>
        </p:nvSpPr>
        <p:spPr>
          <a:xfrm>
            <a:off x="14556254" y="5736075"/>
            <a:ext cx="4115946" cy="3225625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6"/>
          <p:cNvSpPr/>
          <p:nvPr/>
        </p:nvSpPr>
        <p:spPr>
          <a:xfrm>
            <a:off x="19033679" y="2172786"/>
            <a:ext cx="4115946" cy="6764889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6"/>
          <p:cNvSpPr/>
          <p:nvPr/>
        </p:nvSpPr>
        <p:spPr>
          <a:xfrm>
            <a:off x="1167375" y="9668815"/>
            <a:ext cx="10851209" cy="2382852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6"/>
          <p:cNvSpPr/>
          <p:nvPr/>
        </p:nvSpPr>
        <p:spPr>
          <a:xfrm>
            <a:off x="12292985" y="9656313"/>
            <a:ext cx="10854633" cy="2382852"/>
          </a:xfrm>
          <a:prstGeom prst="rect">
            <a:avLst/>
          </a:prstGeom>
          <a:noFill/>
          <a:ln w="63500" cap="flat" cmpd="sng">
            <a:solidFill>
              <a:schemeClr val="accent3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6"/>
          <p:cNvSpPr/>
          <p:nvPr/>
        </p:nvSpPr>
        <p:spPr>
          <a:xfrm>
            <a:off x="1168707" y="1176286"/>
            <a:ext cx="4188535" cy="7879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6"/>
          <p:cNvSpPr/>
          <p:nvPr/>
        </p:nvSpPr>
        <p:spPr>
          <a:xfrm>
            <a:off x="1921211" y="1276346"/>
            <a:ext cx="2694384" cy="475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</a:pPr>
            <a:r>
              <a:rPr lang="en-US" sz="32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Socios</a:t>
            </a:r>
            <a:r>
              <a:rPr lang="en-US" sz="3200" b="1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Clave</a:t>
            </a:r>
            <a:endParaRPr sz="3200" dirty="0"/>
          </a:p>
        </p:txBody>
      </p:sp>
      <p:sp>
        <p:nvSpPr>
          <p:cNvPr id="248" name="Google Shape;248;p16"/>
          <p:cNvSpPr/>
          <p:nvPr/>
        </p:nvSpPr>
        <p:spPr>
          <a:xfrm>
            <a:off x="5629417" y="1176286"/>
            <a:ext cx="4188535" cy="7879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6"/>
          <p:cNvSpPr/>
          <p:nvPr/>
        </p:nvSpPr>
        <p:spPr>
          <a:xfrm>
            <a:off x="5943511" y="1330399"/>
            <a:ext cx="3720520" cy="42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</a:pPr>
            <a:r>
              <a:rPr lang="en-US" sz="30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Actividades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Clave</a:t>
            </a:r>
            <a:endParaRPr dirty="0"/>
          </a:p>
        </p:txBody>
      </p:sp>
      <p:sp>
        <p:nvSpPr>
          <p:cNvPr id="250" name="Google Shape;250;p16"/>
          <p:cNvSpPr/>
          <p:nvPr/>
        </p:nvSpPr>
        <p:spPr>
          <a:xfrm>
            <a:off x="10118577" y="1176286"/>
            <a:ext cx="4179135" cy="7879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6"/>
          <p:cNvSpPr/>
          <p:nvPr/>
        </p:nvSpPr>
        <p:spPr>
          <a:xfrm>
            <a:off x="10329625" y="1317897"/>
            <a:ext cx="3666331" cy="42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</a:pPr>
            <a:r>
              <a:rPr lang="en-US" sz="30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Propuesta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de Valor</a:t>
            </a:r>
            <a:endParaRPr dirty="0"/>
          </a:p>
        </p:txBody>
      </p:sp>
      <p:sp>
        <p:nvSpPr>
          <p:cNvPr id="252" name="Google Shape;252;p16"/>
          <p:cNvSpPr/>
          <p:nvPr/>
        </p:nvSpPr>
        <p:spPr>
          <a:xfrm>
            <a:off x="14490503" y="1176103"/>
            <a:ext cx="4242317" cy="7883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6"/>
          <p:cNvSpPr/>
          <p:nvPr/>
        </p:nvSpPr>
        <p:spPr>
          <a:xfrm>
            <a:off x="14359900" y="1299144"/>
            <a:ext cx="4521605" cy="42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</a:pPr>
            <a:r>
              <a:rPr lang="en-US" sz="30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Relación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con </a:t>
            </a:r>
            <a:r>
              <a:rPr lang="en-US" sz="30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Clientes</a:t>
            </a:r>
            <a:endParaRPr dirty="0"/>
          </a:p>
        </p:txBody>
      </p:sp>
      <p:sp>
        <p:nvSpPr>
          <p:cNvPr id="254" name="Google Shape;254;p16"/>
          <p:cNvSpPr/>
          <p:nvPr/>
        </p:nvSpPr>
        <p:spPr>
          <a:xfrm>
            <a:off x="19011548" y="1176286"/>
            <a:ext cx="4188534" cy="7879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6"/>
          <p:cNvSpPr/>
          <p:nvPr/>
        </p:nvSpPr>
        <p:spPr>
          <a:xfrm>
            <a:off x="18950996" y="1317897"/>
            <a:ext cx="4302090" cy="42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</a:pPr>
            <a:r>
              <a:rPr lang="en-US" sz="30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Segmento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de </a:t>
            </a:r>
            <a:r>
              <a:rPr lang="en-US" sz="30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Clientes</a:t>
            </a:r>
            <a:endParaRPr lang="en-US" dirty="0"/>
          </a:p>
        </p:txBody>
      </p:sp>
      <p:sp>
        <p:nvSpPr>
          <p:cNvPr id="256" name="Google Shape;256;p16"/>
          <p:cNvSpPr/>
          <p:nvPr/>
        </p:nvSpPr>
        <p:spPr>
          <a:xfrm>
            <a:off x="5629417" y="5313606"/>
            <a:ext cx="4188535" cy="7879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6103015" y="5461558"/>
            <a:ext cx="3272630" cy="42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</a:pPr>
            <a:r>
              <a:rPr lang="en-US" sz="30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Recursos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Clave</a:t>
            </a:r>
            <a:endParaRPr dirty="0"/>
          </a:p>
        </p:txBody>
      </p:sp>
      <p:sp>
        <p:nvSpPr>
          <p:cNvPr id="258" name="Google Shape;258;p16"/>
          <p:cNvSpPr/>
          <p:nvPr/>
        </p:nvSpPr>
        <p:spPr>
          <a:xfrm>
            <a:off x="14525849" y="5313606"/>
            <a:ext cx="4188535" cy="7879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6"/>
          <p:cNvSpPr/>
          <p:nvPr/>
        </p:nvSpPr>
        <p:spPr>
          <a:xfrm>
            <a:off x="15261335" y="5461558"/>
            <a:ext cx="2694384" cy="42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Canales</a:t>
            </a:r>
            <a:endParaRPr dirty="0"/>
          </a:p>
        </p:txBody>
      </p:sp>
      <p:sp>
        <p:nvSpPr>
          <p:cNvPr id="260" name="Google Shape;260;p16"/>
          <p:cNvSpPr/>
          <p:nvPr/>
        </p:nvSpPr>
        <p:spPr>
          <a:xfrm>
            <a:off x="1131507" y="9358818"/>
            <a:ext cx="10935339" cy="7879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6"/>
          <p:cNvSpPr/>
          <p:nvPr/>
        </p:nvSpPr>
        <p:spPr>
          <a:xfrm>
            <a:off x="4582767" y="9506373"/>
            <a:ext cx="4084637" cy="42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</a:pPr>
            <a:r>
              <a:rPr lang="en-US" sz="30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Estructura</a:t>
            </a:r>
            <a:r>
              <a:rPr lang="en-US" sz="3000" b="1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 de </a:t>
            </a:r>
            <a:r>
              <a:rPr lang="en-US" sz="30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Costes</a:t>
            </a:r>
            <a:endParaRPr dirty="0"/>
          </a:p>
        </p:txBody>
      </p:sp>
      <p:sp>
        <p:nvSpPr>
          <p:cNvPr id="262" name="Google Shape;262;p16"/>
          <p:cNvSpPr/>
          <p:nvPr/>
        </p:nvSpPr>
        <p:spPr>
          <a:xfrm>
            <a:off x="12264744" y="9358817"/>
            <a:ext cx="10935339" cy="7879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600"/>
              <a:buFont typeface="Helvetica Neue"/>
              <a:buNone/>
            </a:pPr>
            <a:endParaRPr sz="5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6"/>
          <p:cNvSpPr/>
          <p:nvPr/>
        </p:nvSpPr>
        <p:spPr>
          <a:xfrm>
            <a:off x="15229029" y="9506373"/>
            <a:ext cx="4982764" cy="42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buntu"/>
              <a:buNone/>
            </a:pPr>
            <a:r>
              <a:rPr lang="en-US" sz="3000" b="1" i="0" u="none" strike="noStrike" cap="none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Fuentes de </a:t>
            </a:r>
            <a:r>
              <a:rPr lang="en-US" sz="3000" b="1" i="0" u="none" strike="noStrike" cap="none" dirty="0" err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Ingresos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3A2298-924F-44A0-5384-9F0F17D08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1880" y="3553111"/>
            <a:ext cx="3262642" cy="326264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054041D-9ABF-BEED-C1EA-E890DA06B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5886" y="5835992"/>
            <a:ext cx="3262642" cy="326264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B1F1759-253E-C596-D4F4-D30C533B91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5531" y="1789772"/>
            <a:ext cx="3262642" cy="326264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1DB51EB-9B21-3923-0DEF-0155D2014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7338" y="3553111"/>
            <a:ext cx="3262642" cy="326264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D02829FC-7FF4-A886-670E-92916A9329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84330" y="1619545"/>
            <a:ext cx="3262642" cy="326264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1D852DD-2DDE-0002-E53A-D4C6B0777A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5654" y="3594256"/>
            <a:ext cx="3262642" cy="3262642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EA739800-8031-7DBC-6188-1BE258817E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62823" y="10001952"/>
            <a:ext cx="2146580" cy="2146580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097E1B0-DD8B-7C6C-76B8-30B8D356DF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98597" y="9840042"/>
            <a:ext cx="2467810" cy="246781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6BB677EB-E4FD-B087-EC66-27AA3EE500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04230" y="5814698"/>
            <a:ext cx="3262642" cy="3262642"/>
          </a:xfrm>
          <a:prstGeom prst="rect">
            <a:avLst/>
          </a:prstGeom>
        </p:spPr>
      </p:pic>
      <p:pic>
        <p:nvPicPr>
          <p:cNvPr id="3" name="Imagen 2">
            <a:hlinkClick r:id="rId12"/>
            <a:extLst>
              <a:ext uri="{FF2B5EF4-FFF2-40B4-BE49-F238E27FC236}">
                <a16:creationId xmlns:a16="http://schemas.microsoft.com/office/drawing/2014/main" id="{71849F26-696F-D116-89D6-D53C78C862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2925014" y="12257014"/>
            <a:ext cx="1458986" cy="145898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w_Template8">
  <a:themeElements>
    <a:clrScheme name="Custom 105">
      <a:dk1>
        <a:srgbClr val="2F3030"/>
      </a:dk1>
      <a:lt1>
        <a:srgbClr val="FEFFFF"/>
      </a:lt1>
      <a:dk2>
        <a:srgbClr val="2F3030"/>
      </a:dk2>
      <a:lt2>
        <a:srgbClr val="FEFFFF"/>
      </a:lt2>
      <a:accent1>
        <a:srgbClr val="FEFFFF"/>
      </a:accent1>
      <a:accent2>
        <a:srgbClr val="F4F4F4"/>
      </a:accent2>
      <a:accent3>
        <a:srgbClr val="E1E1E3"/>
      </a:accent3>
      <a:accent4>
        <a:srgbClr val="C4C2C2"/>
      </a:accent4>
      <a:accent5>
        <a:srgbClr val="A19F9F"/>
      </a:accent5>
      <a:accent6>
        <a:srgbClr val="FFE6C4"/>
      </a:accent6>
      <a:hlink>
        <a:srgbClr val="E1E1E3"/>
      </a:hlink>
      <a:folHlink>
        <a:srgbClr val="C4C2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Template8">
  <a:themeElements>
    <a:clrScheme name="New_Template8">
      <a:dk1>
        <a:srgbClr val="000000"/>
      </a:dk1>
      <a:lt1>
        <a:srgbClr val="FFFFFF"/>
      </a:lt1>
      <a:dk2>
        <a:srgbClr val="5B5854"/>
      </a:dk2>
      <a:lt2>
        <a:srgbClr val="C9C3BA"/>
      </a:lt2>
      <a:accent1>
        <a:srgbClr val="708CA5"/>
      </a:accent1>
      <a:accent2>
        <a:srgbClr val="80A7A7"/>
      </a:accent2>
      <a:accent3>
        <a:srgbClr val="98A66D"/>
      </a:accent3>
      <a:accent4>
        <a:srgbClr val="CF9E5B"/>
      </a:accent4>
      <a:accent5>
        <a:srgbClr val="C87C6D"/>
      </a:accent5>
      <a:accent6>
        <a:srgbClr val="837B9A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22</Words>
  <Application>Microsoft Office PowerPoint</Application>
  <PresentationFormat>Personalizado</PresentationFormat>
  <Paragraphs>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Ubuntu</vt:lpstr>
      <vt:lpstr>Arial</vt:lpstr>
      <vt:lpstr>Helvetica Neue</vt:lpstr>
      <vt:lpstr>New_Template8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Clau Madariaga</cp:lastModifiedBy>
  <cp:revision>5</cp:revision>
  <dcterms:modified xsi:type="dcterms:W3CDTF">2025-06-20T18:45:25Z</dcterms:modified>
</cp:coreProperties>
</file>