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Calibri"/>
      <p:regular r:id="rId27"/>
      <p:bold r:id="rId28"/>
      <p:italic r:id="rId29"/>
      <p:boldItalic r:id="rId3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4FABA27-0340-4B6F-A4C9-7E5E749A8DF4}">
  <a:tblStyle styleId="{24FABA27-0340-4B6F-A4C9-7E5E749A8DF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E3340EE-8F61-4BC0-8271-9B45F1EF46D9}" styleName="Table_1">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Calibri-bold.fntdata"/><Relationship Id="rId27" Type="http://schemas.openxmlformats.org/officeDocument/2006/relationships/font" Target="fonts/Calibri-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libri-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alibr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0" name="Shape 10"/>
          <p:cNvSpPr txBox="1"/>
          <p:nvPr>
            <p:ph type="ctrTitle"/>
          </p:nvPr>
        </p:nvSpPr>
        <p:spPr>
          <a:xfrm>
            <a:off x="510450" y="1257300"/>
            <a:ext cx="8123100" cy="1588500"/>
          </a:xfrm>
          <a:prstGeom prst="rect">
            <a:avLst/>
          </a:prstGeom>
        </p:spPr>
        <p:txBody>
          <a:bodyPr anchorCtr="0" anchor="b"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11" name="Shape 11"/>
          <p:cNvSpPr txBox="1"/>
          <p:nvPr>
            <p:ph idx="1" type="subTitle"/>
          </p:nvPr>
        </p:nvSpPr>
        <p:spPr>
          <a:xfrm>
            <a:off x="510450" y="3182312"/>
            <a:ext cx="8123100" cy="6299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400">
                <a:solidFill>
                  <a:schemeClr val="lt1"/>
                </a:solidFill>
              </a:defRPr>
            </a:lvl1pPr>
            <a:lvl2pPr>
              <a:lnSpc>
                <a:spcPct val="100000"/>
              </a:lnSpc>
              <a:spcBef>
                <a:spcPts val="0"/>
              </a:spcBef>
              <a:spcAft>
                <a:spcPts val="0"/>
              </a:spcAft>
              <a:buClr>
                <a:schemeClr val="lt1"/>
              </a:buClr>
              <a:buSzPct val="100000"/>
              <a:buNone/>
              <a:defRPr sz="2400">
                <a:solidFill>
                  <a:schemeClr val="lt1"/>
                </a:solidFill>
              </a:defRPr>
            </a:lvl2pPr>
            <a:lvl3pPr>
              <a:lnSpc>
                <a:spcPct val="100000"/>
              </a:lnSpc>
              <a:spcBef>
                <a:spcPts val="0"/>
              </a:spcBef>
              <a:spcAft>
                <a:spcPts val="0"/>
              </a:spcAft>
              <a:buClr>
                <a:schemeClr val="lt1"/>
              </a:buClr>
              <a:buSzPct val="100000"/>
              <a:buNone/>
              <a:defRPr sz="2400">
                <a:solidFill>
                  <a:schemeClr val="lt1"/>
                </a:solidFill>
              </a:defRPr>
            </a:lvl3pPr>
            <a:lvl4pPr>
              <a:lnSpc>
                <a:spcPct val="100000"/>
              </a:lnSpc>
              <a:spcBef>
                <a:spcPts val="0"/>
              </a:spcBef>
              <a:spcAft>
                <a:spcPts val="0"/>
              </a:spcAft>
              <a:buClr>
                <a:schemeClr val="lt1"/>
              </a:buClr>
              <a:buSzPct val="100000"/>
              <a:buNone/>
              <a:defRPr sz="2400">
                <a:solidFill>
                  <a:schemeClr val="lt1"/>
                </a:solidFill>
              </a:defRPr>
            </a:lvl4pPr>
            <a:lvl5pPr>
              <a:lnSpc>
                <a:spcPct val="100000"/>
              </a:lnSpc>
              <a:spcBef>
                <a:spcPts val="0"/>
              </a:spcBef>
              <a:spcAft>
                <a:spcPts val="0"/>
              </a:spcAft>
              <a:buClr>
                <a:schemeClr val="lt1"/>
              </a:buClr>
              <a:buSzPct val="100000"/>
              <a:buNone/>
              <a:defRPr sz="2400">
                <a:solidFill>
                  <a:schemeClr val="lt1"/>
                </a:solidFill>
              </a:defRPr>
            </a:lvl5pPr>
            <a:lvl6pPr>
              <a:lnSpc>
                <a:spcPct val="100000"/>
              </a:lnSpc>
              <a:spcBef>
                <a:spcPts val="0"/>
              </a:spcBef>
              <a:spcAft>
                <a:spcPts val="0"/>
              </a:spcAft>
              <a:buClr>
                <a:schemeClr val="lt1"/>
              </a:buClr>
              <a:buSzPct val="100000"/>
              <a:buNone/>
              <a:defRPr sz="2400">
                <a:solidFill>
                  <a:schemeClr val="lt1"/>
                </a:solidFill>
              </a:defRPr>
            </a:lvl6pPr>
            <a:lvl7pPr>
              <a:lnSpc>
                <a:spcPct val="100000"/>
              </a:lnSpc>
              <a:spcBef>
                <a:spcPts val="0"/>
              </a:spcBef>
              <a:spcAft>
                <a:spcPts val="0"/>
              </a:spcAft>
              <a:buClr>
                <a:schemeClr val="lt1"/>
              </a:buClr>
              <a:buSzPct val="100000"/>
              <a:buNone/>
              <a:defRPr sz="2400">
                <a:solidFill>
                  <a:schemeClr val="lt1"/>
                </a:solidFill>
              </a:defRPr>
            </a:lvl7pPr>
            <a:lvl8pPr>
              <a:lnSpc>
                <a:spcPct val="100000"/>
              </a:lnSpc>
              <a:spcBef>
                <a:spcPts val="0"/>
              </a:spcBef>
              <a:spcAft>
                <a:spcPts val="0"/>
              </a:spcAft>
              <a:buClr>
                <a:schemeClr val="lt1"/>
              </a:buClr>
              <a:buSzPct val="100000"/>
              <a:buNone/>
              <a:defRPr sz="2400">
                <a:solidFill>
                  <a:schemeClr val="lt1"/>
                </a:solidFill>
              </a:defRPr>
            </a:lvl8pPr>
            <a:lvl9pPr>
              <a:lnSpc>
                <a:spcPct val="100000"/>
              </a:lnSpc>
              <a:spcBef>
                <a:spcPts val="0"/>
              </a:spcBef>
              <a:spcAft>
                <a:spcPts val="0"/>
              </a:spcAft>
              <a:buClr>
                <a:schemeClr val="lt1"/>
              </a:buClr>
              <a:buSzPct val="100000"/>
              <a:buNone/>
              <a:defRPr sz="2400">
                <a:solidFill>
                  <a:schemeClr val="l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991475"/>
            <a:ext cx="8520599" cy="1917899"/>
          </a:xfrm>
          <a:prstGeom prst="rect">
            <a:avLst/>
          </a:prstGeom>
        </p:spPr>
        <p:txBody>
          <a:bodyPr anchorCtr="0" anchor="ctr"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071300"/>
            <a:ext cx="8520599" cy="9017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cxnSp>
        <p:nvCxnSpPr>
          <p:cNvPr id="14" name="Shape 14"/>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5" name="Shape 15"/>
          <p:cNvSpPr txBox="1"/>
          <p:nvPr>
            <p:ph type="title"/>
          </p:nvPr>
        </p:nvSpPr>
        <p:spPr>
          <a:xfrm>
            <a:off x="510450" y="2057400"/>
            <a:ext cx="8123100" cy="778800"/>
          </a:xfrm>
          <a:prstGeom prst="rect">
            <a:avLst/>
          </a:prstGeom>
        </p:spPr>
        <p:txBody>
          <a:bodyPr anchorCtr="0" anchor="b" bIns="91425" lIns="91425" rIns="91425" tIns="91425"/>
          <a:lstStyle>
            <a:lvl1pPr>
              <a:spcBef>
                <a:spcPts val="0"/>
              </a:spcBef>
              <a:buClr>
                <a:schemeClr val="lt1"/>
              </a:buClr>
              <a:buSzPct val="100000"/>
              <a:defRPr sz="3600">
                <a:solidFill>
                  <a:schemeClr val="lt1"/>
                </a:solidFill>
              </a:defRPr>
            </a:lvl1pPr>
            <a:lvl2pPr>
              <a:spcBef>
                <a:spcPts val="0"/>
              </a:spcBef>
              <a:buClr>
                <a:schemeClr val="lt1"/>
              </a:buClr>
              <a:buSzPct val="100000"/>
              <a:defRPr sz="3600">
                <a:solidFill>
                  <a:schemeClr val="lt1"/>
                </a:solidFill>
              </a:defRPr>
            </a:lvl2pPr>
            <a:lvl3pPr>
              <a:spcBef>
                <a:spcPts val="0"/>
              </a:spcBef>
              <a:buClr>
                <a:schemeClr val="lt1"/>
              </a:buClr>
              <a:buSzPct val="100000"/>
              <a:defRPr sz="3600">
                <a:solidFill>
                  <a:schemeClr val="lt1"/>
                </a:solidFill>
              </a:defRPr>
            </a:lvl3pPr>
            <a:lvl4pPr>
              <a:spcBef>
                <a:spcPts val="0"/>
              </a:spcBef>
              <a:buClr>
                <a:schemeClr val="lt1"/>
              </a:buClr>
              <a:buSzPct val="100000"/>
              <a:defRPr sz="3600">
                <a:solidFill>
                  <a:schemeClr val="lt1"/>
                </a:solidFill>
              </a:defRPr>
            </a:lvl4pPr>
            <a:lvl5pPr>
              <a:spcBef>
                <a:spcPts val="0"/>
              </a:spcBef>
              <a:buClr>
                <a:schemeClr val="lt1"/>
              </a:buClr>
              <a:buSzPct val="100000"/>
              <a:defRPr sz="3600">
                <a:solidFill>
                  <a:schemeClr val="lt1"/>
                </a:solidFill>
              </a:defRPr>
            </a:lvl5pPr>
            <a:lvl6pPr>
              <a:spcBef>
                <a:spcPts val="0"/>
              </a:spcBef>
              <a:buClr>
                <a:schemeClr val="lt1"/>
              </a:buClr>
              <a:buSzPct val="100000"/>
              <a:defRPr sz="3600">
                <a:solidFill>
                  <a:schemeClr val="lt1"/>
                </a:solidFill>
              </a:defRPr>
            </a:lvl6pPr>
            <a:lvl7pPr>
              <a:spcBef>
                <a:spcPts val="0"/>
              </a:spcBef>
              <a:buClr>
                <a:schemeClr val="lt1"/>
              </a:buClr>
              <a:buSzPct val="100000"/>
              <a:defRPr sz="3600">
                <a:solidFill>
                  <a:schemeClr val="lt1"/>
                </a:solidFill>
              </a:defRPr>
            </a:lvl7pPr>
            <a:lvl8pPr>
              <a:spcBef>
                <a:spcPts val="0"/>
              </a:spcBef>
              <a:buClr>
                <a:schemeClr val="lt1"/>
              </a:buClr>
              <a:buSzPct val="100000"/>
              <a:defRPr sz="3600">
                <a:solidFill>
                  <a:schemeClr val="lt1"/>
                </a:solidFill>
              </a:defRPr>
            </a:lvl8pPr>
            <a:lvl9pPr>
              <a:spcBef>
                <a:spcPts val="0"/>
              </a:spcBef>
              <a:buClr>
                <a:schemeClr val="lt1"/>
              </a:buClr>
              <a:buSzPct val="100000"/>
              <a:defRPr sz="36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7975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0" name="Shape 40"/>
          <p:cNvSpPr txBox="1"/>
          <p:nvPr>
            <p:ph type="title"/>
          </p:nvPr>
        </p:nvSpPr>
        <p:spPr>
          <a:xfrm>
            <a:off x="265500" y="1205825"/>
            <a:ext cx="4045199" cy="15095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68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kmHJFr5uplo9oLRd4f6YbWrFcPU1D3yUkgKqb1t5cU4/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open?id=11gFivQx3ZfMghGuBCsOWB7uxftJWWWYkGKcdaeDM0K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510450" y="1257300"/>
            <a:ext cx="8123100" cy="1588500"/>
          </a:xfrm>
          <a:prstGeom prst="rect">
            <a:avLst/>
          </a:prstGeom>
        </p:spPr>
        <p:txBody>
          <a:bodyPr anchorCtr="0" anchor="b" bIns="91425" lIns="91425" rIns="91425" tIns="91425">
            <a:noAutofit/>
          </a:bodyPr>
          <a:lstStyle/>
          <a:p>
            <a:pPr rtl="0">
              <a:spcBef>
                <a:spcPts val="0"/>
              </a:spcBef>
              <a:buNone/>
            </a:pPr>
            <a:r>
              <a:rPr lang="en"/>
              <a:t>Inception Phase: </a:t>
            </a:r>
          </a:p>
          <a:p>
            <a:pPr>
              <a:spcBef>
                <a:spcPts val="0"/>
              </a:spcBef>
              <a:buNone/>
            </a:pPr>
            <a:r>
              <a:rPr lang="en"/>
              <a:t>The Scrumbags</a:t>
            </a:r>
          </a:p>
        </p:txBody>
      </p:sp>
      <p:sp>
        <p:nvSpPr>
          <p:cNvPr id="56" name="Shape 56"/>
          <p:cNvSpPr txBox="1"/>
          <p:nvPr>
            <p:ph idx="1" type="subTitle"/>
          </p:nvPr>
        </p:nvSpPr>
        <p:spPr>
          <a:xfrm>
            <a:off x="510450" y="3182312"/>
            <a:ext cx="8123100" cy="629999"/>
          </a:xfrm>
          <a:prstGeom prst="rect">
            <a:avLst/>
          </a:prstGeom>
        </p:spPr>
        <p:txBody>
          <a:bodyPr anchorCtr="0" anchor="t" bIns="91425" lIns="91425" rIns="91425" tIns="91425">
            <a:noAutofit/>
          </a:bodyPr>
          <a:lstStyle/>
          <a:p>
            <a:pPr>
              <a:spcBef>
                <a:spcPts val="0"/>
              </a:spcBef>
              <a:buNone/>
            </a:pPr>
            <a:r>
              <a:rPr lang="en"/>
              <a:t>Chris Byam, Jacob Nelson, Robert Voit, Ben Candell, TJ Marrapodi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68800"/>
            <a:ext cx="8520599" cy="572699"/>
          </a:xfrm>
          <a:prstGeom prst="rect">
            <a:avLst/>
          </a:prstGeom>
        </p:spPr>
        <p:txBody>
          <a:bodyPr anchorCtr="0" anchor="t" bIns="91425" lIns="91425" rIns="91425" tIns="91425">
            <a:noAutofit/>
          </a:bodyPr>
          <a:lstStyle/>
          <a:p>
            <a:pPr>
              <a:spcBef>
                <a:spcPts val="0"/>
              </a:spcBef>
              <a:buNone/>
            </a:pPr>
            <a:r>
              <a:rPr lang="en"/>
              <a:t>Work Breakdown Structure</a:t>
            </a:r>
          </a:p>
        </p:txBody>
      </p:sp>
      <p:sp>
        <p:nvSpPr>
          <p:cNvPr id="110" name="Shape 110"/>
          <p:cNvSpPr txBox="1"/>
          <p:nvPr>
            <p:ph idx="1" type="body"/>
          </p:nvPr>
        </p:nvSpPr>
        <p:spPr>
          <a:xfrm>
            <a:off x="311700" y="796200"/>
            <a:ext cx="8520599" cy="4070399"/>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1. Complete casual use cases that include extension scenarios (5 hrs)</a:t>
            </a:r>
          </a:p>
          <a:p>
            <a:pPr indent="-304800" lvl="0" marL="457200" rtl="0">
              <a:spcBef>
                <a:spcPts val="0"/>
              </a:spcBef>
              <a:buClr>
                <a:schemeClr val="dk1"/>
              </a:buClr>
              <a:buSzPct val="100000"/>
              <a:buAutoNum type="alphaLcPeriod"/>
            </a:pPr>
            <a:r>
              <a:rPr lang="en" sz="1200">
                <a:solidFill>
                  <a:schemeClr val="dk1"/>
                </a:solidFill>
              </a:rPr>
              <a:t>Process Sale (1 hr)</a:t>
            </a:r>
          </a:p>
          <a:p>
            <a:pPr indent="-304800" lvl="0" marL="457200" rtl="0">
              <a:spcBef>
                <a:spcPts val="0"/>
              </a:spcBef>
              <a:buClr>
                <a:schemeClr val="dk1"/>
              </a:buClr>
              <a:buSzPct val="100000"/>
              <a:buAutoNum type="alphaLcPeriod"/>
            </a:pPr>
            <a:r>
              <a:rPr lang="en" sz="1200">
                <a:solidFill>
                  <a:schemeClr val="dk1"/>
                </a:solidFill>
              </a:rPr>
              <a:t>Process Rental (1 hr)</a:t>
            </a:r>
          </a:p>
          <a:p>
            <a:pPr indent="-304800" lvl="0" marL="457200" rtl="0">
              <a:spcBef>
                <a:spcPts val="0"/>
              </a:spcBef>
              <a:buClr>
                <a:schemeClr val="dk1"/>
              </a:buClr>
              <a:buSzPct val="100000"/>
              <a:buAutoNum type="alphaLcPeriod"/>
            </a:pPr>
            <a:r>
              <a:rPr lang="en" sz="1200">
                <a:solidFill>
                  <a:schemeClr val="dk1"/>
                </a:solidFill>
              </a:rPr>
              <a:t>Handle Return (1 hr)</a:t>
            </a:r>
          </a:p>
          <a:p>
            <a:pPr indent="-304800" lvl="0" marL="457200" rtl="0">
              <a:spcBef>
                <a:spcPts val="0"/>
              </a:spcBef>
              <a:buClr>
                <a:schemeClr val="dk1"/>
              </a:buClr>
              <a:buSzPct val="100000"/>
              <a:buAutoNum type="alphaLcPeriod"/>
            </a:pPr>
            <a:r>
              <a:rPr lang="en" sz="1200">
                <a:solidFill>
                  <a:schemeClr val="dk1"/>
                </a:solidFill>
              </a:rPr>
              <a:t>User Management (1 hr)</a:t>
            </a:r>
          </a:p>
          <a:p>
            <a:pPr indent="-304800" lvl="0" marL="457200" rtl="0">
              <a:spcBef>
                <a:spcPts val="0"/>
              </a:spcBef>
              <a:buClr>
                <a:schemeClr val="dk1"/>
              </a:buClr>
              <a:buSzPct val="100000"/>
              <a:buAutoNum type="alphaLcPeriod"/>
            </a:pPr>
            <a:r>
              <a:rPr lang="en" sz="1200">
                <a:solidFill>
                  <a:schemeClr val="dk1"/>
                </a:solidFill>
              </a:rPr>
              <a:t>Power on\off System (1 hr)</a:t>
            </a:r>
          </a:p>
          <a:p>
            <a:pPr rtl="0">
              <a:spcBef>
                <a:spcPts val="0"/>
              </a:spcBef>
              <a:buNone/>
            </a:pPr>
            <a:r>
              <a:rPr lang="en" sz="1200">
                <a:solidFill>
                  <a:schemeClr val="dk1"/>
                </a:solidFill>
              </a:rPr>
              <a:t>2. Develop select casual use cases into fully­ dressed use cases (2 hrs)</a:t>
            </a:r>
          </a:p>
          <a:p>
            <a:pPr indent="-304800" lvl="0" marL="457200" rtl="0">
              <a:spcBef>
                <a:spcPts val="0"/>
              </a:spcBef>
              <a:buClr>
                <a:schemeClr val="dk1"/>
              </a:buClr>
              <a:buSzPct val="100000"/>
              <a:buAutoNum type="alphaLcPeriod"/>
            </a:pPr>
            <a:r>
              <a:rPr lang="en" sz="1200">
                <a:solidFill>
                  <a:schemeClr val="dk1"/>
                </a:solidFill>
              </a:rPr>
              <a:t>Process Sale (1 hr)</a:t>
            </a:r>
          </a:p>
          <a:p>
            <a:pPr indent="-304800" lvl="0" marL="457200" rtl="0">
              <a:spcBef>
                <a:spcPts val="0"/>
              </a:spcBef>
              <a:buClr>
                <a:schemeClr val="dk1"/>
              </a:buClr>
              <a:buSzPct val="100000"/>
              <a:buAutoNum type="alphaLcPeriod"/>
            </a:pPr>
            <a:r>
              <a:rPr lang="en" sz="1200">
                <a:solidFill>
                  <a:schemeClr val="dk1"/>
                </a:solidFill>
              </a:rPr>
              <a:t>Handle Rental (1 hr)</a:t>
            </a:r>
          </a:p>
          <a:p>
            <a:pPr rtl="0">
              <a:spcBef>
                <a:spcPts val="0"/>
              </a:spcBef>
              <a:buNone/>
            </a:pPr>
            <a:r>
              <a:rPr lang="en" sz="1200">
                <a:solidFill>
                  <a:schemeClr val="dk1"/>
                </a:solidFill>
              </a:rPr>
              <a:t>3. Create several of each of the following artifacts that aren’t use cases (4.5 hrs)</a:t>
            </a:r>
          </a:p>
          <a:p>
            <a:pPr indent="-304800" lvl="0" marL="457200" rtl="0">
              <a:spcBef>
                <a:spcPts val="0"/>
              </a:spcBef>
              <a:buClr>
                <a:schemeClr val="dk1"/>
              </a:buClr>
              <a:buSzPct val="100000"/>
              <a:buAutoNum type="alphaLcPeriod"/>
            </a:pPr>
            <a:r>
              <a:rPr lang="en" sz="1200">
                <a:solidFill>
                  <a:schemeClr val="dk1"/>
                </a:solidFill>
              </a:rPr>
              <a:t>Business Rules (1 hr)</a:t>
            </a:r>
          </a:p>
          <a:p>
            <a:pPr indent="-304800" lvl="0" marL="457200" rtl="0">
              <a:spcBef>
                <a:spcPts val="0"/>
              </a:spcBef>
              <a:buClr>
                <a:schemeClr val="dk1"/>
              </a:buClr>
              <a:buSzPct val="100000"/>
              <a:buAutoNum type="alphaLcPeriod"/>
            </a:pPr>
            <a:r>
              <a:rPr lang="en" sz="1200">
                <a:solidFill>
                  <a:schemeClr val="dk1"/>
                </a:solidFill>
              </a:rPr>
              <a:t>Vision (1 hr)</a:t>
            </a:r>
          </a:p>
          <a:p>
            <a:pPr indent="-304800" lvl="0" marL="457200" rtl="0">
              <a:spcBef>
                <a:spcPts val="0"/>
              </a:spcBef>
              <a:buClr>
                <a:schemeClr val="dk1"/>
              </a:buClr>
              <a:buSzPct val="100000"/>
              <a:buAutoNum type="alphaLcPeriod"/>
            </a:pPr>
            <a:r>
              <a:rPr lang="en" sz="1200">
                <a:solidFill>
                  <a:schemeClr val="dk1"/>
                </a:solidFill>
              </a:rPr>
              <a:t>Glossary (.5 hrs)</a:t>
            </a:r>
          </a:p>
          <a:p>
            <a:pPr indent="-304800" lvl="0" marL="457200" rtl="0">
              <a:spcBef>
                <a:spcPts val="0"/>
              </a:spcBef>
              <a:buClr>
                <a:schemeClr val="dk1"/>
              </a:buClr>
              <a:buSzPct val="100000"/>
              <a:buAutoNum type="alphaLcPeriod"/>
            </a:pPr>
            <a:r>
              <a:rPr lang="en" sz="1200">
                <a:solidFill>
                  <a:schemeClr val="dk1"/>
                </a:solidFill>
              </a:rPr>
              <a:t>Supplementary Specifications (2 hrs)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9675"/>
            <a:ext cx="8520599" cy="572699"/>
          </a:xfrm>
          <a:prstGeom prst="rect">
            <a:avLst/>
          </a:prstGeom>
        </p:spPr>
        <p:txBody>
          <a:bodyPr anchorCtr="0" anchor="t" bIns="91425" lIns="91425" rIns="91425" tIns="91425">
            <a:noAutofit/>
          </a:bodyPr>
          <a:lstStyle/>
          <a:p>
            <a:pPr>
              <a:spcBef>
                <a:spcPts val="0"/>
              </a:spcBef>
              <a:buNone/>
            </a:pPr>
            <a:r>
              <a:rPr lang="en"/>
              <a:t>Responsibility Matrix</a:t>
            </a:r>
          </a:p>
        </p:txBody>
      </p:sp>
      <p:graphicFrame>
        <p:nvGraphicFramePr>
          <p:cNvPr id="116" name="Shape 116"/>
          <p:cNvGraphicFramePr/>
          <p:nvPr/>
        </p:nvGraphicFramePr>
        <p:xfrm>
          <a:off x="194475" y="588800"/>
          <a:ext cx="3000000" cy="3000000"/>
        </p:xfrm>
        <a:graphic>
          <a:graphicData uri="http://schemas.openxmlformats.org/drawingml/2006/table">
            <a:tbl>
              <a:tblPr>
                <a:noFill/>
                <a:tableStyleId>{0E3340EE-8F61-4BC0-8271-9B45F1EF46D9}</a:tableStyleId>
              </a:tblPr>
              <a:tblGrid>
                <a:gridCol w="1693200"/>
                <a:gridCol w="1431650"/>
                <a:gridCol w="1431650"/>
                <a:gridCol w="1431650"/>
                <a:gridCol w="1431650"/>
                <a:gridCol w="1431650"/>
              </a:tblGrid>
              <a:tr h="299575">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rPr b="1" lang="en" sz="1100">
                          <a:solidFill>
                            <a:srgbClr val="222222"/>
                          </a:solidFill>
                        </a:rPr>
                        <a:t>TJ</a:t>
                      </a:r>
                    </a:p>
                  </a:txBody>
                  <a:tcPr marT="63500" marB="63500" marR="63500" marL="63500"/>
                </a:tc>
                <a:tc>
                  <a:txBody>
                    <a:bodyPr>
                      <a:noAutofit/>
                    </a:bodyPr>
                    <a:lstStyle/>
                    <a:p>
                      <a:pPr lvl="0" rtl="0">
                        <a:spcBef>
                          <a:spcPts val="0"/>
                        </a:spcBef>
                        <a:buNone/>
                      </a:pPr>
                      <a:r>
                        <a:rPr b="1" lang="en" sz="1100">
                          <a:solidFill>
                            <a:srgbClr val="222222"/>
                          </a:solidFill>
                        </a:rPr>
                        <a:t>Chris</a:t>
                      </a:r>
                    </a:p>
                  </a:txBody>
                  <a:tcPr marT="63500" marB="63500" marR="63500" marL="63500"/>
                </a:tc>
                <a:tc>
                  <a:txBody>
                    <a:bodyPr>
                      <a:noAutofit/>
                    </a:bodyPr>
                    <a:lstStyle/>
                    <a:p>
                      <a:pPr lvl="0" rtl="0">
                        <a:spcBef>
                          <a:spcPts val="0"/>
                        </a:spcBef>
                        <a:buNone/>
                      </a:pPr>
                      <a:r>
                        <a:rPr b="1" lang="en" sz="1100">
                          <a:solidFill>
                            <a:srgbClr val="222222"/>
                          </a:solidFill>
                        </a:rPr>
                        <a:t>Jacob</a:t>
                      </a:r>
                    </a:p>
                  </a:txBody>
                  <a:tcPr marT="63500" marB="63500" marR="63500" marL="63500"/>
                </a:tc>
                <a:tc>
                  <a:txBody>
                    <a:bodyPr>
                      <a:noAutofit/>
                    </a:bodyPr>
                    <a:lstStyle/>
                    <a:p>
                      <a:pPr lvl="0" rtl="0">
                        <a:spcBef>
                          <a:spcPts val="0"/>
                        </a:spcBef>
                        <a:buNone/>
                      </a:pPr>
                      <a:r>
                        <a:rPr b="1" lang="en" sz="1100">
                          <a:solidFill>
                            <a:srgbClr val="222222"/>
                          </a:solidFill>
                        </a:rPr>
                        <a:t>Bobby</a:t>
                      </a:r>
                    </a:p>
                  </a:txBody>
                  <a:tcPr marT="63500" marB="63500" marR="63500" marL="63500"/>
                </a:tc>
                <a:tc>
                  <a:txBody>
                    <a:bodyPr>
                      <a:noAutofit/>
                    </a:bodyPr>
                    <a:lstStyle/>
                    <a:p>
                      <a:pPr lvl="0" rtl="0">
                        <a:spcBef>
                          <a:spcPts val="0"/>
                        </a:spcBef>
                        <a:buNone/>
                      </a:pPr>
                      <a:r>
                        <a:rPr b="1" lang="en" sz="1100">
                          <a:solidFill>
                            <a:srgbClr val="222222"/>
                          </a:solidFill>
                        </a:rPr>
                        <a:t>Ben</a:t>
                      </a:r>
                    </a:p>
                  </a:txBody>
                  <a:tcPr marT="63500" marB="63500" marR="63500" marL="63500"/>
                </a:tc>
              </a:tr>
              <a:tr h="345800">
                <a:tc>
                  <a:txBody>
                    <a:bodyPr>
                      <a:noAutofit/>
                    </a:bodyPr>
                    <a:lstStyle/>
                    <a:p>
                      <a:pPr lvl="0" rtl="0">
                        <a:spcBef>
                          <a:spcPts val="0"/>
                        </a:spcBef>
                        <a:buNone/>
                      </a:pPr>
                      <a:r>
                        <a:rPr b="1" lang="en" sz="1100">
                          <a:solidFill>
                            <a:srgbClr val="222222"/>
                          </a:solidFill>
                        </a:rPr>
                        <a:t>Process Sale (Casual)</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471675">
                <a:tc>
                  <a:txBody>
                    <a:bodyPr>
                      <a:noAutofit/>
                    </a:bodyPr>
                    <a:lstStyle/>
                    <a:p>
                      <a:pPr lvl="0" rtl="0">
                        <a:spcBef>
                          <a:spcPts val="0"/>
                        </a:spcBef>
                        <a:buNone/>
                      </a:pPr>
                      <a:r>
                        <a:rPr b="1" lang="en" sz="1100">
                          <a:solidFill>
                            <a:srgbClr val="222222"/>
                          </a:solidFill>
                        </a:rPr>
                        <a:t>Process Rental (Casual)</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rPr b="1" lang="en" sz="1100">
                          <a:solidFill>
                            <a:srgbClr val="222222"/>
                          </a:solidFill>
                        </a:rPr>
                        <a:t> </a:t>
                      </a:r>
                    </a:p>
                  </a:txBody>
                  <a:tcPr marT="63500" marB="63500" marR="63500" marL="63500"/>
                </a:tc>
              </a:tr>
              <a:tr h="299575">
                <a:tc>
                  <a:txBody>
                    <a:bodyPr>
                      <a:noAutofit/>
                    </a:bodyPr>
                    <a:lstStyle/>
                    <a:p>
                      <a:pPr lvl="0" rtl="0">
                        <a:spcBef>
                          <a:spcPts val="0"/>
                        </a:spcBef>
                        <a:buNone/>
                      </a:pPr>
                      <a:r>
                        <a:rPr b="1" lang="en" sz="1100">
                          <a:solidFill>
                            <a:srgbClr val="222222"/>
                          </a:solidFill>
                        </a:rPr>
                        <a:t>Handle Return</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299575">
                <a:tc>
                  <a:txBody>
                    <a:bodyPr>
                      <a:noAutofit/>
                    </a:bodyPr>
                    <a:lstStyle/>
                    <a:p>
                      <a:pPr lvl="0" rtl="0">
                        <a:spcBef>
                          <a:spcPts val="0"/>
                        </a:spcBef>
                        <a:buNone/>
                      </a:pPr>
                      <a:r>
                        <a:rPr b="1" lang="en" sz="1100">
                          <a:solidFill>
                            <a:srgbClr val="222222"/>
                          </a:solidFill>
                        </a:rPr>
                        <a:t>User Management</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rPr b="1" lang="en" sz="1100">
                          <a:solidFill>
                            <a:srgbClr val="222222"/>
                          </a:solidFill>
                        </a:rPr>
                        <a:t>                                                                   </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299575">
                <a:tc>
                  <a:txBody>
                    <a:bodyPr>
                      <a:noAutofit/>
                    </a:bodyPr>
                    <a:lstStyle/>
                    <a:p>
                      <a:pPr lvl="0" rtl="0">
                        <a:spcBef>
                          <a:spcPts val="0"/>
                        </a:spcBef>
                        <a:buNone/>
                      </a:pPr>
                      <a:r>
                        <a:rPr b="1" lang="en" sz="1100">
                          <a:solidFill>
                            <a:srgbClr val="222222"/>
                          </a:solidFill>
                        </a:rPr>
                        <a:t>Power on/off System</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471675">
                <a:tc>
                  <a:txBody>
                    <a:bodyPr>
                      <a:noAutofit/>
                    </a:bodyPr>
                    <a:lstStyle/>
                    <a:p>
                      <a:pPr lvl="0" rtl="0">
                        <a:spcBef>
                          <a:spcPts val="0"/>
                        </a:spcBef>
                        <a:buNone/>
                      </a:pPr>
                      <a:r>
                        <a:rPr b="1" lang="en" sz="1100">
                          <a:solidFill>
                            <a:srgbClr val="222222"/>
                          </a:solidFill>
                        </a:rPr>
                        <a:t>Process Sale (fully dressed)</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471675">
                <a:tc>
                  <a:txBody>
                    <a:bodyPr>
                      <a:noAutofit/>
                    </a:bodyPr>
                    <a:lstStyle/>
                    <a:p>
                      <a:pPr lvl="0" rtl="0">
                        <a:spcBef>
                          <a:spcPts val="0"/>
                        </a:spcBef>
                        <a:buNone/>
                      </a:pPr>
                      <a:r>
                        <a:rPr b="1" lang="en" sz="1100">
                          <a:solidFill>
                            <a:srgbClr val="222222"/>
                          </a:solidFill>
                        </a:rPr>
                        <a:t>Handle Rental (fully dressed)</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299575">
                <a:tc>
                  <a:txBody>
                    <a:bodyPr>
                      <a:noAutofit/>
                    </a:bodyPr>
                    <a:lstStyle/>
                    <a:p>
                      <a:pPr lvl="0" rtl="0">
                        <a:spcBef>
                          <a:spcPts val="0"/>
                        </a:spcBef>
                        <a:buNone/>
                      </a:pPr>
                      <a:r>
                        <a:rPr b="1" lang="en" sz="1100">
                          <a:solidFill>
                            <a:srgbClr val="222222"/>
                          </a:solidFill>
                        </a:rPr>
                        <a:t>Business Rules</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299575">
                <a:tc>
                  <a:txBody>
                    <a:bodyPr>
                      <a:noAutofit/>
                    </a:bodyPr>
                    <a:lstStyle/>
                    <a:p>
                      <a:pPr lvl="0" rtl="0">
                        <a:spcBef>
                          <a:spcPts val="0"/>
                        </a:spcBef>
                        <a:buNone/>
                      </a:pPr>
                      <a:r>
                        <a:rPr b="1" lang="en" sz="1100">
                          <a:solidFill>
                            <a:srgbClr val="222222"/>
                          </a:solidFill>
                        </a:rPr>
                        <a:t>Vision</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299575">
                <a:tc>
                  <a:txBody>
                    <a:bodyPr>
                      <a:noAutofit/>
                    </a:bodyPr>
                    <a:lstStyle/>
                    <a:p>
                      <a:pPr lvl="0" rtl="0">
                        <a:spcBef>
                          <a:spcPts val="0"/>
                        </a:spcBef>
                        <a:buNone/>
                      </a:pPr>
                      <a:r>
                        <a:rPr b="1" lang="en" sz="1100">
                          <a:solidFill>
                            <a:srgbClr val="222222"/>
                          </a:solidFill>
                        </a:rPr>
                        <a:t>Glossary</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r h="471675">
                <a:tc>
                  <a:txBody>
                    <a:bodyPr>
                      <a:noAutofit/>
                    </a:bodyPr>
                    <a:lstStyle/>
                    <a:p>
                      <a:pPr lvl="0" rtl="0">
                        <a:spcBef>
                          <a:spcPts val="0"/>
                        </a:spcBef>
                        <a:buNone/>
                      </a:pPr>
                      <a:r>
                        <a:rPr b="1" lang="en" sz="1100">
                          <a:solidFill>
                            <a:srgbClr val="222222"/>
                          </a:solidFill>
                        </a:rPr>
                        <a:t>Supplementary Specifications</a:t>
                      </a: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c>
                  <a:txBody>
                    <a:bodyPr>
                      <a:noAutofit/>
                    </a:bodyPr>
                    <a:lstStyle/>
                    <a:p>
                      <a:pPr lvl="0" rtl="0">
                        <a:spcBef>
                          <a:spcPts val="0"/>
                        </a:spcBef>
                        <a:buNone/>
                      </a:pPr>
                      <a:r>
                        <a:t/>
                      </a:r>
                      <a:endParaRPr b="1" sz="1100">
                        <a:solidFill>
                          <a:srgbClr val="222222"/>
                        </a:solidFill>
                      </a:endParaRPr>
                    </a:p>
                  </a:txBody>
                  <a:tcPr marT="63500" marB="63500" marR="63500" marL="63500"/>
                </a:tc>
              </a:tr>
            </a:tbl>
          </a:graphicData>
        </a:graphic>
      </p:graphicFrame>
      <p:sp>
        <p:nvSpPr>
          <p:cNvPr id="117" name="Shape 117"/>
          <p:cNvSpPr/>
          <p:nvPr/>
        </p:nvSpPr>
        <p:spPr>
          <a:xfrm>
            <a:off x="3666725" y="836925"/>
            <a:ext cx="411299" cy="4355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8" name="Shape 118"/>
          <p:cNvSpPr/>
          <p:nvPr/>
        </p:nvSpPr>
        <p:spPr>
          <a:xfrm>
            <a:off x="5178425" y="1199075"/>
            <a:ext cx="460200" cy="471300"/>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9" name="Shape 119"/>
          <p:cNvSpPr/>
          <p:nvPr/>
        </p:nvSpPr>
        <p:spPr>
          <a:xfrm>
            <a:off x="2318525" y="167037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                                                                   </a:t>
            </a:r>
          </a:p>
        </p:txBody>
      </p:sp>
      <p:sp>
        <p:nvSpPr>
          <p:cNvPr id="120" name="Shape 120"/>
          <p:cNvSpPr/>
          <p:nvPr/>
        </p:nvSpPr>
        <p:spPr>
          <a:xfrm>
            <a:off x="6573975" y="195702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1" name="Shape 121"/>
          <p:cNvSpPr/>
          <p:nvPr/>
        </p:nvSpPr>
        <p:spPr>
          <a:xfrm>
            <a:off x="3739275" y="268837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2" name="Shape 122"/>
          <p:cNvSpPr/>
          <p:nvPr/>
        </p:nvSpPr>
        <p:spPr>
          <a:xfrm>
            <a:off x="5227325" y="3117700"/>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3" name="Shape 123"/>
          <p:cNvSpPr/>
          <p:nvPr/>
        </p:nvSpPr>
        <p:spPr>
          <a:xfrm>
            <a:off x="5202875" y="380707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4" name="Shape 124"/>
          <p:cNvSpPr/>
          <p:nvPr/>
        </p:nvSpPr>
        <p:spPr>
          <a:xfrm>
            <a:off x="3739275" y="410212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5" name="Shape 125"/>
          <p:cNvSpPr/>
          <p:nvPr/>
        </p:nvSpPr>
        <p:spPr>
          <a:xfrm>
            <a:off x="8049175" y="226592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6" name="Shape 126"/>
          <p:cNvSpPr/>
          <p:nvPr/>
        </p:nvSpPr>
        <p:spPr>
          <a:xfrm>
            <a:off x="8084125" y="354267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
        <p:nvSpPr>
          <p:cNvPr id="127" name="Shape 127"/>
          <p:cNvSpPr/>
          <p:nvPr/>
        </p:nvSpPr>
        <p:spPr>
          <a:xfrm>
            <a:off x="6692625" y="4462425"/>
            <a:ext cx="411299" cy="3602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User Management UC: Main Success Scenario</a:t>
            </a:r>
          </a:p>
        </p:txBody>
      </p:sp>
      <p:sp>
        <p:nvSpPr>
          <p:cNvPr id="133" name="Shape 133"/>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a:solidFill>
                  <a:srgbClr val="222222"/>
                </a:solidFill>
              </a:rPr>
              <a:t>An employee is hired and must make an account to be able to use the cash register. The employee must sign in and sign out on their shift standing at the register. From then on when a sale is made their name will appear in the transaction receipt. Unauthorized users cannot complete a sale</a:t>
            </a:r>
            <a:r>
              <a:rPr b="1" lang="en">
                <a:solidFill>
                  <a:srgbClr val="222222"/>
                </a:solidFill>
              </a:rPr>
              <a:t>. </a:t>
            </a:r>
            <a:r>
              <a:rPr lang="en">
                <a:solidFill>
                  <a:srgbClr val="222222"/>
                </a:solidFill>
              </a:rPr>
              <a:t>A new employee is hired and makes a new account. The employee signs in and is able to process sales without error occurring.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User Management UC: Extension Scenarios</a:t>
            </a:r>
          </a:p>
        </p:txBody>
      </p:sp>
      <p:sp>
        <p:nvSpPr>
          <p:cNvPr id="139" name="Shape 13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sz="1400">
                <a:solidFill>
                  <a:schemeClr val="dk1"/>
                </a:solidFill>
              </a:rPr>
              <a:t>An employee is not recognized by the system: From here they must enter their correct user ID or they cannot use the system. (</a:t>
            </a:r>
            <a:r>
              <a:rPr i="1" lang="en" sz="1400">
                <a:solidFill>
                  <a:schemeClr val="dk1"/>
                </a:solidFill>
              </a:rPr>
              <a:t>Possible unique idea: If employee is not recognized allow for supervisor override</a:t>
            </a:r>
            <a:r>
              <a:rPr lang="en" sz="1400">
                <a:solidFill>
                  <a:schemeClr val="dk1"/>
                </a:solidFill>
              </a:rPr>
              <a:t>)</a:t>
            </a:r>
          </a:p>
          <a:p>
            <a:pPr rtl="0">
              <a:spcBef>
                <a:spcPts val="0"/>
              </a:spcBef>
              <a:spcAft>
                <a:spcPts val="0"/>
              </a:spcAft>
              <a:buNone/>
            </a:pPr>
            <a:r>
              <a:rPr lang="en" sz="1400">
                <a:solidFill>
                  <a:schemeClr val="dk1"/>
                </a:solidFill>
              </a:rPr>
              <a:t>            </a:t>
            </a:r>
          </a:p>
          <a:p>
            <a:pPr rtl="0">
              <a:spcBef>
                <a:spcPts val="0"/>
              </a:spcBef>
              <a:spcAft>
                <a:spcPts val="0"/>
              </a:spcAft>
              <a:buNone/>
            </a:pPr>
            <a:r>
              <a:rPr lang="en" sz="1400">
                <a:solidFill>
                  <a:schemeClr val="dk1"/>
                </a:solidFill>
              </a:rPr>
              <a:t>Someone tries to open the register while nobody is looking: The register will not open unless an employee with access is making a sale/return at the register.</a:t>
            </a:r>
          </a:p>
          <a:p>
            <a:pPr rtl="0">
              <a:spcBef>
                <a:spcPts val="0"/>
              </a:spcBef>
              <a:spcAft>
                <a:spcPts val="0"/>
              </a:spcAft>
              <a:buNone/>
            </a:pPr>
            <a:r>
              <a:rPr lang="en" sz="1400">
                <a:solidFill>
                  <a:schemeClr val="dk1"/>
                </a:solidFill>
              </a:rPr>
              <a:t>            </a:t>
            </a:r>
          </a:p>
          <a:p>
            <a:pPr rtl="0">
              <a:spcBef>
                <a:spcPts val="0"/>
              </a:spcBef>
              <a:spcAft>
                <a:spcPts val="0"/>
              </a:spcAft>
              <a:buNone/>
            </a:pPr>
            <a:r>
              <a:rPr lang="en" sz="1400">
                <a:solidFill>
                  <a:schemeClr val="dk1"/>
                </a:solidFill>
              </a:rPr>
              <a:t>An employee is terminated or quits: Their account and access are terminated as well.</a:t>
            </a:r>
          </a:p>
          <a:p>
            <a:pPr rtl="0">
              <a:spcBef>
                <a:spcPts val="0"/>
              </a:spcBef>
              <a:spcAft>
                <a:spcPts val="0"/>
              </a:spcAft>
              <a:buNone/>
            </a:pPr>
            <a:r>
              <a:rPr lang="en" sz="1400">
                <a:solidFill>
                  <a:schemeClr val="dk1"/>
                </a:solidFill>
              </a:rPr>
              <a:t>            </a:t>
            </a:r>
          </a:p>
          <a:p>
            <a:pPr rtl="0">
              <a:spcBef>
                <a:spcPts val="0"/>
              </a:spcBef>
              <a:spcAft>
                <a:spcPts val="0"/>
              </a:spcAft>
              <a:buNone/>
            </a:pPr>
            <a:r>
              <a:rPr lang="en" sz="1400">
                <a:solidFill>
                  <a:schemeClr val="dk1"/>
                </a:solidFill>
              </a:rPr>
              <a:t>An employee is inactive for more than 10 minutes: Account locks and must re-enter credentials. </a:t>
            </a:r>
          </a:p>
          <a:p>
            <a:pPr rtl="0">
              <a:spcBef>
                <a:spcPts val="0"/>
              </a:spcBef>
              <a:spcAft>
                <a:spcPts val="0"/>
              </a:spcAft>
              <a:buNone/>
            </a:pPr>
            <a:r>
              <a:t/>
            </a:r>
            <a:endParaRPr sz="1400">
              <a:solidFill>
                <a:srgbClr val="000000"/>
              </a:solidFill>
              <a:latin typeface="Calibri"/>
              <a:ea typeface="Calibri"/>
              <a:cs typeface="Calibri"/>
              <a:sym typeface="Calibri"/>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2791800" y="1768500"/>
            <a:ext cx="3560400" cy="1606499"/>
          </a:xfrm>
          <a:prstGeom prst="rect">
            <a:avLst/>
          </a:prstGeom>
          <a:noFill/>
          <a:ln>
            <a:noFill/>
          </a:ln>
        </p:spPr>
        <p:txBody>
          <a:bodyPr anchorCtr="0" anchor="t" bIns="91425" lIns="91425" rIns="91425" tIns="91425">
            <a:noAutofit/>
          </a:bodyPr>
          <a:lstStyle/>
          <a:p>
            <a:pPr>
              <a:spcBef>
                <a:spcPts val="0"/>
              </a:spcBef>
              <a:buNone/>
            </a:pPr>
            <a:r>
              <a:rPr lang="en" sz="9600" u="sng">
                <a:solidFill>
                  <a:schemeClr val="hlink"/>
                </a:solidFill>
                <a:hlinkClick r:id="rId3"/>
              </a:rPr>
              <a:t>Vision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System Startup/Shutdown UC</a:t>
            </a:r>
          </a:p>
        </p:txBody>
      </p:sp>
      <p:sp>
        <p:nvSpPr>
          <p:cNvPr id="150" name="Shape 15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78571"/>
              <a:buFont typeface="Arial"/>
              <a:buNone/>
            </a:pPr>
            <a:r>
              <a:rPr i="1" lang="en" sz="1400">
                <a:solidFill>
                  <a:schemeClr val="dk1"/>
                </a:solidFill>
              </a:rPr>
              <a:t>Success scenario: </a:t>
            </a:r>
            <a:br>
              <a:rPr i="1" lang="en" sz="1400">
                <a:solidFill>
                  <a:schemeClr val="dk1"/>
                </a:solidFill>
              </a:rPr>
            </a:br>
            <a:r>
              <a:rPr lang="en" sz="1400">
                <a:solidFill>
                  <a:schemeClr val="dk1"/>
                </a:solidFill>
              </a:rPr>
              <a:t>Manager or qualified personnel initiates application startup by clicking application file. System boots up to a verification screen for secure access, to which only certain employees have access. To initiate sale, employee enters user ID and password. System tracks number of sales employee makes. Employee logs off the system after shift is over. Manager or qualified personnel uses password verification to power off the system at the end of the day, ensuring the system shuts down correctly and no data is lost.</a:t>
            </a:r>
          </a:p>
          <a:p>
            <a:pPr lvl="0" rtl="0">
              <a:spcBef>
                <a:spcPts val="0"/>
              </a:spcBef>
              <a:spcAft>
                <a:spcPts val="0"/>
              </a:spcAft>
              <a:buClr>
                <a:schemeClr val="dk1"/>
              </a:buClr>
              <a:buFont typeface="Arial"/>
              <a:buNone/>
            </a:pPr>
            <a:r>
              <a:t/>
            </a:r>
            <a:endParaRPr sz="1400">
              <a:solidFill>
                <a:schemeClr val="dk1"/>
              </a:solidFill>
            </a:endParaRPr>
          </a:p>
          <a:p>
            <a:pPr lvl="0" rtl="0">
              <a:spcBef>
                <a:spcPts val="0"/>
              </a:spcBef>
              <a:spcAft>
                <a:spcPts val="0"/>
              </a:spcAft>
              <a:buClr>
                <a:schemeClr val="dk1"/>
              </a:buClr>
              <a:buSzPct val="78571"/>
              <a:buFont typeface="Arial"/>
              <a:buNone/>
            </a:pPr>
            <a:r>
              <a:rPr i="1" lang="en" sz="1400">
                <a:solidFill>
                  <a:schemeClr val="dk1"/>
                </a:solidFill>
              </a:rPr>
              <a:t>Extension scenarios</a:t>
            </a:r>
            <a:r>
              <a:rPr lang="en" sz="1400">
                <a:solidFill>
                  <a:schemeClr val="dk1"/>
                </a:solidFill>
              </a:rPr>
              <a:t>:	</a:t>
            </a:r>
          </a:p>
          <a:p>
            <a:pPr lvl="0" rtl="0">
              <a:spcBef>
                <a:spcPts val="0"/>
              </a:spcBef>
              <a:spcAft>
                <a:spcPts val="0"/>
              </a:spcAft>
              <a:buClr>
                <a:schemeClr val="dk1"/>
              </a:buClr>
              <a:buSzPct val="78571"/>
              <a:buFont typeface="Arial"/>
              <a:buNone/>
            </a:pPr>
            <a:r>
              <a:rPr lang="en" sz="1400">
                <a:solidFill>
                  <a:schemeClr val="dk1"/>
                </a:solidFill>
              </a:rPr>
              <a:t>If for some reason the system shuts down prematurely or incorrectly, the last state should be recovered. When restarting the manager or qualified personnel should log in as would occur during normal startup, but the most recent state is rebooted. </a:t>
            </a:r>
          </a:p>
          <a:p>
            <a:pPr lvl="0" rtl="0">
              <a:spcBef>
                <a:spcPts val="0"/>
              </a:spcBef>
              <a:spcAft>
                <a:spcPts val="0"/>
              </a:spcAft>
              <a:buClr>
                <a:schemeClr val="dk1"/>
              </a:buClr>
              <a:buFont typeface="Arial"/>
              <a:buNone/>
            </a:pPr>
            <a:r>
              <a:t/>
            </a:r>
            <a:endParaRPr sz="1400">
              <a:solidFill>
                <a:schemeClr val="dk1"/>
              </a:solidFill>
            </a:endParaRPr>
          </a:p>
          <a:p>
            <a:pPr lvl="0" rtl="0">
              <a:spcBef>
                <a:spcPts val="0"/>
              </a:spcBef>
              <a:spcAft>
                <a:spcPts val="0"/>
              </a:spcAft>
              <a:buClr>
                <a:schemeClr val="dk1"/>
              </a:buClr>
              <a:buSzPct val="78571"/>
              <a:buFont typeface="Arial"/>
              <a:buNone/>
            </a:pPr>
            <a:r>
              <a:rPr lang="en" sz="1400">
                <a:solidFill>
                  <a:schemeClr val="dk1"/>
                </a:solidFill>
              </a:rPr>
              <a:t>If the previous state was corrupted and the system is unable to reboot correctly, normal startup is initiated and the system is reset. </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1510950" y="1539900"/>
            <a:ext cx="6122099" cy="1606499"/>
          </a:xfrm>
          <a:prstGeom prst="rect">
            <a:avLst/>
          </a:prstGeom>
          <a:noFill/>
          <a:ln>
            <a:noFill/>
          </a:ln>
        </p:spPr>
        <p:txBody>
          <a:bodyPr anchorCtr="0" anchor="t" bIns="91425" lIns="91425" rIns="91425" tIns="91425">
            <a:noAutofit/>
          </a:bodyPr>
          <a:lstStyle/>
          <a:p>
            <a:pPr lvl="0" rtl="0">
              <a:spcBef>
                <a:spcPts val="0"/>
              </a:spcBef>
              <a:buNone/>
            </a:pPr>
            <a:r>
              <a:rPr lang="en" sz="9600" u="sng">
                <a:solidFill>
                  <a:schemeClr val="hlink"/>
                </a:solidFill>
                <a:hlinkClick r:id="rId3"/>
              </a:rPr>
              <a:t>Sup Specs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Burndown Chart Comparison</a:t>
            </a:r>
          </a:p>
        </p:txBody>
      </p:sp>
      <p:pic>
        <p:nvPicPr>
          <p:cNvPr id="161" name="Shape 161"/>
          <p:cNvPicPr preferRelativeResize="0"/>
          <p:nvPr/>
        </p:nvPicPr>
        <p:blipFill>
          <a:blip r:embed="rId3">
            <a:alphaModFix/>
          </a:blip>
          <a:stretch>
            <a:fillRect/>
          </a:stretch>
        </p:blipFill>
        <p:spPr>
          <a:xfrm>
            <a:off x="1969847" y="1209050"/>
            <a:ext cx="5204299" cy="36378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Process Sale UC: Main Success Scenario</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7916"/>
              </a:lnSpc>
              <a:spcBef>
                <a:spcPts val="0"/>
              </a:spcBef>
              <a:spcAft>
                <a:spcPts val="0"/>
              </a:spcAft>
              <a:buClr>
                <a:schemeClr val="dk1"/>
              </a:buClr>
              <a:buSzPct val="78571"/>
              <a:buFont typeface="Arial"/>
              <a:buNone/>
            </a:pPr>
            <a:r>
              <a:rPr lang="en" sz="1400">
                <a:solidFill>
                  <a:schemeClr val="dk1"/>
                </a:solidFill>
              </a:rPr>
              <a:t>The customer brings items to either the cashier operated cash register. The cashier scans each item or manually enters its product ID as well as the quantity purchased. At this point, the system fetches the price per item from the database, multiplies it by the quantity purchased, and displays it on the cashier’s monitor as a list of purchased items. After all items have been accounted for, the final price is displayed on the monitor. Then, a 3</a:t>
            </a:r>
            <a:r>
              <a:rPr baseline="30000" lang="en" sz="1400">
                <a:solidFill>
                  <a:schemeClr val="dk1"/>
                </a:solidFill>
              </a:rPr>
              <a:t>rd</a:t>
            </a:r>
            <a:r>
              <a:rPr lang="en" sz="1400">
                <a:solidFill>
                  <a:schemeClr val="dk1"/>
                </a:solidFill>
              </a:rPr>
              <a:t> party tax software is used to calculate the amount of the tax, which is displayed on the monitor and added to the total price. If customer pays with credit, the card is swiped or the card number is manually entered, and a 3</a:t>
            </a:r>
            <a:r>
              <a:rPr baseline="30000" lang="en" sz="1400">
                <a:solidFill>
                  <a:schemeClr val="dk1"/>
                </a:solidFill>
              </a:rPr>
              <a:t>rd</a:t>
            </a:r>
            <a:r>
              <a:rPr lang="en" sz="1400">
                <a:solidFill>
                  <a:schemeClr val="dk1"/>
                </a:solidFill>
              </a:rPr>
              <a:t> party software is used to perform a credit check on the credit card number. Once the credit check is verified, the system updates accounts receivable and inventory of items purchased in the database. If customer pays with cash, cashier enters amount of cash paid into the keyboard. The system then subtracts that amount from the total price, including tax, to determine the customer’s change. Then, the cashier retrieves the change from the cash register and gives it to the customer.</a:t>
            </a:r>
          </a:p>
          <a:p>
            <a:pPr>
              <a:spcBef>
                <a:spcPts val="0"/>
              </a:spcBef>
              <a:buNone/>
            </a:pPr>
            <a:r>
              <a:t/>
            </a:r>
            <a:endParaRPr>
              <a:solidFill>
                <a:schemeClr val="dk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Process Sale UC: Extension Scenarios</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lnSpc>
                <a:spcPct val="107916"/>
              </a:lnSpc>
              <a:spcBef>
                <a:spcPts val="0"/>
              </a:spcBef>
              <a:spcAft>
                <a:spcPts val="0"/>
              </a:spcAft>
              <a:buClr>
                <a:schemeClr val="dk1"/>
              </a:buClr>
              <a:buSzPct val="78571"/>
              <a:buFont typeface="Arial"/>
              <a:buNone/>
            </a:pPr>
            <a:r>
              <a:rPr lang="en" sz="1400">
                <a:solidFill>
                  <a:schemeClr val="dk1"/>
                </a:solidFill>
              </a:rPr>
              <a:t>Cashier or customer enters wrong product ID or item doesn’t scan correctly. System should effectively communicate with the cashier or customer what went wrong.</a:t>
            </a:r>
            <a:br>
              <a:rPr lang="en" sz="1400">
                <a:solidFill>
                  <a:schemeClr val="dk1"/>
                </a:solidFill>
              </a:rPr>
            </a:br>
            <a:br>
              <a:rPr lang="en" sz="1400">
                <a:solidFill>
                  <a:schemeClr val="dk1"/>
                </a:solidFill>
              </a:rPr>
            </a:br>
            <a:r>
              <a:rPr lang="en" sz="1400">
                <a:solidFill>
                  <a:schemeClr val="dk1"/>
                </a:solidFill>
              </a:rPr>
              <a:t>Customer or cashier enters the wrong quantity of items purchased. There should be a “delete item” option so that the customer or cashier can remove an item from the list and re-enter the quantity purchased.</a:t>
            </a:r>
            <a:br>
              <a:rPr lang="en" sz="1400">
                <a:solidFill>
                  <a:schemeClr val="dk1"/>
                </a:solidFill>
              </a:rPr>
            </a:br>
            <a:br>
              <a:rPr lang="en" sz="1400">
                <a:solidFill>
                  <a:schemeClr val="dk1"/>
                </a:solidFill>
              </a:rPr>
            </a:br>
            <a:r>
              <a:rPr lang="en" sz="1400">
                <a:solidFill>
                  <a:schemeClr val="dk1"/>
                </a:solidFill>
              </a:rPr>
              <a:t>Credit card is not verified by credit check. In this situation, system should gracefully resume to control and inform the cashier or customer that the credit card was not approved.</a:t>
            </a:r>
            <a:br>
              <a:rPr lang="en" sz="1400">
                <a:solidFill>
                  <a:schemeClr val="dk1"/>
                </a:solidFill>
              </a:rPr>
            </a:br>
            <a:br>
              <a:rPr lang="en" sz="1400">
                <a:solidFill>
                  <a:schemeClr val="dk1"/>
                </a:solidFill>
              </a:rPr>
            </a:br>
            <a:r>
              <a:rPr lang="en" sz="1400">
                <a:solidFill>
                  <a:schemeClr val="dk1"/>
                </a:solidFill>
              </a:rPr>
              <a:t>System updates inventory with incorrect quantity of items purchased. System should verify that the quantity of items purchased is the same as the quantity being deducted from inventory.</a:t>
            </a:r>
            <a:br>
              <a:rPr lang="en" sz="1400">
                <a:solidFill>
                  <a:schemeClr val="dk1"/>
                </a:solidFill>
              </a:rPr>
            </a:br>
            <a:br>
              <a:rPr lang="en" sz="1400">
                <a:solidFill>
                  <a:schemeClr val="dk1"/>
                </a:solidFill>
              </a:rPr>
            </a:br>
            <a:r>
              <a:rPr lang="en" sz="1400">
                <a:solidFill>
                  <a:schemeClr val="dk1"/>
                </a:solidFill>
              </a:rPr>
              <a:t>Multiple registers try to update inventory at one time. System needs to be able to lock data to ensure no loss of information.</a:t>
            </a:r>
            <a:br>
              <a:rPr lang="en" sz="1100">
                <a:solidFill>
                  <a:schemeClr val="dk1"/>
                </a:solidFill>
                <a:latin typeface="Calibri"/>
                <a:ea typeface="Calibri"/>
                <a:cs typeface="Calibri"/>
                <a:sym typeface="Calibri"/>
              </a:rPr>
            </a:b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Glossary</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chemeClr val="dk1"/>
              </a:buClr>
              <a:buSzPct val="100000"/>
            </a:pPr>
            <a:r>
              <a:rPr b="1" lang="en" sz="1400">
                <a:solidFill>
                  <a:schemeClr val="dk1"/>
                </a:solidFill>
              </a:rPr>
              <a:t>Item- </a:t>
            </a:r>
            <a:r>
              <a:rPr lang="en" sz="1400">
                <a:solidFill>
                  <a:schemeClr val="dk1"/>
                </a:solidFill>
              </a:rPr>
              <a:t>product or service for sale; purchased in some quantity</a:t>
            </a:r>
          </a:p>
          <a:p>
            <a:pPr indent="-228600" lvl="0" marL="457200" rtl="0">
              <a:lnSpc>
                <a:spcPct val="107916"/>
              </a:lnSpc>
              <a:spcBef>
                <a:spcPts val="0"/>
              </a:spcBef>
              <a:spcAft>
                <a:spcPts val="0"/>
              </a:spcAft>
              <a:buClr>
                <a:schemeClr val="dk1"/>
              </a:buClr>
              <a:buSzPct val="100000"/>
            </a:pPr>
            <a:r>
              <a:rPr b="1" lang="en" sz="1400">
                <a:solidFill>
                  <a:schemeClr val="dk1"/>
                </a:solidFill>
              </a:rPr>
              <a:t>Credit Check-</a:t>
            </a:r>
            <a:r>
              <a:rPr lang="en" sz="1400">
                <a:solidFill>
                  <a:schemeClr val="dk1"/>
                </a:solidFill>
              </a:rPr>
              <a:t> 3rd party software interacts with POS system to verify credit history of credit card number in use</a:t>
            </a:r>
          </a:p>
          <a:p>
            <a:pPr indent="-228600" lvl="0" marL="457200" rtl="0">
              <a:lnSpc>
                <a:spcPct val="107916"/>
              </a:lnSpc>
              <a:spcBef>
                <a:spcPts val="0"/>
              </a:spcBef>
              <a:spcAft>
                <a:spcPts val="0"/>
              </a:spcAft>
              <a:buClr>
                <a:schemeClr val="dk1"/>
              </a:buClr>
              <a:buSzPct val="100000"/>
            </a:pPr>
            <a:r>
              <a:rPr b="1" lang="en" sz="1400">
                <a:solidFill>
                  <a:schemeClr val="dk1"/>
                </a:solidFill>
              </a:rPr>
              <a:t>Tax Software- </a:t>
            </a:r>
            <a:r>
              <a:rPr lang="en" sz="1400">
                <a:solidFill>
                  <a:schemeClr val="dk1"/>
                </a:solidFill>
              </a:rPr>
              <a:t>3rd party software interacts with POS system to calculate sales tax based on location</a:t>
            </a:r>
          </a:p>
          <a:p>
            <a:pPr indent="-228600" lvl="0" marL="457200" rtl="0">
              <a:lnSpc>
                <a:spcPct val="107916"/>
              </a:lnSpc>
              <a:spcBef>
                <a:spcPts val="0"/>
              </a:spcBef>
              <a:spcAft>
                <a:spcPts val="0"/>
              </a:spcAft>
              <a:buClr>
                <a:schemeClr val="dk1"/>
              </a:buClr>
              <a:buSzPct val="100000"/>
            </a:pPr>
            <a:r>
              <a:rPr b="1" lang="en" sz="1400">
                <a:solidFill>
                  <a:schemeClr val="dk1"/>
                </a:solidFill>
              </a:rPr>
              <a:t>Product ID-</a:t>
            </a:r>
            <a:r>
              <a:rPr lang="en" sz="1400">
                <a:solidFill>
                  <a:schemeClr val="dk1"/>
                </a:solidFill>
              </a:rPr>
              <a:t> unique ID for each item; primary key in database</a:t>
            </a:r>
          </a:p>
          <a:p>
            <a:pPr indent="-228600" lvl="0" marL="457200" rtl="0">
              <a:lnSpc>
                <a:spcPct val="107916"/>
              </a:lnSpc>
              <a:spcBef>
                <a:spcPts val="0"/>
              </a:spcBef>
              <a:spcAft>
                <a:spcPts val="0"/>
              </a:spcAft>
              <a:buClr>
                <a:schemeClr val="dk1"/>
              </a:buClr>
              <a:buSzPct val="100000"/>
            </a:pPr>
            <a:r>
              <a:rPr b="1" lang="en" sz="1400">
                <a:solidFill>
                  <a:schemeClr val="dk1"/>
                </a:solidFill>
              </a:rPr>
              <a:t>Monitor- </a:t>
            </a:r>
            <a:r>
              <a:rPr lang="en" sz="1400">
                <a:solidFill>
                  <a:schemeClr val="dk1"/>
                </a:solidFill>
              </a:rPr>
              <a:t>terminal screen that the cashier can track the processing of a sale</a:t>
            </a:r>
          </a:p>
          <a:p>
            <a:pPr indent="-228600" lvl="0" marL="457200" rtl="0">
              <a:lnSpc>
                <a:spcPct val="107916"/>
              </a:lnSpc>
              <a:spcBef>
                <a:spcPts val="0"/>
              </a:spcBef>
              <a:spcAft>
                <a:spcPts val="0"/>
              </a:spcAft>
              <a:buClr>
                <a:schemeClr val="dk1"/>
              </a:buClr>
              <a:buSzPct val="100000"/>
            </a:pPr>
            <a:r>
              <a:rPr b="1" lang="en" sz="1400">
                <a:solidFill>
                  <a:schemeClr val="dk1"/>
                </a:solidFill>
              </a:rPr>
              <a:t>Error- </a:t>
            </a:r>
            <a:r>
              <a:rPr lang="en" sz="1400">
                <a:solidFill>
                  <a:schemeClr val="dk1"/>
                </a:solidFill>
              </a:rPr>
              <a:t>An easy to understand message to the cashier that is generated by the system on either an error or a successful transaction</a:t>
            </a:r>
          </a:p>
          <a:p>
            <a:pPr indent="-228600" lvl="0" marL="457200" rtl="0">
              <a:lnSpc>
                <a:spcPct val="107916"/>
              </a:lnSpc>
              <a:spcBef>
                <a:spcPts val="0"/>
              </a:spcBef>
              <a:spcAft>
                <a:spcPts val="0"/>
              </a:spcAft>
              <a:buClr>
                <a:schemeClr val="dk1"/>
              </a:buClr>
              <a:buSzPct val="100000"/>
            </a:pPr>
            <a:r>
              <a:rPr b="1" lang="en" sz="1400">
                <a:solidFill>
                  <a:schemeClr val="dk1"/>
                </a:solidFill>
              </a:rPr>
              <a:t>Transaction- </a:t>
            </a:r>
            <a:r>
              <a:rPr lang="en" sz="1400">
                <a:solidFill>
                  <a:schemeClr val="dk1"/>
                </a:solidFill>
              </a:rPr>
              <a:t>entails the product ID of item(s) purchased, quantity, price, date, time, location, customer name</a:t>
            </a:r>
          </a:p>
          <a:p>
            <a:pPr indent="-228600" lvl="0" marL="457200" rtl="0">
              <a:lnSpc>
                <a:spcPct val="107916"/>
              </a:lnSpc>
              <a:spcBef>
                <a:spcPts val="0"/>
              </a:spcBef>
              <a:spcAft>
                <a:spcPts val="0"/>
              </a:spcAft>
              <a:buClr>
                <a:schemeClr val="dk1"/>
              </a:buClr>
              <a:buSzPct val="100000"/>
            </a:pPr>
            <a:r>
              <a:rPr b="1" lang="en" sz="1400">
                <a:solidFill>
                  <a:schemeClr val="dk1"/>
                </a:solidFill>
              </a:rPr>
              <a:t>Rental-</a:t>
            </a:r>
            <a:r>
              <a:rPr lang="en" sz="1400">
                <a:solidFill>
                  <a:schemeClr val="dk1"/>
                </a:solidFill>
              </a:rPr>
              <a:t> similar to sale, except has extra attribute: returnDate</a:t>
            </a:r>
          </a:p>
          <a:p>
            <a:pPr indent="-228600" lvl="0" marL="457200" rtl="0">
              <a:lnSpc>
                <a:spcPct val="107916"/>
              </a:lnSpc>
              <a:spcBef>
                <a:spcPts val="0"/>
              </a:spcBef>
              <a:spcAft>
                <a:spcPts val="0"/>
              </a:spcAft>
              <a:buClr>
                <a:schemeClr val="dk1"/>
              </a:buClr>
              <a:buSzPct val="100000"/>
            </a:pPr>
            <a:r>
              <a:rPr b="1" lang="en" sz="1400">
                <a:solidFill>
                  <a:schemeClr val="dk1"/>
                </a:solidFill>
              </a:rPr>
              <a:t>Role- </a:t>
            </a:r>
            <a:r>
              <a:rPr lang="en" sz="1400">
                <a:solidFill>
                  <a:schemeClr val="dk1"/>
                </a:solidFill>
              </a:rPr>
              <a:t>determines an employee’s system privileges (cashier or manager in our system)</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Process Rental UC: Main Success Scenario</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a:solidFill>
                  <a:srgbClr val="000000"/>
                </a:solidFill>
              </a:rPr>
              <a:t>A customer arrives at checkout with items to rent. The Cashier uses the POS system to record each rented item. The system presents a running total and line-item details. The customer enters payment information, which the system validates and records. The system updates inventory. The customer receives a receipt from the system and then leaves with the items.</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Process Rental UC: Extension Scenarios</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sz="1400">
                <a:solidFill>
                  <a:srgbClr val="000000"/>
                </a:solidFill>
              </a:rPr>
              <a:t>If, at any time, the customer decides not to go through with transaction, the Cashier uses the clear function and no rentals are recorded. </a:t>
            </a:r>
          </a:p>
          <a:p>
            <a:pPr rtl="0">
              <a:spcBef>
                <a:spcPts val="0"/>
              </a:spcBef>
              <a:spcAft>
                <a:spcPts val="0"/>
              </a:spcAft>
              <a:buNone/>
            </a:pPr>
            <a:r>
              <a:t/>
            </a:r>
            <a:endParaRPr sz="1400">
              <a:solidFill>
                <a:srgbClr val="000000"/>
              </a:solidFill>
            </a:endParaRPr>
          </a:p>
          <a:p>
            <a:pPr rtl="0">
              <a:spcBef>
                <a:spcPts val="0"/>
              </a:spcBef>
              <a:spcAft>
                <a:spcPts val="0"/>
              </a:spcAft>
              <a:buNone/>
            </a:pPr>
            <a:r>
              <a:rPr lang="en" sz="1400">
                <a:solidFill>
                  <a:srgbClr val="000000"/>
                </a:solidFill>
              </a:rPr>
              <a:t>If the item identifier is not found in the system, notify the Cashier and suggest manual entry of the identifier code (perhaps it is corrupted).</a:t>
            </a:r>
          </a:p>
          <a:p>
            <a:pPr rtl="0">
              <a:spcBef>
                <a:spcPts val="0"/>
              </a:spcBef>
              <a:spcAft>
                <a:spcPts val="0"/>
              </a:spcAft>
              <a:buNone/>
            </a:pPr>
            <a:r>
              <a:t/>
            </a:r>
            <a:endParaRPr sz="1400">
              <a:solidFill>
                <a:srgbClr val="000000"/>
              </a:solidFill>
            </a:endParaRPr>
          </a:p>
          <a:p>
            <a:pPr rtl="0">
              <a:spcBef>
                <a:spcPts val="0"/>
              </a:spcBef>
              <a:spcAft>
                <a:spcPts val="0"/>
              </a:spcAft>
              <a:buNone/>
            </a:pPr>
            <a:r>
              <a:rPr lang="en" sz="1400">
                <a:solidFill>
                  <a:srgbClr val="000000"/>
                </a:solidFill>
              </a:rPr>
              <a:t>If, at any time, the system fails, the last state should be recovered. If not, no rentals should have been recorded and the Cashier starts transaction over.</a:t>
            </a:r>
          </a:p>
          <a:p>
            <a:pPr rtl="0">
              <a:spcBef>
                <a:spcPts val="0"/>
              </a:spcBef>
              <a:spcAft>
                <a:spcPts val="0"/>
              </a:spcAft>
              <a:buNone/>
            </a:pPr>
            <a:r>
              <a:t/>
            </a:r>
            <a:endParaRPr sz="1400">
              <a:solidFill>
                <a:srgbClr val="000000"/>
              </a:solidFill>
            </a:endParaRPr>
          </a:p>
          <a:p>
            <a:pPr rtl="0">
              <a:spcBef>
                <a:spcPts val="0"/>
              </a:spcBef>
              <a:spcAft>
                <a:spcPts val="0"/>
              </a:spcAft>
              <a:buNone/>
            </a:pPr>
            <a:r>
              <a:rPr lang="en" sz="1400">
                <a:solidFill>
                  <a:srgbClr val="000000"/>
                </a:solidFill>
              </a:rPr>
              <a:t>If the customer paid by credit, and their transaction is declined, inform the customer and request payment in cash. If the customer has no cash, clear the transaction. </a:t>
            </a:r>
          </a:p>
          <a:p>
            <a:pPr rtl="0">
              <a:spcBef>
                <a:spcPts val="0"/>
              </a:spcBef>
              <a:spcAft>
                <a:spcPts val="0"/>
              </a:spcAft>
              <a:buNone/>
            </a:pPr>
            <a:r>
              <a:t/>
            </a:r>
            <a:endParaRPr sz="1400">
              <a:solidFill>
                <a:srgbClr val="000000"/>
              </a:solidFill>
            </a:endParaRPr>
          </a:p>
          <a:p>
            <a:pPr rtl="0">
              <a:spcBef>
                <a:spcPts val="0"/>
              </a:spcBef>
              <a:spcAft>
                <a:spcPts val="0"/>
              </a:spcAft>
              <a:buNone/>
            </a:pPr>
            <a:r>
              <a:rPr lang="en" sz="1400">
                <a:solidFill>
                  <a:srgbClr val="000000"/>
                </a:solidFill>
              </a:rPr>
              <a:t>If the system detects failure to communicate with the external accounting system, save the transaction as a text file for manual entry.</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POS Business Rules</a:t>
            </a:r>
          </a:p>
        </p:txBody>
      </p:sp>
      <p:graphicFrame>
        <p:nvGraphicFramePr>
          <p:cNvPr id="92" name="Shape 92"/>
          <p:cNvGraphicFramePr/>
          <p:nvPr/>
        </p:nvGraphicFramePr>
        <p:xfrm>
          <a:off x="643000" y="1269050"/>
          <a:ext cx="3000000" cy="3000000"/>
        </p:xfrm>
        <a:graphic>
          <a:graphicData uri="http://schemas.openxmlformats.org/drawingml/2006/table">
            <a:tbl>
              <a:tblPr>
                <a:noFill/>
                <a:tableStyleId>{24FABA27-0340-4B6F-A4C9-7E5E749A8DF4}</a:tableStyleId>
              </a:tblPr>
              <a:tblGrid>
                <a:gridCol w="1933125"/>
                <a:gridCol w="1933125"/>
                <a:gridCol w="1933125"/>
                <a:gridCol w="1933125"/>
              </a:tblGrid>
              <a:tr h="415375">
                <a:tc>
                  <a:txBody>
                    <a:bodyPr>
                      <a:noAutofit/>
                    </a:bodyPr>
                    <a:lstStyle/>
                    <a:p>
                      <a:pPr>
                        <a:spcBef>
                          <a:spcPts val="0"/>
                        </a:spcBef>
                        <a:buNone/>
                      </a:pPr>
                      <a:r>
                        <a:rPr b="1" lang="en">
                          <a:solidFill>
                            <a:schemeClr val="dk1"/>
                          </a:solidFill>
                          <a:latin typeface="Proxima Nova"/>
                          <a:ea typeface="Proxima Nova"/>
                          <a:cs typeface="Proxima Nova"/>
                          <a:sym typeface="Proxima Nova"/>
                        </a:rPr>
                        <a:t>ID</a:t>
                      </a:r>
                    </a:p>
                  </a:txBody>
                  <a:tcPr marT="91425" marB="91425" marR="91425" marL="91425"/>
                </a:tc>
                <a:tc>
                  <a:txBody>
                    <a:bodyPr>
                      <a:noAutofit/>
                    </a:bodyPr>
                    <a:lstStyle/>
                    <a:p>
                      <a:pPr>
                        <a:spcBef>
                          <a:spcPts val="0"/>
                        </a:spcBef>
                        <a:buNone/>
                      </a:pPr>
                      <a:r>
                        <a:rPr b="1" lang="en">
                          <a:solidFill>
                            <a:schemeClr val="dk1"/>
                          </a:solidFill>
                          <a:latin typeface="Proxima Nova"/>
                          <a:ea typeface="Proxima Nova"/>
                          <a:cs typeface="Proxima Nova"/>
                          <a:sym typeface="Proxima Nova"/>
                        </a:rPr>
                        <a:t>Rule</a:t>
                      </a:r>
                    </a:p>
                  </a:txBody>
                  <a:tcPr marT="91425" marB="91425" marR="91425" marL="91425"/>
                </a:tc>
                <a:tc>
                  <a:txBody>
                    <a:bodyPr>
                      <a:noAutofit/>
                    </a:bodyPr>
                    <a:lstStyle/>
                    <a:p>
                      <a:pPr>
                        <a:spcBef>
                          <a:spcPts val="0"/>
                        </a:spcBef>
                        <a:buNone/>
                      </a:pPr>
                      <a:r>
                        <a:rPr b="1" lang="en">
                          <a:solidFill>
                            <a:schemeClr val="dk1"/>
                          </a:solidFill>
                          <a:latin typeface="Proxima Nova"/>
                          <a:ea typeface="Proxima Nova"/>
                          <a:cs typeface="Proxima Nova"/>
                          <a:sym typeface="Proxima Nova"/>
                        </a:rPr>
                        <a:t>Changeability</a:t>
                      </a:r>
                    </a:p>
                  </a:txBody>
                  <a:tcPr marT="91425" marB="91425" marR="91425" marL="91425"/>
                </a:tc>
                <a:tc>
                  <a:txBody>
                    <a:bodyPr>
                      <a:noAutofit/>
                    </a:bodyPr>
                    <a:lstStyle/>
                    <a:p>
                      <a:pPr>
                        <a:spcBef>
                          <a:spcPts val="0"/>
                        </a:spcBef>
                        <a:buNone/>
                      </a:pPr>
                      <a:r>
                        <a:rPr b="1" lang="en">
                          <a:solidFill>
                            <a:schemeClr val="dk1"/>
                          </a:solidFill>
                          <a:latin typeface="Proxima Nova"/>
                          <a:ea typeface="Proxima Nova"/>
                          <a:cs typeface="Proxima Nova"/>
                          <a:sym typeface="Proxima Nova"/>
                        </a:rPr>
                        <a:t>Source</a:t>
                      </a:r>
                    </a:p>
                  </a:txBody>
                  <a:tcPr marT="91425" marB="91425" marR="91425" marL="91425"/>
                </a:tc>
              </a:tr>
              <a:tr h="1270750">
                <a:tc>
                  <a:txBody>
                    <a:bodyPr>
                      <a:noAutofit/>
                    </a:bodyPr>
                    <a:lstStyle/>
                    <a:p>
                      <a:pPr lvl="0" rtl="0">
                        <a:spcBef>
                          <a:spcPts val="0"/>
                        </a:spcBef>
                        <a:buNone/>
                      </a:pPr>
                      <a:r>
                        <a:rPr lang="en">
                          <a:solidFill>
                            <a:schemeClr val="dk1"/>
                          </a:solidFill>
                          <a:latin typeface="Proxima Nova"/>
                          <a:ea typeface="Proxima Nova"/>
                          <a:cs typeface="Proxima Nova"/>
                          <a:sym typeface="Proxima Nova"/>
                        </a:rPr>
                        <a:t>RULE 1</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Signature required for all payments by credit.</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Clients may want signature to be captured on a digital device. For our purposes, just focus on paper signatures.</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Almost all credit companies</a:t>
                      </a:r>
                    </a:p>
                  </a:txBody>
                  <a:tcPr marT="63500" marB="63500" marR="63500" marL="63500"/>
                </a:tc>
              </a:tr>
              <a:tr h="679200">
                <a:tc>
                  <a:txBody>
                    <a:bodyPr>
                      <a:noAutofit/>
                    </a:bodyPr>
                    <a:lstStyle/>
                    <a:p>
                      <a:pPr lvl="0" rtl="0">
                        <a:spcBef>
                          <a:spcPts val="0"/>
                        </a:spcBef>
                        <a:buNone/>
                      </a:pPr>
                      <a:r>
                        <a:rPr lang="en">
                          <a:solidFill>
                            <a:schemeClr val="dk1"/>
                          </a:solidFill>
                          <a:latin typeface="Proxima Nova"/>
                          <a:ea typeface="Proxima Nova"/>
                          <a:cs typeface="Proxima Nova"/>
                          <a:sym typeface="Proxima Nova"/>
                        </a:rPr>
                        <a:t>RULE 2</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Tax code must be adhered to</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Tax laws are constantly changing at all levels of government</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Law</a:t>
                      </a:r>
                    </a:p>
                  </a:txBody>
                  <a:tcPr marT="63500" marB="63500" marR="63500" marL="63500"/>
                </a:tc>
              </a:tr>
              <a:tr h="679200">
                <a:tc>
                  <a:txBody>
                    <a:bodyPr>
                      <a:noAutofit/>
                    </a:bodyPr>
                    <a:lstStyle/>
                    <a:p>
                      <a:pPr lvl="0" rtl="0">
                        <a:spcBef>
                          <a:spcPts val="0"/>
                        </a:spcBef>
                        <a:buNone/>
                      </a:pPr>
                      <a:r>
                        <a:rPr lang="en">
                          <a:solidFill>
                            <a:schemeClr val="dk1"/>
                          </a:solidFill>
                          <a:latin typeface="Proxima Nova"/>
                          <a:ea typeface="Proxima Nova"/>
                          <a:cs typeface="Proxima Nova"/>
                          <a:sym typeface="Proxima Nova"/>
                        </a:rPr>
                        <a:t>RULE 3</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Customers can only receive credit to their cards, not as cash</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Low</a:t>
                      </a:r>
                    </a:p>
                  </a:txBody>
                  <a:tcPr marT="63500" marB="63500" marR="63500" marL="63500"/>
                </a:tc>
                <a:tc>
                  <a:txBody>
                    <a:bodyPr>
                      <a:noAutofit/>
                    </a:bodyPr>
                    <a:lstStyle/>
                    <a:p>
                      <a:pPr lvl="0" rtl="0">
                        <a:spcBef>
                          <a:spcPts val="0"/>
                        </a:spcBef>
                        <a:buNone/>
                      </a:pPr>
                      <a:r>
                        <a:rPr lang="en">
                          <a:solidFill>
                            <a:schemeClr val="dk1"/>
                          </a:solidFill>
                          <a:latin typeface="Proxima Nova"/>
                          <a:ea typeface="Proxima Nova"/>
                          <a:cs typeface="Proxima Nova"/>
                          <a:sym typeface="Proxima Nova"/>
                        </a:rPr>
                        <a:t>credit authorization company policy</a:t>
                      </a:r>
                    </a:p>
                  </a:txBody>
                  <a:tcPr marT="63500" marB="63500" marR="63500" marL="63500"/>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Handle Return UC: Main Success Scenario</a:t>
            </a: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solidFill>
                  <a:schemeClr val="dk1"/>
                </a:solidFill>
              </a:rPr>
              <a:t>Scenario: A customer arrives with one or more items to return, and the receipt used to purchase the items.  The cashier collects the items and uses the POS system to record each returned item one by one.  The system asks the cashier to confirm, and then updates inventory accordingly.  If the customer paid with a credit card,  the system reimburses the credit card.  If the customer paid with cash, the cashier reimburses them with store credit.</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Handle Returns UC: Extension Scenarios</a:t>
            </a:r>
          </a:p>
        </p:txBody>
      </p:sp>
      <p:sp>
        <p:nvSpPr>
          <p:cNvPr id="104" name="Shape 10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solidFill>
                  <a:schemeClr val="dk1"/>
                </a:solidFill>
              </a:rPr>
              <a:t>If the customer paid by credit and the reimbursement to their card is rejected, the system informs the cashier, who relays the message to the customer, and gives the customer store credit instead.</a:t>
            </a:r>
          </a:p>
          <a:p>
            <a:pPr rtl="0">
              <a:spcBef>
                <a:spcPts val="0"/>
              </a:spcBef>
              <a:buNone/>
            </a:pPr>
            <a:r>
              <a:rPr lang="en">
                <a:solidFill>
                  <a:schemeClr val="dk1"/>
                </a:solidFill>
              </a:rPr>
              <a:t>If the customer tries to return an item that is not found in the system after scanning, the system displays the error and asks the cashier to try again.</a:t>
            </a:r>
          </a:p>
          <a:p>
            <a:pPr>
              <a:spcBef>
                <a:spcPts val="0"/>
              </a:spcBef>
              <a:buNone/>
            </a:pPr>
            <a:r>
              <a:rPr lang="en">
                <a:solidFill>
                  <a:schemeClr val="dk1"/>
                </a:solidFill>
              </a:rPr>
              <a:t>If the cashier scans an item and then the customer decides he does not want to return that item, the cashier deletes that item from the total.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