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8" r:id="rId15"/>
    <p:sldId id="26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ib51Gy7MUyxbEHfsob9kW48xaH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6262AE-2CE2-437A-9F78-808761B97BDA}">
  <a:tblStyle styleId="{876262AE-2CE2-437A-9F78-808761B97BD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8" d="100"/>
          <a:sy n="98" d="100"/>
        </p:scale>
        <p:origin x="10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bd97bf75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6bd97bf75e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c4408121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c44081212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6bd97bf75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26bd97bf75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6bd97bf75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26bd97bf75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descr="WhatsApp Image 2023-07-10 at 14"/>
          <p:cNvPicPr preferRelativeResize="0"/>
          <p:nvPr/>
        </p:nvPicPr>
        <p:blipFill rotWithShape="1">
          <a:blip r:embed="rId3">
            <a:alphaModFix/>
          </a:blip>
          <a:srcRect/>
          <a:stretch/>
        </p:blipFill>
        <p:spPr>
          <a:xfrm>
            <a:off x="0" y="-11650"/>
            <a:ext cx="9144000" cy="1077750"/>
          </a:xfrm>
          <a:prstGeom prst="rect">
            <a:avLst/>
          </a:prstGeom>
          <a:noFill/>
          <a:ln>
            <a:noFill/>
          </a:ln>
        </p:spPr>
      </p:pic>
      <p:sp>
        <p:nvSpPr>
          <p:cNvPr id="55" name="Google Shape;55;p1"/>
          <p:cNvSpPr txBox="1"/>
          <p:nvPr/>
        </p:nvSpPr>
        <p:spPr>
          <a:xfrm>
            <a:off x="-373380" y="1066100"/>
            <a:ext cx="10041016" cy="3693313"/>
          </a:xfrm>
          <a:prstGeom prst="rect">
            <a:avLst/>
          </a:prstGeom>
          <a:noFill/>
          <a:ln>
            <a:noFill/>
          </a:ln>
        </p:spPr>
        <p:txBody>
          <a:bodyPr spcFirstLastPara="1" wrap="square" lIns="91425" tIns="91425" rIns="91425" bIns="91425" anchor="t" anchorCtr="0">
            <a:noAutofit/>
          </a:bodyPr>
          <a:lstStyle/>
          <a:p>
            <a:pPr marL="0" marR="0" lvl="0" indent="0" algn="ctr" rtl="0">
              <a:lnSpc>
                <a:spcPct val="50000"/>
              </a:lnSpc>
              <a:spcBef>
                <a:spcPts val="0"/>
              </a:spcBef>
              <a:spcAft>
                <a:spcPts val="0"/>
              </a:spcAft>
              <a:buClr>
                <a:srgbClr val="000000"/>
              </a:buClr>
              <a:buSzPts val="2000"/>
              <a:buFont typeface="Arial"/>
              <a:buNone/>
            </a:pPr>
            <a:r>
              <a:rPr lang="en" sz="2000" b="1" i="0" u="none" strike="noStrike" cap="none" dirty="0">
                <a:solidFill>
                  <a:srgbClr val="000000"/>
                </a:solidFill>
                <a:latin typeface="Times New Roman"/>
                <a:ea typeface="Times New Roman"/>
                <a:cs typeface="Times New Roman"/>
                <a:sym typeface="Times New Roman"/>
              </a:rPr>
              <a:t>MINI PROJECT</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5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5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50000"/>
              </a:lnSpc>
              <a:spcBef>
                <a:spcPts val="0"/>
              </a:spcBef>
              <a:spcAft>
                <a:spcPts val="0"/>
              </a:spcAft>
              <a:buClr>
                <a:srgbClr val="000000"/>
              </a:buClr>
              <a:buSzPts val="2000"/>
              <a:buFont typeface="Arial"/>
              <a:buNone/>
            </a:pPr>
            <a:r>
              <a:rPr lang="en" sz="2000" b="1" i="0" u="none" strike="noStrike" cap="none" dirty="0">
                <a:solidFill>
                  <a:schemeClr val="tx1"/>
                </a:solidFill>
                <a:latin typeface="Times New Roman"/>
                <a:ea typeface="Times New Roman"/>
                <a:cs typeface="Times New Roman"/>
                <a:sym typeface="Times New Roman"/>
              </a:rPr>
              <a:t>Introductory</a:t>
            </a:r>
            <a:r>
              <a:rPr lang="en" sz="2000" b="1" i="0" u="none" strike="noStrike" cap="none" dirty="0">
                <a:solidFill>
                  <a:srgbClr val="C00000"/>
                </a:solidFill>
                <a:latin typeface="Times New Roman"/>
                <a:ea typeface="Times New Roman"/>
                <a:cs typeface="Times New Roman"/>
                <a:sym typeface="Times New Roman"/>
              </a:rPr>
              <a:t> </a:t>
            </a:r>
            <a:r>
              <a:rPr lang="en" sz="2000" b="1" i="0" u="none" strike="noStrike" cap="none" dirty="0">
                <a:solidFill>
                  <a:schemeClr val="tx1"/>
                </a:solidFill>
                <a:latin typeface="Times New Roman"/>
                <a:ea typeface="Times New Roman"/>
                <a:cs typeface="Times New Roman"/>
                <a:sym typeface="Times New Roman"/>
              </a:rPr>
              <a:t>Seminar</a:t>
            </a:r>
            <a:endParaRPr sz="2000" b="1" i="0" u="none" strike="noStrike" cap="none" dirty="0">
              <a:solidFill>
                <a:schemeClr val="tx1"/>
              </a:solidFill>
              <a:latin typeface="Times New Roman"/>
              <a:ea typeface="Times New Roman"/>
              <a:cs typeface="Times New Roman"/>
              <a:sym typeface="Times New Roman"/>
            </a:endParaRPr>
          </a:p>
          <a:p>
            <a:pPr marL="0" marR="0" lvl="0" indent="0" algn="ctr" rtl="0">
              <a:lnSpc>
                <a:spcPct val="50000"/>
              </a:lnSpc>
              <a:spcBef>
                <a:spcPts val="0"/>
              </a:spcBef>
              <a:spcAft>
                <a:spcPts val="0"/>
              </a:spcAft>
              <a:buClr>
                <a:srgbClr val="000000"/>
              </a:buClr>
              <a:buSzPts val="2100"/>
              <a:buFont typeface="Arial"/>
              <a:buNone/>
            </a:pPr>
            <a:endParaRPr sz="21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50000"/>
              </a:lnSpc>
              <a:spcBef>
                <a:spcPts val="0"/>
              </a:spcBef>
              <a:spcAft>
                <a:spcPts val="0"/>
              </a:spcAft>
              <a:buClr>
                <a:srgbClr val="000000"/>
              </a:buClr>
              <a:buSzPts val="1400"/>
              <a:buFont typeface="Arial"/>
              <a:buNone/>
            </a:pPr>
            <a:r>
              <a:rPr lang="en" sz="1400" b="1" i="1" u="none" strike="noStrike" cap="none" dirty="0">
                <a:solidFill>
                  <a:srgbClr val="000000"/>
                </a:solidFill>
                <a:latin typeface="Times New Roman"/>
                <a:ea typeface="Times New Roman"/>
                <a:cs typeface="Times New Roman"/>
                <a:sym typeface="Times New Roman"/>
              </a:rPr>
              <a:t>On</a:t>
            </a:r>
            <a:endParaRPr sz="1400" b="1" i="1"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200"/>
              <a:buFont typeface="Arial"/>
              <a:buNone/>
            </a:pPr>
            <a:r>
              <a:rPr lang="en" sz="2200" b="0" i="0" u="none" strike="noStrike" cap="none" dirty="0">
                <a:solidFill>
                  <a:schemeClr val="tx1"/>
                </a:solidFill>
                <a:latin typeface="Algerian"/>
                <a:ea typeface="Algerian"/>
                <a:cs typeface="Algerian"/>
                <a:sym typeface="Algerian"/>
              </a:rPr>
              <a:t>“</a:t>
            </a:r>
            <a:r>
              <a:rPr lang="en-IN" sz="2400" spc="-10" dirty="0">
                <a:solidFill>
                  <a:schemeClr val="tx1"/>
                </a:solidFill>
                <a:latin typeface="Times New Roman"/>
                <a:cs typeface="Times New Roman"/>
              </a:rPr>
              <a:t>Bidify :- A bidding solution for Properties</a:t>
            </a:r>
            <a:r>
              <a:rPr lang="en" sz="2200" b="0" i="0" u="none" strike="noStrike" cap="none" dirty="0">
                <a:solidFill>
                  <a:schemeClr val="tx1"/>
                </a:solidFill>
                <a:latin typeface="Algerian"/>
                <a:ea typeface="Algerian"/>
                <a:cs typeface="Algerian"/>
                <a:sym typeface="Algerian"/>
              </a:rPr>
              <a:t>”</a:t>
            </a:r>
            <a:endParaRPr sz="2200" b="0" i="0" u="none" strike="noStrike" cap="none" dirty="0">
              <a:solidFill>
                <a:schemeClr val="tx1"/>
              </a:solidFill>
              <a:latin typeface="Algerian"/>
              <a:ea typeface="Algerian"/>
              <a:cs typeface="Algerian"/>
              <a:sym typeface="Algerian"/>
            </a:endParaRPr>
          </a:p>
          <a:p>
            <a:pPr marL="0" marR="0" lvl="0" indent="0" algn="ctr" rtl="0">
              <a:lnSpc>
                <a:spcPct val="100000"/>
              </a:lnSpc>
              <a:spcBef>
                <a:spcPts val="0"/>
              </a:spcBef>
              <a:spcAft>
                <a:spcPts val="0"/>
              </a:spcAft>
              <a:buClr>
                <a:srgbClr val="000000"/>
              </a:buClr>
              <a:buSzPts val="1000"/>
              <a:buFont typeface="Arial"/>
              <a:buNone/>
            </a:pPr>
            <a:endParaRPr sz="1000" b="0" i="0" u="none" strike="noStrike" cap="none" dirty="0">
              <a:solidFill>
                <a:srgbClr val="C00000"/>
              </a:solidFill>
              <a:latin typeface="Algerian"/>
              <a:ea typeface="Algerian"/>
              <a:cs typeface="Algerian"/>
              <a:sym typeface="Algerian"/>
            </a:endParaRPr>
          </a:p>
          <a:p>
            <a:pPr marL="0" marR="0" lvl="0" indent="0" algn="ctr" rtl="0">
              <a:lnSpc>
                <a:spcPct val="100000"/>
              </a:lnSpc>
              <a:spcBef>
                <a:spcPts val="0"/>
              </a:spcBef>
              <a:spcAft>
                <a:spcPts val="0"/>
              </a:spcAft>
              <a:buClr>
                <a:srgbClr val="000000"/>
              </a:buClr>
              <a:buSzPts val="1600"/>
              <a:buFont typeface="Arial"/>
              <a:buNone/>
            </a:pPr>
            <a:r>
              <a:rPr lang="en" sz="1600" b="1" i="1" u="none" strike="noStrike" cap="none" dirty="0">
                <a:solidFill>
                  <a:srgbClr val="000000"/>
                </a:solidFill>
                <a:latin typeface="Times New Roman"/>
                <a:ea typeface="Times New Roman"/>
                <a:cs typeface="Times New Roman"/>
                <a:sym typeface="Times New Roman"/>
              </a:rPr>
              <a:t>Presented by</a:t>
            </a:r>
            <a:endParaRPr sz="1600" b="1" i="1"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rgbClr val="000000"/>
                </a:solidFill>
                <a:latin typeface="Times New Roman"/>
                <a:ea typeface="Times New Roman"/>
                <a:cs typeface="Times New Roman"/>
                <a:sym typeface="Times New Roman"/>
              </a:rPr>
              <a:t>Group No.: </a:t>
            </a:r>
            <a:r>
              <a:rPr lang="en" b="1" dirty="0">
                <a:solidFill>
                  <a:schemeClr val="tx1"/>
                </a:solidFill>
                <a:latin typeface="Times New Roman"/>
                <a:ea typeface="Times New Roman"/>
                <a:cs typeface="Times New Roman"/>
                <a:sym typeface="Times New Roman"/>
              </a:rPr>
              <a:t>17</a:t>
            </a:r>
            <a:endParaRPr sz="1400" b="1" i="0" u="none" strike="noStrike" cap="none" dirty="0">
              <a:solidFill>
                <a:schemeClr val="tx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95000"/>
                    <a:lumOff val="5000"/>
                  </a:schemeClr>
                </a:solidFill>
                <a:latin typeface="Times New Roman"/>
                <a:ea typeface="Times New Roman"/>
                <a:cs typeface="Times New Roman"/>
                <a:sym typeface="Times New Roman"/>
              </a:rPr>
              <a:t>Aarushi Dhote</a:t>
            </a:r>
          </a:p>
          <a:p>
            <a:pPr marL="0" marR="0" lvl="0" indent="0" algn="ctr" rtl="0">
              <a:lnSpc>
                <a:spcPct val="100000"/>
              </a:lnSpc>
              <a:spcBef>
                <a:spcPts val="0"/>
              </a:spcBef>
              <a:spcAft>
                <a:spcPts val="0"/>
              </a:spcAft>
              <a:buClr>
                <a:srgbClr val="000000"/>
              </a:buClr>
              <a:buSzPts val="1400"/>
              <a:buFont typeface="Arial"/>
              <a:buNone/>
            </a:pPr>
            <a:r>
              <a:rPr lang="en" dirty="0">
                <a:solidFill>
                  <a:schemeClr val="tx1">
                    <a:lumMod val="95000"/>
                    <a:lumOff val="5000"/>
                  </a:schemeClr>
                </a:solidFill>
                <a:latin typeface="Times New Roman"/>
                <a:ea typeface="Times New Roman"/>
                <a:cs typeface="Times New Roman"/>
                <a:sym typeface="Times New Roman"/>
              </a:rPr>
              <a:t>Mansi Gudadhe</a:t>
            </a:r>
          </a:p>
          <a:p>
            <a:pPr marL="0" marR="0" lvl="0" indent="0" algn="ctr"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95000"/>
                    <a:lumOff val="5000"/>
                  </a:schemeClr>
                </a:solidFill>
                <a:latin typeface="Times New Roman"/>
                <a:ea typeface="Times New Roman"/>
                <a:cs typeface="Times New Roman"/>
                <a:sym typeface="Times New Roman"/>
              </a:rPr>
              <a:t>Pooja Zodape</a:t>
            </a:r>
          </a:p>
          <a:p>
            <a:pPr marL="0" marR="0" lvl="0" indent="0" algn="ctr" rtl="0">
              <a:lnSpc>
                <a:spcPct val="100000"/>
              </a:lnSpc>
              <a:spcBef>
                <a:spcPts val="0"/>
              </a:spcBef>
              <a:spcAft>
                <a:spcPts val="0"/>
              </a:spcAft>
              <a:buClr>
                <a:srgbClr val="000000"/>
              </a:buClr>
              <a:buSzPts val="1400"/>
              <a:buFont typeface="Arial"/>
              <a:buNone/>
            </a:pPr>
            <a:r>
              <a:rPr lang="en" dirty="0">
                <a:solidFill>
                  <a:schemeClr val="tx1">
                    <a:lumMod val="95000"/>
                    <a:lumOff val="5000"/>
                  </a:schemeClr>
                </a:solidFill>
                <a:latin typeface="Times New Roman"/>
                <a:ea typeface="Times New Roman"/>
                <a:cs typeface="Times New Roman"/>
                <a:sym typeface="Times New Roman"/>
              </a:rPr>
              <a:t>Shreya Gajbhiye</a:t>
            </a:r>
          </a:p>
          <a:p>
            <a:pPr lvl="0" algn="ctr">
              <a:buSzPts val="1400"/>
            </a:pPr>
            <a:r>
              <a:rPr lang="en" sz="1400" b="0" i="0" u="none" strike="noStrike" cap="none" dirty="0">
                <a:solidFill>
                  <a:schemeClr val="tx1">
                    <a:lumMod val="95000"/>
                    <a:lumOff val="5000"/>
                  </a:schemeClr>
                </a:solidFill>
                <a:latin typeface="Times New Roman"/>
                <a:ea typeface="Times New Roman"/>
                <a:cs typeface="Times New Roman"/>
                <a:sym typeface="Times New Roman"/>
              </a:rPr>
              <a:t>Taniya Keswani</a:t>
            </a:r>
            <a:endParaRPr sz="1400" b="0" i="0" u="none" strike="noStrike" cap="none" dirty="0">
              <a:solidFill>
                <a:schemeClr val="tx1">
                  <a:lumMod val="95000"/>
                  <a:lumOff val="5000"/>
                </a:schemeClr>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chemeClr val="dk1"/>
                </a:solidFill>
                <a:latin typeface="Times New Roman"/>
                <a:ea typeface="Times New Roman"/>
                <a:cs typeface="Times New Roman"/>
                <a:sym typeface="Times New Roman"/>
              </a:rPr>
              <a:t>VI Semester, CSE</a:t>
            </a:r>
            <a:endParaRPr sz="12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endParaRPr lang="en" sz="1200" dirty="0">
              <a:solidFill>
                <a:srgbClr val="FF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Arial"/>
              <a:buNone/>
            </a:pPr>
            <a:r>
              <a:rPr lang="en" sz="1600" b="1" i="1" u="none" strike="noStrike" cap="none" dirty="0">
                <a:solidFill>
                  <a:srgbClr val="000000"/>
                </a:solidFill>
                <a:latin typeface="Times New Roman"/>
                <a:ea typeface="Times New Roman"/>
                <a:cs typeface="Times New Roman"/>
                <a:sym typeface="Times New Roman"/>
              </a:rPr>
              <a:t>Superviser by</a:t>
            </a:r>
            <a:endParaRPr sz="1600" b="1" i="1"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 dirty="0">
                <a:solidFill>
                  <a:schemeClr val="tx1">
                    <a:lumMod val="95000"/>
                    <a:lumOff val="5000"/>
                  </a:schemeClr>
                </a:solidFill>
                <a:latin typeface="Times New Roman"/>
                <a:ea typeface="Times New Roman"/>
                <a:cs typeface="Times New Roman"/>
                <a:sym typeface="Times New Roman"/>
              </a:rPr>
              <a:t>Aarti Jane</a:t>
            </a:r>
            <a:endParaRPr sz="1400" b="0" i="0" u="none" strike="noStrike" cap="none" dirty="0">
              <a:solidFill>
                <a:schemeClr val="tx1">
                  <a:lumMod val="95000"/>
                  <a:lumOff val="5000"/>
                </a:schemeClr>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r>
              <a:rPr lang="en" dirty="0">
                <a:solidFill>
                  <a:schemeClr val="tx1">
                    <a:lumMod val="95000"/>
                    <a:lumOff val="5000"/>
                  </a:schemeClr>
                </a:solidFill>
                <a:latin typeface="Times New Roman"/>
                <a:ea typeface="Times New Roman"/>
                <a:cs typeface="Times New Roman"/>
                <a:sym typeface="Times New Roman"/>
              </a:rPr>
              <a:t>Assistant professor</a:t>
            </a:r>
            <a:endParaRPr sz="2100" b="1" i="0" u="none" strike="noStrike" cap="none" dirty="0">
              <a:solidFill>
                <a:schemeClr val="tx1">
                  <a:lumMod val="95000"/>
                  <a:lumOff val="5000"/>
                </a:schemeClr>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26bd97bf75e_0_2"/>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u="sng">
                <a:solidFill>
                  <a:srgbClr val="C00000"/>
                </a:solidFill>
                <a:latin typeface="Times New Roman"/>
                <a:ea typeface="Times New Roman"/>
                <a:cs typeface="Times New Roman"/>
                <a:sym typeface="Times New Roman"/>
              </a:rPr>
              <a:t>IMPLEMENTATION</a:t>
            </a:r>
            <a:endParaRPr b="1" u="sng">
              <a:solidFill>
                <a:srgbClr val="C00000"/>
              </a:solidFill>
              <a:latin typeface="Times New Roman"/>
              <a:ea typeface="Times New Roman"/>
              <a:cs typeface="Times New Roman"/>
              <a:sym typeface="Times New Roman"/>
            </a:endParaRPr>
          </a:p>
        </p:txBody>
      </p:sp>
      <p:sp>
        <p:nvSpPr>
          <p:cNvPr id="125" name="Google Shape;125;g26bd97bf75e_0_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a:p>
        </p:txBody>
      </p:sp>
      <p:sp>
        <p:nvSpPr>
          <p:cNvPr id="126" name="Google Shape;126;g26bd97bf75e_0_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pic>
        <p:nvPicPr>
          <p:cNvPr id="127" name="Google Shape;127;g26bd97bf75e_0_2"/>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28" name="Google Shape;128;g26bd97bf75e_0_2"/>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F3C57E07-D560-AF6A-2D10-8C79B7214077}"/>
              </a:ext>
            </a:extLst>
          </p:cNvPr>
          <p:cNvSpPr txBox="1"/>
          <p:nvPr/>
        </p:nvSpPr>
        <p:spPr>
          <a:xfrm>
            <a:off x="222675" y="1338447"/>
            <a:ext cx="8609625" cy="2031325"/>
          </a:xfrm>
          <a:prstGeom prst="rect">
            <a:avLst/>
          </a:prstGeom>
          <a:noFill/>
        </p:spPr>
        <p:txBody>
          <a:bodyPr wrap="square">
            <a:spAutoFit/>
          </a:bodyPr>
          <a:lstStyle/>
          <a:p>
            <a:pPr algn="just"/>
            <a:r>
              <a:rPr lang="en-IN" sz="1400" spc="-50" dirty="0">
                <a:solidFill>
                  <a:srgbClr val="1CACE4"/>
                </a:solidFill>
                <a:latin typeface="Noto Sans Symbols2"/>
                <a:cs typeface="Noto Sans Symbols2"/>
              </a:rPr>
              <a:t>❑</a:t>
            </a:r>
            <a:r>
              <a:rPr lang="en-IN" spc="-50" dirty="0">
                <a:solidFill>
                  <a:srgbClr val="1CACE4"/>
                </a:solidFill>
                <a:latin typeface="Noto Sans Symbols2"/>
                <a:cs typeface="Noto Sans Symbols2"/>
              </a:rPr>
              <a:t> </a:t>
            </a:r>
            <a:r>
              <a:rPr lang="en-IN" dirty="0">
                <a:latin typeface="Times New Roman" panose="02020603050405020304" pitchFamily="18" charset="0"/>
                <a:cs typeface="Times New Roman" panose="02020603050405020304" pitchFamily="18" charset="0"/>
              </a:rPr>
              <a:t>The application area for our bidding solution extends to the real estate sector, serving as a centralized platform for buyers, sellers, and renters to engage in seamless and efficient property transactions. </a:t>
            </a:r>
          </a:p>
          <a:p>
            <a:pPr algn="just"/>
            <a:endParaRPr lang="en-IN" dirty="0">
              <a:latin typeface="Times New Roman" panose="02020603050405020304" pitchFamily="18" charset="0"/>
              <a:cs typeface="Times New Roman" panose="02020603050405020304" pitchFamily="18" charset="0"/>
            </a:endParaRPr>
          </a:p>
          <a:p>
            <a:pPr algn="just"/>
            <a:r>
              <a:rPr lang="en-IN" sz="1400" spc="-50" dirty="0">
                <a:solidFill>
                  <a:srgbClr val="1CACE4"/>
                </a:solidFill>
                <a:latin typeface="Noto Sans Symbols2"/>
                <a:cs typeface="Noto Sans Symbols2"/>
              </a:rPr>
              <a:t>❑</a:t>
            </a:r>
            <a:r>
              <a:rPr lang="en-IN" spc="-50" dirty="0">
                <a:solidFill>
                  <a:srgbClr val="1CACE4"/>
                </a:solidFill>
                <a:latin typeface="Noto Sans Symbols2"/>
                <a:cs typeface="Noto Sans Symbols2"/>
              </a:rPr>
              <a:t> </a:t>
            </a:r>
            <a:r>
              <a:rPr lang="en-IN" dirty="0">
                <a:latin typeface="Times New Roman" panose="02020603050405020304" pitchFamily="18" charset="0"/>
                <a:cs typeface="Times New Roman" panose="02020603050405020304" pitchFamily="18" charset="0"/>
              </a:rPr>
              <a:t>This solution caters to individuals and businesses involved in buying, selling, or renting residential and commercial properties. Whether it's a homeowner looking to sell, a buyer searching for their dream property, or someone in need of a rental.</a:t>
            </a:r>
          </a:p>
          <a:p>
            <a:pPr algn="just"/>
            <a:endParaRPr lang="en-IN" dirty="0">
              <a:latin typeface="Times New Roman" panose="02020603050405020304" pitchFamily="18" charset="0"/>
              <a:cs typeface="Times New Roman" panose="02020603050405020304" pitchFamily="18" charset="0"/>
            </a:endParaRPr>
          </a:p>
          <a:p>
            <a:pPr algn="just"/>
            <a:r>
              <a:rPr lang="en-IN" sz="1400" spc="-50" dirty="0">
                <a:solidFill>
                  <a:srgbClr val="1CACE4"/>
                </a:solidFill>
                <a:latin typeface="Noto Sans Symbols2"/>
                <a:cs typeface="Noto Sans Symbols2"/>
              </a:rPr>
              <a:t>❑</a:t>
            </a:r>
            <a:r>
              <a:rPr lang="en-IN" dirty="0">
                <a:latin typeface="Times New Roman" panose="02020603050405020304" pitchFamily="18" charset="0"/>
                <a:cs typeface="Times New Roman" panose="02020603050405020304" pitchFamily="18" charset="0"/>
              </a:rPr>
              <a:t>Our bidding solution provides a convenient, transparent, and user-friendly space for all participants in the real estate market.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6bd97bf75e_0_18"/>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u="sng" dirty="0">
                <a:solidFill>
                  <a:srgbClr val="C00000"/>
                </a:solidFill>
                <a:latin typeface="Times New Roman"/>
                <a:ea typeface="Times New Roman"/>
                <a:cs typeface="Times New Roman"/>
                <a:sym typeface="Times New Roman"/>
              </a:rPr>
              <a:t>RESULT &amp; DISCUSSION </a:t>
            </a:r>
            <a:endParaRPr b="1" u="sng" dirty="0">
              <a:solidFill>
                <a:srgbClr val="C00000"/>
              </a:solidFill>
              <a:latin typeface="Times New Roman"/>
              <a:ea typeface="Times New Roman"/>
              <a:cs typeface="Times New Roman"/>
              <a:sym typeface="Times New Roman"/>
            </a:endParaRPr>
          </a:p>
        </p:txBody>
      </p:sp>
      <p:sp>
        <p:nvSpPr>
          <p:cNvPr id="134" name="Google Shape;134;g26bd97bf75e_0_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dirty="0"/>
          </a:p>
        </p:txBody>
      </p:sp>
      <p:sp>
        <p:nvSpPr>
          <p:cNvPr id="135" name="Google Shape;135;g26bd97bf75e_0_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136" name="Google Shape;136;g26bd97bf75e_0_18"/>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37" name="Google Shape;137;g26bd97bf75e_0_18"/>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0B206F91-0619-A2FF-0E21-4DF58203A52C}"/>
              </a:ext>
            </a:extLst>
          </p:cNvPr>
          <p:cNvSpPr txBox="1"/>
          <p:nvPr/>
        </p:nvSpPr>
        <p:spPr>
          <a:xfrm>
            <a:off x="464820" y="895400"/>
            <a:ext cx="8461946" cy="1384995"/>
          </a:xfrm>
          <a:prstGeom prst="rect">
            <a:avLst/>
          </a:prstGeom>
          <a:noFill/>
        </p:spPr>
        <p:txBody>
          <a:bodyPr wrap="square">
            <a:spAutoFit/>
          </a:bodyPr>
          <a:lstStyle/>
          <a:p>
            <a:r>
              <a:rPr lang="en-US" dirty="0">
                <a:solidFill>
                  <a:srgbClr val="000000"/>
                </a:solidFill>
                <a:effectLst/>
                <a:latin typeface="Times New Roman" panose="02020603050405020304" pitchFamily="18" charset="0"/>
                <a:cs typeface="Times New Roman" panose="02020603050405020304" pitchFamily="18" charset="0"/>
              </a:rPr>
              <a:t>Our competitive solutions offer a revolutionary approach to the real estate industry by optimizing real estate buying and renting transactions. Sellers post listings with customizable starting prices, allowing potential buyers or renters   t</a:t>
            </a:r>
            <a:r>
              <a:rPr lang="en-US" dirty="0">
                <a:latin typeface="Times New Roman" panose="02020603050405020304" pitchFamily="18" charset="0"/>
                <a:cs typeface="Times New Roman" panose="02020603050405020304" pitchFamily="18" charset="0"/>
              </a:rPr>
              <a:t>o </a:t>
            </a:r>
            <a:r>
              <a:rPr lang="en-US" dirty="0">
                <a:solidFill>
                  <a:srgbClr val="000000"/>
                </a:solidFill>
                <a:effectLst/>
                <a:latin typeface="Times New Roman" panose="02020603050405020304" pitchFamily="18" charset="0"/>
                <a:cs typeface="Times New Roman" panose="02020603050405020304" pitchFamily="18" charset="0"/>
              </a:rPr>
              <a:t>make offers in real-time.</a:t>
            </a:r>
            <a:br>
              <a:rPr lang="en-US" dirty="0">
                <a:solidFill>
                  <a:srgbClr val="000000"/>
                </a:solidFill>
                <a:effectLst/>
                <a:latin typeface="Times New Roman" panose="02020603050405020304" pitchFamily="18" charset="0"/>
                <a:cs typeface="Times New Roman" panose="02020603050405020304" pitchFamily="18" charset="0"/>
              </a:rPr>
            </a:br>
            <a:r>
              <a:rPr lang="en-US" dirty="0">
                <a:solidFill>
                  <a:srgbClr val="000000"/>
                </a:solidFill>
                <a:effectLst/>
                <a:latin typeface="Times New Roman" panose="02020603050405020304" pitchFamily="18" charset="0"/>
                <a:cs typeface="Times New Roman" panose="02020603050405020304" pitchFamily="18" charset="0"/>
              </a:rPr>
              <a:t> </a:t>
            </a:r>
          </a:p>
          <a:p>
            <a:br>
              <a:rPr lang="en-US" b="1" dirty="0">
                <a:solidFill>
                  <a:srgbClr val="00000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AB24470-AB85-3816-27E6-D4D88EAADF7A}"/>
              </a:ext>
            </a:extLst>
          </p:cNvPr>
          <p:cNvPicPr>
            <a:picLocks noChangeAspect="1"/>
          </p:cNvPicPr>
          <p:nvPr/>
        </p:nvPicPr>
        <p:blipFill>
          <a:blip r:embed="rId4"/>
          <a:stretch>
            <a:fillRect/>
          </a:stretch>
        </p:blipFill>
        <p:spPr>
          <a:xfrm>
            <a:off x="78367" y="1681503"/>
            <a:ext cx="8898316" cy="3096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8"/>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u="sng">
                <a:solidFill>
                  <a:srgbClr val="C00000"/>
                </a:solidFill>
                <a:latin typeface="Times New Roman"/>
                <a:ea typeface="Times New Roman"/>
                <a:cs typeface="Times New Roman"/>
                <a:sym typeface="Times New Roman"/>
              </a:rPr>
              <a:t>REQUIREMENT </a:t>
            </a:r>
            <a:endParaRPr b="1" u="sng">
              <a:solidFill>
                <a:srgbClr val="C00000"/>
              </a:solidFill>
              <a:latin typeface="Times New Roman"/>
              <a:ea typeface="Times New Roman"/>
              <a:cs typeface="Times New Roman"/>
              <a:sym typeface="Times New Roman"/>
            </a:endParaRPr>
          </a:p>
        </p:txBody>
      </p:sp>
      <p:sp>
        <p:nvSpPr>
          <p:cNvPr id="143" name="Google Shape;14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a:p>
        </p:txBody>
      </p:sp>
      <p:sp>
        <p:nvSpPr>
          <p:cNvPr id="144" name="Google Shape;1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145" name="Google Shape;145;p8"/>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46" name="Google Shape;146;p8"/>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0A8FB739-5E11-D9A0-51E6-9EADEB3DE079}"/>
              </a:ext>
            </a:extLst>
          </p:cNvPr>
          <p:cNvSpPr txBox="1"/>
          <p:nvPr/>
        </p:nvSpPr>
        <p:spPr>
          <a:xfrm>
            <a:off x="460917" y="1402663"/>
            <a:ext cx="8066049" cy="2769989"/>
          </a:xfrm>
          <a:prstGeom prst="rect">
            <a:avLst/>
          </a:prstGeom>
          <a:noFill/>
        </p:spPr>
        <p:txBody>
          <a:bodyPr wrap="square">
            <a:spAutoFit/>
          </a:bodyPr>
          <a:lstStyle/>
          <a:p>
            <a:pPr algn="just"/>
            <a:r>
              <a:rPr lang="en-IN" sz="1600" b="1" dirty="0">
                <a:latin typeface="Times New Roman" panose="02020603050405020304" pitchFamily="18" charset="0"/>
                <a:cs typeface="Times New Roman" panose="02020603050405020304" pitchFamily="18" charset="0"/>
              </a:rPr>
              <a:t>SOFTWARE</a:t>
            </a:r>
          </a:p>
          <a:p>
            <a:pPr marL="285750" indent="-285750" algn="jus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BACKEND </a:t>
            </a:r>
          </a:p>
          <a:p>
            <a:pPr algn="just"/>
            <a:r>
              <a:rPr lang="en-IN" dirty="0">
                <a:latin typeface="Times New Roman" panose="02020603050405020304" pitchFamily="18" charset="0"/>
                <a:cs typeface="Times New Roman" panose="02020603050405020304" pitchFamily="18" charset="0"/>
              </a:rPr>
              <a:t>      PHP</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STRUCTURED QUERY LANGUAGE</a:t>
            </a:r>
          </a:p>
          <a:p>
            <a:pPr algn="just"/>
            <a:r>
              <a:rPr lang="en-IN" dirty="0">
                <a:latin typeface="Times New Roman" panose="02020603050405020304" pitchFamily="18" charset="0"/>
                <a:cs typeface="Times New Roman" panose="02020603050405020304" pitchFamily="18" charset="0"/>
              </a:rPr>
              <a:t>      Database</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FRONTEND</a:t>
            </a:r>
          </a:p>
          <a:p>
            <a:pPr algn="just"/>
            <a:r>
              <a:rPr lang="en-IN" dirty="0">
                <a:latin typeface="Times New Roman" panose="02020603050405020304" pitchFamily="18" charset="0"/>
                <a:cs typeface="Times New Roman" panose="02020603050405020304" pitchFamily="18" charset="0"/>
              </a:rPr>
              <a:t>     HTML </a:t>
            </a:r>
          </a:p>
          <a:p>
            <a:pPr algn="just"/>
            <a:r>
              <a:rPr lang="en-IN" dirty="0">
                <a:latin typeface="Times New Roman" panose="02020603050405020304" pitchFamily="18" charset="0"/>
                <a:cs typeface="Times New Roman" panose="02020603050405020304" pitchFamily="18" charset="0"/>
              </a:rPr>
              <a:t>     CSS</a:t>
            </a:r>
          </a:p>
          <a:p>
            <a:pPr algn="just"/>
            <a:r>
              <a:rPr lang="en-IN" dirty="0">
                <a:latin typeface="Times New Roman" panose="02020603050405020304" pitchFamily="18" charset="0"/>
                <a:cs typeface="Times New Roman" panose="02020603050405020304" pitchFamily="18" charset="0"/>
              </a:rPr>
              <a:t>     JavaScript</a:t>
            </a:r>
          </a:p>
          <a:p>
            <a:pPr algn="just"/>
            <a:r>
              <a:rPr lang="en-IN" dirty="0">
                <a:latin typeface="Times New Roman" panose="02020603050405020304" pitchFamily="18" charset="0"/>
                <a:cs typeface="Times New Roman" panose="02020603050405020304" pitchFamily="18" charset="0"/>
              </a:rPr>
              <a:t>     Bootstrap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u="sng">
                <a:solidFill>
                  <a:srgbClr val="C00000"/>
                </a:solidFill>
                <a:latin typeface="Times New Roman"/>
                <a:ea typeface="Times New Roman"/>
                <a:cs typeface="Times New Roman"/>
                <a:sym typeface="Times New Roman"/>
              </a:rPr>
              <a:t>REFERENCES </a:t>
            </a:r>
            <a:endParaRPr b="1" u="sng">
              <a:solidFill>
                <a:srgbClr val="C00000"/>
              </a:solidFill>
              <a:latin typeface="Times New Roman"/>
              <a:ea typeface="Times New Roman"/>
              <a:cs typeface="Times New Roman"/>
              <a:sym typeface="Times New Roman"/>
            </a:endParaRPr>
          </a:p>
        </p:txBody>
      </p:sp>
      <p:sp>
        <p:nvSpPr>
          <p:cNvPr id="152" name="Google Shape;152;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a:p>
        </p:txBody>
      </p:sp>
      <p:sp>
        <p:nvSpPr>
          <p:cNvPr id="153" name="Google Shape;1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pic>
        <p:nvPicPr>
          <p:cNvPr id="154" name="Google Shape;154;p9"/>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55" name="Google Shape;155;p9"/>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8542936-B612-8506-ACD8-69DA27F122DD}"/>
              </a:ext>
            </a:extLst>
          </p:cNvPr>
          <p:cNvSpPr txBox="1"/>
          <p:nvPr/>
        </p:nvSpPr>
        <p:spPr>
          <a:xfrm>
            <a:off x="400909" y="1081372"/>
            <a:ext cx="8520599" cy="203132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[1]   White, R., &amp; Lee, Ms. (2022). BidMaster. Auction Technologies Ltd. </a:t>
            </a:r>
          </a:p>
          <a:p>
            <a:pPr algn="just"/>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[2]   Patel, N., &amp; Garcia Es  (2021). Auctioneer Pro. Bidding Solutions Inc.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[3]   Kim, Y., &amp; Singh , Rs. year: (2023). BidsHub Elite. Elite Bidding Apps.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Rodriguez, A., &amp; Wu, Ys. year: (2024). QuickBid Connect. Tech Bids Co.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[5]   Smith, L., &amp; Nguyen, Qs. (2022). BidSync Expert. Sync Solutions LLC.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c440812121_0_0"/>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Autofit/>
          </a:bodyPr>
          <a:lstStyle/>
          <a:p>
            <a:pPr marL="90487" marR="0" lvl="0" indent="0" algn="ctr" rtl="0">
              <a:lnSpc>
                <a:spcPct val="90000"/>
              </a:lnSpc>
              <a:spcBef>
                <a:spcPts val="0"/>
              </a:spcBef>
              <a:spcAft>
                <a:spcPts val="0"/>
              </a:spcAft>
              <a:buSzPct val="111111"/>
              <a:buNone/>
            </a:pPr>
            <a:r>
              <a:rPr lang="en" sz="2400" b="1" u="sng">
                <a:solidFill>
                  <a:srgbClr val="C00000"/>
                </a:solidFill>
                <a:latin typeface="Times New Roman"/>
                <a:ea typeface="Times New Roman"/>
                <a:cs typeface="Times New Roman"/>
                <a:sym typeface="Times New Roman"/>
              </a:rPr>
              <a:t>CONCLUSION</a:t>
            </a:r>
            <a:endParaRPr sz="2400" b="1" u="sng">
              <a:solidFill>
                <a:srgbClr val="C00000"/>
              </a:solidFill>
              <a:latin typeface="Times New Roman"/>
              <a:ea typeface="Times New Roman"/>
              <a:cs typeface="Times New Roman"/>
              <a:sym typeface="Times New Roman"/>
            </a:endParaRPr>
          </a:p>
        </p:txBody>
      </p:sp>
      <p:sp>
        <p:nvSpPr>
          <p:cNvPr id="161" name="Google Shape;161;g2c440812121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dirty="0"/>
          </a:p>
        </p:txBody>
      </p:sp>
      <p:sp>
        <p:nvSpPr>
          <p:cNvPr id="162" name="Google Shape;162;g2c440812121_0_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pic>
        <p:nvPicPr>
          <p:cNvPr id="163" name="Google Shape;163;g2c440812121_0_0"/>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64" name="Google Shape;164;g2c440812121_0_0"/>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EA0A22F9-9D6C-45E1-1770-A4AC3DF44DEA}"/>
              </a:ext>
            </a:extLst>
          </p:cNvPr>
          <p:cNvSpPr txBox="1"/>
          <p:nvPr/>
        </p:nvSpPr>
        <p:spPr>
          <a:xfrm>
            <a:off x="222674" y="1365544"/>
            <a:ext cx="8520600" cy="954107"/>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Dominate the bidding process with Bidify. Our streamlined platform keeps you informed, organized, and ready to place winning bids. Stay ahead of the competition with instant notifications and property insights. Don't just find your dream property, secure it with confidence. Download Bidify today and unlock the key to your real estate success.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0"/>
          <p:cNvSpPr txBox="1">
            <a:spLocks noGrp="1"/>
          </p:cNvSpPr>
          <p:nvPr>
            <p:ph type="title"/>
          </p:nvPr>
        </p:nvSpPr>
        <p:spPr>
          <a:xfrm>
            <a:off x="311700" y="16892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a:solidFill>
                  <a:srgbClr val="C00000"/>
                </a:solidFill>
                <a:latin typeface="Times New Roman"/>
                <a:ea typeface="Times New Roman"/>
                <a:cs typeface="Times New Roman"/>
                <a:sym typeface="Times New Roman"/>
              </a:rPr>
              <a:t>Thank You!</a:t>
            </a:r>
            <a:endParaRPr b="1">
              <a:solidFill>
                <a:srgbClr val="C00000"/>
              </a:solidFill>
              <a:latin typeface="Times New Roman"/>
              <a:ea typeface="Times New Roman"/>
              <a:cs typeface="Times New Roman"/>
              <a:sym typeface="Times New Roman"/>
            </a:endParaRPr>
          </a:p>
        </p:txBody>
      </p:sp>
      <p:sp>
        <p:nvSpPr>
          <p:cNvPr id="170" name="Google Shape;17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15</a:t>
            </a:fld>
            <a:endParaRPr/>
          </a:p>
        </p:txBody>
      </p:sp>
      <p:pic>
        <p:nvPicPr>
          <p:cNvPr id="171" name="Google Shape;171;p10"/>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72" name="Google Shape;172;p10"/>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rgbClr val="C00000"/>
              </a:buClr>
              <a:buSzPct val="100000"/>
              <a:buFont typeface="Noto Sans Symbols"/>
              <a:buNone/>
            </a:pPr>
            <a:r>
              <a:rPr lang="en" b="1" u="sng">
                <a:solidFill>
                  <a:srgbClr val="C00000"/>
                </a:solidFill>
                <a:latin typeface="Times New Roman"/>
                <a:ea typeface="Times New Roman"/>
                <a:cs typeface="Times New Roman"/>
                <a:sym typeface="Times New Roman"/>
              </a:rPr>
              <a:t>CONTENTS</a:t>
            </a:r>
            <a:endParaRPr/>
          </a:p>
        </p:txBody>
      </p:sp>
      <p:sp>
        <p:nvSpPr>
          <p:cNvPr id="61" name="Google Shape;61;p2"/>
          <p:cNvSpPr txBox="1">
            <a:spLocks noGrp="1"/>
          </p:cNvSpPr>
          <p:nvPr>
            <p:ph type="body" idx="1"/>
          </p:nvPr>
        </p:nvSpPr>
        <p:spPr>
          <a:xfrm>
            <a:off x="311700" y="1152475"/>
            <a:ext cx="8520600" cy="3638100"/>
          </a:xfrm>
          <a:prstGeom prst="rect">
            <a:avLst/>
          </a:prstGeom>
          <a:noFill/>
          <a:ln>
            <a:noFill/>
          </a:ln>
        </p:spPr>
        <p:txBody>
          <a:bodyPr spcFirstLastPara="1" wrap="square" lIns="91425" tIns="91425" rIns="91425" bIns="91425" anchor="t" anchorCtr="0">
            <a:normAutofit fontScale="47500" lnSpcReduction="20000"/>
          </a:bodyPr>
          <a:lstStyle/>
          <a:p>
            <a:pPr marL="90487" lvl="0" indent="-23811" algn="l" rtl="0">
              <a:lnSpc>
                <a:spcPct val="100000"/>
              </a:lnSpc>
              <a:spcBef>
                <a:spcPts val="0"/>
              </a:spcBef>
              <a:spcAft>
                <a:spcPts val="0"/>
              </a:spcAft>
              <a:buClr>
                <a:srgbClr val="1CADE4"/>
              </a:buClr>
              <a:buSzPct val="100000"/>
              <a:buFont typeface="Noto Sans Symbols"/>
              <a:buChar char="❑"/>
            </a:pPr>
            <a:r>
              <a:rPr lang="en" sz="2000">
                <a:solidFill>
                  <a:schemeClr val="dk1"/>
                </a:solidFill>
                <a:latin typeface="Times New Roman"/>
                <a:ea typeface="Times New Roman"/>
                <a:cs typeface="Times New Roman"/>
                <a:sym typeface="Times New Roman"/>
              </a:rPr>
              <a:t> </a:t>
            </a:r>
            <a:r>
              <a:rPr lang="en" sz="2501">
                <a:solidFill>
                  <a:schemeClr val="dk1"/>
                </a:solidFill>
                <a:latin typeface="Times New Roman"/>
                <a:ea typeface="Times New Roman"/>
                <a:cs typeface="Times New Roman"/>
                <a:sym typeface="Times New Roman"/>
              </a:rPr>
              <a:t> INTRODUCTION </a:t>
            </a:r>
            <a:endParaRPr sz="2501">
              <a:solidFill>
                <a:schemeClr val="dk1"/>
              </a:solidFill>
              <a:latin typeface="Times New Roman"/>
              <a:ea typeface="Times New Roman"/>
              <a:cs typeface="Times New Roman"/>
              <a:sym typeface="Times New Roman"/>
            </a:endParaRPr>
          </a:p>
          <a:p>
            <a:pPr marL="90487" lvl="0" indent="0" algn="l" rtl="0">
              <a:lnSpc>
                <a:spcPct val="100000"/>
              </a:lnSpc>
              <a:spcBef>
                <a:spcPts val="0"/>
              </a:spcBef>
              <a:spcAft>
                <a:spcPts val="0"/>
              </a:spcAft>
              <a:buSzPct val="71947"/>
              <a:buNone/>
            </a:pP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PROBLEM STATEMENT</a:t>
            </a:r>
            <a:endParaRPr sz="2501">
              <a:solidFill>
                <a:srgbClr val="404040"/>
              </a:solidFill>
              <a:latin typeface="Calibri"/>
              <a:ea typeface="Calibri"/>
              <a:cs typeface="Calibri"/>
              <a:sym typeface="Calibri"/>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OBJECTIVE</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LITERATURE SURVEY</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METHODOLOGY </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SYSTEM BLOCK DIAGRAM</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IMPLEMENTATION</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RESULT &amp; DISCUSSION </a:t>
            </a:r>
            <a:endParaRPr sz="2501">
              <a:solidFill>
                <a:srgbClr val="404040"/>
              </a:solidFill>
              <a:latin typeface="Calibri"/>
              <a:ea typeface="Calibri"/>
              <a:cs typeface="Calibri"/>
              <a:sym typeface="Calibri"/>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REQUIREMENT  </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CONCLUSION</a:t>
            </a:r>
            <a:endParaRPr sz="2501">
              <a:solidFill>
                <a:schemeClr val="dk1"/>
              </a:solidFill>
              <a:latin typeface="Times New Roman"/>
              <a:ea typeface="Times New Roman"/>
              <a:cs typeface="Times New Roman"/>
              <a:sym typeface="Times New Roman"/>
            </a:endParaRPr>
          </a:p>
          <a:p>
            <a:pPr marL="90487" lvl="0" indent="-38948" algn="l" rtl="0">
              <a:lnSpc>
                <a:spcPct val="100000"/>
              </a:lnSpc>
              <a:spcBef>
                <a:spcPts val="1400"/>
              </a:spcBef>
              <a:spcAft>
                <a:spcPts val="0"/>
              </a:spcAft>
              <a:buClr>
                <a:srgbClr val="1CADE4"/>
              </a:buClr>
              <a:buSzPct val="100000"/>
              <a:buFont typeface="Noto Sans Symbols"/>
              <a:buChar char="❑"/>
            </a:pPr>
            <a:r>
              <a:rPr lang="en" sz="2501">
                <a:solidFill>
                  <a:schemeClr val="dk1"/>
                </a:solidFill>
                <a:latin typeface="Times New Roman"/>
                <a:ea typeface="Times New Roman"/>
                <a:cs typeface="Times New Roman"/>
                <a:sym typeface="Times New Roman"/>
              </a:rPr>
              <a:t>  REFERENCES </a:t>
            </a:r>
            <a:endParaRPr sz="2301"/>
          </a:p>
        </p:txBody>
      </p:sp>
      <p:sp>
        <p:nvSpPr>
          <p:cNvPr id="62" name="Google Shape;6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pic>
        <p:nvPicPr>
          <p:cNvPr id="63" name="Google Shape;63;p2"/>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64" name="Google Shape;64;p2"/>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3"/>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lvl="0" indent="0" algn="ctr" rtl="0">
              <a:lnSpc>
                <a:spcPct val="90000"/>
              </a:lnSpc>
              <a:spcBef>
                <a:spcPts val="0"/>
              </a:spcBef>
              <a:spcAft>
                <a:spcPts val="0"/>
              </a:spcAft>
              <a:buSzPct val="111111"/>
              <a:buNone/>
            </a:pPr>
            <a:r>
              <a:rPr lang="en" b="1" u="sng">
                <a:solidFill>
                  <a:srgbClr val="C00000"/>
                </a:solidFill>
                <a:latin typeface="Times New Roman"/>
                <a:ea typeface="Times New Roman"/>
                <a:cs typeface="Times New Roman"/>
                <a:sym typeface="Times New Roman"/>
              </a:rPr>
              <a:t>INTRODUCTION</a:t>
            </a:r>
            <a:endParaRPr b="1" u="sng">
              <a:solidFill>
                <a:srgbClr val="C00000"/>
              </a:solidFill>
              <a:latin typeface="Times New Roman"/>
              <a:ea typeface="Times New Roman"/>
              <a:cs typeface="Times New Roman"/>
              <a:sym typeface="Times New Roman"/>
            </a:endParaRPr>
          </a:p>
        </p:txBody>
      </p:sp>
      <p:sp>
        <p:nvSpPr>
          <p:cNvPr id="70" name="Google Shape;70;p3"/>
          <p:cNvSpPr txBox="1">
            <a:spLocks noGrp="1"/>
          </p:cNvSpPr>
          <p:nvPr>
            <p:ph type="body" idx="1"/>
          </p:nvPr>
        </p:nvSpPr>
        <p:spPr>
          <a:xfrm>
            <a:off x="394011" y="909292"/>
            <a:ext cx="8438289" cy="3659583"/>
          </a:xfrm>
          <a:prstGeom prst="rect">
            <a:avLst/>
          </a:prstGeom>
          <a:noFill/>
          <a:ln>
            <a:noFill/>
          </a:ln>
        </p:spPr>
        <p:txBody>
          <a:bodyPr spcFirstLastPara="1" wrap="square" lIns="91425" tIns="91425" rIns="91425" bIns="91425" anchor="t" anchorCtr="0">
            <a:normAutofit/>
          </a:bodyPr>
          <a:lstStyle/>
          <a:p>
            <a:pPr marL="457200" lvl="0" indent="0" algn="l" rtl="0">
              <a:lnSpc>
                <a:spcPct val="90000"/>
              </a:lnSpc>
              <a:spcBef>
                <a:spcPts val="0"/>
              </a:spcBef>
              <a:spcAft>
                <a:spcPts val="0"/>
              </a:spcAft>
              <a:buNone/>
            </a:pPr>
            <a:r>
              <a:rPr lang="e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dirty="0"/>
          </a:p>
        </p:txBody>
      </p:sp>
      <p:sp>
        <p:nvSpPr>
          <p:cNvPr id="71" name="Google Shape;71;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pic>
        <p:nvPicPr>
          <p:cNvPr id="72" name="Google Shape;72;p3"/>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73" name="Google Shape;73;p3"/>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2948546E-B5EF-E77A-8640-566FECC517BE}"/>
              </a:ext>
            </a:extLst>
          </p:cNvPr>
          <p:cNvSpPr txBox="1"/>
          <p:nvPr/>
        </p:nvSpPr>
        <p:spPr>
          <a:xfrm>
            <a:off x="394011" y="1314955"/>
            <a:ext cx="8251901" cy="2677656"/>
          </a:xfrm>
          <a:prstGeom prst="rect">
            <a:avLst/>
          </a:prstGeom>
          <a:noFill/>
        </p:spPr>
        <p:txBody>
          <a:bodyPr wrap="square">
            <a:spAutoFit/>
          </a:bodyPr>
          <a:lstStyle/>
          <a:p>
            <a:pPr algn="just"/>
            <a:r>
              <a:rPr lang="en-IN" sz="1400" spc="-50" dirty="0">
                <a:solidFill>
                  <a:srgbClr val="1CACE4"/>
                </a:solidFill>
                <a:latin typeface="Noto Sans Symbols2"/>
                <a:cs typeface="Noto Sans Symbols2"/>
              </a:rPr>
              <a:t>❑</a:t>
            </a:r>
            <a:r>
              <a:rPr lang="en-IN" spc="-50" dirty="0">
                <a:solidFill>
                  <a:srgbClr val="1CACE4"/>
                </a:solidFill>
                <a:latin typeface="Noto Sans Symbols2"/>
                <a:cs typeface="Noto Sans Symbols2"/>
              </a:rPr>
              <a:t> </a:t>
            </a:r>
            <a:r>
              <a:rPr lang="en-US" dirty="0">
                <a:latin typeface="Times New Roman" panose="02020603050405020304" pitchFamily="18" charset="0"/>
                <a:cs typeface="Times New Roman" panose="02020603050405020304" pitchFamily="18" charset="0"/>
              </a:rPr>
              <a:t>Our bidding solution revolutionizes property transactions by streamlining the buying, selling, and renting    processes. Sellers list their properties, setting a starting price, and potential buyers or renters engage in competitive, real-time bidding.</a:t>
            </a:r>
          </a:p>
          <a:p>
            <a:pPr algn="just"/>
            <a:endParaRPr lang="en-US" dirty="0">
              <a:latin typeface="Times New Roman" panose="02020603050405020304" pitchFamily="18" charset="0"/>
              <a:cs typeface="Times New Roman" panose="02020603050405020304" pitchFamily="18" charset="0"/>
            </a:endParaRPr>
          </a:p>
          <a:p>
            <a:pPr algn="just"/>
            <a:endParaRPr lang="en-IN" sz="1400" spc="-50" dirty="0">
              <a:solidFill>
                <a:srgbClr val="1CACE4"/>
              </a:solidFill>
              <a:latin typeface="Noto Sans Symbols2"/>
              <a:cs typeface="Noto Sans Symbols2"/>
            </a:endParaRPr>
          </a:p>
          <a:p>
            <a:pPr algn="just"/>
            <a:r>
              <a:rPr lang="en-IN" sz="1400" spc="-50" dirty="0">
                <a:solidFill>
                  <a:srgbClr val="1CACE4"/>
                </a:solidFill>
                <a:latin typeface="Noto Sans Symbols2"/>
                <a:cs typeface="Noto Sans Symbols2"/>
              </a:rPr>
              <a:t>❑ </a:t>
            </a:r>
            <a:r>
              <a:rPr lang="en-US" dirty="0">
                <a:latin typeface="Times New Roman" panose="02020603050405020304" pitchFamily="18" charset="0"/>
                <a:cs typeface="Times New Roman" panose="02020603050405020304" pitchFamily="18" charset="0"/>
              </a:rPr>
              <a:t>The solution ensures transparency, allowing users to monitor bids and property details. Smart algorithms facilitate fair pricing, and a user-friendly interface simplifies navigation.</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IN" sz="1400" spc="-50" dirty="0">
                <a:solidFill>
                  <a:srgbClr val="1CACE4"/>
                </a:solidFill>
                <a:latin typeface="Noto Sans Symbols2"/>
                <a:cs typeface="Noto Sans Symbols2"/>
              </a:rPr>
              <a:t>❑ </a:t>
            </a:r>
            <a:r>
              <a:rPr lang="en-US" dirty="0">
                <a:latin typeface="Times New Roman" panose="02020603050405020304" pitchFamily="18" charset="0"/>
                <a:cs typeface="Times New Roman" panose="02020603050405020304" pitchFamily="18" charset="0"/>
              </a:rPr>
              <a:t>Notifications keep users informed, while secure payment gateways provide a trustworthy transaction experience. With features designed for convenience and efficiency, our app transforms property transactions </a:t>
            </a:r>
            <a:r>
              <a:rPr lang="en-IN" dirty="0">
                <a:latin typeface="Times New Roman" panose="02020603050405020304" pitchFamily="18" charset="0"/>
                <a:cs typeface="Times New Roman" panose="02020603050405020304" pitchFamily="18" charset="0"/>
              </a:rPr>
              <a:t>into a seamless and dynamic experience for both buyers and sellers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lvl="0" indent="0" algn="ctr" rtl="0">
              <a:lnSpc>
                <a:spcPct val="90000"/>
              </a:lnSpc>
              <a:spcBef>
                <a:spcPts val="0"/>
              </a:spcBef>
              <a:spcAft>
                <a:spcPts val="0"/>
              </a:spcAft>
              <a:buSzPct val="111111"/>
              <a:buNone/>
            </a:pPr>
            <a:r>
              <a:rPr lang="en" b="1" u="sng">
                <a:solidFill>
                  <a:srgbClr val="C00000"/>
                </a:solidFill>
                <a:latin typeface="Times New Roman"/>
                <a:ea typeface="Times New Roman"/>
                <a:cs typeface="Times New Roman"/>
                <a:sym typeface="Times New Roman"/>
              </a:rPr>
              <a:t>PROBLEM STATEMENT</a:t>
            </a:r>
            <a:endParaRPr b="1" u="sng">
              <a:solidFill>
                <a:srgbClr val="C00000"/>
              </a:solidFill>
              <a:latin typeface="Times New Roman"/>
              <a:ea typeface="Times New Roman"/>
              <a:cs typeface="Times New Roman"/>
              <a:sym typeface="Times New Roman"/>
            </a:endParaRPr>
          </a:p>
        </p:txBody>
      </p:sp>
      <p:sp>
        <p:nvSpPr>
          <p:cNvPr id="79" name="Google Shape;79;p4"/>
          <p:cNvSpPr txBox="1">
            <a:spLocks noGrp="1"/>
          </p:cNvSpPr>
          <p:nvPr>
            <p:ph type="body" idx="1"/>
          </p:nvPr>
        </p:nvSpPr>
        <p:spPr>
          <a:xfrm>
            <a:off x="252946" y="1284918"/>
            <a:ext cx="8609700" cy="2992845"/>
          </a:xfrm>
          <a:prstGeom prst="rect">
            <a:avLst/>
          </a:prstGeom>
          <a:noFill/>
          <a:ln>
            <a:noFill/>
          </a:ln>
        </p:spPr>
        <p:txBody>
          <a:bodyPr spcFirstLastPara="1" wrap="square" lIns="91425" tIns="91425" rIns="91425" bIns="91425" anchor="t" anchorCtr="0">
            <a:normAutofit fontScale="92500" lnSpcReduction="10000"/>
          </a:bodyPr>
          <a:lstStyle/>
          <a:p>
            <a:pPr marL="90487" lvl="0" indent="-90487" algn="l" rtl="0">
              <a:lnSpc>
                <a:spcPct val="90000"/>
              </a:lnSpc>
              <a:spcBef>
                <a:spcPts val="0"/>
              </a:spcBef>
              <a:spcAft>
                <a:spcPts val="0"/>
              </a:spcAft>
              <a:buClr>
                <a:srgbClr val="1CADE4"/>
              </a:buClr>
              <a:buSzPts val="2000"/>
              <a:buFont typeface="Noto Sans Symbols"/>
              <a:buChar char="❑"/>
            </a:pPr>
            <a:r>
              <a:rPr lang="e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indent="0">
              <a:spcAft>
                <a:spcPts val="1200"/>
              </a:spcAft>
              <a:buNone/>
            </a:pPr>
            <a:endParaRPr lang="en-IN" sz="1800" spc="-50" dirty="0">
              <a:solidFill>
                <a:srgbClr val="1CACE4"/>
              </a:solidFill>
              <a:latin typeface="Noto Sans Symbols2"/>
              <a:cs typeface="Noto Sans Symbols2"/>
            </a:endParaRPr>
          </a:p>
          <a:p>
            <a:pPr marL="0" indent="0">
              <a:spcAft>
                <a:spcPts val="1200"/>
              </a:spcAft>
              <a:buNone/>
            </a:pPr>
            <a:r>
              <a:rPr lang="en-IN" sz="1800" spc="-50" dirty="0">
                <a:solidFill>
                  <a:srgbClr val="1CACE4"/>
                </a:solidFill>
                <a:latin typeface="Noto Sans Symbols2"/>
                <a:cs typeface="Noto Sans Symbols2"/>
              </a:rPr>
              <a:t>❑</a:t>
            </a:r>
            <a:endParaRPr lang="en-IN" sz="1800" dirty="0">
              <a:latin typeface="Noto Sans Symbols2"/>
              <a:cs typeface="Noto Sans Symbols2"/>
            </a:endParaRPr>
          </a:p>
          <a:p>
            <a:pPr marL="0" indent="0">
              <a:spcAft>
                <a:spcPts val="1200"/>
              </a:spcAft>
              <a:buNone/>
            </a:pPr>
            <a:endParaRPr lang="en-IN" spc="-50" dirty="0">
              <a:solidFill>
                <a:srgbClr val="1CACE4"/>
              </a:solidFill>
              <a:latin typeface="Noto Sans Symbols2"/>
              <a:cs typeface="Noto Sans Symbols2"/>
            </a:endParaRPr>
          </a:p>
          <a:p>
            <a:pPr marL="0" indent="0">
              <a:spcAft>
                <a:spcPts val="1200"/>
              </a:spcAft>
              <a:buNone/>
            </a:pPr>
            <a:r>
              <a:rPr lang="en-IN" sz="1800" spc="-50" dirty="0">
                <a:solidFill>
                  <a:srgbClr val="1CACE4"/>
                </a:solidFill>
                <a:latin typeface="Noto Sans Symbols2"/>
                <a:cs typeface="Noto Sans Symbols2"/>
              </a:rPr>
              <a:t>❑</a:t>
            </a:r>
            <a:endParaRPr lang="en-IN" sz="1800" dirty="0">
              <a:latin typeface="Noto Sans Symbols2"/>
              <a:cs typeface="Noto Sans Symbols2"/>
            </a:endParaRPr>
          </a:p>
          <a:p>
            <a:pPr marL="0" indent="0">
              <a:spcAft>
                <a:spcPts val="1200"/>
              </a:spcAft>
              <a:buNone/>
            </a:pPr>
            <a:endParaRPr lang="en-IN" spc="-50" dirty="0">
              <a:solidFill>
                <a:srgbClr val="1CACE4"/>
              </a:solidFill>
              <a:latin typeface="Noto Sans Symbols2"/>
              <a:cs typeface="Noto Sans Symbols2"/>
            </a:endParaRPr>
          </a:p>
          <a:p>
            <a:pPr marL="0" indent="0">
              <a:spcAft>
                <a:spcPts val="1200"/>
              </a:spcAft>
              <a:buNone/>
            </a:pPr>
            <a:r>
              <a:rPr lang="en-IN" sz="1800" spc="-50" dirty="0">
                <a:solidFill>
                  <a:srgbClr val="1CACE4"/>
                </a:solidFill>
                <a:latin typeface="Noto Sans Symbols2"/>
                <a:cs typeface="Noto Sans Symbols2"/>
              </a:rPr>
              <a:t>❑</a:t>
            </a:r>
            <a:endParaRPr lang="en-IN" sz="1800" dirty="0">
              <a:latin typeface="Noto Sans Symbols2"/>
              <a:cs typeface="Noto Sans Symbols2"/>
            </a:endParaRPr>
          </a:p>
          <a:p>
            <a:pPr marL="0" lvl="0" indent="0" algn="l" rtl="0">
              <a:lnSpc>
                <a:spcPct val="115000"/>
              </a:lnSpc>
              <a:spcBef>
                <a:spcPts val="0"/>
              </a:spcBef>
              <a:spcAft>
                <a:spcPts val="1200"/>
              </a:spcAft>
              <a:buSzPts val="1800"/>
              <a:buNone/>
            </a:pPr>
            <a:endParaRPr dirty="0"/>
          </a:p>
        </p:txBody>
      </p:sp>
      <p:sp>
        <p:nvSpPr>
          <p:cNvPr id="80" name="Google Shape;8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pic>
        <p:nvPicPr>
          <p:cNvPr id="81" name="Google Shape;81;p4"/>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82" name="Google Shape;82;p4"/>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0B6B01C7-1A68-700A-E32B-1B6E40EEC4EC}"/>
              </a:ext>
            </a:extLst>
          </p:cNvPr>
          <p:cNvSpPr txBox="1"/>
          <p:nvPr/>
        </p:nvSpPr>
        <p:spPr>
          <a:xfrm>
            <a:off x="669074" y="1212575"/>
            <a:ext cx="8289606" cy="310854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Current landscape: Traditional property buying and selling can be slow, opaque and geographically restrictive. Buyers often lack access to a wide range of options, while sellers may struggle to reach the right audience.</a:t>
            </a:r>
          </a:p>
          <a:p>
            <a:pPr algn="just"/>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Proposed solution: Develop a solution specifically designed for online bidding on properties. This platform will address the limitations of the current market by: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For buyers:</a:t>
            </a:r>
          </a:p>
          <a:p>
            <a:pPr algn="just"/>
            <a:r>
              <a:rPr lang="en-US" dirty="0">
                <a:latin typeface="Times New Roman" panose="02020603050405020304" pitchFamily="18" charset="0"/>
                <a:cs typeface="Times New Roman" panose="02020603050405020304" pitchFamily="18" charset="0"/>
              </a:rPr>
              <a:t>Transparency, Competitive pricing, Convenience</a:t>
            </a:r>
          </a:p>
          <a:p>
            <a:pPr algn="just"/>
            <a:r>
              <a:rPr lang="en-US" dirty="0">
                <a:latin typeface="Times New Roman" panose="02020603050405020304" pitchFamily="18" charset="0"/>
                <a:cs typeface="Times New Roman" panose="02020603050405020304" pitchFamily="18" charset="0"/>
              </a:rPr>
              <a:t>For sellers:</a:t>
            </a:r>
          </a:p>
          <a:p>
            <a:pPr algn="just"/>
            <a:r>
              <a:rPr lang="en-US" dirty="0">
                <a:latin typeface="Times New Roman" panose="02020603050405020304" pitchFamily="18" charset="0"/>
                <a:cs typeface="Times New Roman" panose="02020603050405020304" pitchFamily="18" charset="0"/>
              </a:rPr>
              <a:t>Wider reach, Efficiency, Competitive market, Streamlined process</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UNIQUE FEATURE</a:t>
            </a:r>
          </a:p>
          <a:p>
            <a:pPr algn="just"/>
            <a:r>
              <a:rPr lang="en-IN" dirty="0">
                <a:latin typeface="Times New Roman" panose="02020603050405020304" pitchFamily="18" charset="0"/>
                <a:cs typeface="Times New Roman" panose="02020603050405020304" pitchFamily="18" charset="0"/>
              </a:rPr>
              <a:t>Unique feature of our application is Biding.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5"/>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lvl="0" indent="0" algn="ctr" rtl="0">
              <a:lnSpc>
                <a:spcPct val="90000"/>
              </a:lnSpc>
              <a:spcBef>
                <a:spcPts val="0"/>
              </a:spcBef>
              <a:spcAft>
                <a:spcPts val="0"/>
              </a:spcAft>
              <a:buSzPct val="111111"/>
              <a:buNone/>
            </a:pPr>
            <a:r>
              <a:rPr lang="en" b="1" u="sng">
                <a:solidFill>
                  <a:srgbClr val="C00000"/>
                </a:solidFill>
                <a:latin typeface="Times New Roman"/>
                <a:ea typeface="Times New Roman"/>
                <a:cs typeface="Times New Roman"/>
                <a:sym typeface="Times New Roman"/>
              </a:rPr>
              <a:t>OBJECTIVE</a:t>
            </a:r>
            <a:endParaRPr b="1" u="sng">
              <a:solidFill>
                <a:srgbClr val="C00000"/>
              </a:solidFill>
              <a:latin typeface="Times New Roman"/>
              <a:ea typeface="Times New Roman"/>
              <a:cs typeface="Times New Roman"/>
              <a:sym typeface="Times New Roman"/>
            </a:endParaRPr>
          </a:p>
        </p:txBody>
      </p:sp>
      <p:sp>
        <p:nvSpPr>
          <p:cNvPr id="88" name="Google Shape;88;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90487" lvl="0" indent="-90487" algn="l" rtl="0">
              <a:lnSpc>
                <a:spcPct val="90000"/>
              </a:lnSpc>
              <a:spcBef>
                <a:spcPts val="0"/>
              </a:spcBef>
              <a:spcAft>
                <a:spcPts val="0"/>
              </a:spcAft>
              <a:buClr>
                <a:srgbClr val="1CADE4"/>
              </a:buClr>
              <a:buSzPts val="2000"/>
              <a:buFont typeface="Noto Sans Symbols"/>
              <a:buChar char="❑"/>
            </a:pPr>
            <a:r>
              <a:rPr lang="e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indent="0">
              <a:spcAft>
                <a:spcPts val="1200"/>
              </a:spcAft>
              <a:buNone/>
            </a:pPr>
            <a:endParaRPr lang="en-IN" sz="1800" spc="-50" dirty="0">
              <a:solidFill>
                <a:srgbClr val="1CACE4"/>
              </a:solidFill>
              <a:latin typeface="Noto Sans Symbols2"/>
              <a:cs typeface="Noto Sans Symbols2"/>
            </a:endParaRPr>
          </a:p>
          <a:p>
            <a:pPr marL="0" indent="0">
              <a:spcAft>
                <a:spcPts val="1200"/>
              </a:spcAft>
              <a:buNone/>
            </a:pPr>
            <a:r>
              <a:rPr lang="en-IN" sz="1800" spc="-50" dirty="0">
                <a:solidFill>
                  <a:srgbClr val="1CACE4"/>
                </a:solidFill>
                <a:latin typeface="Noto Sans Symbols2"/>
                <a:cs typeface="Noto Sans Symbols2"/>
              </a:rPr>
              <a:t>❑</a:t>
            </a:r>
          </a:p>
          <a:p>
            <a:pPr marL="0" indent="0">
              <a:spcAft>
                <a:spcPts val="1200"/>
              </a:spcAft>
              <a:buNone/>
            </a:pPr>
            <a:endParaRPr lang="en-IN" sz="1800" spc="-50" dirty="0">
              <a:solidFill>
                <a:srgbClr val="1CACE4"/>
              </a:solidFill>
              <a:latin typeface="Noto Sans Symbols2"/>
              <a:cs typeface="Noto Sans Symbols2"/>
            </a:endParaRPr>
          </a:p>
          <a:p>
            <a:pPr marL="0" indent="0">
              <a:spcAft>
                <a:spcPts val="1200"/>
              </a:spcAft>
              <a:buNone/>
            </a:pPr>
            <a:r>
              <a:rPr lang="en-IN" sz="1800" spc="-50" dirty="0">
                <a:solidFill>
                  <a:srgbClr val="1CACE4"/>
                </a:solidFill>
                <a:latin typeface="Noto Sans Symbols2"/>
                <a:cs typeface="Noto Sans Symbols2"/>
              </a:rPr>
              <a:t>❑</a:t>
            </a:r>
            <a:endParaRPr lang="en-IN" sz="1800" dirty="0">
              <a:latin typeface="Noto Sans Symbols2"/>
              <a:cs typeface="Noto Sans Symbols2"/>
            </a:endParaRPr>
          </a:p>
          <a:p>
            <a:pPr marL="0" indent="0">
              <a:spcAft>
                <a:spcPts val="1200"/>
              </a:spcAft>
              <a:buNone/>
            </a:pPr>
            <a:endParaRPr lang="en-IN" sz="1800" dirty="0">
              <a:latin typeface="Noto Sans Symbols2"/>
              <a:cs typeface="Noto Sans Symbols2"/>
            </a:endParaRPr>
          </a:p>
          <a:p>
            <a:pPr marL="0" lvl="0" indent="0" algn="l" rtl="0">
              <a:lnSpc>
                <a:spcPct val="115000"/>
              </a:lnSpc>
              <a:spcBef>
                <a:spcPts val="0"/>
              </a:spcBef>
              <a:spcAft>
                <a:spcPts val="1200"/>
              </a:spcAft>
              <a:buSzPts val="1800"/>
              <a:buNone/>
            </a:pPr>
            <a:endParaRPr lang="en-IN" dirty="0"/>
          </a:p>
          <a:p>
            <a:pPr marL="0" lvl="0" indent="0" algn="l" rtl="0">
              <a:lnSpc>
                <a:spcPct val="115000"/>
              </a:lnSpc>
              <a:spcBef>
                <a:spcPts val="0"/>
              </a:spcBef>
              <a:spcAft>
                <a:spcPts val="1200"/>
              </a:spcAft>
              <a:buSzPts val="1800"/>
              <a:buNone/>
            </a:pPr>
            <a:endParaRPr dirty="0"/>
          </a:p>
        </p:txBody>
      </p:sp>
      <p:sp>
        <p:nvSpPr>
          <p:cNvPr id="89" name="Google Shape;8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pic>
        <p:nvPicPr>
          <p:cNvPr id="90" name="Google Shape;90;p5"/>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91" name="Google Shape;91;p5"/>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2"/>
                </a:solidFill>
                <a:latin typeface="Times New Roman"/>
                <a:ea typeface="Times New Roman"/>
                <a:cs typeface="Times New Roman"/>
                <a:sym typeface="Times New Roman"/>
              </a:rPr>
              <a:t>Department of Computer Science &amp; Engineering </a:t>
            </a:r>
            <a:endParaRPr sz="1400" b="0" i="0" u="none" strike="noStrike" cap="none" dirty="0">
              <a:solidFill>
                <a:schemeClr val="dk2"/>
              </a:solidFill>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56EA5E6A-3511-A86E-5B07-83E46069DD4F}"/>
              </a:ext>
            </a:extLst>
          </p:cNvPr>
          <p:cNvSpPr txBox="1"/>
          <p:nvPr/>
        </p:nvSpPr>
        <p:spPr>
          <a:xfrm>
            <a:off x="728189" y="1152475"/>
            <a:ext cx="7687621" cy="224676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Our bidding solution aims to make buying, selling, and renting properties easy and trustworthy. We want to simplify the process with a user-friendly interface, transparent bidding, and efficient notifications.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Our goal is to build trust by helping users confidently understand fair market values. We will use a smart system for quick bid processing and secure payment methods. </a:t>
            </a:r>
          </a:p>
          <a:p>
            <a:pPr algn="just"/>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Overall, we aim to revolutionize property transactions by providing a reliable and user-friendly platform for everyone involved.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u="sng" dirty="0">
                <a:solidFill>
                  <a:srgbClr val="C00000"/>
                </a:solidFill>
                <a:latin typeface="Times New Roman"/>
                <a:ea typeface="Times New Roman"/>
                <a:cs typeface="Times New Roman"/>
                <a:sym typeface="Times New Roman"/>
              </a:rPr>
              <a:t>LITERATURE SURVEY</a:t>
            </a:r>
            <a:endParaRPr b="1" u="sng" dirty="0">
              <a:solidFill>
                <a:srgbClr val="C00000"/>
              </a:solidFill>
              <a:latin typeface="Times New Roman"/>
              <a:ea typeface="Times New Roman"/>
              <a:cs typeface="Times New Roman"/>
              <a:sym typeface="Times New Roman"/>
            </a:endParaRPr>
          </a:p>
        </p:txBody>
      </p:sp>
      <p:sp>
        <p:nvSpPr>
          <p:cNvPr id="97" name="Google Shape;9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a:p>
        </p:txBody>
      </p:sp>
      <p:sp>
        <p:nvSpPr>
          <p:cNvPr id="98" name="Google Shape;9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pic>
        <p:nvPicPr>
          <p:cNvPr id="99" name="Google Shape;99;p6"/>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00" name="Google Shape;100;p6"/>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graphicFrame>
        <p:nvGraphicFramePr>
          <p:cNvPr id="101" name="Google Shape;101;p6"/>
          <p:cNvGraphicFramePr/>
          <p:nvPr>
            <p:extLst>
              <p:ext uri="{D42A27DB-BD31-4B8C-83A1-F6EECF244321}">
                <p14:modId xmlns:p14="http://schemas.microsoft.com/office/powerpoint/2010/main" val="2193742094"/>
              </p:ext>
            </p:extLst>
          </p:nvPr>
        </p:nvGraphicFramePr>
        <p:xfrm>
          <a:off x="122842" y="943247"/>
          <a:ext cx="8842738" cy="3855570"/>
        </p:xfrm>
        <a:graphic>
          <a:graphicData uri="http://schemas.openxmlformats.org/drawingml/2006/table">
            <a:tbl>
              <a:tblPr>
                <a:tableStyleId>{876262AE-2CE2-437A-9F78-808761B97BDA}</a:tableStyleId>
              </a:tblPr>
              <a:tblGrid>
                <a:gridCol w="694914">
                  <a:extLst>
                    <a:ext uri="{9D8B030D-6E8A-4147-A177-3AD203B41FA5}">
                      <a16:colId xmlns:a16="http://schemas.microsoft.com/office/drawing/2014/main" val="20000"/>
                    </a:ext>
                  </a:extLst>
                </a:gridCol>
                <a:gridCol w="1436216">
                  <a:extLst>
                    <a:ext uri="{9D8B030D-6E8A-4147-A177-3AD203B41FA5}">
                      <a16:colId xmlns:a16="http://schemas.microsoft.com/office/drawing/2014/main" val="20001"/>
                    </a:ext>
                  </a:extLst>
                </a:gridCol>
                <a:gridCol w="2213950">
                  <a:extLst>
                    <a:ext uri="{9D8B030D-6E8A-4147-A177-3AD203B41FA5}">
                      <a16:colId xmlns:a16="http://schemas.microsoft.com/office/drawing/2014/main" val="20002"/>
                    </a:ext>
                  </a:extLst>
                </a:gridCol>
                <a:gridCol w="4497658">
                  <a:extLst>
                    <a:ext uri="{9D8B030D-6E8A-4147-A177-3AD203B41FA5}">
                      <a16:colId xmlns:a16="http://schemas.microsoft.com/office/drawing/2014/main" val="20003"/>
                    </a:ext>
                  </a:extLst>
                </a:gridCol>
              </a:tblGrid>
              <a:tr h="460858">
                <a:tc>
                  <a:txBody>
                    <a:bodyPr/>
                    <a:lstStyle/>
                    <a:p>
                      <a:pPr marL="0" marR="0" lvl="0" indent="0" algn="ctr" rtl="0">
                        <a:lnSpc>
                          <a:spcPct val="100000"/>
                        </a:lnSpc>
                        <a:spcBef>
                          <a:spcPts val="0"/>
                        </a:spcBef>
                        <a:spcAft>
                          <a:spcPts val="0"/>
                        </a:spcAft>
                        <a:buClr>
                          <a:srgbClr val="000000"/>
                        </a:buClr>
                        <a:buSzPts val="1200"/>
                        <a:buFont typeface="Arial"/>
                        <a:buNone/>
                      </a:pPr>
                      <a:r>
                        <a:rPr lang="en-IN" sz="1200" b="1" u="none" strike="noStrike" cap="none" dirty="0">
                          <a:sym typeface="Times New Roman"/>
                        </a:rPr>
                        <a:t>S</a:t>
                      </a:r>
                      <a:r>
                        <a:rPr lang="en" sz="1200" b="1" u="none" strike="noStrike" cap="none" dirty="0">
                          <a:sym typeface="Times New Roman"/>
                        </a:rPr>
                        <a:t>r.</a:t>
                      </a:r>
                    </a:p>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ym typeface="Times New Roman"/>
                        </a:rPr>
                        <a:t>No.</a:t>
                      </a:r>
                      <a:endParaRPr sz="1200" b="1" u="none" strike="noStrike" cap="none" dirty="0">
                        <a:latin typeface="Times New Roman"/>
                        <a:ea typeface="Times New Roman"/>
                        <a:cs typeface="Times New Roman"/>
                        <a:sym typeface="Times New Roman"/>
                      </a:endParaRPr>
                    </a:p>
                  </a:txBody>
                  <a:tcPr marL="34917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ym typeface="Times New Roman"/>
                        </a:rPr>
                        <a:t>Title </a:t>
                      </a:r>
                      <a:endParaRPr sz="1200" b="1"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ym typeface="Times New Roman"/>
                        </a:rPr>
                        <a:t>Details of Paper</a:t>
                      </a:r>
                      <a:endParaRPr sz="1200" b="1"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ym typeface="Times New Roman"/>
                        </a:rPr>
                        <a:t>Summary</a:t>
                      </a:r>
                      <a:endParaRPr sz="1200" b="1"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70532">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dirty="0"/>
                        <a:t> [01]</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Role of digital compatibility</a:t>
                      </a:r>
                      <a:endParaRPr sz="1400" u="none" strike="noStrike" cap="none" dirty="0">
                        <a:latin typeface="Times New Roman" panose="02020603050405020304" pitchFamily="18" charset="0"/>
                        <a:ea typeface="Calibri" panose="020F0502020204030204" pitchFamily="34" charset="0"/>
                        <a:cs typeface="Times New Roman" panose="02020603050405020304" pitchFamily="18" charset="0"/>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dirty="0">
                          <a:latin typeface="Times New Roman" panose="02020603050405020304" pitchFamily="18" charset="0"/>
                          <a:ea typeface="Calibri" panose="020F0502020204030204" pitchFamily="34" charset="0"/>
                          <a:cs typeface="Times New Roman" panose="02020603050405020304" pitchFamily="18" charset="0"/>
                        </a:rPr>
                        <a:t>Author by Wang and zhang  published in year (2017)</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algn="l">
                        <a:lnSpc>
                          <a:spcPct val="100000"/>
                        </a:lnSpc>
                      </a:pPr>
                      <a:r>
                        <a:rPr lang="en-US" sz="1400" b="0" dirty="0">
                          <a:latin typeface="Times New Roman" panose="02020603050405020304" pitchFamily="18" charset="0"/>
                          <a:ea typeface="Calibri" panose="020F0502020204030204" pitchFamily="34" charset="0"/>
                          <a:cs typeface="Times New Roman" panose="02020603050405020304" pitchFamily="18" charset="0"/>
                        </a:rPr>
                        <a:t>Underscores the role of digital compability</a:t>
                      </a:r>
                    </a:p>
                    <a:p>
                      <a:pPr algn="l">
                        <a:lnSpc>
                          <a:spcPct val="100000"/>
                        </a:lnSpc>
                      </a:pPr>
                      <a:r>
                        <a:rPr lang="en-US" sz="1400" b="0" dirty="0">
                          <a:latin typeface="Times New Roman" panose="02020603050405020304" pitchFamily="18" charset="0"/>
                          <a:ea typeface="Calibri" panose="020F0502020204030204" pitchFamily="34" charset="0"/>
                          <a:cs typeface="Times New Roman" panose="02020603050405020304" pitchFamily="18" charset="0"/>
                        </a:rPr>
                        <a:t>In extending bidding platform accessibility,considering the increasing trend of digital usage</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1"/>
                  </a:ext>
                </a:extLst>
              </a:tr>
              <a:tr h="836946">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dirty="0"/>
                        <a:t>[02]</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dirty="0">
                          <a:latin typeface="Times New Roman" panose="02020603050405020304" pitchFamily="18" charset="0"/>
                          <a:ea typeface="Calibri" panose="020F0502020204030204" pitchFamily="34" charset="0"/>
                          <a:cs typeface="Times New Roman" panose="02020603050405020304" pitchFamily="18" charset="0"/>
                        </a:rPr>
                        <a:t>Significance of Robust bidding</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libri" panose="020F0502020204030204" pitchFamily="34" charset="0"/>
                          <a:cs typeface="Times New Roman" panose="02020603050405020304" pitchFamily="18" charset="0"/>
                        </a:rPr>
                        <a:t>Author </a:t>
                      </a:r>
                      <a:r>
                        <a:rPr lang="en-IN" sz="1400" dirty="0">
                          <a:latin typeface="Times New Roman" panose="02020603050405020304" pitchFamily="18" charset="0"/>
                          <a:ea typeface="Calibri" panose="020F0502020204030204" pitchFamily="34" charset="0"/>
                          <a:cs typeface="Times New Roman" panose="02020603050405020304" pitchFamily="18" charset="0"/>
                        </a:rPr>
                        <a:t>by Smith et al.</a:t>
                      </a:r>
                    </a:p>
                    <a:p>
                      <a:pPr algn="l">
                        <a:lnSpc>
                          <a:spcPct val="10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 published in the year </a:t>
                      </a:r>
                    </a:p>
                    <a:p>
                      <a:pPr algn="l">
                        <a:lnSpc>
                          <a:spcPct val="10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(2018)</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Enabling users to participate in competitive auctions. Existing literature highlights the importance of real-time responsiveness, security, and user experience in such platforms</a:t>
                      </a:r>
                    </a:p>
                  </a:txBody>
                  <a:tcPr marL="91425" marR="91425" marT="91425" marB="91425"/>
                </a:tc>
                <a:extLst>
                  <a:ext uri="{0D108BD9-81ED-4DB2-BD59-A6C34878D82A}">
                    <a16:rowId xmlns:a16="http://schemas.microsoft.com/office/drawing/2014/main" val="10002"/>
                  </a:ext>
                </a:extLst>
              </a:tr>
              <a:tr h="405687">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dirty="0"/>
                        <a:t>[03]</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400" dirty="0">
                          <a:latin typeface="Times New Roman" panose="02020603050405020304" pitchFamily="18" charset="0"/>
                          <a:cs typeface="Times New Roman" panose="02020603050405020304" pitchFamily="18" charset="0"/>
                        </a:rPr>
                        <a:t>Usability and interface design</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dirty="0">
                          <a:effectLst/>
                          <a:latin typeface="Times New Roman" panose="02020603050405020304" pitchFamily="18" charset="0"/>
                          <a:cs typeface="Times New Roman" panose="02020603050405020304" pitchFamily="18" charset="0"/>
                        </a:rPr>
                        <a:t>Author by Kim and Lee published in the year (2021</a:t>
                      </a:r>
                      <a:r>
                        <a:rPr lang="en-US" sz="1400" b="0" dirty="0">
                          <a:effectLst/>
                        </a:rPr>
                        <a:t>)</a:t>
                      </a: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dirty="0">
                          <a:latin typeface="Times New Roman" panose="02020603050405020304" pitchFamily="18" charset="0"/>
                          <a:cs typeface="Times New Roman" panose="02020603050405020304" pitchFamily="18" charset="0"/>
                        </a:rPr>
                        <a:t>Emphasizing the impact of user-friendly layouts and intuitive navigation on enhancing bidder satisfaction</a:t>
                      </a:r>
                      <a:r>
                        <a:rPr lang="en-US" sz="1500" b="0" dirty="0">
                          <a:latin typeface="Times New Roman" panose="02020603050405020304" pitchFamily="18" charset="0"/>
                          <a:cs typeface="Times New Roman" panose="02020603050405020304" pitchFamily="18" charset="0"/>
                        </a:rPr>
                        <a:t>.</a:t>
                      </a:r>
                      <a:endParaRPr lang="en-IN" sz="1500" b="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3"/>
                  </a:ext>
                </a:extLst>
              </a:tr>
              <a:tr h="33283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lang="en-IN" sz="1400" u="none" strike="noStrike" cap="none" dirty="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8EEF6E-6E8A-FF5E-3819-F7873555CC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4" name="TextBox 3">
            <a:extLst>
              <a:ext uri="{FF2B5EF4-FFF2-40B4-BE49-F238E27FC236}">
                <a16:creationId xmlns:a16="http://schemas.microsoft.com/office/drawing/2014/main" id="{E6586E38-9413-65D2-B748-FEF021516457}"/>
              </a:ext>
            </a:extLst>
          </p:cNvPr>
          <p:cNvSpPr txBox="1"/>
          <p:nvPr/>
        </p:nvSpPr>
        <p:spPr>
          <a:xfrm>
            <a:off x="2880732" y="61701"/>
            <a:ext cx="4572000" cy="461665"/>
          </a:xfrm>
          <a:prstGeom prst="rect">
            <a:avLst/>
          </a:prstGeom>
          <a:noFill/>
        </p:spPr>
        <p:txBody>
          <a:bodyPr wrap="square">
            <a:spAutoFit/>
          </a:bodyPr>
          <a:lstStyle/>
          <a:p>
            <a:r>
              <a:rPr lang="en" sz="2400" b="1" u="sng" dirty="0">
                <a:solidFill>
                  <a:srgbClr val="C00000"/>
                </a:solidFill>
                <a:latin typeface="Times New Roman"/>
                <a:ea typeface="Times New Roman"/>
                <a:cs typeface="Times New Roman"/>
                <a:sym typeface="Times New Roman"/>
              </a:rPr>
              <a:t>LITERATURE SURVEY</a:t>
            </a:r>
            <a:endParaRPr lang="en-IN" sz="2400" dirty="0"/>
          </a:p>
        </p:txBody>
      </p:sp>
      <p:graphicFrame>
        <p:nvGraphicFramePr>
          <p:cNvPr id="5" name="Table 4">
            <a:extLst>
              <a:ext uri="{FF2B5EF4-FFF2-40B4-BE49-F238E27FC236}">
                <a16:creationId xmlns:a16="http://schemas.microsoft.com/office/drawing/2014/main" id="{24682F93-C2A7-9765-FE93-F089C2D51E02}"/>
              </a:ext>
            </a:extLst>
          </p:cNvPr>
          <p:cNvGraphicFramePr>
            <a:graphicFrameLocks noGrp="1"/>
          </p:cNvGraphicFramePr>
          <p:nvPr>
            <p:extLst>
              <p:ext uri="{D42A27DB-BD31-4B8C-83A1-F6EECF244321}">
                <p14:modId xmlns:p14="http://schemas.microsoft.com/office/powerpoint/2010/main" val="3770321765"/>
              </p:ext>
            </p:extLst>
          </p:nvPr>
        </p:nvGraphicFramePr>
        <p:xfrm>
          <a:off x="40709" y="835064"/>
          <a:ext cx="8980449" cy="4085015"/>
        </p:xfrm>
        <a:graphic>
          <a:graphicData uri="http://schemas.openxmlformats.org/drawingml/2006/table">
            <a:tbl>
              <a:tblPr firstRow="1" bandRow="1">
                <a:tableStyleId>{876262AE-2CE2-437A-9F78-808761B97BDA}</a:tableStyleId>
              </a:tblPr>
              <a:tblGrid>
                <a:gridCol w="609600">
                  <a:extLst>
                    <a:ext uri="{9D8B030D-6E8A-4147-A177-3AD203B41FA5}">
                      <a16:colId xmlns:a16="http://schemas.microsoft.com/office/drawing/2014/main" val="233192192"/>
                    </a:ext>
                  </a:extLst>
                </a:gridCol>
                <a:gridCol w="2401229">
                  <a:extLst>
                    <a:ext uri="{9D8B030D-6E8A-4147-A177-3AD203B41FA5}">
                      <a16:colId xmlns:a16="http://schemas.microsoft.com/office/drawing/2014/main" val="3279677939"/>
                    </a:ext>
                  </a:extLst>
                </a:gridCol>
                <a:gridCol w="2148469">
                  <a:extLst>
                    <a:ext uri="{9D8B030D-6E8A-4147-A177-3AD203B41FA5}">
                      <a16:colId xmlns:a16="http://schemas.microsoft.com/office/drawing/2014/main" val="907790411"/>
                    </a:ext>
                  </a:extLst>
                </a:gridCol>
                <a:gridCol w="3821151">
                  <a:extLst>
                    <a:ext uri="{9D8B030D-6E8A-4147-A177-3AD203B41FA5}">
                      <a16:colId xmlns:a16="http://schemas.microsoft.com/office/drawing/2014/main" val="1415391569"/>
                    </a:ext>
                  </a:extLst>
                </a:gridCol>
              </a:tblGrid>
              <a:tr h="0">
                <a:tc>
                  <a:txBody>
                    <a:bodyPr/>
                    <a:lstStyle/>
                    <a:p>
                      <a:pPr marL="0" marR="0" lvl="0" indent="0" algn="ctr" rtl="0">
                        <a:lnSpc>
                          <a:spcPct val="100000"/>
                        </a:lnSpc>
                        <a:spcBef>
                          <a:spcPts val="0"/>
                        </a:spcBef>
                        <a:spcAft>
                          <a:spcPts val="0"/>
                        </a:spcAft>
                        <a:buClr>
                          <a:srgbClr val="000000"/>
                        </a:buClr>
                        <a:buSzPts val="1200"/>
                        <a:buFont typeface="Arial"/>
                        <a:buNone/>
                      </a:pPr>
                      <a:r>
                        <a:rPr lang="en-IN" sz="1200" b="1" u="none" strike="noStrike" cap="none" dirty="0">
                          <a:sym typeface="Times New Roman"/>
                        </a:rPr>
                        <a:t>Sr. </a:t>
                      </a:r>
                    </a:p>
                    <a:p>
                      <a:pPr marL="0" marR="0" lvl="0" indent="0" algn="ctr" rtl="0">
                        <a:lnSpc>
                          <a:spcPct val="100000"/>
                        </a:lnSpc>
                        <a:spcBef>
                          <a:spcPts val="0"/>
                        </a:spcBef>
                        <a:spcAft>
                          <a:spcPts val="0"/>
                        </a:spcAft>
                        <a:buClr>
                          <a:srgbClr val="000000"/>
                        </a:buClr>
                        <a:buSzPts val="1200"/>
                        <a:buFont typeface="Arial"/>
                        <a:buNone/>
                      </a:pPr>
                      <a:r>
                        <a:rPr lang="en-IN" sz="1200" b="1" u="none" strike="noStrike" cap="none" dirty="0">
                          <a:sym typeface="Times New Roman"/>
                        </a:rPr>
                        <a:t>No. </a:t>
                      </a:r>
                      <a:endParaRPr lang="en-IN" sz="1200" b="1" u="none" strike="noStrike" cap="none" dirty="0">
                        <a:latin typeface="Times New Roman"/>
                        <a:ea typeface="Times New Roman"/>
                        <a:cs typeface="Times New Roman"/>
                        <a:sym typeface="Times New Roman"/>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u="none" strike="noStrike" cap="none" dirty="0">
                          <a:sym typeface="Times New Roman"/>
                        </a:rPr>
                        <a:t>                          </a:t>
                      </a:r>
                      <a:r>
                        <a:rPr lang="en-IN" sz="1200" b="1" u="none" strike="noStrike" cap="none" dirty="0">
                          <a:sym typeface="Times New Roman"/>
                        </a:rPr>
                        <a:t>Title </a:t>
                      </a:r>
                      <a:endParaRPr lang="en-IN" sz="1200" b="1" u="none" strike="noStrike" cap="none" dirty="0">
                        <a:latin typeface="Times New Roman"/>
                        <a:ea typeface="Times New Roman"/>
                        <a:cs typeface="Times New Roman"/>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u="none" strike="noStrike" cap="none" dirty="0">
                          <a:sym typeface="Times New Roman"/>
                        </a:rPr>
                        <a:t>Details of Paper</a:t>
                      </a:r>
                      <a:endParaRPr lang="en-IN" sz="1200" b="1" u="none" strike="noStrike" cap="none" dirty="0">
                        <a:latin typeface="Times New Roman"/>
                        <a:ea typeface="Times New Roman"/>
                        <a:cs typeface="Times New Roman"/>
                        <a:sym typeface="Times New Roman"/>
                      </a:endParaRP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1" u="none" strike="noStrike" cap="none" dirty="0">
                          <a:sym typeface="Times New Roman"/>
                        </a:rPr>
                        <a:t>                Summary</a:t>
                      </a:r>
                      <a:endParaRPr lang="en-IN" sz="1200" b="1" u="none" strike="noStrike" cap="none" dirty="0">
                        <a:latin typeface="Times New Roman"/>
                        <a:ea typeface="Times New Roman"/>
                        <a:cs typeface="Times New Roman"/>
                        <a:sym typeface="Times New Roman"/>
                      </a:endParaRPr>
                    </a:p>
                    <a:p>
                      <a:endParaRPr lang="en-IN" dirty="0"/>
                    </a:p>
                  </a:txBody>
                  <a:tcPr/>
                </a:tc>
                <a:extLst>
                  <a:ext uri="{0D108BD9-81ED-4DB2-BD59-A6C34878D82A}">
                    <a16:rowId xmlns:a16="http://schemas.microsoft.com/office/drawing/2014/main" val="2754698501"/>
                  </a:ext>
                </a:extLst>
              </a:tr>
              <a:tr h="1829495">
                <a:tc>
                  <a:txBody>
                    <a:bodyPr/>
                    <a:lstStyle/>
                    <a:p>
                      <a:r>
                        <a:rPr lang="en-IN" sz="1400" dirty="0"/>
                        <a:t> [04]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u="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Property Management System</a:t>
                      </a:r>
                      <a:endParaRPr lang="en-IN" sz="1400" u="none" dirty="0">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l">
                        <a:lnSpc>
                          <a:spcPct val="10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Author by Yomik Pandey published in the year </a:t>
                      </a:r>
                    </a:p>
                    <a:p>
                      <a:pPr algn="l">
                        <a:lnSpc>
                          <a:spcPct val="10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(2023)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latin typeface="Times New Roman" panose="02020603050405020304" pitchFamily="18" charset="0"/>
                          <a:ea typeface="Calibri" panose="020F0502020204030204" pitchFamily="34" charset="0"/>
                          <a:cs typeface="Times New Roman" panose="02020603050405020304" pitchFamily="18" charset="0"/>
                        </a:rPr>
                        <a:t>Real estate investors, and the property managers working on their behalf, can realize the advantages of customer-focused property management by adopting a series of straightforward best practices, which are discussed in the paper</a:t>
                      </a:r>
                      <a:r>
                        <a:rPr lang="en-US" sz="1400" dirty="0">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a:txBody>
                  <a:tcPr/>
                </a:tc>
                <a:extLst>
                  <a:ext uri="{0D108BD9-81ED-4DB2-BD59-A6C34878D82A}">
                    <a16:rowId xmlns:a16="http://schemas.microsoft.com/office/drawing/2014/main" val="3450620180"/>
                  </a:ext>
                </a:extLst>
              </a:tr>
              <a:tr h="1319616">
                <a:tc>
                  <a:txBody>
                    <a:bodyPr/>
                    <a:lstStyle/>
                    <a:p>
                      <a:r>
                        <a:rPr lang="en-IN" sz="1400" dirty="0"/>
                        <a:t> [05]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latin typeface="Times New Roman" panose="02020603050405020304" pitchFamily="18" charset="0"/>
                          <a:cs typeface="Times New Roman" panose="02020603050405020304" pitchFamily="18" charset="0"/>
                        </a:rPr>
                        <a:t>The value of property management services</a:t>
                      </a:r>
                    </a:p>
                    <a:p>
                      <a:endParaRPr lang="en-IN"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ea typeface="Calibri" panose="020F0502020204030204" pitchFamily="34" charset="0"/>
                          <a:cs typeface="Times New Roman" panose="02020603050405020304" pitchFamily="18" charset="0"/>
                        </a:rPr>
                        <a:t>Author </a:t>
                      </a:r>
                      <a:r>
                        <a:rPr lang="en-IN" sz="1400" dirty="0">
                          <a:latin typeface="Times New Roman" panose="02020603050405020304" pitchFamily="18" charset="0"/>
                          <a:ea typeface="Calibri" panose="020F0502020204030204" pitchFamily="34" charset="0"/>
                          <a:cs typeface="Times New Roman" panose="02020603050405020304" pitchFamily="18" charset="0"/>
                        </a:rPr>
                        <a:t>Paavo Monkkonen</a:t>
                      </a:r>
                    </a:p>
                    <a:p>
                      <a:pPr algn="l">
                        <a:lnSpc>
                          <a:spcPct val="10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by published in the year </a:t>
                      </a:r>
                    </a:p>
                    <a:p>
                      <a:pPr algn="l">
                        <a:lnSpc>
                          <a:spcPct val="100000"/>
                        </a:lnSpc>
                      </a:pPr>
                      <a:r>
                        <a:rPr lang="en-US" sz="1400" dirty="0">
                          <a:latin typeface="Times New Roman" panose="02020603050405020304" pitchFamily="18" charset="0"/>
                          <a:ea typeface="Calibri" panose="020F0502020204030204" pitchFamily="34" charset="0"/>
                          <a:cs typeface="Times New Roman" panose="02020603050405020304" pitchFamily="18" charset="0"/>
                        </a:rPr>
                        <a:t>(2020) </a:t>
                      </a:r>
                    </a:p>
                    <a:p>
                      <a:endParaRPr lang="en-IN" dirty="0"/>
                    </a:p>
                  </a:txBody>
                  <a:tcPr/>
                </a:tc>
                <a:tc>
                  <a:txBody>
                    <a:bodyPr/>
                    <a:lstStyle/>
                    <a:p>
                      <a:pPr algn="l">
                        <a:lnSpc>
                          <a:spcPct val="100000"/>
                        </a:lnSpc>
                      </a:pPr>
                      <a:r>
                        <a:rPr lang="en-US"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Findings – Results show that property management does add value, especially to older and more dilapidated properties. Practical implications – Findings suggest that there is money to be made by high-quality companies providing services for lower quality buildings.</a:t>
                      </a:r>
                    </a:p>
                    <a:p>
                      <a:endParaRPr lang="en-IN" dirty="0"/>
                    </a:p>
                  </a:txBody>
                  <a:tcPr/>
                </a:tc>
                <a:extLst>
                  <a:ext uri="{0D108BD9-81ED-4DB2-BD59-A6C34878D82A}">
                    <a16:rowId xmlns:a16="http://schemas.microsoft.com/office/drawing/2014/main" val="2837608005"/>
                  </a:ext>
                </a:extLst>
              </a:tr>
            </a:tbl>
          </a:graphicData>
        </a:graphic>
      </p:graphicFrame>
      <p:sp>
        <p:nvSpPr>
          <p:cNvPr id="7" name="TextBox 6">
            <a:extLst>
              <a:ext uri="{FF2B5EF4-FFF2-40B4-BE49-F238E27FC236}">
                <a16:creationId xmlns:a16="http://schemas.microsoft.com/office/drawing/2014/main" id="{C5F8DC34-CDE9-8172-5EC5-66AB41285B11}"/>
              </a:ext>
            </a:extLst>
          </p:cNvPr>
          <p:cNvSpPr txBox="1"/>
          <p:nvPr/>
        </p:nvSpPr>
        <p:spPr>
          <a:xfrm>
            <a:off x="0" y="4857561"/>
            <a:ext cx="4572000" cy="307777"/>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dk2"/>
                </a:solidFill>
                <a:latin typeface="Times New Roman"/>
                <a:ea typeface="Times New Roman"/>
                <a:cs typeface="Times New Roman"/>
                <a:sym typeface="Times New Roman"/>
              </a:rPr>
              <a:t>Department of Computer Science &amp; Engineering </a:t>
            </a:r>
          </a:p>
        </p:txBody>
      </p:sp>
      <p:pic>
        <p:nvPicPr>
          <p:cNvPr id="8" name="Google Shape;99;p6">
            <a:extLst>
              <a:ext uri="{FF2B5EF4-FFF2-40B4-BE49-F238E27FC236}">
                <a16:creationId xmlns:a16="http://schemas.microsoft.com/office/drawing/2014/main" id="{BA2D608E-6381-5588-CCDC-7169E33C9375}"/>
              </a:ext>
            </a:extLst>
          </p:cNvPr>
          <p:cNvPicPr preferRelativeResize="0"/>
          <p:nvPr/>
        </p:nvPicPr>
        <p:blipFill rotWithShape="1">
          <a:blip r:embed="rId2">
            <a:alphaModFix/>
          </a:blip>
          <a:srcRect/>
          <a:stretch/>
        </p:blipFill>
        <p:spPr>
          <a:xfrm>
            <a:off x="0" y="0"/>
            <a:ext cx="795454" cy="698326"/>
          </a:xfrm>
          <a:prstGeom prst="rect">
            <a:avLst/>
          </a:prstGeom>
          <a:noFill/>
          <a:ln>
            <a:noFill/>
          </a:ln>
        </p:spPr>
      </p:pic>
    </p:spTree>
    <p:extLst>
      <p:ext uri="{BB962C8B-B14F-4D97-AF65-F5344CB8AC3E}">
        <p14:creationId xmlns:p14="http://schemas.microsoft.com/office/powerpoint/2010/main" val="2029566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311700" y="303075"/>
            <a:ext cx="8520600" cy="4542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11111"/>
              <a:buNone/>
            </a:pPr>
            <a:r>
              <a:rPr lang="en" b="1" u="sng" dirty="0">
                <a:solidFill>
                  <a:srgbClr val="C00000"/>
                </a:solidFill>
                <a:latin typeface="Times New Roman"/>
                <a:ea typeface="Times New Roman"/>
                <a:cs typeface="Times New Roman"/>
                <a:sym typeface="Times New Roman"/>
              </a:rPr>
              <a:t>METHODOLOGY</a:t>
            </a:r>
            <a:r>
              <a:rPr lang="en" sz="2501" dirty="0">
                <a:latin typeface="Times New Roman"/>
                <a:ea typeface="Times New Roman"/>
                <a:cs typeface="Times New Roman"/>
                <a:sym typeface="Times New Roman"/>
              </a:rPr>
              <a:t> </a:t>
            </a:r>
            <a:endParaRPr b="1" u="sng" dirty="0">
              <a:solidFill>
                <a:srgbClr val="C00000"/>
              </a:solidFill>
              <a:latin typeface="Times New Roman"/>
              <a:ea typeface="Times New Roman"/>
              <a:cs typeface="Times New Roman"/>
              <a:sym typeface="Times New Roman"/>
            </a:endParaRPr>
          </a:p>
        </p:txBody>
      </p:sp>
      <p:sp>
        <p:nvSpPr>
          <p:cNvPr id="107" name="Google Shape;10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dirty="0"/>
          </a:p>
        </p:txBody>
      </p:sp>
      <p:sp>
        <p:nvSpPr>
          <p:cNvPr id="108" name="Google Shape;10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109" name="Google Shape;109;p7"/>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10" name="Google Shape;110;p7"/>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dk2"/>
                </a:solidFill>
                <a:latin typeface="Times New Roman"/>
                <a:ea typeface="Times New Roman"/>
                <a:cs typeface="Times New Roman"/>
                <a:sym typeface="Times New Roman"/>
              </a:rPr>
              <a:t>Department of Computer Science &amp; Engineering </a:t>
            </a:r>
            <a:endParaRPr sz="1400" b="0" i="0" u="none" strike="noStrike" cap="none" dirty="0">
              <a:solidFill>
                <a:schemeClr val="dk2"/>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99287F92-7E0F-129F-6A6E-A7359F635ECE}"/>
              </a:ext>
            </a:extLst>
          </p:cNvPr>
          <p:cNvSpPr txBox="1"/>
          <p:nvPr/>
        </p:nvSpPr>
        <p:spPr>
          <a:xfrm>
            <a:off x="200547" y="1081372"/>
            <a:ext cx="8705560" cy="332398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Define the data structure for Seller/Buyer. This will include information like name, ID, contact details, address, etc. You can use a relational database like MySQL.</a:t>
            </a:r>
          </a:p>
          <a:p>
            <a:pPr algn="just"/>
            <a:r>
              <a:rPr lang="en-US" dirty="0">
                <a:latin typeface="Times New Roman" panose="02020603050405020304" pitchFamily="18" charset="0"/>
                <a:cs typeface="Times New Roman" panose="02020603050405020304" pitchFamily="18" charset="0"/>
              </a:rPr>
              <a:t>Admin will have access to all functionalities, while seller/buyer can update their own profiles.</a:t>
            </a:r>
          </a:p>
          <a:p>
            <a:pPr algn="just"/>
            <a:r>
              <a:rPr lang="en-US" dirty="0">
                <a:latin typeface="Times New Roman" panose="02020603050405020304" pitchFamily="18" charset="0"/>
                <a:cs typeface="Times New Roman" panose="02020603050405020304" pitchFamily="18" charset="0"/>
              </a:rPr>
              <a:t>• View all property data (list or search)</a:t>
            </a:r>
          </a:p>
          <a:p>
            <a:pPr algn="just"/>
            <a:r>
              <a:rPr lang="en-US" dirty="0">
                <a:latin typeface="Times New Roman" panose="02020603050405020304" pitchFamily="18" charset="0"/>
                <a:cs typeface="Times New Roman" panose="02020603050405020304" pitchFamily="18" charset="0"/>
              </a:rPr>
              <a:t>• Filter/sort property data</a:t>
            </a:r>
          </a:p>
          <a:p>
            <a:pPr algn="just"/>
            <a:r>
              <a:rPr lang="en-US" dirty="0">
                <a:latin typeface="Times New Roman" panose="02020603050405020304" pitchFamily="18" charset="0"/>
                <a:cs typeface="Times New Roman" panose="02020603050405020304" pitchFamily="18" charset="0"/>
              </a:rPr>
              <a:t>• Edit property  data (optional) </a:t>
            </a:r>
          </a:p>
          <a:p>
            <a:pPr algn="just"/>
            <a:r>
              <a:rPr lang="en-US" dirty="0">
                <a:latin typeface="Times New Roman" panose="02020603050405020304" pitchFamily="18" charset="0"/>
                <a:cs typeface="Times New Roman" panose="02020603050405020304" pitchFamily="18" charset="0"/>
              </a:rPr>
              <a:t>Buyer/Seller:</a:t>
            </a:r>
          </a:p>
          <a:p>
            <a:pPr algn="just"/>
            <a:r>
              <a:rPr lang="en-US" dirty="0">
                <a:latin typeface="Times New Roman" panose="02020603050405020304" pitchFamily="18" charset="0"/>
                <a:cs typeface="Times New Roman" panose="02020603050405020304" pitchFamily="18" charset="0"/>
              </a:rPr>
              <a:t>• View their profile information</a:t>
            </a:r>
          </a:p>
          <a:p>
            <a:pPr algn="just"/>
            <a:r>
              <a:rPr lang="en-US" dirty="0">
                <a:latin typeface="Times New Roman" panose="02020603050405020304" pitchFamily="18" charset="0"/>
                <a:cs typeface="Times New Roman" panose="02020603050405020304" pitchFamily="18" charset="0"/>
              </a:rPr>
              <a:t>• Update their profile information (within specific limits)</a:t>
            </a:r>
          </a:p>
          <a:p>
            <a:pPr algn="just"/>
            <a:r>
              <a:rPr lang="en-US" dirty="0">
                <a:latin typeface="Times New Roman" panose="02020603050405020304" pitchFamily="18" charset="0"/>
                <a:cs typeface="Times New Roman" panose="02020603050405020304" pitchFamily="18" charset="0"/>
              </a:rPr>
              <a:t>• Application Building : We proceed to develop the frontend and backend components of the system using HTML, CSS, JAVASCRIPT, PHP and mySQL Workbench. This stage focuses on building intuitive user interfaces and robust backend functionality.</a:t>
            </a:r>
          </a:p>
          <a:p>
            <a:pPr algn="just"/>
            <a:r>
              <a:rPr lang="en-US" dirty="0">
                <a:latin typeface="Times New Roman" panose="02020603050405020304" pitchFamily="18" charset="0"/>
                <a:cs typeface="Times New Roman" panose="02020603050405020304" pitchFamily="18" charset="0"/>
              </a:rPr>
              <a:t>• Deployment and Maintenance: Upon successful development and testing, we deploy the system to a production environment. We continuously monitor the system's performance, provide ongoing support, and implement updates to ensure its reliability and relevance over time.</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ACC254-9E55-7A85-FC33-BB2074F5C5AD}"/>
              </a:ext>
            </a:extLst>
          </p:cNvPr>
          <p:cNvSpPr txBox="1"/>
          <p:nvPr/>
        </p:nvSpPr>
        <p:spPr>
          <a:xfrm>
            <a:off x="-18673" y="1737434"/>
            <a:ext cx="4572000" cy="307777"/>
          </a:xfrm>
          <a:prstGeom prst="rect">
            <a:avLst/>
          </a:prstGeom>
          <a:noFill/>
        </p:spPr>
        <p:txBody>
          <a:bodyPr wrap="square">
            <a:spAutoFit/>
          </a:bodyPr>
          <a:lstStyle/>
          <a:p>
            <a:pPr marL="0" indent="0">
              <a:spcAft>
                <a:spcPts val="1200"/>
              </a:spcAft>
              <a:buNone/>
            </a:pPr>
            <a:endParaRPr lang="en-IN" sz="1400" spc="-50" dirty="0">
              <a:solidFill>
                <a:srgbClr val="1CACE4"/>
              </a:solidFill>
              <a:latin typeface="Noto Sans Symbols2"/>
              <a:cs typeface="Noto Sans Symbols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6bd97bf75e_0_10"/>
          <p:cNvSpPr txBox="1">
            <a:spLocks noGrp="1"/>
          </p:cNvSpPr>
          <p:nvPr>
            <p:ph type="title"/>
          </p:nvPr>
        </p:nvSpPr>
        <p:spPr>
          <a:xfrm>
            <a:off x="311700" y="303075"/>
            <a:ext cx="8520600" cy="546000"/>
          </a:xfrm>
          <a:prstGeom prst="rect">
            <a:avLst/>
          </a:prstGeom>
          <a:noFill/>
          <a:ln>
            <a:noFill/>
          </a:ln>
        </p:spPr>
        <p:txBody>
          <a:bodyPr spcFirstLastPara="1" wrap="square" lIns="91425" tIns="91425" rIns="91425" bIns="91425" anchor="t" anchorCtr="0">
            <a:normAutofit fontScale="90000"/>
          </a:bodyPr>
          <a:lstStyle/>
          <a:p>
            <a:pPr marL="90487" marR="0" lvl="0" indent="0" algn="ctr" rtl="0">
              <a:lnSpc>
                <a:spcPct val="90000"/>
              </a:lnSpc>
              <a:spcBef>
                <a:spcPts val="0"/>
              </a:spcBef>
              <a:spcAft>
                <a:spcPts val="0"/>
              </a:spcAft>
              <a:buSzPct val="124353"/>
              <a:buNone/>
            </a:pPr>
            <a:r>
              <a:rPr lang="en" b="1" u="sng" dirty="0">
                <a:solidFill>
                  <a:srgbClr val="C00000"/>
                </a:solidFill>
                <a:latin typeface="Times New Roman"/>
                <a:ea typeface="Times New Roman"/>
                <a:cs typeface="Times New Roman"/>
                <a:sym typeface="Times New Roman"/>
              </a:rPr>
              <a:t>SYSTEM BLOCK DIAGRAM</a:t>
            </a:r>
            <a:endParaRPr sz="2501" dirty="0">
              <a:latin typeface="Times New Roman"/>
              <a:ea typeface="Times New Roman"/>
              <a:cs typeface="Times New Roman"/>
              <a:sym typeface="Times New Roman"/>
            </a:endParaRPr>
          </a:p>
          <a:p>
            <a:pPr marL="90487" marR="0" lvl="0" indent="0" algn="ctr" rtl="0">
              <a:lnSpc>
                <a:spcPct val="90000"/>
              </a:lnSpc>
              <a:spcBef>
                <a:spcPts val="0"/>
              </a:spcBef>
              <a:spcAft>
                <a:spcPts val="0"/>
              </a:spcAft>
              <a:buSzPct val="111111"/>
              <a:buNone/>
            </a:pPr>
            <a:endParaRPr b="1" u="sng" dirty="0">
              <a:solidFill>
                <a:srgbClr val="C00000"/>
              </a:solidFill>
              <a:latin typeface="Times New Roman"/>
              <a:ea typeface="Times New Roman"/>
              <a:cs typeface="Times New Roman"/>
              <a:sym typeface="Times New Roman"/>
            </a:endParaRPr>
          </a:p>
        </p:txBody>
      </p:sp>
      <p:sp>
        <p:nvSpPr>
          <p:cNvPr id="116" name="Google Shape;116;g26bd97bf75e_0_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SzPts val="1800"/>
              <a:buNone/>
            </a:pPr>
            <a:r>
              <a:rPr lang="en"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a:p>
        </p:txBody>
      </p:sp>
      <p:sp>
        <p:nvSpPr>
          <p:cNvPr id="117" name="Google Shape;117;g26bd97bf75e_0_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pic>
        <p:nvPicPr>
          <p:cNvPr id="118" name="Google Shape;118;g26bd97bf75e_0_10"/>
          <p:cNvPicPr preferRelativeResize="0"/>
          <p:nvPr/>
        </p:nvPicPr>
        <p:blipFill rotWithShape="1">
          <a:blip r:embed="rId3">
            <a:alphaModFix/>
          </a:blip>
          <a:srcRect/>
          <a:stretch/>
        </p:blipFill>
        <p:spPr>
          <a:xfrm>
            <a:off x="0" y="-3"/>
            <a:ext cx="965900" cy="943250"/>
          </a:xfrm>
          <a:prstGeom prst="rect">
            <a:avLst/>
          </a:prstGeom>
          <a:noFill/>
          <a:ln>
            <a:noFill/>
          </a:ln>
        </p:spPr>
      </p:pic>
      <p:sp>
        <p:nvSpPr>
          <p:cNvPr id="119" name="Google Shape;119;g26bd97bf75e_0_10"/>
          <p:cNvSpPr txBox="1"/>
          <p:nvPr/>
        </p:nvSpPr>
        <p:spPr>
          <a:xfrm>
            <a:off x="222675" y="4707000"/>
            <a:ext cx="8609700" cy="217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2"/>
                </a:solidFill>
                <a:latin typeface="Times New Roman"/>
                <a:ea typeface="Times New Roman"/>
                <a:cs typeface="Times New Roman"/>
                <a:sym typeface="Times New Roman"/>
              </a:rPr>
              <a:t>Department of Computer Science &amp; Engineering </a:t>
            </a:r>
            <a:endParaRPr sz="1400" b="0" i="0" u="none" strike="noStrike" cap="none">
              <a:solidFill>
                <a:schemeClr val="dk2"/>
              </a:solidFill>
              <a:latin typeface="Times New Roman"/>
              <a:ea typeface="Times New Roman"/>
              <a:cs typeface="Times New Roman"/>
              <a:sym typeface="Times New Roman"/>
            </a:endParaRPr>
          </a:p>
        </p:txBody>
      </p:sp>
      <p:pic>
        <p:nvPicPr>
          <p:cNvPr id="6" name="Picture 5">
            <a:extLst>
              <a:ext uri="{FF2B5EF4-FFF2-40B4-BE49-F238E27FC236}">
                <a16:creationId xmlns:a16="http://schemas.microsoft.com/office/drawing/2014/main" id="{763DCACC-AC64-8E54-AE70-A253AC7AF1F9}"/>
              </a:ext>
            </a:extLst>
          </p:cNvPr>
          <p:cNvPicPr>
            <a:picLocks noChangeAspect="1"/>
          </p:cNvPicPr>
          <p:nvPr/>
        </p:nvPicPr>
        <p:blipFill>
          <a:blip r:embed="rId4"/>
          <a:stretch>
            <a:fillRect/>
          </a:stretch>
        </p:blipFill>
        <p:spPr>
          <a:xfrm>
            <a:off x="2932355" y="762392"/>
            <a:ext cx="3951059" cy="429442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1262</Words>
  <Application>Microsoft Office PowerPoint</Application>
  <PresentationFormat>On-screen Show (16:9)</PresentationFormat>
  <Paragraphs>197</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Calibri</vt:lpstr>
      <vt:lpstr>Noto Sans Symbols</vt:lpstr>
      <vt:lpstr>Noto Sans Symbols2</vt:lpstr>
      <vt:lpstr>Times New Roman</vt:lpstr>
      <vt:lpstr>Wingdings</vt:lpstr>
      <vt:lpstr>Simple Light</vt:lpstr>
      <vt:lpstr>PowerPoint Presentation</vt:lpstr>
      <vt:lpstr>CONTENTS</vt:lpstr>
      <vt:lpstr>INTRODUCTION</vt:lpstr>
      <vt:lpstr>PROBLEM STATEMENT</vt:lpstr>
      <vt:lpstr>OBJECTIVE</vt:lpstr>
      <vt:lpstr>LITERATURE SURVEY</vt:lpstr>
      <vt:lpstr>PowerPoint Presentation</vt:lpstr>
      <vt:lpstr>METHODOLOGY </vt:lpstr>
      <vt:lpstr>SYSTEM BLOCK DIAGRAM </vt:lpstr>
      <vt:lpstr>IMPLEMENTATION</vt:lpstr>
      <vt:lpstr>RESULT &amp; DISCUSSION </vt:lpstr>
      <vt:lpstr>REQUIREMENT </vt:lpstr>
      <vt:lpstr>REFERENCES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shreya gajbhiye</dc:creator>
  <cp:lastModifiedBy>shreyagajbhiye3001@outlook.com</cp:lastModifiedBy>
  <cp:revision>8</cp:revision>
  <dcterms:modified xsi:type="dcterms:W3CDTF">2024-04-05T15:43:50Z</dcterms:modified>
</cp:coreProperties>
</file>