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nZtfPz6nphjykE8xtJftrEfA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97e7610a9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397e7610a9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7e7610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397e7610a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7e7610a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397e7610a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7e7610a9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397e7610a9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7e7610a9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397e7610a9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7e7610a9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397e7610a9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7e7610a9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97e7610a9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gif"/><Relationship Id="rId5" Type="http://schemas.openxmlformats.org/officeDocument/2006/relationships/image" Target="../media/image1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www.researchgate.net/profile/Yixin-Huang-1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83" name="Google Shape;83;p2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2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6"/>
          <p:cNvSpPr txBox="1"/>
          <p:nvPr/>
        </p:nvSpPr>
        <p:spPr>
          <a:xfrm>
            <a:off x="1134035" y="2553964"/>
            <a:ext cx="9924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Landing on the Moon via Deep Deterministic Policy Gradients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AE 598 Reinforcement Learning Final Project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Pallavi Ravada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85" name="Google Shape;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007" y="852965"/>
            <a:ext cx="2909982" cy="75408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/>
          <p:nvPr/>
        </p:nvSpPr>
        <p:spPr>
          <a:xfrm>
            <a:off x="3922059" y="5566288"/>
            <a:ext cx="434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4/25/23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376800" y="1334275"/>
            <a:ext cx="61065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Training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Trained on one fixed environment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First lander does not know how to use thrusters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Then agent slowly improves control over thrusters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Finally agent is able to land in between the goal flags without crashing</a:t>
            </a:r>
            <a:endParaRPr sz="1800"/>
          </a:p>
        </p:txBody>
      </p:sp>
      <p:sp>
        <p:nvSpPr>
          <p:cNvPr id="192" name="Google Shape;192;p31"/>
          <p:cNvSpPr txBox="1"/>
          <p:nvPr/>
        </p:nvSpPr>
        <p:spPr>
          <a:xfrm>
            <a:off x="6506125" y="1334275"/>
            <a:ext cx="52470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600">
                <a:solidFill>
                  <a:srgbClr val="E84B36"/>
                </a:solidFill>
              </a:rPr>
              <a:t>Evaluation</a:t>
            </a:r>
            <a:endParaRPr b="1" i="0" sz="2000" u="none" cap="none" strike="noStrike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Evaluated across 5 other randomly generated environments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Success rate ⅘ =&gt; 80%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One example run is shown below</a:t>
            </a:r>
            <a:endParaRPr sz="1800"/>
          </a:p>
        </p:txBody>
      </p:sp>
      <p:sp>
        <p:nvSpPr>
          <p:cNvPr id="193" name="Google Shape;193;p31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Results: Lunar Landings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138" y="3735575"/>
            <a:ext cx="4065826" cy="27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6713" y="3735575"/>
            <a:ext cx="4065814" cy="27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Results: Learning Curve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4">
            <a:alphaModFix/>
          </a:blip>
          <a:srcRect b="6472" l="8104" r="6315" t="8802"/>
          <a:stretch/>
        </p:blipFill>
        <p:spPr>
          <a:xfrm>
            <a:off x="2100326" y="990337"/>
            <a:ext cx="7991349" cy="527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7e7610a9_1_76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397e7610a9_1_76"/>
          <p:cNvSpPr txBox="1"/>
          <p:nvPr>
            <p:ph idx="1" type="body"/>
          </p:nvPr>
        </p:nvSpPr>
        <p:spPr>
          <a:xfrm>
            <a:off x="376793" y="1181875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Remarks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DDPG used to train an agent to solve the OpenAIGym continuous lunar lander environment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DDPG used because of its ability to handle continuous action spaces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With favorable initial conditions the learned agent was able to land in new lunar lander environments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Failures did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occur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with the trained agent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Unable to master all environments with the current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of training, but close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DDPG efficient algorithm for solving the lunar lander environment most of the time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There is always room for improvement!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Requires many training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episodes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to stabilize and produce a generalized policy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Heavily dependent on hyperparameters, requires a lot of fine tuning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More training and run more test cases, see if success rate can be increased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Further hyperparameter tuning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397e7610a9_1_7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19" name="Google Shape;219;g2397e7610a9_1_76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20" name="Google Shape;220;g2397e7610a9_1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397e7610a9_1_76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Conclusions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397e7610a9_1_76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228" name="Google Shape;228;p37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29" name="Google Shape;2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376807" y="1334279"/>
            <a:ext cx="11177403" cy="48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238" name="Google Shape;238;p3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239" name="Google Shape;23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0021" y="2252985"/>
            <a:ext cx="7131957" cy="235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9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93" name="Google Shape;93;p29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4" name="Google Shape;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9"/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The Paper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9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97" name="Google Shape;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988" y="1020620"/>
            <a:ext cx="8757642" cy="526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397e7610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375" y="3276862"/>
            <a:ext cx="6956252" cy="2802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397e7610a9_0_0"/>
          <p:cNvSpPr txBox="1"/>
          <p:nvPr>
            <p:ph idx="1" type="body"/>
          </p:nvPr>
        </p:nvSpPr>
        <p:spPr>
          <a:xfrm>
            <a:off x="376800" y="1334277"/>
            <a:ext cx="111774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Want to simulate human like-performance using reinforcement learning to successfully land a lunar lander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Demonstrates autonomous capabilities for lunar landings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DDPG for the lunar lander OpenAIGym environment is implemented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Continuous action and state space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After training DDPG on the lunar lander environment the agent is able to land on the surface of the moon successfully in multiple different environments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397e7610a9_0_0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397e7610a9_0_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06" name="Google Shape;106;g2397e7610a9_0_0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7" name="Google Shape;107;g2397e7610a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397e7610a9_0_0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Motivation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397e7610a9_0_0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sp>
        <p:nvSpPr>
          <p:cNvPr id="110" name="Google Shape;110;g2397e7610a9_0_0"/>
          <p:cNvSpPr txBox="1"/>
          <p:nvPr/>
        </p:nvSpPr>
        <p:spPr>
          <a:xfrm>
            <a:off x="4087500" y="6036900"/>
            <a:ext cx="4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by AlphaCoders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0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0"/>
          <p:cNvSpPr txBox="1"/>
          <p:nvPr/>
        </p:nvSpPr>
        <p:spPr>
          <a:xfrm>
            <a:off x="376800" y="1334275"/>
            <a:ext cx="41082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What is DDPG?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Can be thought of as deep Q-learning (DQN) for continuous action spaces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Concurrently learns a Q-function and a policy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Off-policy + Bellman equation to learn Q-function =&gt; Q-function to learn policy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Actor-Critic technique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in continuous action setting and is an improvement over the vanilla Actor-Critic implementation</a:t>
            </a:r>
            <a:endParaRPr sz="1800"/>
          </a:p>
        </p:txBody>
      </p:sp>
      <p:sp>
        <p:nvSpPr>
          <p:cNvPr id="118" name="Google Shape;118;p30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pic>
        <p:nvPicPr>
          <p:cNvPr descr="A close up of a logo&#10;&#10;Description automatically generated" id="119" name="Google Shape;1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0"/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Introduction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0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22" name="Google Shape;122;p30"/>
          <p:cNvPicPr preferRelativeResize="0"/>
          <p:nvPr/>
        </p:nvPicPr>
        <p:blipFill rotWithShape="1">
          <a:blip r:embed="rId4">
            <a:alphaModFix/>
          </a:blip>
          <a:srcRect b="0" l="5817" r="3430" t="4552"/>
          <a:stretch/>
        </p:blipFill>
        <p:spPr>
          <a:xfrm>
            <a:off x="4484925" y="1147900"/>
            <a:ext cx="7347200" cy="50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 txBox="1"/>
          <p:nvPr/>
        </p:nvSpPr>
        <p:spPr>
          <a:xfrm>
            <a:off x="6150025" y="6036825"/>
            <a:ext cx="4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by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Yixin Huang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397e7610a9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800" y="4890250"/>
            <a:ext cx="2783325" cy="5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397e7610a9_1_17"/>
          <p:cNvSpPr txBox="1"/>
          <p:nvPr>
            <p:ph idx="1" type="body"/>
          </p:nvPr>
        </p:nvSpPr>
        <p:spPr>
          <a:xfrm>
            <a:off x="376800" y="1181877"/>
            <a:ext cx="111774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Learning a Q-Function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Bellman Equation for optimal action-value function Q*(s,a)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Starting point for learning an approximator for Q*(s,a)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Assume approximator is a neural network Q_phi(s,a) with phi parameters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squared Bellman error (MSBE) function which calculates how close Q_phi is to Q*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Want to minimize MSBE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Replay Buffer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Standard for training a deep neural network to approximate Q* to ensure algorithm stability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set of previous experiences must be large enough to house a wide range of experiences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Too recent experience =&gt; overfitting | Too much experience =&gt; slow learning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Target Networks</a:t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Make use of target networks as want Q-function to be more similar to target to minimize MSBE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Using a set of parameters similar to phi with a time delay allows the target network functionality to work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Target network updated once per main network update using polyak averaging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397e7610a9_1_17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397e7610a9_1_17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32" name="Google Shape;132;g2397e7610a9_1_17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33" name="Google Shape;133;g2397e7610a9_1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397e7610a9_1_17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Method &amp; Key Equations: Q-learning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397e7610a9_1_17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36" name="Google Shape;136;g2397e7610a9_1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0575" y="1584775"/>
            <a:ext cx="4256325" cy="5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397e7610a9_1_17"/>
          <p:cNvPicPr preferRelativeResize="0"/>
          <p:nvPr/>
        </p:nvPicPr>
        <p:blipFill rotWithShape="1">
          <a:blip r:embed="rId6">
            <a:alphaModFix/>
          </a:blip>
          <a:srcRect b="12103" l="0" r="0" t="16068"/>
          <a:stretch/>
        </p:blipFill>
        <p:spPr>
          <a:xfrm>
            <a:off x="3966250" y="2767000"/>
            <a:ext cx="5994446" cy="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397e7610a9_1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8800" y="5888750"/>
            <a:ext cx="2664550" cy="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7e7610a9_1_46"/>
          <p:cNvSpPr txBox="1"/>
          <p:nvPr>
            <p:ph idx="1" type="body"/>
          </p:nvPr>
        </p:nvSpPr>
        <p:spPr>
          <a:xfrm>
            <a:off x="376800" y="1334272"/>
            <a:ext cx="111774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Computing Max Over Continuous Actions in the Target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Difficult to compute maximum over continuous action spaces because action space cannot be exhaustively evaluated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Calculating the max of Q* using normal algorithms would be very costly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DDPG gets around this by using the target policy neural network to compute the action that maximizes the Q-function for the target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Target policy network determined in the same manner as the target Q-function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Putting it all Together</a:t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Q-learning in DDPG accomplished via MSBE loss minimization with stochastic gradient descent</a:t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397e7610a9_1_46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397e7610a9_1_4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46" name="Google Shape;146;g2397e7610a9_1_46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47" name="Google Shape;147;g2397e7610a9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397e7610a9_1_46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DDPG Detail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397e7610a9_1_46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50" name="Google Shape;150;g2397e7610a9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450" y="4848075"/>
            <a:ext cx="9150100" cy="1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e7610a9_1_59"/>
          <p:cNvSpPr txBox="1"/>
          <p:nvPr>
            <p:ph idx="1" type="body"/>
          </p:nvPr>
        </p:nvSpPr>
        <p:spPr>
          <a:xfrm>
            <a:off x="376800" y="1181877"/>
            <a:ext cx="111774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Learning a Policy Gradient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Want to learn a deterministic policy that determines the action that maximizes the Q-function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Assume Q-function is differentiable because action space is continuous and directly solve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Exploration vs. Exploitation</a:t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DDPG trains a policy in an off-policy manner that is deterministic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Due to the deterministic nature of the policy the agent would not be able to accomplish significant learning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Noise is added to the actions at training time to make DDPG explore and perform better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 (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Ornstein-Uhlenbeck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Noise was used in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paper implementation but recent results suggest that mean-zero Gaussian noise works just as well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 Noise =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temporarily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correlated noise that is used to explore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environments that have momentum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397e7610a9_1_59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397e7610a9_1_5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58" name="Google Shape;158;g2397e7610a9_1_59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59" name="Google Shape;159;g2397e7610a9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397e7610a9_1_59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Method &amp; Key Equations: Policy Gradient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397e7610a9_1_59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62" name="Google Shape;162;g2397e7610a9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900" y="2387477"/>
            <a:ext cx="3543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e7610a9_1_29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397e7610a9_1_2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69" name="Google Shape;169;g2397e7610a9_1_29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70" name="Google Shape;170;g2397e7610a9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397e7610a9_1_29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Pseudocode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397e7610a9_1_29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73" name="Google Shape;173;g2397e7610a9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200" y="1020620"/>
            <a:ext cx="5078290" cy="526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7e7610a9_1_3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397e7610a9_1_3"/>
          <p:cNvSpPr txBox="1"/>
          <p:nvPr/>
        </p:nvSpPr>
        <p:spPr>
          <a:xfrm>
            <a:off x="434825" y="1572163"/>
            <a:ext cx="43917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The Environment &amp; Model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One spaceship with unlimited fuel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Goal is to land the spaceship smoothly between the two goal flags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Coordinates (0,0)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Ship has three throttles for control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Down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Left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Right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OpenAIGym has both the discrete and </a:t>
            </a:r>
            <a:r>
              <a:rPr b="1" lang="en-US" sz="1800">
                <a:solidFill>
                  <a:schemeClr val="dk1"/>
                </a:solidFill>
              </a:rPr>
              <a:t>continuous</a:t>
            </a:r>
            <a:r>
              <a:rPr lang="en-US" sz="1800">
                <a:solidFill>
                  <a:schemeClr val="dk1"/>
                </a:solidFill>
              </a:rPr>
              <a:t> models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g2397e7610a9_1_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81" name="Google Shape;181;g2397e7610a9_1_3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82" name="Google Shape;182;g2397e7610a9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397e7610a9_1_3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About Lunar Lander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397e7610a9_1_3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AEROSPACE ENGINEERING</a:t>
            </a:r>
            <a:endParaRPr/>
          </a:p>
        </p:txBody>
      </p:sp>
      <p:pic>
        <p:nvPicPr>
          <p:cNvPr id="185" name="Google Shape;185;g2397e7610a9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525" y="1617988"/>
            <a:ext cx="7005598" cy="410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397e7610a9_1_3"/>
          <p:cNvSpPr txBox="1"/>
          <p:nvPr/>
        </p:nvSpPr>
        <p:spPr>
          <a:xfrm>
            <a:off x="6150025" y="6036825"/>
            <a:ext cx="4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by medium.com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2019-01-14T22:06:33Z</dcterms:created>
  <dc:creator>Nielsen, Joshua</dc:creator>
</cp:coreProperties>
</file>