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 Mining en Social Media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Tweets por Género y País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00" y="1177375"/>
            <a:ext cx="636250" cy="9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800" y="3537575"/>
            <a:ext cx="156850" cy="2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275" y="2887453"/>
            <a:ext cx="156850" cy="22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475" y="1907258"/>
            <a:ext cx="179050" cy="25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825" y="379800"/>
            <a:ext cx="285875" cy="4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954000" y="2353300"/>
            <a:ext cx="1819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8761D"/>
                </a:solidFill>
              </a:rPr>
              <a:t>Cucumber Learners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Género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260050" y="1047575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303800" y="1766650"/>
            <a:ext cx="51135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Mantener signos de puntuación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Mantener preposiciones, y palabras sin significado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Calcular la longitud del tweet y concatenarla al dataset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Contar el número de </a:t>
            </a:r>
            <a:r>
              <a:rPr lang="es"/>
              <a:t>preposiciones</a:t>
            </a:r>
            <a:r>
              <a:rPr lang="es"/>
              <a:t> y concatenarlas al dataset.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Concatenar la palabra más usada al dataset.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Aplicar reducción de dimensionalidad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Quant més sucre, mes dolç!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0" y="1983350"/>
            <a:ext cx="2326750" cy="1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b="16175" l="8898" r="8708" t="-9138"/>
          <a:stretch/>
        </p:blipFill>
        <p:spPr>
          <a:xfrm>
            <a:off x="4455600" y="1837675"/>
            <a:ext cx="232800" cy="25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16175" l="8898" r="8708" t="-9138"/>
          <a:stretch/>
        </p:blipFill>
        <p:spPr>
          <a:xfrm>
            <a:off x="5877500" y="2025600"/>
            <a:ext cx="232800" cy="2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Género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4917000" y="1056450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435000" y="1597875"/>
            <a:ext cx="87090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BASELINE</a:t>
            </a:r>
            <a:r>
              <a:rPr lang="es"/>
              <a:t>			svmLinear con signos de puntuación	</a:t>
            </a:r>
            <a:r>
              <a:rPr b="1" lang="es"/>
              <a:t>naiveBayes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				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Accuracy: 66%		</a:t>
            </a:r>
            <a:r>
              <a:rPr lang="es"/>
              <a:t>Accuracy: 66%					Accuracy: 67%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Kappa: 0.32		Kappa: 0.33					Kappa: 0.34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svmLinear</a:t>
            </a:r>
            <a:r>
              <a:rPr lang="es"/>
              <a:t> con signos de puntuación y preposiciones		</a:t>
            </a:r>
            <a:r>
              <a:rPr b="1" lang="es"/>
              <a:t>Nn + PCA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	acy: 67%									Accuracy: 71%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Kappa: 0.34									Kappa: 0.42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svmRadial</a:t>
            </a:r>
            <a:r>
              <a:rPr lang="es"/>
              <a:t> con signos de puntuación y preposiciones		</a:t>
            </a:r>
            <a:r>
              <a:rPr b="1" lang="es"/>
              <a:t>RF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Accuracy: 75%									Accuracy: 69%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Kappa: 0.50									kappa: 0.40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Shape 302"/>
          <p:cNvCxnSpPr/>
          <p:nvPr/>
        </p:nvCxnSpPr>
        <p:spPr>
          <a:xfrm>
            <a:off x="5353225" y="1598025"/>
            <a:ext cx="9000" cy="3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Shape 303"/>
          <p:cNvSpPr txBox="1"/>
          <p:nvPr/>
        </p:nvSpPr>
        <p:spPr>
          <a:xfrm rot="-5400000">
            <a:off x="5584075" y="2273400"/>
            <a:ext cx="4456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BOLSA DE</a:t>
            </a:r>
            <a:r>
              <a:rPr lang="es" sz="3000"/>
              <a:t> </a:t>
            </a:r>
            <a:r>
              <a:rPr b="1" lang="es" sz="3000"/>
              <a:t>1000</a:t>
            </a:r>
            <a:r>
              <a:rPr lang="es" sz="3000"/>
              <a:t> </a:t>
            </a:r>
            <a:r>
              <a:rPr lang="es" sz="2400"/>
              <a:t>PALABRAS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Género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17000" y="1056450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FINAL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435000" y="1597875"/>
            <a:ext cx="87090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Confusion Matrix and Statistics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	Reference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Prediction female male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	female	504  155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	male  	196  545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                  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	</a:t>
            </a:r>
            <a:r>
              <a:rPr b="1" lang="es" sz="900"/>
              <a:t>Accuracy </a:t>
            </a:r>
            <a:r>
              <a:rPr lang="es" sz="900"/>
              <a:t>: 0.7493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	95% CI : (0.7257, 0.7718)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	No Information Rate : 0.5   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	P-Value [Acc &gt; NIR] : &lt; 2e-16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                  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	Kappa : 0.4986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Mcnemar's Test P-Value : 0.03276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                  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	Sensitivity : 0.7200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	Specificity : 0.7786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	Pos Pred Value : 0.7648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	Neg Pred Value : 0.7355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	Prevalence : 0.5000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	Detection Rate : 0.3600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Detection Prevalence : 0.4707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	Balanced Accuracy : 0.7493     	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                       	 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	'Positive' Class : female      	</a:t>
            </a:r>
            <a:endParaRPr sz="900"/>
          </a:p>
        </p:txBody>
      </p:sp>
      <p:sp>
        <p:nvSpPr>
          <p:cNvPr id="311" name="Shape 311"/>
          <p:cNvSpPr txBox="1"/>
          <p:nvPr/>
        </p:nvSpPr>
        <p:spPr>
          <a:xfrm rot="-5400000">
            <a:off x="5584075" y="2273400"/>
            <a:ext cx="4456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BOLSA DE</a:t>
            </a:r>
            <a:r>
              <a:rPr lang="es" sz="3000"/>
              <a:t> </a:t>
            </a:r>
            <a:r>
              <a:rPr b="1" lang="es" sz="3000"/>
              <a:t>5000</a:t>
            </a:r>
            <a:r>
              <a:rPr lang="es" sz="3000"/>
              <a:t> </a:t>
            </a:r>
            <a:r>
              <a:rPr lang="es" sz="2400"/>
              <a:t>PALABRAS</a:t>
            </a:r>
            <a:endParaRPr sz="2400"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68" y="1903475"/>
            <a:ext cx="1360800" cy="19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6153175" y="3657600"/>
            <a:ext cx="1360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Esperando...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</a:t>
            </a:r>
            <a:r>
              <a:rPr lang="es"/>
              <a:t>de Variedad (País)</a:t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4260050" y="1047575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303800" y="1766650"/>
            <a:ext cx="51135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Eliminar</a:t>
            </a:r>
            <a:r>
              <a:rPr lang="es"/>
              <a:t> signos de puntuación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Eliminar preposiciones, y palabras sin significado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Escalado de variables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Calcular la importancia de cada palabra en el resto de tweets (TF-IDF)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Aplicar reducción de dimensionalidad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Quant més sucre, mes dolç!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000" y="1983350"/>
            <a:ext cx="2326750" cy="1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 b="16175" l="8898" r="8708" t="-9138"/>
          <a:stretch/>
        </p:blipFill>
        <p:spPr>
          <a:xfrm>
            <a:off x="4260050" y="1829725"/>
            <a:ext cx="232800" cy="25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16175" l="8898" r="8708" t="-9138"/>
          <a:stretch/>
        </p:blipFill>
        <p:spPr>
          <a:xfrm>
            <a:off x="5877500" y="2025600"/>
            <a:ext cx="232800" cy="25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16175" l="8898" r="8708" t="-9138"/>
          <a:stretch/>
        </p:blipFill>
        <p:spPr>
          <a:xfrm>
            <a:off x="3659250" y="2249300"/>
            <a:ext cx="232800" cy="2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Variedad (País)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PRUEBAS INICIALES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Bolsa de </a:t>
            </a:r>
            <a:r>
              <a:rPr b="1" lang="es"/>
              <a:t>100</a:t>
            </a:r>
            <a:r>
              <a:rPr lang="es"/>
              <a:t> Palabras:		</a:t>
            </a:r>
            <a:r>
              <a:rPr lang="es"/>
              <a:t>Bolsa de </a:t>
            </a:r>
            <a:r>
              <a:rPr b="1" lang="es"/>
              <a:t>200</a:t>
            </a:r>
            <a:r>
              <a:rPr lang="es"/>
              <a:t> Palabras:		Bolsa de </a:t>
            </a:r>
            <a:r>
              <a:rPr b="1" lang="es"/>
              <a:t>500</a:t>
            </a:r>
            <a:r>
              <a:rPr lang="es"/>
              <a:t> Palabras: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Accuracy:				Accuracy:				</a:t>
            </a:r>
            <a:r>
              <a:rPr b="1" lang="es"/>
              <a:t>SVM Radial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SVM Linear: 	0.5229</a:t>
            </a:r>
            <a:r>
              <a:rPr lang="es"/>
              <a:t>	</a:t>
            </a:r>
            <a:r>
              <a:rPr lang="es"/>
              <a:t>SVM Linear: 	0.6329	Accuracy: 0.7864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SVM Radial: 	0.5193</a:t>
            </a:r>
            <a:r>
              <a:rPr lang="es"/>
              <a:t>	</a:t>
            </a:r>
            <a:r>
              <a:rPr b="1" lang="es"/>
              <a:t>SVM Radial: 	0.6757	</a:t>
            </a:r>
            <a:r>
              <a:rPr lang="es"/>
              <a:t>Kappa: 0.7508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 Bayes: 	0.4214	</a:t>
            </a:r>
            <a:r>
              <a:rPr lang="es"/>
              <a:t>Naive Bayes: 	0.5521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KNN: 			0.355		</a:t>
            </a:r>
            <a:r>
              <a:rPr lang="es"/>
              <a:t>KNN: 			0.43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5828650" y="1036825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75" y="1694100"/>
            <a:ext cx="1229000" cy="6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Variedad (País)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AJUSTE DE PARÁMETROS EN SVM RADIAL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Variaciones de </a:t>
            </a:r>
            <a:r>
              <a:rPr b="1" lang="es"/>
              <a:t>Sigma</a:t>
            </a:r>
            <a:r>
              <a:rPr lang="es"/>
              <a:t> y </a:t>
            </a:r>
            <a:r>
              <a:rPr b="1" lang="es"/>
              <a:t>C</a:t>
            </a:r>
            <a:r>
              <a:rPr lang="es"/>
              <a:t>:			Exploramos nuevos Sigmas próximos al 0.005: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igma: </a:t>
            </a:r>
            <a:r>
              <a:rPr b="1" lang="es"/>
              <a:t>0.005</a:t>
            </a:r>
            <a:r>
              <a:rPr lang="es"/>
              <a:t>, 0.01, 0.015			Sigma: .00001, .0001, </a:t>
            </a:r>
            <a:r>
              <a:rPr b="1" lang="es"/>
              <a:t>.001</a:t>
            </a:r>
            <a:r>
              <a:rPr lang="es"/>
              <a:t>, .005	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C: 	1.25, </a:t>
            </a:r>
            <a:r>
              <a:rPr b="1" lang="es"/>
              <a:t>1.50</a:t>
            </a:r>
            <a:r>
              <a:rPr lang="es"/>
              <a:t> y 2				</a:t>
            </a:r>
            <a:r>
              <a:rPr b="1" i="1" lang="es"/>
              <a:t>Accuracy: 0.7893	</a:t>
            </a:r>
            <a:r>
              <a:rPr b="1" lang="es"/>
              <a:t>	</a:t>
            </a:r>
            <a:r>
              <a:rPr i="1" lang="es"/>
              <a:t>Kappa : 0.7542</a:t>
            </a:r>
            <a:r>
              <a:rPr b="1" lang="es"/>
              <a:t>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 : 0.7107</a:t>
            </a:r>
            <a:r>
              <a:rPr lang="es"/>
              <a:t> 				</a:t>
            </a:r>
            <a:r>
              <a:rPr lang="es"/>
              <a:t>MEJOR RESULTADO HASTA EL MOMENTO!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Kappa : 0.7542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GENERAMOS MODELO CON BOLSA DE 5.000 PALABRAS: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C: 1,50				</a:t>
            </a:r>
            <a:r>
              <a:rPr b="1" lang="es" sz="1800"/>
              <a:t>Accuracy : 0.8814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Sigma: 1e-04			</a:t>
            </a:r>
            <a:r>
              <a:rPr b="1" lang="es"/>
              <a:t>Kappa : 0.8617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5828650" y="1036825"/>
            <a:ext cx="5113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100" y="2157700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125" y="31570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