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need for data binding is manipulating an element's class list and inline styles.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both attributes, we can use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assign them a string value dynamically, much like with other attributes.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provides special enhancements when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with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strings, the expressions can also evaluate to objects or arrays.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Inline Styles – style Binding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HTML Class – class Binding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style</a:t>
            </a:r>
            <a:r>
              <a:rPr lang="en-US" sz="1800" dirty="0">
                <a:cs typeface="Times New Roman" panose="02020603050405020304" pitchFamily="18" charset="0"/>
              </a:rPr>
              <a:t>="{ color: 'red', </a:t>
            </a:r>
            <a:r>
              <a:rPr lang="en-US" sz="1800" dirty="0" err="1">
                <a:cs typeface="Times New Roman" panose="02020603050405020304" pitchFamily="18" charset="0"/>
              </a:rPr>
              <a:t>backgroundColor</a:t>
            </a:r>
            <a:r>
              <a:rPr lang="en-US" sz="1800" dirty="0">
                <a:cs typeface="Times New Roman" panose="02020603050405020304" pitchFamily="18" charset="0"/>
              </a:rPr>
              <a:t>: 'blue’ }”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class</a:t>
            </a:r>
            <a:r>
              <a:rPr lang="en-US" sz="1800" dirty="0">
                <a:cs typeface="Times New Roman" panose="02020603050405020304" pitchFamily="18" charset="0"/>
              </a:rPr>
              <a:t>=“</a:t>
            </a:r>
            <a:r>
              <a:rPr lang="en-US" sz="1800" dirty="0" err="1">
                <a:cs typeface="Times New Roman" panose="02020603050405020304" pitchFamily="18" charset="0"/>
              </a:rPr>
              <a:t>myclass</a:t>
            </a:r>
            <a:r>
              <a:rPr lang="en-US" sz="1800" dirty="0">
                <a:cs typeface="Times New Roman" panose="02020603050405020304" pitchFamily="18" charset="0"/>
              </a:rPr>
              <a:t>”&gt;Hello&lt;/h1&gt;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Class and </a:t>
            </a:r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Style Binding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cs typeface="Times New Roman" panose="02020603050405020304" pitchFamily="18" charset="0"/>
              </a:rPr>
              <a:t>v-bind:style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 &lt;h1 </a:t>
            </a:r>
            <a:r>
              <a:rPr lang="en-US" sz="1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v-bind:style</a:t>
            </a:r>
            <a:r>
              <a:rPr lang="en-US" sz="1800" dirty="0">
                <a:cs typeface="Times New Roman" panose="02020603050405020304" pitchFamily="18" charset="0"/>
              </a:rPr>
              <a:t>="{ color: 'red', </a:t>
            </a:r>
            <a:r>
              <a:rPr lang="en-US" sz="1800" dirty="0" err="1">
                <a:cs typeface="Times New Roman" panose="02020603050405020304" pitchFamily="18" charset="0"/>
              </a:rPr>
              <a:t>backgroundColor</a:t>
            </a:r>
            <a:r>
              <a:rPr lang="en-US" sz="1800" dirty="0">
                <a:cs typeface="Times New Roman" panose="02020603050405020304" pitchFamily="18" charset="0"/>
              </a:rPr>
              <a:t>: 'blue' }"&gt;Hello&lt;/h1&gt;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:style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:style</a:t>
            </a:r>
            <a:r>
              <a:rPr lang="en-US" sz="1800" dirty="0">
                <a:cs typeface="Times New Roman" panose="02020603050405020304" pitchFamily="18" charset="0"/>
              </a:rPr>
              <a:t>="{ color: 'red', </a:t>
            </a:r>
            <a:r>
              <a:rPr lang="en-US" sz="1800" dirty="0" err="1">
                <a:cs typeface="Times New Roman" panose="02020603050405020304" pitchFamily="18" charset="0"/>
              </a:rPr>
              <a:t>backgroundColor</a:t>
            </a:r>
            <a:r>
              <a:rPr lang="en-US" sz="1800" dirty="0">
                <a:cs typeface="Times New Roman" panose="02020603050405020304" pitchFamily="18" charset="0"/>
              </a:rPr>
              <a:t>: 'blue' }"&gt;Hello&lt;/h1&gt;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to Object –  :style supports binding to JavaScript object values.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 1:-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const cl = ref("red");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const </a:t>
            </a:r>
            <a:r>
              <a:rPr lang="en-US" sz="1800" dirty="0" err="1">
                <a:cs typeface="Times New Roman" panose="02020603050405020304" pitchFamily="18" charset="0"/>
              </a:rPr>
              <a:t>bg</a:t>
            </a:r>
            <a:r>
              <a:rPr lang="en-US" sz="1800" dirty="0">
                <a:cs typeface="Times New Roman" panose="02020603050405020304" pitchFamily="18" charset="0"/>
              </a:rPr>
              <a:t> = ref("yellow");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:style</a:t>
            </a:r>
            <a:r>
              <a:rPr lang="en-US" sz="1800" dirty="0">
                <a:cs typeface="Times New Roman" panose="02020603050405020304" pitchFamily="18" charset="0"/>
              </a:rPr>
              <a:t>="{ color: cl, </a:t>
            </a:r>
            <a:r>
              <a:rPr lang="en-US" sz="1800" dirty="0" err="1">
                <a:cs typeface="Times New Roman" panose="02020603050405020304" pitchFamily="18" charset="0"/>
              </a:rPr>
              <a:t>backgroundColor</a:t>
            </a:r>
            <a:r>
              <a:rPr lang="en-US" sz="1800" dirty="0"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cs typeface="Times New Roman" panose="02020603050405020304" pitchFamily="18" charset="0"/>
              </a:rPr>
              <a:t>bg</a:t>
            </a:r>
            <a:r>
              <a:rPr lang="en-US" sz="1800" dirty="0">
                <a:cs typeface="Times New Roman" panose="02020603050405020304" pitchFamily="18" charset="0"/>
              </a:rPr>
              <a:t> }"&gt;Hello&lt;/h1&gt;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Inline Styles/ style Binding</a:t>
            </a:r>
          </a:p>
        </p:txBody>
      </p:sp>
    </p:spTree>
    <p:extLst>
      <p:ext uri="{BB962C8B-B14F-4D97-AF65-F5344CB8AC3E}">
        <p14:creationId xmlns:p14="http://schemas.microsoft.com/office/powerpoint/2010/main" val="7913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Example 2:-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const </a:t>
            </a:r>
            <a:r>
              <a:rPr lang="en-US" sz="1800" dirty="0" err="1">
                <a:cs typeface="Times New Roman" panose="02020603050405020304" pitchFamily="18" charset="0"/>
              </a:rPr>
              <a:t>styleObj</a:t>
            </a:r>
            <a:r>
              <a:rPr lang="en-US" sz="1800" dirty="0">
                <a:cs typeface="Times New Roman" panose="02020603050405020304" pitchFamily="18" charset="0"/>
              </a:rPr>
              <a:t> = reactive({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color: "yellow",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cs typeface="Times New Roman" panose="02020603050405020304" pitchFamily="18" charset="0"/>
              </a:rPr>
              <a:t>backgroundColor</a:t>
            </a:r>
            <a:r>
              <a:rPr lang="en-US" sz="1800" dirty="0">
                <a:cs typeface="Times New Roman" panose="02020603050405020304" pitchFamily="18" charset="0"/>
              </a:rPr>
              <a:t>: "green",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800" dirty="0">
                <a:cs typeface="Times New Roman" panose="02020603050405020304" pitchFamily="18" charset="0"/>
              </a:rPr>
              <a:t> &lt;h1 </a:t>
            </a:r>
            <a:r>
              <a:rPr lang="pl-PL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:style</a:t>
            </a:r>
            <a:r>
              <a:rPr lang="pl-PL" sz="1800" dirty="0">
                <a:cs typeface="Times New Roman" panose="02020603050405020304" pitchFamily="18" charset="0"/>
              </a:rPr>
              <a:t>="styleObj"&gt;Hello&lt;/h1&gt;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to Array – We can bind :style to an array of multiple style objects. These objects will be merged and applied to the same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 </a:t>
            </a:r>
            <a:r>
              <a:rPr lang="pl-PL" sz="1800" dirty="0">
                <a:cs typeface="Times New Roman" panose="02020603050405020304" pitchFamily="18" charset="0"/>
              </a:rPr>
              <a:t>&lt;h1 </a:t>
            </a:r>
            <a:r>
              <a:rPr lang="pl-PL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:style</a:t>
            </a:r>
            <a:r>
              <a:rPr lang="pl-PL" sz="1800" dirty="0">
                <a:cs typeface="Times New Roman" panose="02020603050405020304" pitchFamily="18" charset="0"/>
              </a:rPr>
              <a:t>="[styleObj, MyStyle]"&gt;Hello&lt;/h1&gt;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Inline Styles</a:t>
            </a:r>
          </a:p>
        </p:txBody>
      </p:sp>
    </p:spTree>
    <p:extLst>
      <p:ext uri="{BB962C8B-B14F-4D97-AF65-F5344CB8AC3E}">
        <p14:creationId xmlns:p14="http://schemas.microsoft.com/office/powerpoint/2010/main" val="34671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to use camelCase keys with :style but it also supports kebab-cased CSS property keys.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backgroundColor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Inline Styles</a:t>
            </a:r>
          </a:p>
        </p:txBody>
      </p:sp>
    </p:spTree>
    <p:extLst>
      <p:ext uri="{BB962C8B-B14F-4D97-AF65-F5344CB8AC3E}">
        <p14:creationId xmlns:p14="http://schemas.microsoft.com/office/powerpoint/2010/main" val="18900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Class as normal HTML Attribute.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class</a:t>
            </a:r>
            <a:r>
              <a:rPr lang="en-US" sz="1800" dirty="0">
                <a:cs typeface="Times New Roman" panose="02020603050405020304" pitchFamily="18" charset="0"/>
              </a:rPr>
              <a:t>="text-red"&gt;Hello&lt;/h1&gt;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class</a:t>
            </a:r>
            <a:r>
              <a:rPr lang="en-US" sz="1800" dirty="0">
                <a:cs typeface="Times New Roman" panose="02020603050405020304" pitchFamily="18" charset="0"/>
              </a:rPr>
              <a:t>="text-red f-bold"&gt;Hello&lt;/h1&gt;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Passing Object to </a:t>
            </a:r>
            <a:r>
              <a:rPr lang="en-US" sz="1800" dirty="0" err="1">
                <a:cs typeface="Times New Roman" panose="02020603050405020304" pitchFamily="18" charset="0"/>
              </a:rPr>
              <a:t>v-bind:class</a:t>
            </a:r>
            <a:r>
              <a:rPr lang="en-US" sz="1800" dirty="0">
                <a:cs typeface="Times New Roman" panose="02020603050405020304" pitchFamily="18" charset="0"/>
              </a:rPr>
              <a:t> to dynamically toggle classes:-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v-bind:class</a:t>
            </a:r>
            <a:r>
              <a:rPr lang="en-US" sz="1800" dirty="0">
                <a:cs typeface="Times New Roman" panose="02020603050405020304" pitchFamily="18" charset="0"/>
              </a:rPr>
              <a:t>="{ active: </a:t>
            </a:r>
            <a:r>
              <a:rPr lang="en-US" sz="1800" dirty="0" err="1">
                <a:cs typeface="Times New Roman" panose="02020603050405020304" pitchFamily="18" charset="0"/>
              </a:rPr>
              <a:t>isActive</a:t>
            </a:r>
            <a:r>
              <a:rPr lang="en-US" sz="1800" dirty="0">
                <a:cs typeface="Times New Roman" panose="02020603050405020304" pitchFamily="18" charset="0"/>
              </a:rPr>
              <a:t> }"&gt;Hello 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:class</a:t>
            </a:r>
            <a:r>
              <a:rPr lang="en-US" sz="1800" dirty="0">
                <a:cs typeface="Times New Roman" panose="02020603050405020304" pitchFamily="18" charset="0"/>
              </a:rPr>
              <a:t>="{ active: </a:t>
            </a:r>
            <a:r>
              <a:rPr lang="en-US" sz="1800" dirty="0" err="1">
                <a:cs typeface="Times New Roman" panose="02020603050405020304" pitchFamily="18" charset="0"/>
              </a:rPr>
              <a:t>isActive</a:t>
            </a:r>
            <a:r>
              <a:rPr lang="en-US" sz="1800" dirty="0">
                <a:cs typeface="Times New Roman" panose="02020603050405020304" pitchFamily="18" charset="0"/>
              </a:rPr>
              <a:t> }"&gt;Hello&lt;/h1&gt;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:class</a:t>
            </a:r>
            <a:r>
              <a:rPr lang="en-US" sz="1800" dirty="0">
                <a:cs typeface="Times New Roman" panose="02020603050405020304" pitchFamily="18" charset="0"/>
              </a:rPr>
              <a:t>="{ active: </a:t>
            </a:r>
            <a:r>
              <a:rPr lang="en-US" sz="1800" dirty="0" err="1">
                <a:cs typeface="Times New Roman" panose="02020603050405020304" pitchFamily="18" charset="0"/>
              </a:rPr>
              <a:t>isActive</a:t>
            </a:r>
            <a:r>
              <a:rPr lang="en-US" sz="1800" dirty="0">
                <a:cs typeface="Times New Roman" panose="02020603050405020304" pitchFamily="18" charset="0"/>
              </a:rPr>
              <a:t>, 'f-bold': </a:t>
            </a:r>
            <a:r>
              <a:rPr lang="en-US" sz="1800" dirty="0" err="1">
                <a:cs typeface="Times New Roman" panose="02020603050405020304" pitchFamily="18" charset="0"/>
              </a:rPr>
              <a:t>isImportant</a:t>
            </a:r>
            <a:r>
              <a:rPr lang="en-US" sz="1800" dirty="0">
                <a:cs typeface="Times New Roman" panose="02020603050405020304" pitchFamily="18" charset="0"/>
              </a:rPr>
              <a:t> }"&gt;Hello&lt;/h1&gt;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HTML Class/ class Binding</a:t>
            </a:r>
          </a:p>
        </p:txBody>
      </p:sp>
    </p:spTree>
    <p:extLst>
      <p:ext uri="{BB962C8B-B14F-4D97-AF65-F5344CB8AC3E}">
        <p14:creationId xmlns:p14="http://schemas.microsoft.com/office/powerpoint/2010/main" val="19034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The :class directive can also co-exist with the plain class attribute.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class</a:t>
            </a:r>
            <a:r>
              <a:rPr lang="en-US" sz="1800" dirty="0">
                <a:cs typeface="Times New Roman" panose="02020603050405020304" pitchFamily="18" charset="0"/>
              </a:rPr>
              <a:t>="text-red" :class="{ active: </a:t>
            </a:r>
            <a:r>
              <a:rPr lang="en-US" sz="1800" dirty="0" err="1">
                <a:cs typeface="Times New Roman" panose="02020603050405020304" pitchFamily="18" charset="0"/>
              </a:rPr>
              <a:t>isActive</a:t>
            </a:r>
            <a:r>
              <a:rPr lang="en-US" sz="1800" dirty="0">
                <a:cs typeface="Times New Roman" panose="02020603050405020304" pitchFamily="18" charset="0"/>
              </a:rPr>
              <a:t> }"&gt;Hello&lt;/h1&gt;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Using Reactive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const </a:t>
            </a:r>
            <a:r>
              <a:rPr lang="en-US" sz="1800" dirty="0" err="1">
                <a:cs typeface="Times New Roman" panose="02020603050405020304" pitchFamily="18" charset="0"/>
              </a:rPr>
              <a:t>classObj</a:t>
            </a:r>
            <a:r>
              <a:rPr lang="en-US" sz="1800" dirty="0">
                <a:cs typeface="Times New Roman" panose="02020603050405020304" pitchFamily="18" charset="0"/>
              </a:rPr>
              <a:t> = reactive({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 active: true,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 "f-bold": false,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cs typeface="Times New Roman" panose="02020603050405020304" pitchFamily="18" charset="0"/>
              </a:rPr>
              <a:t> &lt;h1 </a:t>
            </a:r>
            <a:r>
              <a:rPr lang="pt-BR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:class</a:t>
            </a:r>
            <a:r>
              <a:rPr lang="pt-BR" sz="1800" dirty="0">
                <a:cs typeface="Times New Roman" panose="02020603050405020304" pitchFamily="18" charset="0"/>
              </a:rPr>
              <a:t>="classObj"&gt;Hello&lt;/h1&gt;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HTML Class/ class Binding</a:t>
            </a:r>
          </a:p>
        </p:txBody>
      </p:sp>
    </p:spTree>
    <p:extLst>
      <p:ext uri="{BB962C8B-B14F-4D97-AF65-F5344CB8AC3E}">
        <p14:creationId xmlns:p14="http://schemas.microsoft.com/office/powerpoint/2010/main" val="15982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Using Computed Property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const </a:t>
            </a:r>
            <a:r>
              <a:rPr lang="en-US" sz="1800" dirty="0" err="1">
                <a:cs typeface="Times New Roman" panose="02020603050405020304" pitchFamily="18" charset="0"/>
              </a:rPr>
              <a:t>myClass</a:t>
            </a:r>
            <a:r>
              <a:rPr lang="en-US" sz="1800" dirty="0">
                <a:cs typeface="Times New Roman" panose="02020603050405020304" pitchFamily="18" charset="0"/>
              </a:rPr>
              <a:t> = computed(() =&gt; 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 active: </a:t>
            </a:r>
            <a:r>
              <a:rPr lang="en-US" sz="1800" dirty="0" err="1">
                <a:cs typeface="Times New Roman" panose="02020603050405020304" pitchFamily="18" charset="0"/>
              </a:rPr>
              <a:t>isActive.value</a:t>
            </a:r>
            <a:r>
              <a:rPr lang="en-US" sz="18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 "f-bold": </a:t>
            </a:r>
            <a:r>
              <a:rPr lang="en-US" sz="1800" dirty="0" err="1">
                <a:cs typeface="Times New Roman" panose="02020603050405020304" pitchFamily="18" charset="0"/>
              </a:rPr>
              <a:t>isImportant.value</a:t>
            </a:r>
            <a:r>
              <a:rPr lang="en-US" sz="18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}));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:class</a:t>
            </a:r>
            <a:r>
              <a:rPr lang="en-US" sz="1800" dirty="0">
                <a:cs typeface="Times New Roman" panose="02020603050405020304" pitchFamily="18" charset="0"/>
              </a:rPr>
              <a:t>="</a:t>
            </a:r>
            <a:r>
              <a:rPr lang="en-US" sz="1800" dirty="0" err="1">
                <a:cs typeface="Times New Roman" panose="02020603050405020304" pitchFamily="18" charset="0"/>
              </a:rPr>
              <a:t>myClass</a:t>
            </a:r>
            <a:r>
              <a:rPr lang="en-US" sz="1800" dirty="0">
                <a:cs typeface="Times New Roman" panose="02020603050405020304" pitchFamily="18" charset="0"/>
              </a:rPr>
              <a:t>"&gt;Hello&lt;/h1&gt;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HTML Class/ class Binding</a:t>
            </a:r>
          </a:p>
        </p:txBody>
      </p:sp>
    </p:spTree>
    <p:extLst>
      <p:ext uri="{BB962C8B-B14F-4D97-AF65-F5344CB8AC3E}">
        <p14:creationId xmlns:p14="http://schemas.microsoft.com/office/powerpoint/2010/main" val="5561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We can bind :class to an array to apply a list of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const </a:t>
            </a:r>
            <a:r>
              <a:rPr lang="en-US" sz="1800" dirty="0" err="1">
                <a:cs typeface="Times New Roman" panose="02020603050405020304" pitchFamily="18" charset="0"/>
              </a:rPr>
              <a:t>currentTabBG</a:t>
            </a:r>
            <a:r>
              <a:rPr lang="en-US" sz="1800" dirty="0">
                <a:cs typeface="Times New Roman" panose="02020603050405020304" pitchFamily="18" charset="0"/>
              </a:rPr>
              <a:t> = ref("</a:t>
            </a:r>
            <a:r>
              <a:rPr lang="en-US" sz="1800" dirty="0" err="1">
                <a:cs typeface="Times New Roman" panose="02020603050405020304" pitchFamily="18" charset="0"/>
              </a:rPr>
              <a:t>bg</a:t>
            </a:r>
            <a:r>
              <a:rPr lang="en-US" sz="1800" dirty="0">
                <a:cs typeface="Times New Roman" panose="02020603050405020304" pitchFamily="18" charset="0"/>
              </a:rPr>
              <a:t>-green");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const </a:t>
            </a:r>
            <a:r>
              <a:rPr lang="en-US" sz="1800" dirty="0" err="1">
                <a:cs typeface="Times New Roman" panose="02020603050405020304" pitchFamily="18" charset="0"/>
              </a:rPr>
              <a:t>errorClass</a:t>
            </a:r>
            <a:r>
              <a:rPr lang="en-US" sz="1800" dirty="0">
                <a:cs typeface="Times New Roman" panose="02020603050405020304" pitchFamily="18" charset="0"/>
              </a:rPr>
              <a:t> = ref("text-red");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:class</a:t>
            </a:r>
            <a:r>
              <a:rPr lang="en-US" sz="1800" dirty="0">
                <a:cs typeface="Times New Roman" panose="02020603050405020304" pitchFamily="18" charset="0"/>
              </a:rPr>
              <a:t>="[</a:t>
            </a:r>
            <a:r>
              <a:rPr lang="en-US" sz="1800" dirty="0" err="1">
                <a:cs typeface="Times New Roman" panose="02020603050405020304" pitchFamily="18" charset="0"/>
              </a:rPr>
              <a:t>currentTabBG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cs typeface="Times New Roman" panose="02020603050405020304" pitchFamily="18" charset="0"/>
              </a:rPr>
              <a:t>errorClass</a:t>
            </a:r>
            <a:r>
              <a:rPr lang="en-US" sz="1800" dirty="0">
                <a:cs typeface="Times New Roman" panose="02020603050405020304" pitchFamily="18" charset="0"/>
              </a:rPr>
              <a:t>]"&gt;Hello&lt;/h1&gt;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cs typeface="Times New Roman" panose="02020603050405020304" pitchFamily="18" charset="0"/>
              </a:rPr>
              <a:t>Toggle a class in the list conditionally.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:class</a:t>
            </a:r>
            <a:r>
              <a:rPr lang="en-US" sz="1800" dirty="0">
                <a:cs typeface="Times New Roman" panose="02020603050405020304" pitchFamily="18" charset="0"/>
              </a:rPr>
              <a:t>="[</a:t>
            </a:r>
            <a:r>
              <a:rPr lang="en-US" sz="1800" dirty="0" err="1">
                <a:cs typeface="Times New Roman" panose="02020603050405020304" pitchFamily="18" charset="0"/>
              </a:rPr>
              <a:t>isActive</a:t>
            </a:r>
            <a:r>
              <a:rPr lang="en-US" sz="1800" dirty="0">
                <a:cs typeface="Times New Roman" panose="02020603050405020304" pitchFamily="18" charset="0"/>
              </a:rPr>
              <a:t> ? </a:t>
            </a:r>
            <a:r>
              <a:rPr lang="en-US" sz="1800" dirty="0" err="1">
                <a:cs typeface="Times New Roman" panose="02020603050405020304" pitchFamily="18" charset="0"/>
              </a:rPr>
              <a:t>currentTabBG</a:t>
            </a:r>
            <a:r>
              <a:rPr lang="en-US" sz="1800" dirty="0">
                <a:cs typeface="Times New Roman" panose="02020603050405020304" pitchFamily="18" charset="0"/>
              </a:rPr>
              <a:t> : '', </a:t>
            </a:r>
            <a:r>
              <a:rPr lang="en-US" sz="1800" dirty="0" err="1">
                <a:cs typeface="Times New Roman" panose="02020603050405020304" pitchFamily="18" charset="0"/>
              </a:rPr>
              <a:t>errorClass</a:t>
            </a:r>
            <a:r>
              <a:rPr lang="en-US" sz="1800" dirty="0">
                <a:cs typeface="Times New Roman" panose="02020603050405020304" pitchFamily="18" charset="0"/>
              </a:rPr>
              <a:t>]"&gt;Hello&lt;/h1&gt;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 </a:t>
            </a:r>
            <a:r>
              <a:rPr lang="en-US" sz="1800" dirty="0">
                <a:solidFill>
                  <a:srgbClr val="FFFF00"/>
                </a:solidFill>
                <a:cs typeface="Times New Roman" panose="02020603050405020304" pitchFamily="18" charset="0"/>
              </a:rPr>
              <a:t>:class</a:t>
            </a:r>
            <a:r>
              <a:rPr lang="en-US" sz="1800" dirty="0">
                <a:cs typeface="Times New Roman" panose="02020603050405020304" pitchFamily="18" charset="0"/>
              </a:rPr>
              <a:t>="[{ '</a:t>
            </a:r>
            <a:r>
              <a:rPr lang="en-US" sz="1800" dirty="0" err="1">
                <a:cs typeface="Times New Roman" panose="02020603050405020304" pitchFamily="18" charset="0"/>
              </a:rPr>
              <a:t>bg</a:t>
            </a:r>
            <a:r>
              <a:rPr lang="en-US" sz="1800" dirty="0">
                <a:cs typeface="Times New Roman" panose="02020603050405020304" pitchFamily="18" charset="0"/>
              </a:rPr>
              <a:t>-green': </a:t>
            </a:r>
            <a:r>
              <a:rPr lang="en-US" sz="1800" dirty="0" err="1">
                <a:cs typeface="Times New Roman" panose="02020603050405020304" pitchFamily="18" charset="0"/>
              </a:rPr>
              <a:t>isActive</a:t>
            </a:r>
            <a:r>
              <a:rPr lang="en-US" sz="1800" dirty="0">
                <a:cs typeface="Times New Roman" panose="02020603050405020304" pitchFamily="18" charset="0"/>
              </a:rPr>
              <a:t> }, </a:t>
            </a:r>
            <a:r>
              <a:rPr lang="en-US" sz="1800" dirty="0" err="1">
                <a:cs typeface="Times New Roman" panose="02020603050405020304" pitchFamily="18" charset="0"/>
              </a:rPr>
              <a:t>errorClass</a:t>
            </a:r>
            <a:r>
              <a:rPr lang="en-US" sz="1800" dirty="0">
                <a:cs typeface="Times New Roman" panose="02020603050405020304" pitchFamily="18" charset="0"/>
              </a:rPr>
              <a:t>]"&gt;Hello&lt;/h1&gt;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HTML Class/ class Binding</a:t>
            </a:r>
          </a:p>
        </p:txBody>
      </p:sp>
    </p:spTree>
    <p:extLst>
      <p:ext uri="{BB962C8B-B14F-4D97-AF65-F5344CB8AC3E}">
        <p14:creationId xmlns:p14="http://schemas.microsoft.com/office/powerpoint/2010/main" val="26260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use the class attribute on a component with a single root element, those classes will be added to the component's root element, and merged with any existing class already on 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component has multiple root elements, you would need to define which element will receive this class. You can do this using 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property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With Component</a:t>
            </a:r>
          </a:p>
        </p:txBody>
      </p:sp>
    </p:spTree>
    <p:extLst>
      <p:ext uri="{BB962C8B-B14F-4D97-AF65-F5344CB8AC3E}">
        <p14:creationId xmlns:p14="http://schemas.microsoft.com/office/powerpoint/2010/main" val="33510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715</Words>
  <Application>Microsoft Office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229</cp:revision>
  <dcterms:created xsi:type="dcterms:W3CDTF">2006-08-16T00:00:00Z</dcterms:created>
  <dcterms:modified xsi:type="dcterms:W3CDTF">2022-08-25T15:24:01Z</dcterms:modified>
</cp:coreProperties>
</file>