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2" r:id="rId3"/>
    <p:sldId id="264" r:id="rId4"/>
    <p:sldId id="286" r:id="rId5"/>
    <p:sldId id="287" r:id="rId6"/>
    <p:sldId id="288" r:id="rId7"/>
    <p:sldId id="291" r:id="rId8"/>
    <p:sldId id="289" r:id="rId9"/>
    <p:sldId id="294" r:id="rId10"/>
    <p:sldId id="293" r:id="rId11"/>
    <p:sldId id="292"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54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C3C6-8C5F-4F79-B745-4730BF835BB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2FE6E6C-C892-484C-BAF0-50FF1A84899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C74CFD-C2BC-4D3E-8377-C524A6517F56}"/>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5" name="Footer Placeholder 4">
            <a:extLst>
              <a:ext uri="{FF2B5EF4-FFF2-40B4-BE49-F238E27FC236}">
                <a16:creationId xmlns:a16="http://schemas.microsoft.com/office/drawing/2014/main" id="{755BFCFD-596F-464D-95A4-2882D20D7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17BA7-4BFE-4179-B486-186306697B1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701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BE11-FCC0-46B9-885A-CF165BCD71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EA562-1E9A-45CE-8714-83B215BE71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D35DEE-896B-46D8-B03D-82DDC4D836E2}"/>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5" name="Footer Placeholder 4">
            <a:extLst>
              <a:ext uri="{FF2B5EF4-FFF2-40B4-BE49-F238E27FC236}">
                <a16:creationId xmlns:a16="http://schemas.microsoft.com/office/drawing/2014/main" id="{DCC20166-7A3B-4A77-B45E-E96BB933A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2101-C7CB-4D90-898D-0EA8D73D306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029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FBE17-C165-46FB-93D8-C3E180D6BD3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89C3CF-B5F1-4F3B-AE52-6359150CDAF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9F142-263B-48DB-92C4-8FB35092D3BE}"/>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5" name="Footer Placeholder 4">
            <a:extLst>
              <a:ext uri="{FF2B5EF4-FFF2-40B4-BE49-F238E27FC236}">
                <a16:creationId xmlns:a16="http://schemas.microsoft.com/office/drawing/2014/main" id="{CD74EA94-64DC-43AC-A3E4-05F59BE84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507AB-2015-4F6B-9DA5-DA9BF56D489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72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D130-7327-4602-A469-BF4A98348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1161BA-FC36-4AFC-903D-64C482DA10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76F0C-EECE-445B-A7E5-B424D705DE2B}"/>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5" name="Footer Placeholder 4">
            <a:extLst>
              <a:ext uri="{FF2B5EF4-FFF2-40B4-BE49-F238E27FC236}">
                <a16:creationId xmlns:a16="http://schemas.microsoft.com/office/drawing/2014/main" id="{31F3F4A0-51EF-4490-9686-1BFC1509B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B6536-DB63-4D19-AA95-6B70E7144A7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692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D3E-E598-4034-8852-CFC2AD70CE7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818AA2-31B7-4B74-A8F4-7758CF53A8B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772F3-4E83-44CB-8432-F8AB846D189D}"/>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5" name="Footer Placeholder 4">
            <a:extLst>
              <a:ext uri="{FF2B5EF4-FFF2-40B4-BE49-F238E27FC236}">
                <a16:creationId xmlns:a16="http://schemas.microsoft.com/office/drawing/2014/main" id="{9A71336F-E904-4FDB-810B-AAB921264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53192-B011-438D-9752-70FF4361BAC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74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6703-0E4F-43E5-8F75-10499D7D3E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A7CA6-CE4D-484A-861F-DD3F1E16B98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B56A3-7DED-4235-A021-A1EB00B694A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DD6D78-CA22-437D-8512-D37E051A6076}"/>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6" name="Footer Placeholder 5">
            <a:extLst>
              <a:ext uri="{FF2B5EF4-FFF2-40B4-BE49-F238E27FC236}">
                <a16:creationId xmlns:a16="http://schemas.microsoft.com/office/drawing/2014/main" id="{4577D14E-D5A3-4FEA-A8A1-B249B8DBB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2F24D-A634-49ED-B4CA-86BCF8A4C87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239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D17E-2570-48E4-91B3-2E68FBE2C71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55A48-434A-43F8-864F-28E99C211C7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98C96-747A-4F92-B743-657CB35CE54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799BC6-F4E6-4A0F-BF3F-F88B98CF42A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B2553-4E36-42E0-8005-C65AE7AABC0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58CEA-BE54-4355-9750-73D2E49AEC50}"/>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8" name="Footer Placeholder 7">
            <a:extLst>
              <a:ext uri="{FF2B5EF4-FFF2-40B4-BE49-F238E27FC236}">
                <a16:creationId xmlns:a16="http://schemas.microsoft.com/office/drawing/2014/main" id="{F7279F35-C921-4BCA-A845-F4A029FCC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0AE671-F254-4C1B-AE3D-C9D627A89C3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01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A94F-C370-4D45-A48C-0099FD264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25B0A0-BDE5-4AEB-AE59-B53B0BCD1430}"/>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4" name="Footer Placeholder 3">
            <a:extLst>
              <a:ext uri="{FF2B5EF4-FFF2-40B4-BE49-F238E27FC236}">
                <a16:creationId xmlns:a16="http://schemas.microsoft.com/office/drawing/2014/main" id="{BDCEB3E0-2D50-457D-BB06-9EA4845CF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04989-41B9-4E7E-A231-C020A2E1A4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864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FBA39-EC41-4340-91DE-35A0FC9D551F}"/>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3" name="Footer Placeholder 2">
            <a:extLst>
              <a:ext uri="{FF2B5EF4-FFF2-40B4-BE49-F238E27FC236}">
                <a16:creationId xmlns:a16="http://schemas.microsoft.com/office/drawing/2014/main" id="{C35D0C92-2B69-41BC-B8A3-8E006A604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8E160D-A670-44D6-AF6B-1D67A8C726D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773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6C47-D0E1-4E48-BCCC-D1DA23AD46B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5D6C46-7980-4B79-8C3C-1EAFCF71483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48A2D-D98B-43FD-BD01-C9228C0904F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7D3DF00-DB61-487E-87E0-EDC5A7959B43}"/>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6" name="Footer Placeholder 5">
            <a:extLst>
              <a:ext uri="{FF2B5EF4-FFF2-40B4-BE49-F238E27FC236}">
                <a16:creationId xmlns:a16="http://schemas.microsoft.com/office/drawing/2014/main" id="{C71DD8E3-8559-4E4E-800D-645E80FBE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FCB15-0D83-467C-B9D4-5B4BD6980F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787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AB7F-BB60-496B-A888-C670574AD4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BB7A16-F4E9-454D-84DC-BB0A53013DA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826221D-E33D-4271-BD5A-47F688CFC8A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C0B73B1-B8E5-4729-81C1-5035969041F8}"/>
              </a:ext>
            </a:extLst>
          </p:cNvPr>
          <p:cNvSpPr>
            <a:spLocks noGrp="1"/>
          </p:cNvSpPr>
          <p:nvPr>
            <p:ph type="dt" sz="half" idx="10"/>
          </p:nvPr>
        </p:nvSpPr>
        <p:spPr/>
        <p:txBody>
          <a:bodyPr/>
          <a:lstStyle/>
          <a:p>
            <a:fld id="{1D8BD707-D9CF-40AE-B4C6-C98DA3205C09}" type="datetimeFigureOut">
              <a:rPr lang="en-US" smtClean="0"/>
              <a:pPr/>
              <a:t>16-Sep-22</a:t>
            </a:fld>
            <a:endParaRPr lang="en-US"/>
          </a:p>
        </p:txBody>
      </p:sp>
      <p:sp>
        <p:nvSpPr>
          <p:cNvPr id="6" name="Footer Placeholder 5">
            <a:extLst>
              <a:ext uri="{FF2B5EF4-FFF2-40B4-BE49-F238E27FC236}">
                <a16:creationId xmlns:a16="http://schemas.microsoft.com/office/drawing/2014/main" id="{B10F9BD1-95C8-4085-84E4-A02035C95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96F8A-1060-4BFF-A07D-920369AE073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968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D96AB-99C2-4EBF-B7B0-FCAAE8E10FA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5A747C-FBFE-4445-AA2A-CD6A49F691F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B8BEA1-BA56-4D9C-A670-FA0FA66F458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16-Sep-22</a:t>
            </a:fld>
            <a:endParaRPr lang="en-US"/>
          </a:p>
        </p:txBody>
      </p:sp>
      <p:sp>
        <p:nvSpPr>
          <p:cNvPr id="5" name="Footer Placeholder 4">
            <a:extLst>
              <a:ext uri="{FF2B5EF4-FFF2-40B4-BE49-F238E27FC236}">
                <a16:creationId xmlns:a16="http://schemas.microsoft.com/office/drawing/2014/main" id="{A834F2CF-76AB-47DB-AC40-F1283C27057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D06807-D495-4F55-85AE-0EA862893A9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677917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4000" b="1" u="sng" dirty="0">
                <a:latin typeface="Times New Roman" pitchFamily="18" charset="0"/>
                <a:cs typeface="Times New Roman" pitchFamily="18" charset="0"/>
              </a:rPr>
              <a:t>Provide and Inject</a:t>
            </a:r>
            <a:endParaRPr lang="en-IN" sz="4000" b="1" u="sng" dirty="0">
              <a:latin typeface="Times New Roman" pitchFamily="18" charset="0"/>
              <a:cs typeface="Times New Roman" pitchFamily="18" charset="0"/>
            </a:endParaRPr>
          </a:p>
        </p:txBody>
      </p:sp>
      <p:sp>
        <p:nvSpPr>
          <p:cNvPr id="4" name="Rectangle 3"/>
          <p:cNvSpPr/>
          <p:nvPr/>
        </p:nvSpPr>
        <p:spPr>
          <a:xfrm>
            <a:off x="1143000" y="1603664"/>
            <a:ext cx="1905000" cy="1219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1400" dirty="0"/>
          </a:p>
        </p:txBody>
      </p:sp>
      <p:sp>
        <p:nvSpPr>
          <p:cNvPr id="5" name="TextBox 4"/>
          <p:cNvSpPr txBox="1"/>
          <p:nvPr/>
        </p:nvSpPr>
        <p:spPr>
          <a:xfrm>
            <a:off x="1725487" y="1316771"/>
            <a:ext cx="782265" cy="307777"/>
          </a:xfrm>
          <a:prstGeom prst="rect">
            <a:avLst/>
          </a:prstGeom>
          <a:noFill/>
        </p:spPr>
        <p:txBody>
          <a:bodyPr wrap="none" rtlCol="0">
            <a:spAutoFit/>
          </a:bodyPr>
          <a:lstStyle/>
          <a:p>
            <a:r>
              <a:rPr lang="en-US" sz="1400" dirty="0" err="1"/>
              <a:t>App.vue</a:t>
            </a:r>
            <a:endParaRPr lang="en-IN" sz="1400" dirty="0"/>
          </a:p>
        </p:txBody>
      </p:sp>
      <p:sp>
        <p:nvSpPr>
          <p:cNvPr id="6" name="Rectangle 5"/>
          <p:cNvSpPr/>
          <p:nvPr/>
        </p:nvSpPr>
        <p:spPr>
          <a:xfrm>
            <a:off x="3886200" y="1603664"/>
            <a:ext cx="1905000" cy="1219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bg1"/>
              </a:solidFill>
            </a:endParaRPr>
          </a:p>
        </p:txBody>
      </p:sp>
      <p:sp>
        <p:nvSpPr>
          <p:cNvPr id="7" name="TextBox 6"/>
          <p:cNvSpPr txBox="1"/>
          <p:nvPr/>
        </p:nvSpPr>
        <p:spPr>
          <a:xfrm>
            <a:off x="4468687" y="1316771"/>
            <a:ext cx="809068" cy="307777"/>
          </a:xfrm>
          <a:prstGeom prst="rect">
            <a:avLst/>
          </a:prstGeom>
          <a:noFill/>
        </p:spPr>
        <p:txBody>
          <a:bodyPr wrap="none" rtlCol="0">
            <a:spAutoFit/>
          </a:bodyPr>
          <a:lstStyle/>
          <a:p>
            <a:r>
              <a:rPr lang="en-US" sz="1400" dirty="0" err="1"/>
              <a:t>User.vue</a:t>
            </a:r>
            <a:endParaRPr lang="en-IN" sz="1400" dirty="0"/>
          </a:p>
        </p:txBody>
      </p:sp>
      <p:sp>
        <p:nvSpPr>
          <p:cNvPr id="8" name="Rectangle 7"/>
          <p:cNvSpPr/>
          <p:nvPr/>
        </p:nvSpPr>
        <p:spPr>
          <a:xfrm>
            <a:off x="6656513" y="1619289"/>
            <a:ext cx="1905000" cy="1219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 name="TextBox 8"/>
          <p:cNvSpPr txBox="1"/>
          <p:nvPr/>
        </p:nvSpPr>
        <p:spPr>
          <a:xfrm>
            <a:off x="7239000" y="1332396"/>
            <a:ext cx="916533" cy="307777"/>
          </a:xfrm>
          <a:prstGeom prst="rect">
            <a:avLst/>
          </a:prstGeom>
          <a:noFill/>
        </p:spPr>
        <p:txBody>
          <a:bodyPr wrap="none" rtlCol="0">
            <a:spAutoFit/>
          </a:bodyPr>
          <a:lstStyle/>
          <a:p>
            <a:r>
              <a:rPr lang="en-US" sz="1400" dirty="0" err="1"/>
              <a:t>Guest.vue</a:t>
            </a:r>
            <a:endParaRPr lang="en-IN" sz="1400" dirty="0"/>
          </a:p>
        </p:txBody>
      </p:sp>
      <p:cxnSp>
        <p:nvCxnSpPr>
          <p:cNvPr id="11" name="Straight Arrow Connector 10"/>
          <p:cNvCxnSpPr>
            <a:stCxn id="4" idx="3"/>
            <a:endCxn id="6" idx="1"/>
          </p:cNvCxnSpPr>
          <p:nvPr/>
        </p:nvCxnSpPr>
        <p:spPr>
          <a:xfrm>
            <a:off x="3048000" y="2213264"/>
            <a:ext cx="838200" cy="0"/>
          </a:xfrm>
          <a:prstGeom prst="straightConnector1">
            <a:avLst/>
          </a:prstGeom>
          <a:ln w="28575">
            <a:tailEnd type="arrow"/>
          </a:ln>
        </p:spPr>
        <p:style>
          <a:lnRef idx="2">
            <a:schemeClr val="accent2"/>
          </a:lnRef>
          <a:fillRef idx="0">
            <a:schemeClr val="accent2"/>
          </a:fillRef>
          <a:effectRef idx="1">
            <a:schemeClr val="accent2"/>
          </a:effectRef>
          <a:fontRef idx="minor">
            <a:schemeClr val="tx1"/>
          </a:fontRef>
        </p:style>
      </p:cxnSp>
      <p:grpSp>
        <p:nvGrpSpPr>
          <p:cNvPr id="20" name="Group 19"/>
          <p:cNvGrpSpPr/>
          <p:nvPr/>
        </p:nvGrpSpPr>
        <p:grpSpPr>
          <a:xfrm>
            <a:off x="2095500" y="2822864"/>
            <a:ext cx="5528990" cy="587086"/>
            <a:chOff x="2095500" y="2822864"/>
            <a:chExt cx="5528990" cy="587086"/>
          </a:xfrm>
        </p:grpSpPr>
        <p:cxnSp>
          <p:nvCxnSpPr>
            <p:cNvPr id="15" name="Straight Connector 14"/>
            <p:cNvCxnSpPr>
              <a:stCxn id="4" idx="2"/>
            </p:cNvCxnSpPr>
            <p:nvPr/>
          </p:nvCxnSpPr>
          <p:spPr>
            <a:xfrm>
              <a:off x="2095500" y="2822864"/>
              <a:ext cx="0" cy="587086"/>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2095500" y="3409950"/>
              <a:ext cx="5528990" cy="0"/>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endCxn id="8" idx="2"/>
            </p:cNvCxnSpPr>
            <p:nvPr/>
          </p:nvCxnSpPr>
          <p:spPr>
            <a:xfrm flipH="1" flipV="1">
              <a:off x="7609013" y="2838489"/>
              <a:ext cx="15477" cy="571461"/>
            </a:xfrm>
            <a:prstGeom prst="straightConnector1">
              <a:avLst/>
            </a:prstGeom>
            <a:ln w="28575">
              <a:tailEnd type="arrow"/>
            </a:ln>
          </p:spPr>
          <p:style>
            <a:lnRef idx="2">
              <a:schemeClr val="accent2"/>
            </a:lnRef>
            <a:fillRef idx="0">
              <a:schemeClr val="accent2"/>
            </a:fillRef>
            <a:effectRef idx="1">
              <a:schemeClr val="accent2"/>
            </a:effectRef>
            <a:fontRef idx="minor">
              <a:schemeClr val="tx1"/>
            </a:fontRef>
          </p:style>
        </p:cxnSp>
      </p:grpSp>
      <p:sp>
        <p:nvSpPr>
          <p:cNvPr id="21" name="Rectangle 20"/>
          <p:cNvSpPr/>
          <p:nvPr/>
        </p:nvSpPr>
        <p:spPr>
          <a:xfrm>
            <a:off x="1154384" y="2059375"/>
            <a:ext cx="1882247" cy="276999"/>
          </a:xfrm>
          <a:prstGeom prst="rect">
            <a:avLst/>
          </a:prstGeom>
        </p:spPr>
        <p:txBody>
          <a:bodyPr wrap="none">
            <a:spAutoFit/>
          </a:bodyPr>
          <a:lstStyle/>
          <a:p>
            <a:pPr algn="ctr"/>
            <a:r>
              <a:rPr lang="en-US" sz="1200" dirty="0">
                <a:solidFill>
                  <a:schemeClr val="bg1"/>
                </a:solidFill>
              </a:rPr>
              <a:t>const name = ref(“Sonam”)</a:t>
            </a:r>
            <a:endParaRPr lang="en-IN" sz="1200" dirty="0">
              <a:solidFill>
                <a:schemeClr val="bg1"/>
              </a:solidFill>
            </a:endParaRPr>
          </a:p>
        </p:txBody>
      </p:sp>
      <p:sp>
        <p:nvSpPr>
          <p:cNvPr id="22" name="TextBox 21"/>
          <p:cNvSpPr txBox="1"/>
          <p:nvPr/>
        </p:nvSpPr>
        <p:spPr>
          <a:xfrm>
            <a:off x="3136136" y="1904289"/>
            <a:ext cx="597664" cy="307777"/>
          </a:xfrm>
          <a:prstGeom prst="rect">
            <a:avLst/>
          </a:prstGeom>
          <a:noFill/>
        </p:spPr>
        <p:txBody>
          <a:bodyPr wrap="none" rtlCol="0">
            <a:spAutoFit/>
          </a:bodyPr>
          <a:lstStyle/>
          <a:p>
            <a:r>
              <a:rPr lang="en-US" sz="1400" dirty="0">
                <a:latin typeface="Times New Roman" pitchFamily="18" charset="0"/>
                <a:cs typeface="Times New Roman" pitchFamily="18" charset="0"/>
              </a:rPr>
              <a:t>props</a:t>
            </a:r>
            <a:endParaRPr lang="en-IN" sz="1400" dirty="0">
              <a:latin typeface="Times New Roman" pitchFamily="18" charset="0"/>
              <a:cs typeface="Times New Roman" pitchFamily="18" charset="0"/>
            </a:endParaRPr>
          </a:p>
        </p:txBody>
      </p:sp>
      <p:sp>
        <p:nvSpPr>
          <p:cNvPr id="23" name="TextBox 22"/>
          <p:cNvSpPr txBox="1"/>
          <p:nvPr/>
        </p:nvSpPr>
        <p:spPr>
          <a:xfrm>
            <a:off x="4419600" y="3102173"/>
            <a:ext cx="597664" cy="307777"/>
          </a:xfrm>
          <a:prstGeom prst="rect">
            <a:avLst/>
          </a:prstGeom>
          <a:noFill/>
        </p:spPr>
        <p:txBody>
          <a:bodyPr wrap="none" rtlCol="0">
            <a:spAutoFit/>
          </a:bodyPr>
          <a:lstStyle/>
          <a:p>
            <a:r>
              <a:rPr lang="en-US" sz="1400" dirty="0">
                <a:latin typeface="Times New Roman" pitchFamily="18" charset="0"/>
                <a:cs typeface="Times New Roman" pitchFamily="18" charset="0"/>
              </a:rPr>
              <a:t>props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3770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inVertical)">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21" grpId="0"/>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App-level provides are available to all components rendered in the app. This is especially useful when writing plugins, as plugins typically wouldn't be able to provide values using components.</a:t>
            </a:r>
          </a:p>
          <a:p>
            <a:pPr marL="0" indent="0">
              <a:lnSpc>
                <a:spcPct val="100000"/>
              </a:lnSpc>
              <a:buNone/>
            </a:pPr>
            <a:r>
              <a:rPr lang="en-US" sz="1800" dirty="0">
                <a:latin typeface="Times New Roman" panose="02020603050405020304" pitchFamily="18" charset="0"/>
                <a:cs typeface="Times New Roman" panose="02020603050405020304" pitchFamily="18" charset="0"/>
              </a:rPr>
              <a:t>Example:-</a:t>
            </a:r>
          </a:p>
          <a:p>
            <a:pPr marL="0" indent="0">
              <a:lnSpc>
                <a:spcPct val="100000"/>
              </a:lnSpc>
              <a:buNone/>
            </a:pPr>
            <a:r>
              <a:rPr lang="en-US" sz="1800">
                <a:latin typeface="Times New Roman" panose="02020603050405020304" pitchFamily="18" charset="0"/>
                <a:cs typeface="Times New Roman" panose="02020603050405020304" pitchFamily="18" charset="0"/>
              </a:rPr>
              <a:t>main.js</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import { </a:t>
            </a:r>
            <a:r>
              <a:rPr lang="en-US" sz="1800" dirty="0" err="1">
                <a:latin typeface="Times New Roman" panose="02020603050405020304" pitchFamily="18" charset="0"/>
                <a:cs typeface="Times New Roman" panose="02020603050405020304" pitchFamily="18" charset="0"/>
              </a:rPr>
              <a:t>createApp</a:t>
            </a:r>
            <a:r>
              <a:rPr lang="en-US" sz="1800" dirty="0">
                <a:latin typeface="Times New Roman" panose="02020603050405020304" pitchFamily="18" charset="0"/>
                <a:cs typeface="Times New Roman" panose="02020603050405020304" pitchFamily="18" charset="0"/>
              </a:rPr>
              <a:t> } from '</a:t>
            </a:r>
            <a:r>
              <a:rPr lang="en-US" sz="1800" dirty="0" err="1">
                <a:latin typeface="Times New Roman" panose="02020603050405020304" pitchFamily="18" charset="0"/>
                <a:cs typeface="Times New Roman" panose="02020603050405020304" pitchFamily="18" charset="0"/>
              </a:rPr>
              <a:t>vue</a:t>
            </a:r>
            <a:r>
              <a:rPr lang="en-US" sz="1800" dirty="0">
                <a:latin typeface="Times New Roman" panose="02020603050405020304" pitchFamily="18" charset="0"/>
                <a:cs typeface="Times New Roman" panose="02020603050405020304" pitchFamily="18" charset="0"/>
              </a:rPr>
              <a:t>’</a:t>
            </a:r>
          </a:p>
          <a:p>
            <a:pPr marL="0" indent="0">
              <a:lnSpc>
                <a:spcPct val="100000"/>
              </a:lnSpc>
              <a:buNone/>
            </a:pPr>
            <a:r>
              <a:rPr lang="en-US" sz="1800" dirty="0">
                <a:latin typeface="Times New Roman" panose="02020603050405020304" pitchFamily="18" charset="0"/>
                <a:cs typeface="Times New Roman" panose="02020603050405020304" pitchFamily="18" charset="0"/>
              </a:rPr>
              <a:t>const app = </a:t>
            </a:r>
            <a:r>
              <a:rPr lang="en-US" sz="1800" dirty="0" err="1">
                <a:latin typeface="Times New Roman" panose="02020603050405020304" pitchFamily="18" charset="0"/>
                <a:cs typeface="Times New Roman" panose="02020603050405020304" pitchFamily="18" charset="0"/>
              </a:rPr>
              <a:t>createApp</a:t>
            </a:r>
            <a:r>
              <a:rPr lang="en-US" sz="1800" dirty="0">
                <a:latin typeface="Times New Roman" panose="02020603050405020304" pitchFamily="18" charset="0"/>
                <a:cs typeface="Times New Roman" panose="02020603050405020304" pitchFamily="18" charset="0"/>
              </a:rPr>
              <a:t>(App)</a:t>
            </a:r>
          </a:p>
          <a:p>
            <a:pPr marL="0" indent="0">
              <a:lnSpc>
                <a:spcPct val="100000"/>
              </a:lnSpc>
              <a:buNone/>
            </a:pPr>
            <a:r>
              <a:rPr lang="en-US" sz="1800" dirty="0" err="1">
                <a:latin typeface="Times New Roman" panose="02020603050405020304" pitchFamily="18" charset="0"/>
                <a:cs typeface="Times New Roman" panose="02020603050405020304" pitchFamily="18" charset="0"/>
              </a:rPr>
              <a:t>app.provide</a:t>
            </a:r>
            <a:r>
              <a:rPr lang="en-US" sz="1800" dirty="0">
                <a:latin typeface="Times New Roman" panose="02020603050405020304" pitchFamily="18" charset="0"/>
                <a:cs typeface="Times New Roman" panose="02020603050405020304" pitchFamily="18" charset="0"/>
              </a:rPr>
              <a:t>("website", "</a:t>
            </a:r>
            <a:r>
              <a:rPr lang="en-US" sz="1800" dirty="0" err="1">
                <a:latin typeface="Times New Roman" panose="02020603050405020304" pitchFamily="18" charset="0"/>
                <a:cs typeface="Times New Roman" panose="02020603050405020304" pitchFamily="18" charset="0"/>
              </a:rPr>
              <a:t>GeekyShows</a:t>
            </a:r>
            <a:r>
              <a:rPr lang="en-US" sz="1800" dirty="0">
                <a:latin typeface="Times New Roman" panose="02020603050405020304" pitchFamily="18" charset="0"/>
                <a:cs typeface="Times New Roman" panose="02020603050405020304" pitchFamily="18" charset="0"/>
              </a:rPr>
              <a:t>")</a:t>
            </a:r>
          </a:p>
          <a:p>
            <a:pPr marL="0" indent="0">
              <a:lnSpc>
                <a:spcPct val="100000"/>
              </a:lnSpc>
              <a:buNone/>
            </a:pPr>
            <a:r>
              <a:rPr lang="en-US" sz="1800" dirty="0" err="1">
                <a:latin typeface="Times New Roman" panose="02020603050405020304" pitchFamily="18" charset="0"/>
                <a:cs typeface="Times New Roman" panose="02020603050405020304" pitchFamily="18" charset="0"/>
              </a:rPr>
              <a:t>app.mount</a:t>
            </a:r>
            <a:r>
              <a:rPr lang="en-US" sz="1800" dirty="0">
                <a:latin typeface="Times New Roman" panose="02020603050405020304" pitchFamily="18" charset="0"/>
                <a:cs typeface="Times New Roman" panose="02020603050405020304" pitchFamily="18" charset="0"/>
              </a:rPr>
              <a:t>('#app')</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App Level Provide</a:t>
            </a:r>
          </a:p>
        </p:txBody>
      </p:sp>
    </p:spTree>
    <p:extLst>
      <p:ext uri="{BB962C8B-B14F-4D97-AF65-F5344CB8AC3E}">
        <p14:creationId xmlns:p14="http://schemas.microsoft.com/office/powerpoint/2010/main" val="28871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a:lnSpc>
                <a:spcPct val="100000"/>
              </a:lnSpc>
            </a:pPr>
            <a:r>
              <a:rPr lang="en-US" sz="1800" dirty="0">
                <a:latin typeface="Times New Roman" panose="02020603050405020304" pitchFamily="18" charset="0"/>
                <a:cs typeface="Times New Roman" panose="02020603050405020304" pitchFamily="18" charset="0"/>
              </a:rPr>
              <a:t>Working with Reactivity – When we need to update the data from an injector component. In such cases, we recommend providing a function that is responsible for mutating the state.</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Working with Symbol Keys – If you are working in a large application with many dependency providers, or you are authoring components that are going to be used by other developers, it is best to use Symbol injection keys to avoid potential collisions. ES6 introduced a new datatype called Symbols. Symbols are a very powerful feature that allows us to mitigate the risk of name collisions, typically in plugins and libraries.</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Provide and Inject</a:t>
            </a:r>
          </a:p>
        </p:txBody>
      </p:sp>
    </p:spTree>
    <p:extLst>
      <p:ext uri="{BB962C8B-B14F-4D97-AF65-F5344CB8AC3E}">
        <p14:creationId xmlns:p14="http://schemas.microsoft.com/office/powerpoint/2010/main" val="410517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603664"/>
            <a:ext cx="1905000" cy="1219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1400" dirty="0"/>
          </a:p>
        </p:txBody>
      </p:sp>
      <p:sp>
        <p:nvSpPr>
          <p:cNvPr id="5" name="TextBox 4"/>
          <p:cNvSpPr txBox="1"/>
          <p:nvPr/>
        </p:nvSpPr>
        <p:spPr>
          <a:xfrm>
            <a:off x="1725487" y="1316771"/>
            <a:ext cx="782265" cy="307777"/>
          </a:xfrm>
          <a:prstGeom prst="rect">
            <a:avLst/>
          </a:prstGeom>
          <a:noFill/>
        </p:spPr>
        <p:txBody>
          <a:bodyPr wrap="none" rtlCol="0">
            <a:spAutoFit/>
          </a:bodyPr>
          <a:lstStyle/>
          <a:p>
            <a:r>
              <a:rPr lang="en-US" sz="1400" dirty="0" err="1"/>
              <a:t>App.vue</a:t>
            </a:r>
            <a:endParaRPr lang="en-IN" sz="1400" dirty="0"/>
          </a:p>
        </p:txBody>
      </p:sp>
      <p:sp>
        <p:nvSpPr>
          <p:cNvPr id="6" name="Rectangle 5"/>
          <p:cNvSpPr/>
          <p:nvPr/>
        </p:nvSpPr>
        <p:spPr>
          <a:xfrm>
            <a:off x="3886200" y="1603664"/>
            <a:ext cx="1905000" cy="1219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7" name="TextBox 6"/>
          <p:cNvSpPr txBox="1"/>
          <p:nvPr/>
        </p:nvSpPr>
        <p:spPr>
          <a:xfrm>
            <a:off x="4468687" y="1316771"/>
            <a:ext cx="809068" cy="307777"/>
          </a:xfrm>
          <a:prstGeom prst="rect">
            <a:avLst/>
          </a:prstGeom>
          <a:noFill/>
        </p:spPr>
        <p:txBody>
          <a:bodyPr wrap="none" rtlCol="0">
            <a:spAutoFit/>
          </a:bodyPr>
          <a:lstStyle/>
          <a:p>
            <a:r>
              <a:rPr lang="en-US" sz="1400" dirty="0" err="1"/>
              <a:t>User.vue</a:t>
            </a:r>
            <a:endParaRPr lang="en-IN" sz="1400" dirty="0"/>
          </a:p>
        </p:txBody>
      </p:sp>
      <p:sp>
        <p:nvSpPr>
          <p:cNvPr id="8" name="Rectangle 7"/>
          <p:cNvSpPr/>
          <p:nvPr/>
        </p:nvSpPr>
        <p:spPr>
          <a:xfrm>
            <a:off x="6656513" y="1619289"/>
            <a:ext cx="1905000" cy="1219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 name="TextBox 8"/>
          <p:cNvSpPr txBox="1"/>
          <p:nvPr/>
        </p:nvSpPr>
        <p:spPr>
          <a:xfrm>
            <a:off x="7239000" y="1332396"/>
            <a:ext cx="916533" cy="307777"/>
          </a:xfrm>
          <a:prstGeom prst="rect">
            <a:avLst/>
          </a:prstGeom>
          <a:noFill/>
        </p:spPr>
        <p:txBody>
          <a:bodyPr wrap="none" rtlCol="0">
            <a:spAutoFit/>
          </a:bodyPr>
          <a:lstStyle/>
          <a:p>
            <a:r>
              <a:rPr lang="en-US" sz="1400" dirty="0" err="1"/>
              <a:t>Guest.vue</a:t>
            </a:r>
            <a:endParaRPr lang="en-IN" sz="1400" dirty="0"/>
          </a:p>
        </p:txBody>
      </p:sp>
      <p:cxnSp>
        <p:nvCxnSpPr>
          <p:cNvPr id="10" name="Straight Arrow Connector 9"/>
          <p:cNvCxnSpPr>
            <a:stCxn id="4" idx="3"/>
            <a:endCxn id="6" idx="1"/>
          </p:cNvCxnSpPr>
          <p:nvPr/>
        </p:nvCxnSpPr>
        <p:spPr>
          <a:xfrm>
            <a:off x="3048000" y="2213264"/>
            <a:ext cx="838200" cy="0"/>
          </a:xfrm>
          <a:prstGeom prst="straightConnector1">
            <a:avLst/>
          </a:prstGeom>
          <a:ln w="28575">
            <a:tailEnd type="arrow"/>
          </a:ln>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1154376" y="2059375"/>
            <a:ext cx="1882247" cy="276999"/>
          </a:xfrm>
          <a:prstGeom prst="rect">
            <a:avLst/>
          </a:prstGeom>
        </p:spPr>
        <p:txBody>
          <a:bodyPr wrap="none">
            <a:spAutoFit/>
          </a:bodyPr>
          <a:lstStyle/>
          <a:p>
            <a:pPr algn="ctr"/>
            <a:r>
              <a:rPr lang="en-US" sz="1200" dirty="0">
                <a:solidFill>
                  <a:schemeClr val="bg1"/>
                </a:solidFill>
              </a:rPr>
              <a:t>const name = ref(“Sonam”)</a:t>
            </a:r>
            <a:endParaRPr lang="en-IN" sz="1200" dirty="0">
              <a:solidFill>
                <a:schemeClr val="bg1"/>
              </a:solidFill>
            </a:endParaRPr>
          </a:p>
        </p:txBody>
      </p:sp>
      <p:cxnSp>
        <p:nvCxnSpPr>
          <p:cNvPr id="21" name="Straight Arrow Connector 20"/>
          <p:cNvCxnSpPr>
            <a:stCxn id="6" idx="3"/>
          </p:cNvCxnSpPr>
          <p:nvPr/>
        </p:nvCxnSpPr>
        <p:spPr>
          <a:xfrm flipV="1">
            <a:off x="5791200" y="2212066"/>
            <a:ext cx="865313" cy="1198"/>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626476" y="2876550"/>
            <a:ext cx="798167" cy="369332"/>
          </a:xfrm>
          <a:prstGeom prst="rect">
            <a:avLst/>
          </a:prstGeom>
          <a:noFill/>
        </p:spPr>
        <p:txBody>
          <a:bodyPr wrap="none" rtlCol="0">
            <a:spAutoFit/>
          </a:bodyPr>
          <a:lstStyle/>
          <a:p>
            <a:r>
              <a:rPr lang="en-US" dirty="0"/>
              <a:t>Parent</a:t>
            </a:r>
            <a:endParaRPr lang="en-IN" dirty="0"/>
          </a:p>
        </p:txBody>
      </p:sp>
      <p:sp>
        <p:nvSpPr>
          <p:cNvPr id="23" name="TextBox 22"/>
          <p:cNvSpPr txBox="1"/>
          <p:nvPr/>
        </p:nvSpPr>
        <p:spPr>
          <a:xfrm>
            <a:off x="4468687" y="2800350"/>
            <a:ext cx="657552" cy="369332"/>
          </a:xfrm>
          <a:prstGeom prst="rect">
            <a:avLst/>
          </a:prstGeom>
          <a:noFill/>
        </p:spPr>
        <p:txBody>
          <a:bodyPr wrap="none" rtlCol="0">
            <a:spAutoFit/>
          </a:bodyPr>
          <a:lstStyle/>
          <a:p>
            <a:r>
              <a:rPr lang="en-US" dirty="0"/>
              <a:t>Child</a:t>
            </a:r>
            <a:endParaRPr lang="en-IN" dirty="0"/>
          </a:p>
        </p:txBody>
      </p:sp>
      <p:sp>
        <p:nvSpPr>
          <p:cNvPr id="24" name="TextBox 23"/>
          <p:cNvSpPr txBox="1"/>
          <p:nvPr/>
        </p:nvSpPr>
        <p:spPr>
          <a:xfrm>
            <a:off x="7007943" y="2812018"/>
            <a:ext cx="1233094" cy="369332"/>
          </a:xfrm>
          <a:prstGeom prst="rect">
            <a:avLst/>
          </a:prstGeom>
          <a:noFill/>
        </p:spPr>
        <p:txBody>
          <a:bodyPr wrap="none" rtlCol="0">
            <a:spAutoFit/>
          </a:bodyPr>
          <a:lstStyle/>
          <a:p>
            <a:r>
              <a:rPr lang="en-US" dirty="0" err="1"/>
              <a:t>GrandChild</a:t>
            </a:r>
            <a:endParaRPr lang="en-IN" dirty="0"/>
          </a:p>
        </p:txBody>
      </p:sp>
    </p:spTree>
    <p:extLst>
      <p:ext uri="{BB962C8B-B14F-4D97-AF65-F5344CB8AC3E}">
        <p14:creationId xmlns:p14="http://schemas.microsoft.com/office/powerpoint/2010/main" val="36501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5"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2186" y="648843"/>
            <a:ext cx="1869706"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1400" dirty="0"/>
          </a:p>
        </p:txBody>
      </p:sp>
      <p:sp>
        <p:nvSpPr>
          <p:cNvPr id="5" name="TextBox 4"/>
          <p:cNvSpPr txBox="1"/>
          <p:nvPr/>
        </p:nvSpPr>
        <p:spPr>
          <a:xfrm>
            <a:off x="2207678" y="361950"/>
            <a:ext cx="782265" cy="307777"/>
          </a:xfrm>
          <a:prstGeom prst="rect">
            <a:avLst/>
          </a:prstGeom>
          <a:noFill/>
        </p:spPr>
        <p:txBody>
          <a:bodyPr wrap="none" rtlCol="0">
            <a:spAutoFit/>
          </a:bodyPr>
          <a:lstStyle/>
          <a:p>
            <a:r>
              <a:rPr lang="en-US" sz="1400" dirty="0" err="1"/>
              <a:t>App.vue</a:t>
            </a:r>
            <a:endParaRPr lang="en-IN" sz="1400" dirty="0"/>
          </a:p>
        </p:txBody>
      </p:sp>
      <p:sp>
        <p:nvSpPr>
          <p:cNvPr id="6" name="Rectangle 5"/>
          <p:cNvSpPr/>
          <p:nvPr/>
        </p:nvSpPr>
        <p:spPr>
          <a:xfrm>
            <a:off x="1198538" y="1860993"/>
            <a:ext cx="1905000" cy="685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7" name="TextBox 6"/>
          <p:cNvSpPr txBox="1"/>
          <p:nvPr/>
        </p:nvSpPr>
        <p:spPr>
          <a:xfrm>
            <a:off x="2207678" y="1550939"/>
            <a:ext cx="809068" cy="307777"/>
          </a:xfrm>
          <a:prstGeom prst="rect">
            <a:avLst/>
          </a:prstGeom>
          <a:noFill/>
        </p:spPr>
        <p:txBody>
          <a:bodyPr wrap="none" rtlCol="0">
            <a:spAutoFit/>
          </a:bodyPr>
          <a:lstStyle/>
          <a:p>
            <a:r>
              <a:rPr lang="en-US" sz="1400" dirty="0" err="1"/>
              <a:t>User.vue</a:t>
            </a:r>
            <a:endParaRPr lang="en-IN" sz="1400" dirty="0"/>
          </a:p>
        </p:txBody>
      </p:sp>
      <p:sp>
        <p:nvSpPr>
          <p:cNvPr id="8" name="Rectangle 7"/>
          <p:cNvSpPr/>
          <p:nvPr/>
        </p:nvSpPr>
        <p:spPr>
          <a:xfrm>
            <a:off x="1263480" y="3163404"/>
            <a:ext cx="1877887" cy="72386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 name="TextBox 8"/>
          <p:cNvSpPr txBox="1"/>
          <p:nvPr/>
        </p:nvSpPr>
        <p:spPr>
          <a:xfrm>
            <a:off x="2277999" y="2855627"/>
            <a:ext cx="916533" cy="307777"/>
          </a:xfrm>
          <a:prstGeom prst="rect">
            <a:avLst/>
          </a:prstGeom>
          <a:noFill/>
        </p:spPr>
        <p:txBody>
          <a:bodyPr wrap="none" rtlCol="0">
            <a:spAutoFit/>
          </a:bodyPr>
          <a:lstStyle/>
          <a:p>
            <a:r>
              <a:rPr lang="en-US" sz="1400" dirty="0" err="1"/>
              <a:t>Guest.vue</a:t>
            </a:r>
            <a:endParaRPr lang="en-IN" sz="1400" dirty="0"/>
          </a:p>
        </p:txBody>
      </p:sp>
      <p:cxnSp>
        <p:nvCxnSpPr>
          <p:cNvPr id="10" name="Straight Arrow Connector 9"/>
          <p:cNvCxnSpPr/>
          <p:nvPr/>
        </p:nvCxnSpPr>
        <p:spPr>
          <a:xfrm>
            <a:off x="2123029" y="1349310"/>
            <a:ext cx="0" cy="511683"/>
          </a:xfrm>
          <a:prstGeom prst="straightConnector1">
            <a:avLst/>
          </a:prstGeom>
          <a:ln w="28575">
            <a:tailEnd type="arrow"/>
          </a:ln>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1215915" y="837854"/>
            <a:ext cx="1882247" cy="276999"/>
          </a:xfrm>
          <a:prstGeom prst="rect">
            <a:avLst/>
          </a:prstGeom>
        </p:spPr>
        <p:txBody>
          <a:bodyPr wrap="none">
            <a:spAutoFit/>
          </a:bodyPr>
          <a:lstStyle/>
          <a:p>
            <a:pPr algn="ctr"/>
            <a:r>
              <a:rPr lang="en-US" sz="1200" dirty="0">
                <a:solidFill>
                  <a:schemeClr val="bg1"/>
                </a:solidFill>
              </a:rPr>
              <a:t>const name = ref(“Sonam”)</a:t>
            </a:r>
            <a:endParaRPr lang="en-IN" sz="1200" dirty="0">
              <a:solidFill>
                <a:schemeClr val="bg1"/>
              </a:solidFill>
            </a:endParaRPr>
          </a:p>
        </p:txBody>
      </p:sp>
      <p:cxnSp>
        <p:nvCxnSpPr>
          <p:cNvPr id="21" name="Straight Arrow Connector 20"/>
          <p:cNvCxnSpPr/>
          <p:nvPr/>
        </p:nvCxnSpPr>
        <p:spPr>
          <a:xfrm>
            <a:off x="2117155" y="2547991"/>
            <a:ext cx="5874" cy="583186"/>
          </a:xfrm>
          <a:prstGeom prst="straightConnector1">
            <a:avLst/>
          </a:prstGeom>
          <a:ln w="28575">
            <a:tailEnd type="arrow"/>
          </a:ln>
        </p:spPr>
        <p:style>
          <a:lnRef idx="2">
            <a:schemeClr val="accent5"/>
          </a:lnRef>
          <a:fillRef idx="0">
            <a:schemeClr val="accent5"/>
          </a:fillRef>
          <a:effectRef idx="1">
            <a:schemeClr val="accent5"/>
          </a:effectRef>
          <a:fontRef idx="minor">
            <a:schemeClr val="tx1"/>
          </a:fontRef>
        </p:style>
      </p:cxnSp>
      <p:sp>
        <p:nvSpPr>
          <p:cNvPr id="22" name="TextBox 21"/>
          <p:cNvSpPr txBox="1"/>
          <p:nvPr/>
        </p:nvSpPr>
        <p:spPr>
          <a:xfrm>
            <a:off x="3192399" y="807077"/>
            <a:ext cx="798167" cy="369332"/>
          </a:xfrm>
          <a:prstGeom prst="rect">
            <a:avLst/>
          </a:prstGeom>
          <a:noFill/>
        </p:spPr>
        <p:txBody>
          <a:bodyPr wrap="none" rtlCol="0">
            <a:spAutoFit/>
          </a:bodyPr>
          <a:lstStyle/>
          <a:p>
            <a:r>
              <a:rPr lang="en-US" dirty="0"/>
              <a:t>Parent</a:t>
            </a:r>
            <a:endParaRPr lang="en-IN" dirty="0"/>
          </a:p>
        </p:txBody>
      </p:sp>
      <p:sp>
        <p:nvSpPr>
          <p:cNvPr id="23" name="TextBox 22"/>
          <p:cNvSpPr txBox="1"/>
          <p:nvPr/>
        </p:nvSpPr>
        <p:spPr>
          <a:xfrm>
            <a:off x="3262706" y="1984017"/>
            <a:ext cx="657552" cy="369332"/>
          </a:xfrm>
          <a:prstGeom prst="rect">
            <a:avLst/>
          </a:prstGeom>
          <a:noFill/>
        </p:spPr>
        <p:txBody>
          <a:bodyPr wrap="none" rtlCol="0">
            <a:spAutoFit/>
          </a:bodyPr>
          <a:lstStyle/>
          <a:p>
            <a:r>
              <a:rPr lang="en-US" dirty="0"/>
              <a:t>Child</a:t>
            </a:r>
            <a:endParaRPr lang="en-IN" dirty="0"/>
          </a:p>
        </p:txBody>
      </p:sp>
      <p:sp>
        <p:nvSpPr>
          <p:cNvPr id="24" name="TextBox 23"/>
          <p:cNvSpPr txBox="1"/>
          <p:nvPr/>
        </p:nvSpPr>
        <p:spPr>
          <a:xfrm>
            <a:off x="3262706" y="3340668"/>
            <a:ext cx="1233094" cy="369332"/>
          </a:xfrm>
          <a:prstGeom prst="rect">
            <a:avLst/>
          </a:prstGeom>
          <a:noFill/>
        </p:spPr>
        <p:txBody>
          <a:bodyPr wrap="none" rtlCol="0">
            <a:spAutoFit/>
          </a:bodyPr>
          <a:lstStyle/>
          <a:p>
            <a:r>
              <a:rPr lang="en-US" dirty="0" err="1"/>
              <a:t>GrandChild</a:t>
            </a:r>
            <a:endParaRPr lang="en-IN" dirty="0"/>
          </a:p>
        </p:txBody>
      </p:sp>
      <p:sp>
        <p:nvSpPr>
          <p:cNvPr id="17" name="Rectangle 16"/>
          <p:cNvSpPr/>
          <p:nvPr/>
        </p:nvSpPr>
        <p:spPr>
          <a:xfrm>
            <a:off x="5251796" y="622407"/>
            <a:ext cx="1881352" cy="41902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1400" dirty="0"/>
          </a:p>
        </p:txBody>
      </p:sp>
      <p:sp>
        <p:nvSpPr>
          <p:cNvPr id="18" name="TextBox 17"/>
          <p:cNvSpPr txBox="1"/>
          <p:nvPr/>
        </p:nvSpPr>
        <p:spPr>
          <a:xfrm>
            <a:off x="6281044" y="308627"/>
            <a:ext cx="782265" cy="307777"/>
          </a:xfrm>
          <a:prstGeom prst="rect">
            <a:avLst/>
          </a:prstGeom>
          <a:noFill/>
        </p:spPr>
        <p:txBody>
          <a:bodyPr wrap="none" rtlCol="0">
            <a:spAutoFit/>
          </a:bodyPr>
          <a:lstStyle/>
          <a:p>
            <a:r>
              <a:rPr lang="en-US" sz="1400" dirty="0" err="1"/>
              <a:t>App.vue</a:t>
            </a:r>
            <a:endParaRPr lang="en-IN" sz="1400" dirty="0"/>
          </a:p>
        </p:txBody>
      </p:sp>
      <p:sp>
        <p:nvSpPr>
          <p:cNvPr id="19" name="Rectangle 18"/>
          <p:cNvSpPr/>
          <p:nvPr/>
        </p:nvSpPr>
        <p:spPr>
          <a:xfrm>
            <a:off x="5251796" y="1352550"/>
            <a:ext cx="1877887" cy="457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0" name="TextBox 19"/>
          <p:cNvSpPr txBox="1"/>
          <p:nvPr/>
        </p:nvSpPr>
        <p:spPr>
          <a:xfrm>
            <a:off x="6190740" y="1047750"/>
            <a:ext cx="809068" cy="307777"/>
          </a:xfrm>
          <a:prstGeom prst="rect">
            <a:avLst/>
          </a:prstGeom>
          <a:noFill/>
        </p:spPr>
        <p:txBody>
          <a:bodyPr wrap="none" rtlCol="0">
            <a:spAutoFit/>
          </a:bodyPr>
          <a:lstStyle/>
          <a:p>
            <a:r>
              <a:rPr lang="en-US" sz="1400" dirty="0" err="1"/>
              <a:t>User.vue</a:t>
            </a:r>
            <a:endParaRPr lang="en-IN" sz="1400" dirty="0"/>
          </a:p>
        </p:txBody>
      </p:sp>
      <p:sp>
        <p:nvSpPr>
          <p:cNvPr id="25" name="Rectangle 24"/>
          <p:cNvSpPr/>
          <p:nvPr/>
        </p:nvSpPr>
        <p:spPr>
          <a:xfrm>
            <a:off x="5251796" y="2192743"/>
            <a:ext cx="1877887" cy="4788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26" name="TextBox 25"/>
          <p:cNvSpPr txBox="1"/>
          <p:nvPr/>
        </p:nvSpPr>
        <p:spPr>
          <a:xfrm>
            <a:off x="6261061" y="1885950"/>
            <a:ext cx="916533" cy="307777"/>
          </a:xfrm>
          <a:prstGeom prst="rect">
            <a:avLst/>
          </a:prstGeom>
          <a:noFill/>
        </p:spPr>
        <p:txBody>
          <a:bodyPr wrap="none" rtlCol="0">
            <a:spAutoFit/>
          </a:bodyPr>
          <a:lstStyle/>
          <a:p>
            <a:r>
              <a:rPr lang="en-US" sz="1400" dirty="0" err="1"/>
              <a:t>Guest.vue</a:t>
            </a:r>
            <a:endParaRPr lang="en-IN" sz="1400" dirty="0"/>
          </a:p>
        </p:txBody>
      </p:sp>
      <p:cxnSp>
        <p:nvCxnSpPr>
          <p:cNvPr id="27" name="Straight Arrow Connector 26"/>
          <p:cNvCxnSpPr>
            <a:cxnSpLocks/>
            <a:endCxn id="25" idx="0"/>
          </p:cNvCxnSpPr>
          <p:nvPr/>
        </p:nvCxnSpPr>
        <p:spPr>
          <a:xfrm>
            <a:off x="6175172" y="1832252"/>
            <a:ext cx="15568" cy="36049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5198977" y="666750"/>
            <a:ext cx="1882247" cy="276999"/>
          </a:xfrm>
          <a:prstGeom prst="rect">
            <a:avLst/>
          </a:prstGeom>
        </p:spPr>
        <p:txBody>
          <a:bodyPr wrap="none">
            <a:spAutoFit/>
          </a:bodyPr>
          <a:lstStyle/>
          <a:p>
            <a:pPr algn="ctr"/>
            <a:r>
              <a:rPr lang="en-US" sz="1200" dirty="0">
                <a:solidFill>
                  <a:schemeClr val="bg1"/>
                </a:solidFill>
              </a:rPr>
              <a:t>const name = ref(“Sonam”)</a:t>
            </a:r>
            <a:endParaRPr lang="en-IN" sz="1200" dirty="0">
              <a:solidFill>
                <a:schemeClr val="bg1"/>
              </a:solidFill>
            </a:endParaRPr>
          </a:p>
        </p:txBody>
      </p:sp>
      <p:cxnSp>
        <p:nvCxnSpPr>
          <p:cNvPr id="29" name="Straight Arrow Connector 28"/>
          <p:cNvCxnSpPr>
            <a:cxnSpLocks/>
          </p:cNvCxnSpPr>
          <p:nvPr/>
        </p:nvCxnSpPr>
        <p:spPr>
          <a:xfrm>
            <a:off x="6169918" y="1047750"/>
            <a:ext cx="0" cy="301560"/>
          </a:xfrm>
          <a:prstGeom prst="straightConnector1">
            <a:avLst/>
          </a:prstGeom>
          <a:ln w="28575">
            <a:tailEnd type="arrow"/>
          </a:ln>
        </p:spPr>
        <p:style>
          <a:lnRef idx="2">
            <a:schemeClr val="accent2"/>
          </a:lnRef>
          <a:fillRef idx="0">
            <a:schemeClr val="accent2"/>
          </a:fillRef>
          <a:effectRef idx="1">
            <a:schemeClr val="accent2"/>
          </a:effectRef>
          <a:fontRef idx="minor">
            <a:schemeClr val="tx1"/>
          </a:fontRef>
        </p:style>
      </p:cxnSp>
      <p:sp>
        <p:nvSpPr>
          <p:cNvPr id="33" name="Rectangle 32"/>
          <p:cNvSpPr/>
          <p:nvPr/>
        </p:nvSpPr>
        <p:spPr>
          <a:xfrm>
            <a:off x="5257800" y="3028951"/>
            <a:ext cx="1877887"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cxnSp>
        <p:nvCxnSpPr>
          <p:cNvPr id="34" name="Straight Arrow Connector 33"/>
          <p:cNvCxnSpPr/>
          <p:nvPr/>
        </p:nvCxnSpPr>
        <p:spPr>
          <a:xfrm>
            <a:off x="6169918" y="2672552"/>
            <a:ext cx="0" cy="336963"/>
          </a:xfrm>
          <a:prstGeom prst="straightConnector1">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36" name="Rectangle 35"/>
          <p:cNvSpPr/>
          <p:nvPr/>
        </p:nvSpPr>
        <p:spPr>
          <a:xfrm>
            <a:off x="5257800" y="3873471"/>
            <a:ext cx="1877887" cy="457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37" name="Straight Arrow Connector 36"/>
          <p:cNvCxnSpPr/>
          <p:nvPr/>
        </p:nvCxnSpPr>
        <p:spPr>
          <a:xfrm>
            <a:off x="6172200" y="3517072"/>
            <a:ext cx="0" cy="336963"/>
          </a:xfrm>
          <a:prstGeom prst="straightConnector1">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38" name="TextBox 37"/>
          <p:cNvSpPr txBox="1"/>
          <p:nvPr/>
        </p:nvSpPr>
        <p:spPr>
          <a:xfrm>
            <a:off x="6388368" y="2704403"/>
            <a:ext cx="1007905" cy="307777"/>
          </a:xfrm>
          <a:prstGeom prst="rect">
            <a:avLst/>
          </a:prstGeom>
          <a:noFill/>
        </p:spPr>
        <p:txBody>
          <a:bodyPr wrap="none" rtlCol="0">
            <a:spAutoFit/>
          </a:bodyPr>
          <a:lstStyle/>
          <a:p>
            <a:r>
              <a:rPr lang="en-US" sz="1400" dirty="0"/>
              <a:t>Guest1.vue</a:t>
            </a:r>
            <a:endParaRPr lang="en-IN" sz="1400" dirty="0"/>
          </a:p>
        </p:txBody>
      </p:sp>
      <p:sp>
        <p:nvSpPr>
          <p:cNvPr id="39" name="TextBox 38"/>
          <p:cNvSpPr txBox="1"/>
          <p:nvPr/>
        </p:nvSpPr>
        <p:spPr>
          <a:xfrm>
            <a:off x="6400800" y="3559373"/>
            <a:ext cx="1007905" cy="307777"/>
          </a:xfrm>
          <a:prstGeom prst="rect">
            <a:avLst/>
          </a:prstGeom>
          <a:noFill/>
        </p:spPr>
        <p:txBody>
          <a:bodyPr wrap="none" rtlCol="0">
            <a:spAutoFit/>
          </a:bodyPr>
          <a:lstStyle/>
          <a:p>
            <a:r>
              <a:rPr lang="en-US" sz="1400" dirty="0"/>
              <a:t>Guest2.vue</a:t>
            </a:r>
            <a:endParaRPr lang="en-IN" sz="1400" dirty="0"/>
          </a:p>
        </p:txBody>
      </p:sp>
    </p:spTree>
    <p:extLst>
      <p:ext uri="{BB962C8B-B14F-4D97-AF65-F5344CB8AC3E}">
        <p14:creationId xmlns:p14="http://schemas.microsoft.com/office/powerpoint/2010/main" val="340397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10"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par>
                                <p:cTn id="83" presetID="10"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par>
                                <p:cTn id="95" presetID="10" presetClass="entr" presetSubtype="0"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500"/>
                                        <p:tgtEl>
                                          <p:spTgt spid="3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5" grpId="0"/>
      <p:bldP spid="22" grpId="0"/>
      <p:bldP spid="23" grpId="0"/>
      <p:bldP spid="24" grpId="0"/>
      <p:bldP spid="17" grpId="0" animBg="1"/>
      <p:bldP spid="18" grpId="0"/>
      <p:bldP spid="19" grpId="0" animBg="1"/>
      <p:bldP spid="20" grpId="0"/>
      <p:bldP spid="25" grpId="0" animBg="1"/>
      <p:bldP spid="26" grpId="0"/>
      <p:bldP spid="28" grpId="0"/>
      <p:bldP spid="33" grpId="0" animBg="1"/>
      <p:bldP spid="36" grpId="0" animBg="1"/>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Provide-Inject is a way to pass data through the component tree without having to pass props down manually at every level. </a:t>
            </a:r>
          </a:p>
          <a:p>
            <a:pPr marL="0" indent="0">
              <a:lnSpc>
                <a:spcPct val="100000"/>
              </a:lnSpc>
              <a:buNone/>
            </a:pPr>
            <a:r>
              <a:rPr lang="en-US" sz="1800" dirty="0">
                <a:latin typeface="Times New Roman" panose="02020603050405020304" pitchFamily="18" charset="0"/>
                <a:cs typeface="Times New Roman" panose="02020603050405020304" pitchFamily="18" charset="0"/>
              </a:rPr>
              <a:t>In a typical Vue application, data is passed top-down (parent to child) via props, but this can be cumbersome for certain types of props that are required by many components within an application. </a:t>
            </a:r>
          </a:p>
          <a:p>
            <a:pPr marL="0" indent="0">
              <a:lnSpc>
                <a:spcPct val="100000"/>
              </a:lnSpc>
              <a:buNone/>
            </a:pPr>
            <a:r>
              <a:rPr lang="en-US" sz="1800" dirty="0">
                <a:latin typeface="Times New Roman" panose="02020603050405020304" pitchFamily="18" charset="0"/>
                <a:cs typeface="Times New Roman" panose="02020603050405020304" pitchFamily="18" charset="0"/>
              </a:rPr>
              <a:t>Provide-Inject is a way to share values like these between components without having to explicitly pass a prop through every level of the tree.</a:t>
            </a:r>
          </a:p>
          <a:p>
            <a:pPr marL="0" indent="0">
              <a:lnSpc>
                <a:spcPct val="100000"/>
              </a:lnSpc>
              <a:buNone/>
            </a:pPr>
            <a:r>
              <a:rPr lang="en-US" sz="1800" dirty="0">
                <a:latin typeface="Times New Roman" panose="02020603050405020304" pitchFamily="18" charset="0"/>
                <a:cs typeface="Times New Roman" panose="02020603050405020304" pitchFamily="18" charset="0"/>
              </a:rPr>
              <a:t>A parent component can serve as a dependency provider for all its descendants. </a:t>
            </a:r>
          </a:p>
          <a:p>
            <a:pPr marL="0" indent="0">
              <a:lnSpc>
                <a:spcPct val="100000"/>
              </a:lnSpc>
              <a:buNone/>
            </a:pPr>
            <a:r>
              <a:rPr lang="en-US" sz="1800" dirty="0">
                <a:latin typeface="Times New Roman" panose="02020603050405020304" pitchFamily="18" charset="0"/>
                <a:cs typeface="Times New Roman" panose="02020603050405020304" pitchFamily="18" charset="0"/>
              </a:rPr>
              <a:t>Any component in the descendant tree, regardless of how deep it is, can inject dependencies provided by components up in its parent chain.</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Provide and Inject</a:t>
            </a:r>
          </a:p>
        </p:txBody>
      </p:sp>
    </p:spTree>
    <p:extLst>
      <p:ext uri="{BB962C8B-B14F-4D97-AF65-F5344CB8AC3E}">
        <p14:creationId xmlns:p14="http://schemas.microsoft.com/office/powerpoint/2010/main" val="191775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28" y="657071"/>
            <a:ext cx="1881352" cy="41902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1400" dirty="0"/>
          </a:p>
        </p:txBody>
      </p:sp>
      <p:sp>
        <p:nvSpPr>
          <p:cNvPr id="18" name="TextBox 17"/>
          <p:cNvSpPr txBox="1"/>
          <p:nvPr/>
        </p:nvSpPr>
        <p:spPr>
          <a:xfrm>
            <a:off x="1562576" y="343291"/>
            <a:ext cx="782265" cy="307777"/>
          </a:xfrm>
          <a:prstGeom prst="rect">
            <a:avLst/>
          </a:prstGeom>
          <a:noFill/>
        </p:spPr>
        <p:txBody>
          <a:bodyPr wrap="none" rtlCol="0">
            <a:spAutoFit/>
          </a:bodyPr>
          <a:lstStyle/>
          <a:p>
            <a:r>
              <a:rPr lang="en-US" sz="1400" dirty="0" err="1"/>
              <a:t>App.vue</a:t>
            </a:r>
            <a:endParaRPr lang="en-IN" sz="1400" dirty="0"/>
          </a:p>
        </p:txBody>
      </p:sp>
      <p:sp>
        <p:nvSpPr>
          <p:cNvPr id="19" name="Rectangle 18"/>
          <p:cNvSpPr/>
          <p:nvPr/>
        </p:nvSpPr>
        <p:spPr>
          <a:xfrm>
            <a:off x="533328" y="1387214"/>
            <a:ext cx="1877887" cy="457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0" name="TextBox 19"/>
          <p:cNvSpPr txBox="1"/>
          <p:nvPr/>
        </p:nvSpPr>
        <p:spPr>
          <a:xfrm>
            <a:off x="1472272" y="1082414"/>
            <a:ext cx="809068" cy="307777"/>
          </a:xfrm>
          <a:prstGeom prst="rect">
            <a:avLst/>
          </a:prstGeom>
          <a:noFill/>
        </p:spPr>
        <p:txBody>
          <a:bodyPr wrap="none" rtlCol="0">
            <a:spAutoFit/>
          </a:bodyPr>
          <a:lstStyle/>
          <a:p>
            <a:r>
              <a:rPr lang="en-US" sz="1400" dirty="0" err="1"/>
              <a:t>User.vue</a:t>
            </a:r>
            <a:endParaRPr lang="en-IN" sz="1400" dirty="0"/>
          </a:p>
        </p:txBody>
      </p:sp>
      <p:sp>
        <p:nvSpPr>
          <p:cNvPr id="25" name="Rectangle 24"/>
          <p:cNvSpPr/>
          <p:nvPr/>
        </p:nvSpPr>
        <p:spPr>
          <a:xfrm>
            <a:off x="533328" y="2227407"/>
            <a:ext cx="1877887" cy="4788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26" name="TextBox 25"/>
          <p:cNvSpPr txBox="1"/>
          <p:nvPr/>
        </p:nvSpPr>
        <p:spPr>
          <a:xfrm>
            <a:off x="1542593" y="1920614"/>
            <a:ext cx="916533" cy="307777"/>
          </a:xfrm>
          <a:prstGeom prst="rect">
            <a:avLst/>
          </a:prstGeom>
          <a:noFill/>
        </p:spPr>
        <p:txBody>
          <a:bodyPr wrap="none" rtlCol="0">
            <a:spAutoFit/>
          </a:bodyPr>
          <a:lstStyle/>
          <a:p>
            <a:r>
              <a:rPr lang="en-US" sz="1400" dirty="0" err="1"/>
              <a:t>Guest.vue</a:t>
            </a:r>
            <a:endParaRPr lang="en-IN" sz="1400" dirty="0"/>
          </a:p>
        </p:txBody>
      </p:sp>
      <p:cxnSp>
        <p:nvCxnSpPr>
          <p:cNvPr id="27" name="Straight Arrow Connector 26"/>
          <p:cNvCxnSpPr>
            <a:cxnSpLocks/>
            <a:endCxn id="25" idx="0"/>
          </p:cNvCxnSpPr>
          <p:nvPr/>
        </p:nvCxnSpPr>
        <p:spPr>
          <a:xfrm>
            <a:off x="1456704" y="1866916"/>
            <a:ext cx="15568" cy="36049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556153" y="701414"/>
            <a:ext cx="1882247" cy="276999"/>
          </a:xfrm>
          <a:prstGeom prst="rect">
            <a:avLst/>
          </a:prstGeom>
        </p:spPr>
        <p:txBody>
          <a:bodyPr wrap="none">
            <a:spAutoFit/>
          </a:bodyPr>
          <a:lstStyle/>
          <a:p>
            <a:pPr algn="ctr"/>
            <a:r>
              <a:rPr lang="en-US" sz="1200" dirty="0">
                <a:solidFill>
                  <a:schemeClr val="bg1"/>
                </a:solidFill>
              </a:rPr>
              <a:t>const name = ref(“Sonam”)</a:t>
            </a:r>
            <a:endParaRPr lang="en-IN" sz="1200" dirty="0">
              <a:solidFill>
                <a:schemeClr val="bg1"/>
              </a:solidFill>
            </a:endParaRPr>
          </a:p>
        </p:txBody>
      </p:sp>
      <p:cxnSp>
        <p:nvCxnSpPr>
          <p:cNvPr id="29" name="Straight Arrow Connector 28"/>
          <p:cNvCxnSpPr>
            <a:cxnSpLocks/>
          </p:cNvCxnSpPr>
          <p:nvPr/>
        </p:nvCxnSpPr>
        <p:spPr>
          <a:xfrm>
            <a:off x="1451450" y="1082414"/>
            <a:ext cx="0" cy="301560"/>
          </a:xfrm>
          <a:prstGeom prst="straightConnector1">
            <a:avLst/>
          </a:prstGeom>
          <a:ln w="28575">
            <a:tailEnd type="arrow"/>
          </a:ln>
        </p:spPr>
        <p:style>
          <a:lnRef idx="2">
            <a:schemeClr val="accent2"/>
          </a:lnRef>
          <a:fillRef idx="0">
            <a:schemeClr val="accent2"/>
          </a:fillRef>
          <a:effectRef idx="1">
            <a:schemeClr val="accent2"/>
          </a:effectRef>
          <a:fontRef idx="minor">
            <a:schemeClr val="tx1"/>
          </a:fontRef>
        </p:style>
      </p:cxnSp>
      <p:sp>
        <p:nvSpPr>
          <p:cNvPr id="33" name="Rectangle 32"/>
          <p:cNvSpPr/>
          <p:nvPr/>
        </p:nvSpPr>
        <p:spPr>
          <a:xfrm>
            <a:off x="539332" y="3063615"/>
            <a:ext cx="1877887"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cxnSp>
        <p:nvCxnSpPr>
          <p:cNvPr id="34" name="Straight Arrow Connector 33"/>
          <p:cNvCxnSpPr/>
          <p:nvPr/>
        </p:nvCxnSpPr>
        <p:spPr>
          <a:xfrm>
            <a:off x="1451450" y="2707216"/>
            <a:ext cx="0" cy="336963"/>
          </a:xfrm>
          <a:prstGeom prst="straightConnector1">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36" name="Rectangle 35"/>
          <p:cNvSpPr/>
          <p:nvPr/>
        </p:nvSpPr>
        <p:spPr>
          <a:xfrm>
            <a:off x="539332" y="3908135"/>
            <a:ext cx="1877887" cy="457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37" name="Straight Arrow Connector 36"/>
          <p:cNvCxnSpPr/>
          <p:nvPr/>
        </p:nvCxnSpPr>
        <p:spPr>
          <a:xfrm>
            <a:off x="1453732" y="3551736"/>
            <a:ext cx="0" cy="336963"/>
          </a:xfrm>
          <a:prstGeom prst="straightConnector1">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38" name="TextBox 37"/>
          <p:cNvSpPr txBox="1"/>
          <p:nvPr/>
        </p:nvSpPr>
        <p:spPr>
          <a:xfrm>
            <a:off x="1669900" y="2739067"/>
            <a:ext cx="1007905" cy="307777"/>
          </a:xfrm>
          <a:prstGeom prst="rect">
            <a:avLst/>
          </a:prstGeom>
          <a:noFill/>
        </p:spPr>
        <p:txBody>
          <a:bodyPr wrap="none" rtlCol="0">
            <a:spAutoFit/>
          </a:bodyPr>
          <a:lstStyle/>
          <a:p>
            <a:r>
              <a:rPr lang="en-US" sz="1400" dirty="0"/>
              <a:t>Guest1.vue</a:t>
            </a:r>
            <a:endParaRPr lang="en-IN" sz="1400" dirty="0"/>
          </a:p>
        </p:txBody>
      </p:sp>
      <p:sp>
        <p:nvSpPr>
          <p:cNvPr id="39" name="TextBox 38"/>
          <p:cNvSpPr txBox="1"/>
          <p:nvPr/>
        </p:nvSpPr>
        <p:spPr>
          <a:xfrm>
            <a:off x="1682332" y="3594037"/>
            <a:ext cx="1007905" cy="307777"/>
          </a:xfrm>
          <a:prstGeom prst="rect">
            <a:avLst/>
          </a:prstGeom>
          <a:noFill/>
        </p:spPr>
        <p:txBody>
          <a:bodyPr wrap="none" rtlCol="0">
            <a:spAutoFit/>
          </a:bodyPr>
          <a:lstStyle/>
          <a:p>
            <a:r>
              <a:rPr lang="en-US" sz="1400" dirty="0"/>
              <a:t>Guest2.vue</a:t>
            </a:r>
            <a:endParaRPr lang="en-IN" sz="1400" dirty="0"/>
          </a:p>
        </p:txBody>
      </p:sp>
      <p:sp>
        <p:nvSpPr>
          <p:cNvPr id="30" name="Rectangle 29">
            <a:extLst>
              <a:ext uri="{FF2B5EF4-FFF2-40B4-BE49-F238E27FC236}">
                <a16:creationId xmlns:a16="http://schemas.microsoft.com/office/drawing/2014/main" id="{7709201F-7173-4C18-B602-5C0F9ADB3F6A}"/>
              </a:ext>
            </a:extLst>
          </p:cNvPr>
          <p:cNvSpPr/>
          <p:nvPr/>
        </p:nvSpPr>
        <p:spPr>
          <a:xfrm>
            <a:off x="5310619" y="622407"/>
            <a:ext cx="1881352" cy="41902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1400" dirty="0"/>
          </a:p>
        </p:txBody>
      </p:sp>
      <p:sp>
        <p:nvSpPr>
          <p:cNvPr id="31" name="TextBox 30">
            <a:extLst>
              <a:ext uri="{FF2B5EF4-FFF2-40B4-BE49-F238E27FC236}">
                <a16:creationId xmlns:a16="http://schemas.microsoft.com/office/drawing/2014/main" id="{E110D631-E946-4303-A188-B7E1530C3D7E}"/>
              </a:ext>
            </a:extLst>
          </p:cNvPr>
          <p:cNvSpPr txBox="1"/>
          <p:nvPr/>
        </p:nvSpPr>
        <p:spPr>
          <a:xfrm>
            <a:off x="6339867" y="308627"/>
            <a:ext cx="782265" cy="307777"/>
          </a:xfrm>
          <a:prstGeom prst="rect">
            <a:avLst/>
          </a:prstGeom>
          <a:noFill/>
        </p:spPr>
        <p:txBody>
          <a:bodyPr wrap="none" rtlCol="0">
            <a:spAutoFit/>
          </a:bodyPr>
          <a:lstStyle/>
          <a:p>
            <a:r>
              <a:rPr lang="en-US" sz="1400" dirty="0" err="1"/>
              <a:t>App.vue</a:t>
            </a:r>
            <a:endParaRPr lang="en-IN" sz="1400" dirty="0"/>
          </a:p>
        </p:txBody>
      </p:sp>
      <p:sp>
        <p:nvSpPr>
          <p:cNvPr id="32" name="Rectangle 31">
            <a:extLst>
              <a:ext uri="{FF2B5EF4-FFF2-40B4-BE49-F238E27FC236}">
                <a16:creationId xmlns:a16="http://schemas.microsoft.com/office/drawing/2014/main" id="{8FC60F86-67F6-488C-BE87-8F2302D266B6}"/>
              </a:ext>
            </a:extLst>
          </p:cNvPr>
          <p:cNvSpPr/>
          <p:nvPr/>
        </p:nvSpPr>
        <p:spPr>
          <a:xfrm>
            <a:off x="5310619" y="1352550"/>
            <a:ext cx="1877887" cy="457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9BC990E5-A41C-4820-859E-1F642F729B99}"/>
              </a:ext>
            </a:extLst>
          </p:cNvPr>
          <p:cNvSpPr txBox="1"/>
          <p:nvPr/>
        </p:nvSpPr>
        <p:spPr>
          <a:xfrm>
            <a:off x="6249563" y="1047750"/>
            <a:ext cx="809068" cy="307777"/>
          </a:xfrm>
          <a:prstGeom prst="rect">
            <a:avLst/>
          </a:prstGeom>
          <a:noFill/>
        </p:spPr>
        <p:txBody>
          <a:bodyPr wrap="none" rtlCol="0">
            <a:spAutoFit/>
          </a:bodyPr>
          <a:lstStyle/>
          <a:p>
            <a:r>
              <a:rPr lang="en-US" sz="1400" dirty="0" err="1"/>
              <a:t>User.vue</a:t>
            </a:r>
            <a:endParaRPr lang="en-IN" sz="1400" dirty="0"/>
          </a:p>
        </p:txBody>
      </p:sp>
      <p:sp>
        <p:nvSpPr>
          <p:cNvPr id="40" name="Rectangle 39">
            <a:extLst>
              <a:ext uri="{FF2B5EF4-FFF2-40B4-BE49-F238E27FC236}">
                <a16:creationId xmlns:a16="http://schemas.microsoft.com/office/drawing/2014/main" id="{6D33B48F-4CDF-4046-9E5D-DB3BC6651D62}"/>
              </a:ext>
            </a:extLst>
          </p:cNvPr>
          <p:cNvSpPr/>
          <p:nvPr/>
        </p:nvSpPr>
        <p:spPr>
          <a:xfrm>
            <a:off x="5310619" y="2192743"/>
            <a:ext cx="1877887" cy="4788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557F96F6-DD63-47DF-82FD-F6330D8261E4}"/>
              </a:ext>
            </a:extLst>
          </p:cNvPr>
          <p:cNvSpPr txBox="1"/>
          <p:nvPr/>
        </p:nvSpPr>
        <p:spPr>
          <a:xfrm>
            <a:off x="6319884" y="1885950"/>
            <a:ext cx="916533" cy="307777"/>
          </a:xfrm>
          <a:prstGeom prst="rect">
            <a:avLst/>
          </a:prstGeom>
          <a:noFill/>
        </p:spPr>
        <p:txBody>
          <a:bodyPr wrap="none" rtlCol="0">
            <a:spAutoFit/>
          </a:bodyPr>
          <a:lstStyle/>
          <a:p>
            <a:r>
              <a:rPr lang="en-US" sz="1400" dirty="0" err="1"/>
              <a:t>Guest.vue</a:t>
            </a:r>
            <a:endParaRPr lang="en-IN" sz="1400" dirty="0"/>
          </a:p>
        </p:txBody>
      </p:sp>
      <p:cxnSp>
        <p:nvCxnSpPr>
          <p:cNvPr id="42" name="Straight Arrow Connector 41">
            <a:extLst>
              <a:ext uri="{FF2B5EF4-FFF2-40B4-BE49-F238E27FC236}">
                <a16:creationId xmlns:a16="http://schemas.microsoft.com/office/drawing/2014/main" id="{A903E90B-D41E-4C51-BE17-94B93C3E9354}"/>
              </a:ext>
            </a:extLst>
          </p:cNvPr>
          <p:cNvCxnSpPr>
            <a:cxnSpLocks/>
            <a:endCxn id="40" idx="0"/>
          </p:cNvCxnSpPr>
          <p:nvPr/>
        </p:nvCxnSpPr>
        <p:spPr>
          <a:xfrm>
            <a:off x="6233995" y="1832252"/>
            <a:ext cx="15568" cy="36049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C277205F-62D4-46F0-9E14-C927FDB99FAA}"/>
              </a:ext>
            </a:extLst>
          </p:cNvPr>
          <p:cNvSpPr/>
          <p:nvPr/>
        </p:nvSpPr>
        <p:spPr>
          <a:xfrm>
            <a:off x="5334000" y="666750"/>
            <a:ext cx="1882247" cy="276999"/>
          </a:xfrm>
          <a:prstGeom prst="rect">
            <a:avLst/>
          </a:prstGeom>
        </p:spPr>
        <p:txBody>
          <a:bodyPr wrap="none">
            <a:spAutoFit/>
          </a:bodyPr>
          <a:lstStyle/>
          <a:p>
            <a:pPr algn="ctr"/>
            <a:r>
              <a:rPr lang="en-US" sz="1200" dirty="0">
                <a:solidFill>
                  <a:schemeClr val="bg1"/>
                </a:solidFill>
              </a:rPr>
              <a:t>const name = ref(“Sonam”)</a:t>
            </a:r>
            <a:endParaRPr lang="en-IN" sz="1200" dirty="0">
              <a:solidFill>
                <a:schemeClr val="bg1"/>
              </a:solidFill>
            </a:endParaRPr>
          </a:p>
        </p:txBody>
      </p:sp>
      <p:cxnSp>
        <p:nvCxnSpPr>
          <p:cNvPr id="44" name="Straight Arrow Connector 43">
            <a:extLst>
              <a:ext uri="{FF2B5EF4-FFF2-40B4-BE49-F238E27FC236}">
                <a16:creationId xmlns:a16="http://schemas.microsoft.com/office/drawing/2014/main" id="{1C9E46EF-5F27-4ACC-9E9F-F01142065034}"/>
              </a:ext>
            </a:extLst>
          </p:cNvPr>
          <p:cNvCxnSpPr>
            <a:cxnSpLocks/>
          </p:cNvCxnSpPr>
          <p:nvPr/>
        </p:nvCxnSpPr>
        <p:spPr>
          <a:xfrm>
            <a:off x="6228741" y="1047750"/>
            <a:ext cx="0" cy="301560"/>
          </a:xfrm>
          <a:prstGeom prst="straightConnector1">
            <a:avLst/>
          </a:prstGeom>
          <a:ln w="28575">
            <a:tailEnd type="arrow"/>
          </a:ln>
        </p:spPr>
        <p:style>
          <a:lnRef idx="2">
            <a:schemeClr val="accent2"/>
          </a:lnRef>
          <a:fillRef idx="0">
            <a:schemeClr val="accent2"/>
          </a:fillRef>
          <a:effectRef idx="1">
            <a:schemeClr val="accent2"/>
          </a:effectRef>
          <a:fontRef idx="minor">
            <a:schemeClr val="tx1"/>
          </a:fontRef>
        </p:style>
      </p:cxnSp>
      <p:sp>
        <p:nvSpPr>
          <p:cNvPr id="45" name="Rectangle 44">
            <a:extLst>
              <a:ext uri="{FF2B5EF4-FFF2-40B4-BE49-F238E27FC236}">
                <a16:creationId xmlns:a16="http://schemas.microsoft.com/office/drawing/2014/main" id="{655E5056-79F4-4FD5-B415-E5FC8410C927}"/>
              </a:ext>
            </a:extLst>
          </p:cNvPr>
          <p:cNvSpPr/>
          <p:nvPr/>
        </p:nvSpPr>
        <p:spPr>
          <a:xfrm>
            <a:off x="5316623" y="3028951"/>
            <a:ext cx="1877887"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cxnSp>
        <p:nvCxnSpPr>
          <p:cNvPr id="46" name="Straight Arrow Connector 45">
            <a:extLst>
              <a:ext uri="{FF2B5EF4-FFF2-40B4-BE49-F238E27FC236}">
                <a16:creationId xmlns:a16="http://schemas.microsoft.com/office/drawing/2014/main" id="{FC2FD566-1C7A-479A-8E7C-2E56B2E45434}"/>
              </a:ext>
            </a:extLst>
          </p:cNvPr>
          <p:cNvCxnSpPr/>
          <p:nvPr/>
        </p:nvCxnSpPr>
        <p:spPr>
          <a:xfrm>
            <a:off x="6228741" y="2672552"/>
            <a:ext cx="0" cy="336963"/>
          </a:xfrm>
          <a:prstGeom prst="straightConnector1">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47" name="Rectangle 46">
            <a:extLst>
              <a:ext uri="{FF2B5EF4-FFF2-40B4-BE49-F238E27FC236}">
                <a16:creationId xmlns:a16="http://schemas.microsoft.com/office/drawing/2014/main" id="{2D132F61-3F96-4881-927B-E178A69B6EDF}"/>
              </a:ext>
            </a:extLst>
          </p:cNvPr>
          <p:cNvSpPr/>
          <p:nvPr/>
        </p:nvSpPr>
        <p:spPr>
          <a:xfrm>
            <a:off x="5316623" y="3873471"/>
            <a:ext cx="1877887" cy="457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cxnSp>
        <p:nvCxnSpPr>
          <p:cNvPr id="48" name="Straight Arrow Connector 47">
            <a:extLst>
              <a:ext uri="{FF2B5EF4-FFF2-40B4-BE49-F238E27FC236}">
                <a16:creationId xmlns:a16="http://schemas.microsoft.com/office/drawing/2014/main" id="{CE67B5CE-463F-4990-9E4C-71F622B8BA16}"/>
              </a:ext>
            </a:extLst>
          </p:cNvPr>
          <p:cNvCxnSpPr/>
          <p:nvPr/>
        </p:nvCxnSpPr>
        <p:spPr>
          <a:xfrm>
            <a:off x="6231023" y="3517072"/>
            <a:ext cx="0" cy="336963"/>
          </a:xfrm>
          <a:prstGeom prst="straightConnector1">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9" name="TextBox 48">
            <a:extLst>
              <a:ext uri="{FF2B5EF4-FFF2-40B4-BE49-F238E27FC236}">
                <a16:creationId xmlns:a16="http://schemas.microsoft.com/office/drawing/2014/main" id="{E56A58C4-8E7E-4F86-B76D-DFBF6581888B}"/>
              </a:ext>
            </a:extLst>
          </p:cNvPr>
          <p:cNvSpPr txBox="1"/>
          <p:nvPr/>
        </p:nvSpPr>
        <p:spPr>
          <a:xfrm>
            <a:off x="6447191" y="2704403"/>
            <a:ext cx="1007905" cy="307777"/>
          </a:xfrm>
          <a:prstGeom prst="rect">
            <a:avLst/>
          </a:prstGeom>
          <a:noFill/>
        </p:spPr>
        <p:txBody>
          <a:bodyPr wrap="none" rtlCol="0">
            <a:spAutoFit/>
          </a:bodyPr>
          <a:lstStyle/>
          <a:p>
            <a:r>
              <a:rPr lang="en-US" sz="1400" dirty="0"/>
              <a:t>Guest1.vue</a:t>
            </a:r>
            <a:endParaRPr lang="en-IN" sz="1400" dirty="0"/>
          </a:p>
        </p:txBody>
      </p:sp>
      <p:sp>
        <p:nvSpPr>
          <p:cNvPr id="50" name="TextBox 49">
            <a:extLst>
              <a:ext uri="{FF2B5EF4-FFF2-40B4-BE49-F238E27FC236}">
                <a16:creationId xmlns:a16="http://schemas.microsoft.com/office/drawing/2014/main" id="{648E9C82-4777-40D1-B7F9-91CB50D6B8FB}"/>
              </a:ext>
            </a:extLst>
          </p:cNvPr>
          <p:cNvSpPr txBox="1"/>
          <p:nvPr/>
        </p:nvSpPr>
        <p:spPr>
          <a:xfrm>
            <a:off x="6459623" y="3559373"/>
            <a:ext cx="1007905" cy="307777"/>
          </a:xfrm>
          <a:prstGeom prst="rect">
            <a:avLst/>
          </a:prstGeom>
          <a:noFill/>
        </p:spPr>
        <p:txBody>
          <a:bodyPr wrap="none" rtlCol="0">
            <a:spAutoFit/>
          </a:bodyPr>
          <a:lstStyle/>
          <a:p>
            <a:r>
              <a:rPr lang="en-US" sz="1400" dirty="0"/>
              <a:t>Guest2.vue</a:t>
            </a:r>
            <a:endParaRPr lang="en-IN" sz="1400" dirty="0"/>
          </a:p>
        </p:txBody>
      </p:sp>
      <p:sp>
        <p:nvSpPr>
          <p:cNvPr id="2" name="TextBox 1">
            <a:extLst>
              <a:ext uri="{FF2B5EF4-FFF2-40B4-BE49-F238E27FC236}">
                <a16:creationId xmlns:a16="http://schemas.microsoft.com/office/drawing/2014/main" id="{04ADDE02-8022-484D-BB8F-98FAD20AB066}"/>
              </a:ext>
            </a:extLst>
          </p:cNvPr>
          <p:cNvSpPr txBox="1"/>
          <p:nvPr/>
        </p:nvSpPr>
        <p:spPr>
          <a:xfrm>
            <a:off x="8000928" y="667660"/>
            <a:ext cx="816827" cy="33855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rtlCol="0">
            <a:spAutoFit/>
          </a:bodyPr>
          <a:lstStyle/>
          <a:p>
            <a:r>
              <a:rPr lang="en-US" sz="1600" dirty="0"/>
              <a:t>Provide</a:t>
            </a:r>
            <a:endParaRPr lang="en-IN" sz="1600" dirty="0"/>
          </a:p>
        </p:txBody>
      </p:sp>
      <p:cxnSp>
        <p:nvCxnSpPr>
          <p:cNvPr id="11" name="Straight Arrow Connector 10">
            <a:extLst>
              <a:ext uri="{FF2B5EF4-FFF2-40B4-BE49-F238E27FC236}">
                <a16:creationId xmlns:a16="http://schemas.microsoft.com/office/drawing/2014/main" id="{36748841-40CE-42A1-AE49-1116C35E4469}"/>
              </a:ext>
            </a:extLst>
          </p:cNvPr>
          <p:cNvCxnSpPr>
            <a:stCxn id="2" idx="1"/>
            <a:endCxn id="30" idx="3"/>
          </p:cNvCxnSpPr>
          <p:nvPr/>
        </p:nvCxnSpPr>
        <p:spPr>
          <a:xfrm flipH="1" flipV="1">
            <a:off x="7191971" y="831918"/>
            <a:ext cx="808957" cy="501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60487F35-7EF4-4DE7-BDF5-0F9375F1220C}"/>
              </a:ext>
            </a:extLst>
          </p:cNvPr>
          <p:cNvSpPr txBox="1"/>
          <p:nvPr/>
        </p:nvSpPr>
        <p:spPr>
          <a:xfrm>
            <a:off x="8027201" y="3941523"/>
            <a:ext cx="659528" cy="338554"/>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600" dirty="0"/>
              <a:t>Inject</a:t>
            </a:r>
            <a:endParaRPr lang="en-IN" sz="1600" dirty="0"/>
          </a:p>
        </p:txBody>
      </p:sp>
      <p:cxnSp>
        <p:nvCxnSpPr>
          <p:cNvPr id="53" name="Straight Arrow Connector 52">
            <a:extLst>
              <a:ext uri="{FF2B5EF4-FFF2-40B4-BE49-F238E27FC236}">
                <a16:creationId xmlns:a16="http://schemas.microsoft.com/office/drawing/2014/main" id="{7D8066B4-EDC7-4ABE-9F92-1B5341BD36F4}"/>
              </a:ext>
            </a:extLst>
          </p:cNvPr>
          <p:cNvCxnSpPr/>
          <p:nvPr/>
        </p:nvCxnSpPr>
        <p:spPr>
          <a:xfrm flipH="1" flipV="1">
            <a:off x="7188506" y="4113314"/>
            <a:ext cx="808957" cy="5019"/>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6" name="Connector: Elbow 15">
            <a:extLst>
              <a:ext uri="{FF2B5EF4-FFF2-40B4-BE49-F238E27FC236}">
                <a16:creationId xmlns:a16="http://schemas.microsoft.com/office/drawing/2014/main" id="{F0D837A2-4087-49AF-AF4B-CB8CD38529C6}"/>
              </a:ext>
            </a:extLst>
          </p:cNvPr>
          <p:cNvCxnSpPr>
            <a:cxnSpLocks/>
            <a:stCxn id="17" idx="3"/>
            <a:endCxn id="19" idx="3"/>
          </p:cNvCxnSpPr>
          <p:nvPr/>
        </p:nvCxnSpPr>
        <p:spPr>
          <a:xfrm flipH="1">
            <a:off x="2411215" y="866582"/>
            <a:ext cx="3465" cy="749232"/>
          </a:xfrm>
          <a:prstGeom prst="bentConnector3">
            <a:avLst>
              <a:gd name="adj1" fmla="val -659740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7" name="Connector: Elbow 56">
            <a:extLst>
              <a:ext uri="{FF2B5EF4-FFF2-40B4-BE49-F238E27FC236}">
                <a16:creationId xmlns:a16="http://schemas.microsoft.com/office/drawing/2014/main" id="{F1006F86-F6B8-486C-B71A-E57A44352172}"/>
              </a:ext>
            </a:extLst>
          </p:cNvPr>
          <p:cNvCxnSpPr>
            <a:cxnSpLocks/>
          </p:cNvCxnSpPr>
          <p:nvPr/>
        </p:nvCxnSpPr>
        <p:spPr>
          <a:xfrm flipH="1">
            <a:off x="2413282" y="1734497"/>
            <a:ext cx="3465" cy="749232"/>
          </a:xfrm>
          <a:prstGeom prst="bentConnector3">
            <a:avLst>
              <a:gd name="adj1" fmla="val -6597403"/>
            </a:avLst>
          </a:prstGeom>
          <a:ln w="28575">
            <a:solidFill>
              <a:schemeClr val="accent5"/>
            </a:solidFill>
            <a:tailEnd type="triangle"/>
          </a:ln>
        </p:spPr>
        <p:style>
          <a:lnRef idx="1">
            <a:schemeClr val="accent2"/>
          </a:lnRef>
          <a:fillRef idx="0">
            <a:schemeClr val="accent2"/>
          </a:fillRef>
          <a:effectRef idx="0">
            <a:schemeClr val="accent2"/>
          </a:effectRef>
          <a:fontRef idx="minor">
            <a:schemeClr val="tx1"/>
          </a:fontRef>
        </p:style>
      </p:cxnSp>
      <p:cxnSp>
        <p:nvCxnSpPr>
          <p:cNvPr id="58" name="Connector: Elbow 57">
            <a:extLst>
              <a:ext uri="{FF2B5EF4-FFF2-40B4-BE49-F238E27FC236}">
                <a16:creationId xmlns:a16="http://schemas.microsoft.com/office/drawing/2014/main" id="{6EDE9EF9-1B62-44C4-87A8-86E335B03869}"/>
              </a:ext>
            </a:extLst>
          </p:cNvPr>
          <p:cNvCxnSpPr>
            <a:cxnSpLocks/>
          </p:cNvCxnSpPr>
          <p:nvPr/>
        </p:nvCxnSpPr>
        <p:spPr>
          <a:xfrm flipH="1">
            <a:off x="2408783" y="2599733"/>
            <a:ext cx="3465" cy="749232"/>
          </a:xfrm>
          <a:prstGeom prst="bentConnector3">
            <a:avLst>
              <a:gd name="adj1" fmla="val -6597403"/>
            </a:avLst>
          </a:prstGeom>
          <a:ln w="28575">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Connector: Elbow 58">
            <a:extLst>
              <a:ext uri="{FF2B5EF4-FFF2-40B4-BE49-F238E27FC236}">
                <a16:creationId xmlns:a16="http://schemas.microsoft.com/office/drawing/2014/main" id="{7C712D5C-1469-4FD9-8F3B-75FB88A1B7F3}"/>
              </a:ext>
            </a:extLst>
          </p:cNvPr>
          <p:cNvCxnSpPr>
            <a:cxnSpLocks/>
          </p:cNvCxnSpPr>
          <p:nvPr/>
        </p:nvCxnSpPr>
        <p:spPr>
          <a:xfrm flipH="1">
            <a:off x="2418626" y="3479419"/>
            <a:ext cx="3465" cy="749232"/>
          </a:xfrm>
          <a:prstGeom prst="bentConnector3">
            <a:avLst>
              <a:gd name="adj1" fmla="val -6597403"/>
            </a:avLst>
          </a:prstGeom>
          <a:ln w="28575">
            <a:solidFill>
              <a:schemeClr val="tx1">
                <a:lumMod val="6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60" name="TextBox 59">
            <a:extLst>
              <a:ext uri="{FF2B5EF4-FFF2-40B4-BE49-F238E27FC236}">
                <a16:creationId xmlns:a16="http://schemas.microsoft.com/office/drawing/2014/main" id="{690EA1E4-8901-44CB-B489-CCCF222A421B}"/>
              </a:ext>
            </a:extLst>
          </p:cNvPr>
          <p:cNvSpPr txBox="1"/>
          <p:nvPr/>
        </p:nvSpPr>
        <p:spPr>
          <a:xfrm>
            <a:off x="2671363" y="1041429"/>
            <a:ext cx="654795" cy="33855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rtlCol="0">
            <a:spAutoFit/>
          </a:bodyPr>
          <a:lstStyle/>
          <a:p>
            <a:r>
              <a:rPr lang="en-US" sz="1600" dirty="0"/>
              <a:t>Props</a:t>
            </a:r>
            <a:endParaRPr lang="en-IN" sz="1600" dirty="0"/>
          </a:p>
        </p:txBody>
      </p:sp>
      <p:sp>
        <p:nvSpPr>
          <p:cNvPr id="61" name="TextBox 60">
            <a:extLst>
              <a:ext uri="{FF2B5EF4-FFF2-40B4-BE49-F238E27FC236}">
                <a16:creationId xmlns:a16="http://schemas.microsoft.com/office/drawing/2014/main" id="{D82FAAA1-6621-45B9-82A9-26F1A1EF5E60}"/>
              </a:ext>
            </a:extLst>
          </p:cNvPr>
          <p:cNvSpPr txBox="1"/>
          <p:nvPr/>
        </p:nvSpPr>
        <p:spPr>
          <a:xfrm>
            <a:off x="2667918" y="1939836"/>
            <a:ext cx="654795" cy="33855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rtlCol="0">
            <a:spAutoFit/>
          </a:bodyPr>
          <a:lstStyle/>
          <a:p>
            <a:r>
              <a:rPr lang="en-US" sz="1600" dirty="0">
                <a:solidFill>
                  <a:schemeClr val="accent5"/>
                </a:solidFill>
              </a:rPr>
              <a:t>Props</a:t>
            </a:r>
            <a:endParaRPr lang="en-IN" sz="1600" dirty="0">
              <a:solidFill>
                <a:schemeClr val="accent5"/>
              </a:solidFill>
            </a:endParaRPr>
          </a:p>
        </p:txBody>
      </p:sp>
      <p:sp>
        <p:nvSpPr>
          <p:cNvPr id="62" name="TextBox 61">
            <a:extLst>
              <a:ext uri="{FF2B5EF4-FFF2-40B4-BE49-F238E27FC236}">
                <a16:creationId xmlns:a16="http://schemas.microsoft.com/office/drawing/2014/main" id="{840FF234-FCD4-402D-9AC5-F2CE44806003}"/>
              </a:ext>
            </a:extLst>
          </p:cNvPr>
          <p:cNvSpPr txBox="1"/>
          <p:nvPr/>
        </p:nvSpPr>
        <p:spPr>
          <a:xfrm>
            <a:off x="2665708" y="2812609"/>
            <a:ext cx="654795" cy="338554"/>
          </a:xfrm>
          <a:prstGeom prst="rect">
            <a:avLst/>
          </a:prstGeom>
          <a:noFill/>
          <a:ln w="28575"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rtlCol="0">
            <a:spAutoFit/>
          </a:bodyPr>
          <a:lstStyle/>
          <a:p>
            <a:r>
              <a:rPr lang="en-US" sz="1600" dirty="0">
                <a:solidFill>
                  <a:schemeClr val="accent6"/>
                </a:solidFill>
              </a:rPr>
              <a:t>Props</a:t>
            </a:r>
            <a:endParaRPr lang="en-IN" sz="1600" dirty="0">
              <a:solidFill>
                <a:schemeClr val="accent6"/>
              </a:solidFill>
            </a:endParaRPr>
          </a:p>
        </p:txBody>
      </p:sp>
      <p:sp>
        <p:nvSpPr>
          <p:cNvPr id="63" name="TextBox 62">
            <a:extLst>
              <a:ext uri="{FF2B5EF4-FFF2-40B4-BE49-F238E27FC236}">
                <a16:creationId xmlns:a16="http://schemas.microsoft.com/office/drawing/2014/main" id="{15EC35BF-2EE1-49E7-ACE2-9A9DB40FF17C}"/>
              </a:ext>
            </a:extLst>
          </p:cNvPr>
          <p:cNvSpPr txBox="1"/>
          <p:nvPr/>
        </p:nvSpPr>
        <p:spPr>
          <a:xfrm>
            <a:off x="2646197" y="3692226"/>
            <a:ext cx="654795" cy="338554"/>
          </a:xfrm>
          <a:prstGeom prst="rect">
            <a:avLst/>
          </a:prstGeom>
          <a:noFill/>
          <a:ln w="28575" cap="flat" cmpd="sng" algn="ctr">
            <a:solidFill>
              <a:schemeClr val="tx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rtlCol="0">
            <a:spAutoFit/>
          </a:bodyPr>
          <a:lstStyle/>
          <a:p>
            <a:r>
              <a:rPr lang="en-US" sz="1600" dirty="0">
                <a:solidFill>
                  <a:schemeClr val="tx2">
                    <a:lumMod val="90000"/>
                  </a:schemeClr>
                </a:solidFill>
              </a:rPr>
              <a:t>Props</a:t>
            </a:r>
            <a:endParaRPr lang="en-IN" sz="1600" dirty="0">
              <a:solidFill>
                <a:schemeClr val="tx2">
                  <a:lumMod val="90000"/>
                </a:schemeClr>
              </a:solidFill>
            </a:endParaRPr>
          </a:p>
        </p:txBody>
      </p:sp>
    </p:spTree>
    <p:extLst>
      <p:ext uri="{BB962C8B-B14F-4D97-AF65-F5344CB8AC3E}">
        <p14:creationId xmlns:p14="http://schemas.microsoft.com/office/powerpoint/2010/main" val="408231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fade">
                                      <p:cBhvr>
                                        <p:cTn id="78" dur="500"/>
                                        <p:tgtEl>
                                          <p:spTgt spid="5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500"/>
                                        <p:tgtEl>
                                          <p:spTgt spid="3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fade">
                                      <p:cBhvr>
                                        <p:cTn id="98" dur="5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fade">
                                      <p:cBhvr>
                                        <p:cTn id="101" dur="500"/>
                                        <p:tgtEl>
                                          <p:spTgt spid="41"/>
                                        </p:tgtEl>
                                      </p:cBhvr>
                                    </p:animEffect>
                                  </p:childTnLst>
                                </p:cTn>
                              </p:par>
                              <p:par>
                                <p:cTn id="102" presetID="10" presetClass="entr" presetSubtype="0" fill="hold" nodeType="with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fade">
                                      <p:cBhvr>
                                        <p:cTn id="104" dur="500"/>
                                        <p:tgtEl>
                                          <p:spTgt spid="4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fade">
                                      <p:cBhvr>
                                        <p:cTn id="107" dur="500"/>
                                        <p:tgtEl>
                                          <p:spTgt spid="43"/>
                                        </p:tgtEl>
                                      </p:cBhvr>
                                    </p:animEffect>
                                  </p:childTnLst>
                                </p:cTn>
                              </p:par>
                              <p:par>
                                <p:cTn id="108" presetID="10" presetClass="entr" presetSubtype="0" fill="hold" nodeType="with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fade">
                                      <p:cBhvr>
                                        <p:cTn id="110" dur="500"/>
                                        <p:tgtEl>
                                          <p:spTgt spid="4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500"/>
                                        <p:tgtEl>
                                          <p:spTgt spid="45"/>
                                        </p:tgtEl>
                                      </p:cBhvr>
                                    </p:animEffect>
                                  </p:childTnLst>
                                </p:cTn>
                              </p:par>
                              <p:par>
                                <p:cTn id="114" presetID="10" presetClass="entr" presetSubtype="0" fill="hold" nodeType="with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fade">
                                      <p:cBhvr>
                                        <p:cTn id="116" dur="500"/>
                                        <p:tgtEl>
                                          <p:spTgt spid="4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fade">
                                      <p:cBhvr>
                                        <p:cTn id="119" dur="500"/>
                                        <p:tgtEl>
                                          <p:spTgt spid="47"/>
                                        </p:tgtEl>
                                      </p:cBhvr>
                                    </p:animEffect>
                                  </p:childTnLst>
                                </p:cTn>
                              </p:par>
                              <p:par>
                                <p:cTn id="120" presetID="10" presetClass="entr" presetSubtype="0" fill="hold" nodeType="withEffect">
                                  <p:stCondLst>
                                    <p:cond delay="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5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fade">
                                      <p:cBhvr>
                                        <p:cTn id="128" dur="500"/>
                                        <p:tgtEl>
                                          <p:spTgt spid="5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1"/>
                                        </p:tgtEl>
                                        <p:attrNameLst>
                                          <p:attrName>style.visibility</p:attrName>
                                        </p:attrNameLst>
                                      </p:cBhvr>
                                      <p:to>
                                        <p:strVal val="visible"/>
                                      </p:to>
                                    </p:set>
                                    <p:animEffect transition="in" filter="fade">
                                      <p:cBhvr>
                                        <p:cTn id="133" dur="500"/>
                                        <p:tgtEl>
                                          <p:spTgt spid="1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2"/>
                                        </p:tgtEl>
                                        <p:attrNameLst>
                                          <p:attrName>style.visibility</p:attrName>
                                        </p:attrNameLst>
                                      </p:cBhvr>
                                      <p:to>
                                        <p:strVal val="visible"/>
                                      </p:to>
                                    </p:set>
                                    <p:animEffect transition="in" filter="fade">
                                      <p:cBhvr>
                                        <p:cTn id="136" dur="500"/>
                                        <p:tgtEl>
                                          <p:spTgt spid="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53"/>
                                        </p:tgtEl>
                                        <p:attrNameLst>
                                          <p:attrName>style.visibility</p:attrName>
                                        </p:attrNameLst>
                                      </p:cBhvr>
                                      <p:to>
                                        <p:strVal val="visible"/>
                                      </p:to>
                                    </p:set>
                                    <p:animEffect transition="in" filter="fade">
                                      <p:cBhvr>
                                        <p:cTn id="141" dur="500"/>
                                        <p:tgtEl>
                                          <p:spTgt spid="5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5" grpId="0" animBg="1"/>
      <p:bldP spid="26" grpId="0"/>
      <p:bldP spid="28" grpId="0"/>
      <p:bldP spid="33" grpId="0" animBg="1"/>
      <p:bldP spid="36" grpId="0" animBg="1"/>
      <p:bldP spid="38" grpId="0"/>
      <p:bldP spid="39" grpId="0"/>
      <p:bldP spid="30" grpId="0" animBg="1"/>
      <p:bldP spid="31" grpId="0"/>
      <p:bldP spid="32" grpId="0" animBg="1"/>
      <p:bldP spid="35" grpId="0"/>
      <p:bldP spid="40" grpId="0" animBg="1"/>
      <p:bldP spid="41" grpId="0"/>
      <p:bldP spid="43" grpId="0"/>
      <p:bldP spid="45" grpId="0" animBg="1"/>
      <p:bldP spid="47" grpId="0" animBg="1"/>
      <p:bldP spid="49" grpId="0"/>
      <p:bldP spid="50" grpId="0"/>
      <p:bldP spid="2" grpId="0" animBg="1"/>
      <p:bldP spid="51" grpId="0" animBg="1"/>
      <p:bldP spid="60" grpId="0" animBg="1"/>
      <p:bldP spid="61" grpId="0" animBg="1"/>
      <p:bldP spid="62" grpId="0" animBg="1"/>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provide() – This function is used to provide data to a component's descendants.</a:t>
            </a:r>
          </a:p>
          <a:p>
            <a:pPr marL="0" indent="0">
              <a:lnSpc>
                <a:spcPct val="100000"/>
              </a:lnSpc>
              <a:buNone/>
            </a:pPr>
            <a:r>
              <a:rPr lang="en-US" sz="1800" dirty="0">
                <a:latin typeface="Times New Roman" panose="02020603050405020304" pitchFamily="18" charset="0"/>
                <a:cs typeface="Times New Roman" panose="02020603050405020304" pitchFamily="18" charset="0"/>
              </a:rPr>
              <a:t>A single component can call provide() multiple times with different injection keys to provide different values.</a:t>
            </a:r>
          </a:p>
          <a:p>
            <a:pPr marL="0" indent="0">
              <a:lnSpc>
                <a:spcPct val="100000"/>
              </a:lnSpc>
              <a:buNone/>
            </a:pPr>
            <a:r>
              <a:rPr lang="en-US" sz="1800" dirty="0">
                <a:latin typeface="Times New Roman" panose="02020603050405020304" pitchFamily="18" charset="0"/>
                <a:cs typeface="Times New Roman" panose="02020603050405020304" pitchFamily="18" charset="0"/>
              </a:rPr>
              <a:t>The provide() function accepts two arguments. </a:t>
            </a:r>
          </a:p>
          <a:p>
            <a:pPr marL="0" indent="0">
              <a:lnSpc>
                <a:spcPct val="100000"/>
              </a:lnSpc>
              <a:buNone/>
            </a:pPr>
            <a:r>
              <a:rPr lang="en-US" sz="1800" dirty="0">
                <a:latin typeface="Times New Roman" panose="02020603050405020304" pitchFamily="18" charset="0"/>
                <a:cs typeface="Times New Roman" panose="02020603050405020304" pitchFamily="18" charset="0"/>
              </a:rPr>
              <a:t>The first argument is called the </a:t>
            </a:r>
            <a:r>
              <a:rPr lang="en-US" sz="1800" b="1" i="1" dirty="0">
                <a:latin typeface="Times New Roman" panose="02020603050405020304" pitchFamily="18" charset="0"/>
                <a:cs typeface="Times New Roman" panose="02020603050405020304" pitchFamily="18" charset="0"/>
              </a:rPr>
              <a:t>injection key</a:t>
            </a:r>
            <a:r>
              <a:rPr lang="en-US" sz="1800" dirty="0">
                <a:latin typeface="Times New Roman" panose="02020603050405020304" pitchFamily="18" charset="0"/>
                <a:cs typeface="Times New Roman" panose="02020603050405020304" pitchFamily="18" charset="0"/>
              </a:rPr>
              <a:t>, which can be a string or a Symbol. </a:t>
            </a:r>
          </a:p>
          <a:p>
            <a:pPr marL="0" indent="0">
              <a:lnSpc>
                <a:spcPct val="100000"/>
              </a:lnSpc>
              <a:buNone/>
            </a:pPr>
            <a:r>
              <a:rPr lang="en-US" sz="1800" dirty="0">
                <a:latin typeface="Times New Roman" panose="02020603050405020304" pitchFamily="18" charset="0"/>
                <a:cs typeface="Times New Roman" panose="02020603050405020304" pitchFamily="18" charset="0"/>
              </a:rPr>
              <a:t>The second argument is the </a:t>
            </a:r>
            <a:r>
              <a:rPr lang="en-US" sz="1800" b="1" i="1" dirty="0">
                <a:latin typeface="Times New Roman" panose="02020603050405020304" pitchFamily="18" charset="0"/>
                <a:cs typeface="Times New Roman" panose="02020603050405020304" pitchFamily="18" charset="0"/>
              </a:rPr>
              <a:t>provided value</a:t>
            </a:r>
            <a:r>
              <a:rPr lang="en-US" sz="1800" dirty="0">
                <a:latin typeface="Times New Roman" panose="02020603050405020304" pitchFamily="18" charset="0"/>
                <a:cs typeface="Times New Roman" panose="02020603050405020304" pitchFamily="18" charset="0"/>
              </a:rPr>
              <a:t>. The value can be of any type, including reactive state such as refs.</a:t>
            </a:r>
          </a:p>
          <a:p>
            <a:pPr marL="0" indent="0">
              <a:lnSpc>
                <a:spcPct val="100000"/>
              </a:lnSpc>
              <a:buNone/>
            </a:pPr>
            <a:r>
              <a:rPr lang="en-US" sz="1800" dirty="0">
                <a:latin typeface="Times New Roman" panose="02020603050405020304" pitchFamily="18" charset="0"/>
                <a:cs typeface="Times New Roman" panose="02020603050405020304" pitchFamily="18" charset="0"/>
              </a:rPr>
              <a:t>The injection key is used by descendent components to lookup the desired value to inject.</a:t>
            </a:r>
          </a:p>
          <a:p>
            <a:pPr marL="0" indent="0">
              <a:lnSpc>
                <a:spcPct val="100000"/>
              </a:lnSpc>
              <a:buNone/>
            </a:pPr>
            <a:r>
              <a:rPr lang="en-US" sz="1800" dirty="0">
                <a:latin typeface="Times New Roman" panose="02020603050405020304" pitchFamily="18" charset="0"/>
                <a:cs typeface="Times New Roman" panose="02020603050405020304" pitchFamily="18" charset="0"/>
              </a:rPr>
              <a:t>It is recommended to keep any mutations to reactive state inside of the provider whenever possible.</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Provide</a:t>
            </a:r>
          </a:p>
        </p:txBody>
      </p:sp>
    </p:spTree>
    <p:extLst>
      <p:ext uri="{BB962C8B-B14F-4D97-AF65-F5344CB8AC3E}">
        <p14:creationId xmlns:p14="http://schemas.microsoft.com/office/powerpoint/2010/main" val="360023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Example:- </a:t>
            </a:r>
          </a:p>
          <a:p>
            <a:pPr marL="0" indent="0">
              <a:lnSpc>
                <a:spcPct val="100000"/>
              </a:lnSpc>
              <a:buNone/>
            </a:pPr>
            <a:r>
              <a:rPr lang="en-US" sz="1800" dirty="0">
                <a:latin typeface="Times New Roman" panose="02020603050405020304" pitchFamily="18" charset="0"/>
                <a:cs typeface="Times New Roman" panose="02020603050405020304" pitchFamily="18" charset="0"/>
              </a:rPr>
              <a:t>import { provide } from '</a:t>
            </a:r>
            <a:r>
              <a:rPr lang="en-US" sz="1800" dirty="0" err="1">
                <a:latin typeface="Times New Roman" panose="02020603050405020304" pitchFamily="18" charset="0"/>
                <a:cs typeface="Times New Roman" panose="02020603050405020304" pitchFamily="18" charset="0"/>
              </a:rPr>
              <a:t>vue</a:t>
            </a:r>
            <a:r>
              <a:rPr lang="en-US" sz="1800" dirty="0">
                <a:latin typeface="Times New Roman" panose="02020603050405020304" pitchFamily="18" charset="0"/>
                <a:cs typeface="Times New Roman" panose="02020603050405020304" pitchFamily="18" charset="0"/>
              </a:rPr>
              <a:t>’</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provide(‘name', ‘Sonam’)</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{ref, provide } from '</a:t>
            </a:r>
            <a:r>
              <a:rPr lang="en-US" sz="1800" dirty="0" err="1">
                <a:latin typeface="Times New Roman" panose="02020603050405020304" pitchFamily="18" charset="0"/>
                <a:cs typeface="Times New Roman" panose="02020603050405020304" pitchFamily="18" charset="0"/>
              </a:rPr>
              <a:t>vue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const nm = ref(“Sonam”)</a:t>
            </a:r>
          </a:p>
          <a:p>
            <a:pPr marL="0" indent="0">
              <a:buNone/>
            </a:pPr>
            <a:r>
              <a:rPr lang="en-US" sz="1800" dirty="0">
                <a:latin typeface="Times New Roman" panose="02020603050405020304" pitchFamily="18" charset="0"/>
                <a:cs typeface="Times New Roman" panose="02020603050405020304" pitchFamily="18" charset="0"/>
              </a:rPr>
              <a:t>provide(‘name’, nm)</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Provide</a:t>
            </a:r>
          </a:p>
        </p:txBody>
      </p:sp>
      <p:sp>
        <p:nvSpPr>
          <p:cNvPr id="2" name="TextBox 1">
            <a:extLst>
              <a:ext uri="{FF2B5EF4-FFF2-40B4-BE49-F238E27FC236}">
                <a16:creationId xmlns:a16="http://schemas.microsoft.com/office/drawing/2014/main" id="{A1E66ECA-D4AD-42E7-B5D0-6D7F7EAFAD9A}"/>
              </a:ext>
            </a:extLst>
          </p:cNvPr>
          <p:cNvSpPr txBox="1"/>
          <p:nvPr/>
        </p:nvSpPr>
        <p:spPr>
          <a:xfrm>
            <a:off x="609600" y="1504950"/>
            <a:ext cx="1167307" cy="307777"/>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latin typeface="Times New Roman" panose="02020603050405020304" pitchFamily="18" charset="0"/>
                <a:cs typeface="Times New Roman" panose="02020603050405020304" pitchFamily="18" charset="0"/>
              </a:rPr>
              <a:t>Injection Key</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AF5274-E1EF-4CB1-B4D9-F29F077D81C7}"/>
              </a:ext>
            </a:extLst>
          </p:cNvPr>
          <p:cNvSpPr txBox="1"/>
          <p:nvPr/>
        </p:nvSpPr>
        <p:spPr>
          <a:xfrm>
            <a:off x="2025189" y="1497051"/>
            <a:ext cx="1283621" cy="307777"/>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rtlCol="0">
            <a:spAutoFit/>
          </a:bodyPr>
          <a:lstStyle/>
          <a:p>
            <a:r>
              <a:rPr lang="en-US" sz="1400" dirty="0">
                <a:latin typeface="Times New Roman" panose="02020603050405020304" pitchFamily="18" charset="0"/>
                <a:cs typeface="Times New Roman" panose="02020603050405020304" pitchFamily="18" charset="0"/>
              </a:rPr>
              <a:t>Provided Value</a:t>
            </a:r>
            <a:endParaRPr lang="en-IN" sz="1400"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39660E73-888A-4ACE-9D19-DEEF05A0DB52}"/>
              </a:ext>
            </a:extLst>
          </p:cNvPr>
          <p:cNvCxnSpPr>
            <a:cxnSpLocks/>
          </p:cNvCxnSpPr>
          <p:nvPr/>
        </p:nvCxnSpPr>
        <p:spPr>
          <a:xfrm>
            <a:off x="1234141" y="1814121"/>
            <a:ext cx="366059" cy="148029"/>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8487B845-460C-4D02-88CF-EACFFE4407CE}"/>
              </a:ext>
            </a:extLst>
          </p:cNvPr>
          <p:cNvCxnSpPr>
            <a:cxnSpLocks/>
          </p:cNvCxnSpPr>
          <p:nvPr/>
        </p:nvCxnSpPr>
        <p:spPr>
          <a:xfrm flipH="1">
            <a:off x="2438400" y="1812728"/>
            <a:ext cx="228599" cy="149422"/>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6922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inject() – This function is used to inject data provided by an ancestor component.</a:t>
            </a:r>
          </a:p>
          <a:p>
            <a:pPr marL="0" indent="0">
              <a:lnSpc>
                <a:spcPct val="100000"/>
              </a:lnSpc>
              <a:buNone/>
            </a:pPr>
            <a:r>
              <a:rPr lang="en-US" sz="1800" dirty="0">
                <a:latin typeface="Times New Roman" panose="02020603050405020304" pitchFamily="18" charset="0"/>
                <a:cs typeface="Times New Roman" panose="02020603050405020304" pitchFamily="18" charset="0"/>
              </a:rPr>
              <a:t>If the provided value is a ref, it will be injected as-is and will not be automatically unwrapped. </a:t>
            </a:r>
          </a:p>
          <a:p>
            <a:pPr marL="0" indent="0">
              <a:lnSpc>
                <a:spcPct val="100000"/>
              </a:lnSpc>
              <a:buNone/>
            </a:pPr>
            <a:r>
              <a:rPr lang="en-US" sz="1800" dirty="0">
                <a:latin typeface="Times New Roman" panose="02020603050405020304" pitchFamily="18" charset="0"/>
                <a:cs typeface="Times New Roman" panose="02020603050405020304" pitchFamily="18" charset="0"/>
              </a:rPr>
              <a:t>This allows the injector component to retain the reactivity connection to the provider component.</a:t>
            </a:r>
          </a:p>
          <a:p>
            <a:pPr marL="0" indent="0">
              <a:lnSpc>
                <a:spcPct val="100000"/>
              </a:lnSpc>
              <a:buNone/>
            </a:pPr>
            <a:r>
              <a:rPr lang="en-US" sz="1800" dirty="0">
                <a:latin typeface="Times New Roman" panose="02020603050405020304" pitchFamily="18" charset="0"/>
                <a:cs typeface="Times New Roman" panose="02020603050405020304" pitchFamily="18" charset="0"/>
              </a:rPr>
              <a:t>Syntax:- inject(</a:t>
            </a:r>
            <a:r>
              <a:rPr lang="en-US" sz="1800" dirty="0" err="1">
                <a:latin typeface="Times New Roman" panose="02020603050405020304" pitchFamily="18" charset="0"/>
                <a:cs typeface="Times New Roman" panose="02020603050405020304" pitchFamily="18" charset="0"/>
              </a:rPr>
              <a:t>injection_key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default_value</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factory_function</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The first argument is the injection key.</a:t>
            </a:r>
          </a:p>
          <a:p>
            <a:pPr marL="0" indent="0">
              <a:lnSpc>
                <a:spcPct val="100000"/>
              </a:lnSpc>
              <a:buNone/>
            </a:pPr>
            <a:r>
              <a:rPr lang="en-US" sz="1800" dirty="0">
                <a:latin typeface="Times New Roman" panose="02020603050405020304" pitchFamily="18" charset="0"/>
                <a:cs typeface="Times New Roman" panose="02020603050405020304" pitchFamily="18" charset="0"/>
              </a:rPr>
              <a:t>The second argument is optional and is the default value to be used when no matching value was found.</a:t>
            </a:r>
          </a:p>
          <a:p>
            <a:pPr marL="0" indent="0">
              <a:lnSpc>
                <a:spcPct val="100000"/>
              </a:lnSpc>
              <a:buNone/>
            </a:pPr>
            <a:r>
              <a:rPr lang="en-US" sz="1800" dirty="0">
                <a:latin typeface="Times New Roman" panose="02020603050405020304" pitchFamily="18" charset="0"/>
                <a:cs typeface="Times New Roman" panose="02020603050405020304" pitchFamily="18" charset="0"/>
              </a:rPr>
              <a:t>It can also be a factory function to return values that are expensive to create. </a:t>
            </a:r>
          </a:p>
          <a:p>
            <a:pPr marL="0" indent="0">
              <a:lnSpc>
                <a:spcPct val="100000"/>
              </a:lnSpc>
              <a:buNone/>
            </a:pPr>
            <a:r>
              <a:rPr lang="en-US" sz="1800" dirty="0">
                <a:latin typeface="Times New Roman" panose="02020603050405020304" pitchFamily="18" charset="0"/>
                <a:cs typeface="Times New Roman" panose="02020603050405020304" pitchFamily="18" charset="0"/>
              </a:rPr>
              <a:t>If the default value is a function, then </a:t>
            </a:r>
            <a:r>
              <a:rPr lang="en-US" sz="1800" b="1" i="1" dirty="0">
                <a:latin typeface="Times New Roman" panose="02020603050405020304" pitchFamily="18" charset="0"/>
                <a:cs typeface="Times New Roman" panose="02020603050405020304" pitchFamily="18" charset="0"/>
              </a:rPr>
              <a:t>false</a:t>
            </a:r>
            <a:r>
              <a:rPr lang="en-US" sz="1800" dirty="0">
                <a:latin typeface="Times New Roman" panose="02020603050405020304" pitchFamily="18" charset="0"/>
                <a:cs typeface="Times New Roman" panose="02020603050405020304" pitchFamily="18" charset="0"/>
              </a:rPr>
              <a:t> must be passed as the third argument to indicate that the function should be used as the value instead of the factory.</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Inject</a:t>
            </a:r>
          </a:p>
        </p:txBody>
      </p:sp>
    </p:spTree>
    <p:extLst>
      <p:ext uri="{BB962C8B-B14F-4D97-AF65-F5344CB8AC3E}">
        <p14:creationId xmlns:p14="http://schemas.microsoft.com/office/powerpoint/2010/main" val="9813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382000" cy="4267200"/>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Example:- </a:t>
            </a:r>
          </a:p>
          <a:p>
            <a:pPr marL="0" indent="0">
              <a:lnSpc>
                <a:spcPct val="100000"/>
              </a:lnSpc>
              <a:buNone/>
            </a:pPr>
            <a:r>
              <a:rPr lang="en-US" sz="1800" dirty="0">
                <a:latin typeface="Times New Roman" panose="02020603050405020304" pitchFamily="18" charset="0"/>
                <a:cs typeface="Times New Roman" panose="02020603050405020304" pitchFamily="18" charset="0"/>
              </a:rPr>
              <a:t>import { inject } from ‘</a:t>
            </a:r>
            <a:r>
              <a:rPr lang="en-US" sz="1800" dirty="0" err="1">
                <a:latin typeface="Times New Roman" panose="02020603050405020304" pitchFamily="18" charset="0"/>
                <a:cs typeface="Times New Roman" panose="02020603050405020304" pitchFamily="18" charset="0"/>
              </a:rPr>
              <a:t>vue</a:t>
            </a:r>
            <a:r>
              <a:rPr lang="en-US" sz="1800" dirty="0">
                <a:latin typeface="Times New Roman" panose="02020603050405020304" pitchFamily="18" charset="0"/>
                <a:cs typeface="Times New Roman" panose="02020603050405020304" pitchFamily="18" charset="0"/>
              </a:rPr>
              <a:t>’</a:t>
            </a:r>
          </a:p>
          <a:p>
            <a:pPr marL="0" indent="0">
              <a:lnSpc>
                <a:spcPct val="100000"/>
              </a:lnSpc>
              <a:buNone/>
            </a:pPr>
            <a:r>
              <a:rPr lang="en-US" sz="1800" dirty="0">
                <a:latin typeface="Times New Roman" panose="02020603050405020304" pitchFamily="18" charset="0"/>
                <a:cs typeface="Times New Roman" panose="02020603050405020304" pitchFamily="18" charset="0"/>
              </a:rPr>
              <a:t>const naam = inject(‘name’)				// with injection key</a:t>
            </a:r>
          </a:p>
          <a:p>
            <a:pPr marL="0" indent="0">
              <a:lnSpc>
                <a:spcPct val="100000"/>
              </a:lnSpc>
              <a:buNone/>
            </a:pPr>
            <a:r>
              <a:rPr lang="en-US" sz="1800" dirty="0">
                <a:latin typeface="Times New Roman" panose="02020603050405020304" pitchFamily="18" charset="0"/>
                <a:cs typeface="Times New Roman" panose="02020603050405020304" pitchFamily="18" charset="0"/>
              </a:rPr>
              <a:t>const naam = inject(‘name’, ‘Rahul’)			// with default value</a:t>
            </a:r>
          </a:p>
          <a:p>
            <a:pPr marL="0" indent="0">
              <a:lnSpc>
                <a:spcPct val="100000"/>
              </a:lnSpc>
              <a:buNone/>
            </a:pPr>
            <a:r>
              <a:rPr lang="en-US" sz="1800" dirty="0">
                <a:latin typeface="Times New Roman" panose="02020603050405020304" pitchFamily="18" charset="0"/>
                <a:cs typeface="Times New Roman" panose="02020603050405020304" pitchFamily="18" charset="0"/>
              </a:rPr>
              <a:t>const naam = inject(“name”, ( ) =&gt; "Rahul", true); // with function return default value</a:t>
            </a:r>
          </a:p>
          <a:p>
            <a:pPr marL="0" indent="0">
              <a:lnSpc>
                <a:spcPct val="100000"/>
              </a:lnSpc>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fn</a:t>
            </a:r>
            <a:r>
              <a:rPr lang="en-US" sz="1800" dirty="0">
                <a:latin typeface="Times New Roman" panose="02020603050405020304" pitchFamily="18" charset="0"/>
                <a:cs typeface="Times New Roman" panose="02020603050405020304" pitchFamily="18" charset="0"/>
              </a:rPr>
              <a:t> = inject(“function ", ( ) =&gt; "Rahul", false);	// with function default value</a:t>
            </a:r>
          </a:p>
          <a:p>
            <a:pPr marL="0" indent="0">
              <a:lnSpc>
                <a:spcPct val="100000"/>
              </a:lnSpc>
              <a:buNone/>
            </a:pPr>
            <a:r>
              <a:rPr lang="en-US" sz="1800" dirty="0">
                <a:latin typeface="Times New Roman" panose="02020603050405020304" pitchFamily="18" charset="0"/>
                <a:cs typeface="Times New Roman" panose="02020603050405020304" pitchFamily="18" charset="0"/>
              </a:rPr>
              <a:t>const value = inject(‘key’, () =&gt; new Map())	 	// with default value factory</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Inject</a:t>
            </a:r>
          </a:p>
        </p:txBody>
      </p:sp>
    </p:spTree>
    <p:extLst>
      <p:ext uri="{BB962C8B-B14F-4D97-AF65-F5344CB8AC3E}">
        <p14:creationId xmlns:p14="http://schemas.microsoft.com/office/powerpoint/2010/main" val="279125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2567</TotalTime>
  <Words>763</Words>
  <Application>Microsoft Office PowerPoint</Application>
  <PresentationFormat>On-screen Show (16:9)</PresentationFormat>
  <Paragraphs>99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Provide and Inject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Directory Structure</dc:title>
  <dc:creator>RK</dc:creator>
  <cp:lastModifiedBy>R</cp:lastModifiedBy>
  <cp:revision>441</cp:revision>
  <dcterms:created xsi:type="dcterms:W3CDTF">2006-08-16T00:00:00Z</dcterms:created>
  <dcterms:modified xsi:type="dcterms:W3CDTF">2022-09-16T14:47:13Z</dcterms:modified>
</cp:coreProperties>
</file>