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87" r:id="rId3"/>
    <p:sldId id="290" r:id="rId4"/>
    <p:sldId id="288" r:id="rId5"/>
    <p:sldId id="289" r:id="rId6"/>
    <p:sldId id="291" r:id="rId7"/>
    <p:sldId id="292" r:id="rId8"/>
    <p:sldId id="293" r:id="rId9"/>
    <p:sldId id="294" r:id="rId10"/>
    <p:sldId id="295" r:id="rId11"/>
    <p:sldId id="297" r:id="rId12"/>
    <p:sldId id="298" r:id="rId13"/>
    <p:sldId id="296" r:id="rId14"/>
    <p:sldId id="299" r:id="rId15"/>
    <p:sldId id="30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C3C6-8C5F-4F79-B745-4730BF835BB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2FE6E6C-C892-484C-BAF0-50FF1A84899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C74CFD-C2BC-4D3E-8377-C524A6517F56}"/>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5" name="Footer Placeholder 4">
            <a:extLst>
              <a:ext uri="{FF2B5EF4-FFF2-40B4-BE49-F238E27FC236}">
                <a16:creationId xmlns:a16="http://schemas.microsoft.com/office/drawing/2014/main" id="{755BFCFD-596F-464D-95A4-2882D20D7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17BA7-4BFE-4179-B486-186306697B1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701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BE11-FCC0-46B9-885A-CF165BCD71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EA562-1E9A-45CE-8714-83B215BE71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35DEE-896B-46D8-B03D-82DDC4D836E2}"/>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5" name="Footer Placeholder 4">
            <a:extLst>
              <a:ext uri="{FF2B5EF4-FFF2-40B4-BE49-F238E27FC236}">
                <a16:creationId xmlns:a16="http://schemas.microsoft.com/office/drawing/2014/main" id="{DCC20166-7A3B-4A77-B45E-E96BB933A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2101-C7CB-4D90-898D-0EA8D73D306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029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FBE17-C165-46FB-93D8-C3E180D6BD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89C3CF-B5F1-4F3B-AE52-6359150CDAF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9F142-263B-48DB-92C4-8FB35092D3BE}"/>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5" name="Footer Placeholder 4">
            <a:extLst>
              <a:ext uri="{FF2B5EF4-FFF2-40B4-BE49-F238E27FC236}">
                <a16:creationId xmlns:a16="http://schemas.microsoft.com/office/drawing/2014/main" id="{CD74EA94-64DC-43AC-A3E4-05F59BE84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507AB-2015-4F6B-9DA5-DA9BF56D489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72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D130-7327-4602-A469-BF4A98348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1161BA-FC36-4AFC-903D-64C482DA10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76F0C-EECE-445B-A7E5-B424D705DE2B}"/>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5" name="Footer Placeholder 4">
            <a:extLst>
              <a:ext uri="{FF2B5EF4-FFF2-40B4-BE49-F238E27FC236}">
                <a16:creationId xmlns:a16="http://schemas.microsoft.com/office/drawing/2014/main" id="{31F3F4A0-51EF-4490-9686-1BFC1509B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B6536-DB63-4D19-AA95-6B70E7144A7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692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D3E-E598-4034-8852-CFC2AD70CE7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818AA2-31B7-4B74-A8F4-7758CF53A8B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772F3-4E83-44CB-8432-F8AB846D189D}"/>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5" name="Footer Placeholder 4">
            <a:extLst>
              <a:ext uri="{FF2B5EF4-FFF2-40B4-BE49-F238E27FC236}">
                <a16:creationId xmlns:a16="http://schemas.microsoft.com/office/drawing/2014/main" id="{9A71336F-E904-4FDB-810B-AAB921264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53192-B011-438D-9752-70FF4361BAC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74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6703-0E4F-43E5-8F75-10499D7D3E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7CA6-CE4D-484A-861F-DD3F1E16B98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B56A3-7DED-4235-A021-A1EB00B694A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DD6D78-CA22-437D-8512-D37E051A6076}"/>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6" name="Footer Placeholder 5">
            <a:extLst>
              <a:ext uri="{FF2B5EF4-FFF2-40B4-BE49-F238E27FC236}">
                <a16:creationId xmlns:a16="http://schemas.microsoft.com/office/drawing/2014/main" id="{4577D14E-D5A3-4FEA-A8A1-B249B8DBB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2F24D-A634-49ED-B4CA-86BCF8A4C87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239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17E-2570-48E4-91B3-2E68FBE2C71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55A48-434A-43F8-864F-28E99C211C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98C96-747A-4F92-B743-657CB35CE54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799BC6-F4E6-4A0F-BF3F-F88B98CF42A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B2553-4E36-42E0-8005-C65AE7AABC0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58CEA-BE54-4355-9750-73D2E49AEC50}"/>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8" name="Footer Placeholder 7">
            <a:extLst>
              <a:ext uri="{FF2B5EF4-FFF2-40B4-BE49-F238E27FC236}">
                <a16:creationId xmlns:a16="http://schemas.microsoft.com/office/drawing/2014/main" id="{F7279F35-C921-4BCA-A845-F4A029FCC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0AE671-F254-4C1B-AE3D-C9D627A89C3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01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A94F-C370-4D45-A48C-0099FD264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25B0A0-BDE5-4AEB-AE59-B53B0BCD1430}"/>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4" name="Footer Placeholder 3">
            <a:extLst>
              <a:ext uri="{FF2B5EF4-FFF2-40B4-BE49-F238E27FC236}">
                <a16:creationId xmlns:a16="http://schemas.microsoft.com/office/drawing/2014/main" id="{BDCEB3E0-2D50-457D-BB06-9EA4845CF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04989-41B9-4E7E-A231-C020A2E1A4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864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FBA39-EC41-4340-91DE-35A0FC9D551F}"/>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3" name="Footer Placeholder 2">
            <a:extLst>
              <a:ext uri="{FF2B5EF4-FFF2-40B4-BE49-F238E27FC236}">
                <a16:creationId xmlns:a16="http://schemas.microsoft.com/office/drawing/2014/main" id="{C35D0C92-2B69-41BC-B8A3-8E006A604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8E160D-A670-44D6-AF6B-1D67A8C726D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773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6C47-D0E1-4E48-BCCC-D1DA23AD46B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5D6C46-7980-4B79-8C3C-1EAFCF71483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48A2D-D98B-43FD-BD01-C9228C0904F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7D3DF00-DB61-487E-87E0-EDC5A7959B43}"/>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6" name="Footer Placeholder 5">
            <a:extLst>
              <a:ext uri="{FF2B5EF4-FFF2-40B4-BE49-F238E27FC236}">
                <a16:creationId xmlns:a16="http://schemas.microsoft.com/office/drawing/2014/main" id="{C71DD8E3-8559-4E4E-800D-645E80FBE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FCB15-0D83-467C-B9D4-5B4BD6980F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87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AB7F-BB60-496B-A888-C670574AD4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BB7A16-F4E9-454D-84DC-BB0A53013DA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826221D-E33D-4271-BD5A-47F688CFC8A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C0B73B1-B8E5-4729-81C1-5035969041F8}"/>
              </a:ext>
            </a:extLst>
          </p:cNvPr>
          <p:cNvSpPr>
            <a:spLocks noGrp="1"/>
          </p:cNvSpPr>
          <p:nvPr>
            <p:ph type="dt" sz="half" idx="10"/>
          </p:nvPr>
        </p:nvSpPr>
        <p:spPr/>
        <p:txBody>
          <a:bodyPr/>
          <a:lstStyle/>
          <a:p>
            <a:fld id="{1D8BD707-D9CF-40AE-B4C6-C98DA3205C09}" type="datetimeFigureOut">
              <a:rPr lang="en-US" smtClean="0"/>
              <a:pPr/>
              <a:t>24-Sep-22</a:t>
            </a:fld>
            <a:endParaRPr lang="en-US"/>
          </a:p>
        </p:txBody>
      </p:sp>
      <p:sp>
        <p:nvSpPr>
          <p:cNvPr id="6" name="Footer Placeholder 5">
            <a:extLst>
              <a:ext uri="{FF2B5EF4-FFF2-40B4-BE49-F238E27FC236}">
                <a16:creationId xmlns:a16="http://schemas.microsoft.com/office/drawing/2014/main" id="{B10F9BD1-95C8-4085-84E4-A02035C95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96F8A-1060-4BFF-A07D-920369AE073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968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D96AB-99C2-4EBF-B7B0-FCAAE8E10FA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5A747C-FBFE-4445-AA2A-CD6A49F691F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B8BEA1-BA56-4D9C-A670-FA0FA66F458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24-Sep-22</a:t>
            </a:fld>
            <a:endParaRPr lang="en-US"/>
          </a:p>
        </p:txBody>
      </p:sp>
      <p:sp>
        <p:nvSpPr>
          <p:cNvPr id="5" name="Footer Placeholder 4">
            <a:extLst>
              <a:ext uri="{FF2B5EF4-FFF2-40B4-BE49-F238E27FC236}">
                <a16:creationId xmlns:a16="http://schemas.microsoft.com/office/drawing/2014/main" id="{A834F2CF-76AB-47DB-AC40-F1283C27057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D06807-D495-4F55-85AE-0EA862893A9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677917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Vue offers two built-in components that can help work with transitions and animations in response to changing state:</a:t>
            </a:r>
          </a:p>
          <a:p>
            <a:pPr marL="0" indent="0">
              <a:lnSpc>
                <a:spcPct val="100000"/>
              </a:lnSpc>
              <a:buNone/>
            </a:pPr>
            <a:r>
              <a:rPr lang="en-US" sz="2000" dirty="0">
                <a:latin typeface="Times New Roman" panose="02020603050405020304" pitchFamily="18" charset="0"/>
                <a:cs typeface="Times New Roman" panose="02020603050405020304" pitchFamily="18" charset="0"/>
              </a:rPr>
              <a:t>&lt;Transition&gt; for applying animations when an element or component is entering and leaving the DOM. </a:t>
            </a:r>
          </a:p>
          <a:p>
            <a:pPr marL="0" indent="0">
              <a:lnSpc>
                <a:spcPct val="100000"/>
              </a:lnSpc>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TransitionGroup</a:t>
            </a:r>
            <a:r>
              <a:rPr lang="en-US" sz="2000" dirty="0">
                <a:latin typeface="Times New Roman" panose="02020603050405020304" pitchFamily="18" charset="0"/>
                <a:cs typeface="Times New Roman" panose="02020603050405020304" pitchFamily="18" charset="0"/>
              </a:rPr>
              <a:t>&gt; for applying animations when an element or component is inserted into, removed from, or moved within a v-for list.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Transitions and Animations</a:t>
            </a:r>
          </a:p>
        </p:txBody>
      </p:sp>
    </p:spTree>
    <p:extLst>
      <p:ext uri="{BB962C8B-B14F-4D97-AF65-F5344CB8AC3E}">
        <p14:creationId xmlns:p14="http://schemas.microsoft.com/office/powerpoint/2010/main" val="19177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1600" dirty="0">
                <a:latin typeface="Times New Roman" panose="02020603050405020304" pitchFamily="18" charset="0"/>
                <a:cs typeface="Times New Roman" panose="02020603050405020304" pitchFamily="18" charset="0"/>
              </a:rPr>
              <a:t>You can hook into the transition process with JavaScript by listening to events on the &lt;Transition&gt; component.</a:t>
            </a:r>
          </a:p>
          <a:p>
            <a:pPr marL="0" indent="0">
              <a:lnSpc>
                <a:spcPct val="100000"/>
              </a:lnSpc>
              <a:buNone/>
            </a:pPr>
            <a:r>
              <a:rPr lang="en-US" sz="1600" dirty="0">
                <a:latin typeface="Times New Roman" panose="02020603050405020304" pitchFamily="18" charset="0"/>
                <a:cs typeface="Times New Roman" panose="02020603050405020304" pitchFamily="18" charset="0"/>
              </a:rPr>
              <a:t>These hooks can be used in combination with CSS transitions / animations or on their own.</a:t>
            </a:r>
          </a:p>
          <a:p>
            <a:pPr marL="0" indent="0">
              <a:lnSpc>
                <a:spcPct val="100000"/>
              </a:lnSpc>
              <a:buNone/>
            </a:pPr>
            <a:r>
              <a:rPr lang="en-US" sz="1600" dirty="0">
                <a:latin typeface="Times New Roman" panose="02020603050405020304" pitchFamily="18" charset="0"/>
                <a:cs typeface="Times New Roman" panose="02020603050405020304" pitchFamily="18" charset="0"/>
              </a:rPr>
              <a:t>  @before-enter</a:t>
            </a:r>
          </a:p>
          <a:p>
            <a:pPr marL="0" indent="0">
              <a:lnSpc>
                <a:spcPct val="100000"/>
              </a:lnSpc>
              <a:buNone/>
            </a:pPr>
            <a:r>
              <a:rPr lang="en-US" sz="1600" dirty="0">
                <a:latin typeface="Times New Roman" panose="02020603050405020304" pitchFamily="18" charset="0"/>
                <a:cs typeface="Times New Roman" panose="02020603050405020304" pitchFamily="18" charset="0"/>
              </a:rPr>
              <a:t>  @enter</a:t>
            </a:r>
          </a:p>
          <a:p>
            <a:pPr marL="0" indent="0">
              <a:lnSpc>
                <a:spcPct val="100000"/>
              </a:lnSpc>
              <a:buNone/>
            </a:pPr>
            <a:r>
              <a:rPr lang="en-US" sz="1600" dirty="0">
                <a:latin typeface="Times New Roman" panose="02020603050405020304" pitchFamily="18" charset="0"/>
                <a:cs typeface="Times New Roman" panose="02020603050405020304" pitchFamily="18" charset="0"/>
              </a:rPr>
              <a:t>  @after-enter</a:t>
            </a:r>
          </a:p>
          <a:p>
            <a:pPr marL="0" indent="0">
              <a:lnSpc>
                <a:spcPct val="100000"/>
              </a:lnSpc>
              <a:buNone/>
            </a:pPr>
            <a:r>
              <a:rPr lang="en-US" sz="1600" dirty="0">
                <a:latin typeface="Times New Roman" panose="02020603050405020304" pitchFamily="18" charset="0"/>
                <a:cs typeface="Times New Roman" panose="02020603050405020304" pitchFamily="18" charset="0"/>
              </a:rPr>
              <a:t>  @enter-cancelled</a:t>
            </a:r>
          </a:p>
          <a:p>
            <a:pPr marL="0" indent="0">
              <a:lnSpc>
                <a:spcPct val="100000"/>
              </a:lnSpc>
              <a:buNone/>
            </a:pPr>
            <a:r>
              <a:rPr lang="en-US" sz="1600" dirty="0">
                <a:latin typeface="Times New Roman" panose="02020603050405020304" pitchFamily="18" charset="0"/>
                <a:cs typeface="Times New Roman" panose="02020603050405020304" pitchFamily="18" charset="0"/>
              </a:rPr>
              <a:t>  @before-leave</a:t>
            </a:r>
          </a:p>
          <a:p>
            <a:pPr marL="0" indent="0">
              <a:lnSpc>
                <a:spcPct val="100000"/>
              </a:lnSpc>
              <a:buNone/>
            </a:pPr>
            <a:r>
              <a:rPr lang="en-US" sz="1600" dirty="0">
                <a:latin typeface="Times New Roman" panose="02020603050405020304" pitchFamily="18" charset="0"/>
                <a:cs typeface="Times New Roman" panose="02020603050405020304" pitchFamily="18" charset="0"/>
              </a:rPr>
              <a:t>  @leave</a:t>
            </a:r>
          </a:p>
          <a:p>
            <a:pPr marL="0" indent="0">
              <a:lnSpc>
                <a:spcPct val="100000"/>
              </a:lnSpc>
              <a:buNone/>
            </a:pPr>
            <a:r>
              <a:rPr lang="en-US" sz="1600" dirty="0">
                <a:latin typeface="Times New Roman" panose="02020603050405020304" pitchFamily="18" charset="0"/>
                <a:cs typeface="Times New Roman" panose="02020603050405020304" pitchFamily="18" charset="0"/>
              </a:rPr>
              <a:t>  @after-leave</a:t>
            </a:r>
          </a:p>
          <a:p>
            <a:pPr marL="0" indent="0">
              <a:lnSpc>
                <a:spcPct val="100000"/>
              </a:lnSpc>
              <a:buNone/>
            </a:pPr>
            <a:r>
              <a:rPr lang="en-US" sz="1600" dirty="0">
                <a:latin typeface="Times New Roman" panose="02020603050405020304" pitchFamily="18" charset="0"/>
                <a:cs typeface="Times New Roman" panose="02020603050405020304" pitchFamily="18" charset="0"/>
              </a:rPr>
              <a:t>  @leave-cancelled</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JavaScript Hooks</a:t>
            </a:r>
          </a:p>
        </p:txBody>
      </p:sp>
    </p:spTree>
    <p:extLst>
      <p:ext uri="{BB962C8B-B14F-4D97-AF65-F5344CB8AC3E}">
        <p14:creationId xmlns:p14="http://schemas.microsoft.com/office/powerpoint/2010/main" val="26571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err="1">
                <a:latin typeface="Times New Roman" panose="02020603050405020304" pitchFamily="18" charset="0"/>
                <a:cs typeface="Times New Roman" panose="02020603050405020304" pitchFamily="18" charset="0"/>
              </a:rPr>
              <a:t>onBeforeEnter</a:t>
            </a:r>
            <a:r>
              <a:rPr lang="en-US" sz="2000" dirty="0">
                <a:latin typeface="Times New Roman" panose="02020603050405020304" pitchFamily="18" charset="0"/>
                <a:cs typeface="Times New Roman" panose="02020603050405020304" pitchFamily="18" charset="0"/>
              </a:rPr>
              <a:t>(el) – It is called before the element is inserted into the DOM. Use this to set the "enter-from" state of the element</a:t>
            </a:r>
          </a:p>
          <a:p>
            <a:pPr marL="0" indent="0">
              <a:lnSpc>
                <a:spcPct val="100000"/>
              </a:lnSpc>
              <a:buNone/>
            </a:pPr>
            <a:r>
              <a:rPr lang="en-US" sz="2000" dirty="0" err="1">
                <a:latin typeface="Times New Roman" panose="02020603050405020304" pitchFamily="18" charset="0"/>
                <a:cs typeface="Times New Roman" panose="02020603050405020304" pitchFamily="18" charset="0"/>
              </a:rPr>
              <a:t>onEnter</a:t>
            </a:r>
            <a:r>
              <a:rPr lang="en-US" sz="2000" dirty="0">
                <a:latin typeface="Times New Roman" panose="02020603050405020304" pitchFamily="18" charset="0"/>
                <a:cs typeface="Times New Roman" panose="02020603050405020304" pitchFamily="18" charset="0"/>
              </a:rPr>
              <a:t>(el, done) – It is called one frame after the element is inserted. Use this to start the entering animation.</a:t>
            </a:r>
          </a:p>
          <a:p>
            <a:pPr marL="0" indent="0">
              <a:lnSpc>
                <a:spcPct val="100000"/>
              </a:lnSpc>
              <a:buNone/>
            </a:pPr>
            <a:r>
              <a:rPr lang="en-US" sz="2000" dirty="0" err="1">
                <a:latin typeface="Times New Roman" panose="02020603050405020304" pitchFamily="18" charset="0"/>
                <a:cs typeface="Times New Roman" panose="02020603050405020304" pitchFamily="18" charset="0"/>
              </a:rPr>
              <a:t>onAfterEnter</a:t>
            </a:r>
            <a:r>
              <a:rPr lang="en-US" sz="2000" dirty="0">
                <a:latin typeface="Times New Roman" panose="02020603050405020304" pitchFamily="18" charset="0"/>
                <a:cs typeface="Times New Roman" panose="02020603050405020304" pitchFamily="18" charset="0"/>
              </a:rPr>
              <a:t>(el) – It is called when the enter transition has finished.</a:t>
            </a:r>
          </a:p>
          <a:p>
            <a:pPr marL="0" indent="0">
              <a:lnSpc>
                <a:spcPct val="100000"/>
              </a:lnSpc>
              <a:buNone/>
            </a:pPr>
            <a:r>
              <a:rPr lang="en-US" sz="2000" dirty="0" err="1">
                <a:latin typeface="Times New Roman" panose="02020603050405020304" pitchFamily="18" charset="0"/>
                <a:cs typeface="Times New Roman" panose="02020603050405020304" pitchFamily="18" charset="0"/>
              </a:rPr>
              <a:t>onEnterCancelled</a:t>
            </a:r>
            <a:r>
              <a:rPr lang="en-US" sz="2000" dirty="0">
                <a:latin typeface="Times New Roman" panose="02020603050405020304" pitchFamily="18" charset="0"/>
                <a:cs typeface="Times New Roman" panose="02020603050405020304" pitchFamily="18" charset="0"/>
              </a:rPr>
              <a:t>(el) – It is called when the enter transition has finished.</a:t>
            </a:r>
          </a:p>
          <a:p>
            <a:pPr marL="0" indent="0">
              <a:lnSpc>
                <a:spcPct val="100000"/>
              </a:lnSpc>
              <a:buNone/>
            </a:pPr>
            <a:r>
              <a:rPr lang="en-US" sz="2000" dirty="0" err="1">
                <a:latin typeface="Times New Roman" panose="02020603050405020304" pitchFamily="18" charset="0"/>
                <a:cs typeface="Times New Roman" panose="02020603050405020304" pitchFamily="18" charset="0"/>
              </a:rPr>
              <a:t>onBeforeLeave</a:t>
            </a:r>
            <a:r>
              <a:rPr lang="en-US" sz="2000" dirty="0">
                <a:latin typeface="Times New Roman" panose="02020603050405020304" pitchFamily="18" charset="0"/>
                <a:cs typeface="Times New Roman" panose="02020603050405020304" pitchFamily="18" charset="0"/>
              </a:rPr>
              <a:t>(el) – It is called before the leave hook. Most of the time, you should just use the leave hook.</a:t>
            </a:r>
          </a:p>
          <a:p>
            <a:pPr marL="0" indent="0">
              <a:lnSpc>
                <a:spcPct val="100000"/>
              </a:lnSpc>
              <a:buNone/>
            </a:pPr>
            <a:r>
              <a:rPr lang="en-US" sz="2000" dirty="0" err="1">
                <a:latin typeface="Times New Roman" panose="02020603050405020304" pitchFamily="18" charset="0"/>
                <a:cs typeface="Times New Roman" panose="02020603050405020304" pitchFamily="18" charset="0"/>
              </a:rPr>
              <a:t>onLeave</a:t>
            </a:r>
            <a:r>
              <a:rPr lang="en-US" sz="2000" dirty="0">
                <a:latin typeface="Times New Roman" panose="02020603050405020304" pitchFamily="18" charset="0"/>
                <a:cs typeface="Times New Roman" panose="02020603050405020304" pitchFamily="18" charset="0"/>
              </a:rPr>
              <a:t>(el, done) – It is called when the leave transition starts. Use this to start the leaving animation.</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JavaScript Hooks</a:t>
            </a:r>
          </a:p>
        </p:txBody>
      </p:sp>
    </p:spTree>
    <p:extLst>
      <p:ext uri="{BB962C8B-B14F-4D97-AF65-F5344CB8AC3E}">
        <p14:creationId xmlns:p14="http://schemas.microsoft.com/office/powerpoint/2010/main" val="34506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err="1">
                <a:latin typeface="Times New Roman" panose="02020603050405020304" pitchFamily="18" charset="0"/>
                <a:cs typeface="Times New Roman" panose="02020603050405020304" pitchFamily="18" charset="0"/>
              </a:rPr>
              <a:t>onAfterLeave</a:t>
            </a:r>
            <a:r>
              <a:rPr lang="en-US" sz="2000" dirty="0">
                <a:latin typeface="Times New Roman" panose="02020603050405020304" pitchFamily="18" charset="0"/>
                <a:cs typeface="Times New Roman" panose="02020603050405020304" pitchFamily="18" charset="0"/>
              </a:rPr>
              <a:t>(el) – It is called when the leave transition has finished and the element has been removed from the DOM.</a:t>
            </a:r>
          </a:p>
          <a:p>
            <a:pPr marL="0" indent="0">
              <a:lnSpc>
                <a:spcPct val="100000"/>
              </a:lnSpc>
              <a:buNone/>
            </a:pPr>
            <a:r>
              <a:rPr lang="en-US" sz="2000" dirty="0" err="1">
                <a:latin typeface="Times New Roman" panose="02020603050405020304" pitchFamily="18" charset="0"/>
                <a:cs typeface="Times New Roman" panose="02020603050405020304" pitchFamily="18" charset="0"/>
              </a:rPr>
              <a:t>onLeaveCancelled</a:t>
            </a:r>
            <a:r>
              <a:rPr lang="en-US" sz="2000" dirty="0">
                <a:latin typeface="Times New Roman" panose="02020603050405020304" pitchFamily="18" charset="0"/>
                <a:cs typeface="Times New Roman" panose="02020603050405020304" pitchFamily="18" charset="0"/>
              </a:rPr>
              <a:t>(el) – It is only available with v-show transitions.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Where </a:t>
            </a:r>
            <a:r>
              <a:rPr lang="en-US" sz="2000" b="1" i="1" dirty="0">
                <a:latin typeface="Times New Roman" panose="02020603050405020304" pitchFamily="18" charset="0"/>
                <a:cs typeface="Times New Roman" panose="02020603050405020304" pitchFamily="18" charset="0"/>
              </a:rPr>
              <a:t>done</a:t>
            </a:r>
            <a:r>
              <a:rPr lang="en-US" sz="2000" dirty="0">
                <a:latin typeface="Times New Roman" panose="02020603050405020304" pitchFamily="18" charset="0"/>
                <a:cs typeface="Times New Roman" panose="02020603050405020304" pitchFamily="18" charset="0"/>
              </a:rPr>
              <a:t> is a callback to indicate transition end. It is optional if used in combination with CSS.</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JavaScript Hooks</a:t>
            </a:r>
          </a:p>
        </p:txBody>
      </p:sp>
    </p:spTree>
    <p:extLst>
      <p:ext uri="{BB962C8B-B14F-4D97-AF65-F5344CB8AC3E}">
        <p14:creationId xmlns:p14="http://schemas.microsoft.com/office/powerpoint/2010/main" val="203469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14350"/>
            <a:ext cx="8229600" cy="4267200"/>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Reusable Transitions</a:t>
            </a:r>
          </a:p>
          <a:p>
            <a:pPr>
              <a:lnSpc>
                <a:spcPct val="100000"/>
              </a:lnSpc>
            </a:pPr>
            <a:r>
              <a:rPr lang="en-US" sz="2000" dirty="0">
                <a:latin typeface="Times New Roman" panose="02020603050405020304" pitchFamily="18" charset="0"/>
                <a:cs typeface="Times New Roman" panose="02020603050405020304" pitchFamily="18" charset="0"/>
              </a:rPr>
              <a:t>Transition on Appear</a:t>
            </a:r>
          </a:p>
          <a:p>
            <a:pPr>
              <a:lnSpc>
                <a:spcPct val="100000"/>
              </a:lnSpc>
            </a:pPr>
            <a:r>
              <a:rPr lang="en-US" sz="2000" dirty="0">
                <a:latin typeface="Times New Roman" panose="02020603050405020304" pitchFamily="18" charset="0"/>
                <a:cs typeface="Times New Roman" panose="02020603050405020304" pitchFamily="18" charset="0"/>
              </a:rPr>
              <a:t>Transition Between Elements</a:t>
            </a:r>
          </a:p>
          <a:p>
            <a:pPr>
              <a:lnSpc>
                <a:spcPct val="100000"/>
              </a:lnSpc>
            </a:pPr>
            <a:r>
              <a:rPr lang="en-US" sz="2000" dirty="0">
                <a:latin typeface="Times New Roman" panose="02020603050405020304" pitchFamily="18" charset="0"/>
                <a:cs typeface="Times New Roman" panose="02020603050405020304" pitchFamily="18" charset="0"/>
              </a:rPr>
              <a:t>Transition Modes</a:t>
            </a:r>
          </a:p>
          <a:p>
            <a:pPr>
              <a:lnSpc>
                <a:spcPct val="100000"/>
              </a:lnSpc>
            </a:pPr>
            <a:r>
              <a:rPr lang="en-US" sz="2000" dirty="0">
                <a:latin typeface="Times New Roman" panose="02020603050405020304" pitchFamily="18" charset="0"/>
                <a:cs typeface="Times New Roman" panose="02020603050405020304" pitchFamily="18" charset="0"/>
              </a:rPr>
              <a:t>Transition Between Components</a:t>
            </a:r>
          </a:p>
          <a:p>
            <a:pPr>
              <a:lnSpc>
                <a:spcPct val="100000"/>
              </a:lnSpc>
            </a:pPr>
            <a:r>
              <a:rPr lang="en-US" sz="2000" dirty="0">
                <a:latin typeface="Times New Roman" panose="02020603050405020304" pitchFamily="18" charset="0"/>
                <a:cs typeface="Times New Roman" panose="02020603050405020304" pitchFamily="18" charset="0"/>
              </a:rPr>
              <a:t>Dynamic Transitions</a:t>
            </a:r>
          </a:p>
        </p:txBody>
      </p:sp>
    </p:spTree>
    <p:extLst>
      <p:ext uri="{BB962C8B-B14F-4D97-AF65-F5344CB8AC3E}">
        <p14:creationId xmlns:p14="http://schemas.microsoft.com/office/powerpoint/2010/main" val="39128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TransitionGroup</a:t>
            </a:r>
            <a:r>
              <a:rPr lang="en-US" sz="2000" dirty="0">
                <a:latin typeface="Times New Roman" panose="02020603050405020304" pitchFamily="18" charset="0"/>
                <a:cs typeface="Times New Roman" panose="02020603050405020304" pitchFamily="18" charset="0"/>
              </a:rPr>
              <a:t>&gt; is a built-in component designed for animating the insertion, removal, and order change of elements or components that are rendered in a list.</a:t>
            </a:r>
          </a:p>
          <a:p>
            <a:pPr marL="0" indent="0">
              <a:lnSpc>
                <a:spcPct val="100000"/>
              </a:lnSpc>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TransitionGroup</a:t>
            </a:r>
            <a:r>
              <a:rPr lang="en-US" sz="2000" dirty="0">
                <a:latin typeface="Times New Roman" panose="02020603050405020304" pitchFamily="18" charset="0"/>
                <a:cs typeface="Times New Roman" panose="02020603050405020304" pitchFamily="18" charset="0"/>
              </a:rPr>
              <a:t>&gt; supports the same props, CSS transition classes, and JavaScript hook listeners as &lt;Transition&gt;</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Transition Group</a:t>
            </a:r>
          </a:p>
        </p:txBody>
      </p:sp>
    </p:spTree>
    <p:extLst>
      <p:ext uri="{BB962C8B-B14F-4D97-AF65-F5344CB8AC3E}">
        <p14:creationId xmlns:p14="http://schemas.microsoft.com/office/powerpoint/2010/main" val="28244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By default, it doesn't render a wrapper element. But you can specify an element to be rendered with the tag prop.</a:t>
            </a:r>
          </a:p>
          <a:p>
            <a:pPr>
              <a:lnSpc>
                <a:spcPct val="100000"/>
              </a:lnSpc>
            </a:pPr>
            <a:r>
              <a:rPr lang="en-US" sz="2000" dirty="0">
                <a:latin typeface="Times New Roman" panose="02020603050405020304" pitchFamily="18" charset="0"/>
                <a:cs typeface="Times New Roman" panose="02020603050405020304" pitchFamily="18" charset="0"/>
              </a:rPr>
              <a:t>Transition modes are not available, because we are no longer alternating between mutually exclusive elements.</a:t>
            </a:r>
          </a:p>
          <a:p>
            <a:pPr>
              <a:lnSpc>
                <a:spcPct val="100000"/>
              </a:lnSpc>
            </a:pPr>
            <a:r>
              <a:rPr lang="en-US" sz="2000" dirty="0">
                <a:latin typeface="Times New Roman" panose="02020603050405020304" pitchFamily="18" charset="0"/>
                <a:cs typeface="Times New Roman" panose="02020603050405020304" pitchFamily="18" charset="0"/>
              </a:rPr>
              <a:t>Elements inside are always required to have a unique key attribute.</a:t>
            </a:r>
          </a:p>
          <a:p>
            <a:pPr>
              <a:lnSpc>
                <a:spcPct val="100000"/>
              </a:lnSpc>
            </a:pPr>
            <a:r>
              <a:rPr lang="en-US" sz="2000" dirty="0">
                <a:latin typeface="Times New Roman" panose="02020603050405020304" pitchFamily="18" charset="0"/>
                <a:cs typeface="Times New Roman" panose="02020603050405020304" pitchFamily="18" charset="0"/>
              </a:rPr>
              <a:t>CSS transition classes will be applied to individual elements in the list, not to the group / container itself.</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Transition vs </a:t>
            </a:r>
            <a:r>
              <a:rPr lang="en-US" sz="3600" b="1" u="sng" dirty="0" err="1">
                <a:latin typeface="Times New Roman" panose="02020603050405020304" pitchFamily="18" charset="0"/>
                <a:cs typeface="Times New Roman" panose="02020603050405020304" pitchFamily="18" charset="0"/>
              </a:rPr>
              <a:t>TransitionGroup</a:t>
            </a:r>
            <a:endParaRPr lang="en-US"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26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&lt;Transition&gt; is a built-in component: this means it is available in any component's template without having to register it. It can be used to apply enter and leave animations on elements or components passed to it via its default slot. The enter or leave can be triggered by one of the following:</a:t>
            </a:r>
          </a:p>
          <a:p>
            <a:pPr>
              <a:lnSpc>
                <a:spcPct val="100000"/>
              </a:lnSpc>
            </a:pPr>
            <a:r>
              <a:rPr lang="en-US" sz="2000" dirty="0">
                <a:latin typeface="Times New Roman" panose="02020603050405020304" pitchFamily="18" charset="0"/>
                <a:cs typeface="Times New Roman" panose="02020603050405020304" pitchFamily="18" charset="0"/>
              </a:rPr>
              <a:t>Conditional rendering via v-if</a:t>
            </a:r>
          </a:p>
          <a:p>
            <a:pPr>
              <a:lnSpc>
                <a:spcPct val="100000"/>
              </a:lnSpc>
            </a:pPr>
            <a:r>
              <a:rPr lang="en-US" sz="2000" dirty="0">
                <a:latin typeface="Times New Roman" panose="02020603050405020304" pitchFamily="18" charset="0"/>
                <a:cs typeface="Times New Roman" panose="02020603050405020304" pitchFamily="18" charset="0"/>
              </a:rPr>
              <a:t>Conditional display via v-show</a:t>
            </a:r>
          </a:p>
          <a:p>
            <a:pPr>
              <a:lnSpc>
                <a:spcPct val="100000"/>
              </a:lnSpc>
            </a:pPr>
            <a:r>
              <a:rPr lang="en-US" sz="2000" dirty="0">
                <a:latin typeface="Times New Roman" panose="02020603050405020304" pitchFamily="18" charset="0"/>
                <a:cs typeface="Times New Roman" panose="02020603050405020304" pitchFamily="18" charset="0"/>
              </a:rPr>
              <a:t>Dynamic components toggling via the &lt;component&gt; special element</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&lt;Transition&gt;</a:t>
            </a:r>
          </a:p>
        </p:txBody>
      </p:sp>
    </p:spTree>
    <p:extLst>
      <p:ext uri="{BB962C8B-B14F-4D97-AF65-F5344CB8AC3E}">
        <p14:creationId xmlns:p14="http://schemas.microsoft.com/office/powerpoint/2010/main" val="168297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Transition Classes</a:t>
            </a:r>
          </a:p>
          <a:p>
            <a:pPr>
              <a:lnSpc>
                <a:spcPct val="100000"/>
              </a:lnSpc>
            </a:pPr>
            <a:r>
              <a:rPr lang="en-US" sz="2000" dirty="0">
                <a:latin typeface="Times New Roman" panose="02020603050405020304" pitchFamily="18" charset="0"/>
                <a:cs typeface="Times New Roman" panose="02020603050405020304" pitchFamily="18" charset="0"/>
              </a:rPr>
              <a:t>Named Transitions</a:t>
            </a:r>
          </a:p>
          <a:p>
            <a:pPr>
              <a:lnSpc>
                <a:spcPct val="100000"/>
              </a:lnSpc>
            </a:pPr>
            <a:r>
              <a:rPr lang="en-US" sz="2000" dirty="0">
                <a:latin typeface="Times New Roman" panose="02020603050405020304" pitchFamily="18" charset="0"/>
                <a:cs typeface="Times New Roman" panose="02020603050405020304" pitchFamily="18" charset="0"/>
              </a:rPr>
              <a:t>CSS Transitions</a:t>
            </a:r>
          </a:p>
          <a:p>
            <a:pPr>
              <a:lnSpc>
                <a:spcPct val="100000"/>
              </a:lnSpc>
            </a:pPr>
            <a:r>
              <a:rPr lang="en-US" sz="2000" dirty="0">
                <a:latin typeface="Times New Roman" panose="02020603050405020304" pitchFamily="18" charset="0"/>
                <a:cs typeface="Times New Roman" panose="02020603050405020304" pitchFamily="18" charset="0"/>
              </a:rPr>
              <a:t>CSS Animations</a:t>
            </a:r>
          </a:p>
          <a:p>
            <a:pPr>
              <a:lnSpc>
                <a:spcPct val="100000"/>
              </a:lnSpc>
            </a:pPr>
            <a:r>
              <a:rPr lang="en-US" sz="2000" dirty="0">
                <a:latin typeface="Times New Roman" panose="02020603050405020304" pitchFamily="18" charset="0"/>
                <a:cs typeface="Times New Roman" panose="02020603050405020304" pitchFamily="18" charset="0"/>
              </a:rPr>
              <a:t>Custom Transition Classes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CSS Based Transitions</a:t>
            </a:r>
          </a:p>
        </p:txBody>
      </p:sp>
    </p:spTree>
    <p:extLst>
      <p:ext uri="{BB962C8B-B14F-4D97-AF65-F5344CB8AC3E}">
        <p14:creationId xmlns:p14="http://schemas.microsoft.com/office/powerpoint/2010/main" val="18207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There are six classes applied for enter / leave transitions.</a:t>
            </a:r>
          </a:p>
          <a:p>
            <a:pPr>
              <a:lnSpc>
                <a:spcPct val="100000"/>
              </a:lnSpc>
            </a:pPr>
            <a:r>
              <a:rPr lang="en-US" sz="2000" dirty="0">
                <a:latin typeface="Times New Roman" panose="02020603050405020304" pitchFamily="18" charset="0"/>
                <a:cs typeface="Times New Roman" panose="02020603050405020304" pitchFamily="18" charset="0"/>
              </a:rPr>
              <a:t>v-enter-from: Starting state for enter. Added before the element is inserted, removed one frame after the element is inserted.</a:t>
            </a:r>
          </a:p>
          <a:p>
            <a:pPr>
              <a:lnSpc>
                <a:spcPct val="100000"/>
              </a:lnSpc>
            </a:pPr>
            <a:r>
              <a:rPr lang="en-US" sz="2000" dirty="0">
                <a:latin typeface="Times New Roman" panose="02020603050405020304" pitchFamily="18" charset="0"/>
                <a:cs typeface="Times New Roman" panose="02020603050405020304" pitchFamily="18" charset="0"/>
              </a:rPr>
              <a:t>v-enter-active: Active state for enter. Applied during the entire entering phase. Added before the element is inserted, removed when the transition/animation finishes. This class can be used to define the duration, delay and easing curve for the entering transition.</a:t>
            </a:r>
          </a:p>
          <a:p>
            <a:pPr>
              <a:lnSpc>
                <a:spcPct val="100000"/>
              </a:lnSpc>
            </a:pPr>
            <a:r>
              <a:rPr lang="en-US" sz="2000" dirty="0">
                <a:latin typeface="Times New Roman" panose="02020603050405020304" pitchFamily="18" charset="0"/>
                <a:cs typeface="Times New Roman" panose="02020603050405020304" pitchFamily="18" charset="0"/>
              </a:rPr>
              <a:t>v-enter-to: Ending state for enter. Added one frame after the element is inserted (at the same time v-enter-from is removed), removed when the transition/animation finishes.</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200" b="1" u="sng" dirty="0">
                <a:latin typeface="Times New Roman" panose="02020603050405020304" pitchFamily="18" charset="0"/>
                <a:cs typeface="Times New Roman" panose="02020603050405020304" pitchFamily="18" charset="0"/>
              </a:rPr>
              <a:t>Transition Classes</a:t>
            </a:r>
          </a:p>
        </p:txBody>
      </p:sp>
    </p:spTree>
    <p:extLst>
      <p:ext uri="{BB962C8B-B14F-4D97-AF65-F5344CB8AC3E}">
        <p14:creationId xmlns:p14="http://schemas.microsoft.com/office/powerpoint/2010/main" val="163781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v-leave-from: Starting state for leave. Added immediately when a leaving transition is triggered, removed after one frame.</a:t>
            </a:r>
          </a:p>
          <a:p>
            <a:pPr>
              <a:lnSpc>
                <a:spcPct val="100000"/>
              </a:lnSpc>
            </a:pPr>
            <a:r>
              <a:rPr lang="en-US" sz="2000" dirty="0">
                <a:latin typeface="Times New Roman" panose="02020603050405020304" pitchFamily="18" charset="0"/>
                <a:cs typeface="Times New Roman" panose="02020603050405020304" pitchFamily="18" charset="0"/>
              </a:rPr>
              <a:t>v-leave-active: Active state for leave. Applied during the entire leaving phase. Added immediately when a leave transition is triggered, removed when the transition/animation finishes. This class can be used to define the duration, delay and easing curve for the leaving transition.</a:t>
            </a:r>
          </a:p>
          <a:p>
            <a:pPr>
              <a:lnSpc>
                <a:spcPct val="100000"/>
              </a:lnSpc>
            </a:pPr>
            <a:r>
              <a:rPr lang="en-US" sz="2000" dirty="0">
                <a:latin typeface="Times New Roman" panose="02020603050405020304" pitchFamily="18" charset="0"/>
                <a:cs typeface="Times New Roman" panose="02020603050405020304" pitchFamily="18" charset="0"/>
              </a:rPr>
              <a:t>v-leave-to: Ending state for leave. Added one frame after a leaving transition is triggered (at the same time v-leave-from is removed), removed when the transition/animation finishes.</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Transition Classes</a:t>
            </a:r>
          </a:p>
        </p:txBody>
      </p:sp>
    </p:spTree>
    <p:extLst>
      <p:ext uri="{BB962C8B-B14F-4D97-AF65-F5344CB8AC3E}">
        <p14:creationId xmlns:p14="http://schemas.microsoft.com/office/powerpoint/2010/main" val="332466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A transition can be named via the name prop. </a:t>
            </a:r>
          </a:p>
          <a:p>
            <a:pPr marL="0" indent="0">
              <a:lnSpc>
                <a:spcPct val="100000"/>
              </a:lnSpc>
              <a:buNone/>
            </a:pPr>
            <a:r>
              <a:rPr lang="en-US" sz="2000" dirty="0">
                <a:latin typeface="Times New Roman" panose="02020603050405020304" pitchFamily="18" charset="0"/>
                <a:cs typeface="Times New Roman" panose="02020603050405020304" pitchFamily="18" charset="0"/>
              </a:rPr>
              <a:t>For a named transition, its transition classes will be prefixed with its name instead of v.</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Named Transitions</a:t>
            </a:r>
          </a:p>
        </p:txBody>
      </p:sp>
    </p:spTree>
    <p:extLst>
      <p:ext uri="{BB962C8B-B14F-4D97-AF65-F5344CB8AC3E}">
        <p14:creationId xmlns:p14="http://schemas.microsoft.com/office/powerpoint/2010/main" val="363059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&lt;Transition&gt; is most commonly used in combination with native CSS transitions.</a:t>
            </a:r>
          </a:p>
          <a:p>
            <a:pPr marL="0" indent="0">
              <a:lnSpc>
                <a:spcPct val="100000"/>
              </a:lnSpc>
              <a:buNone/>
            </a:pPr>
            <a:r>
              <a:rPr lang="en-US" sz="2000" dirty="0">
                <a:latin typeface="Times New Roman" panose="02020603050405020304" pitchFamily="18" charset="0"/>
                <a:cs typeface="Times New Roman" panose="02020603050405020304" pitchFamily="18" charset="0"/>
              </a:rPr>
              <a:t>The transition CSS property is a shorthand that allows us to specify multiple aspects of a transition, including properties that should be animated, duration of the transition, and easing curves.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CSS Transitions</a:t>
            </a:r>
          </a:p>
        </p:txBody>
      </p:sp>
    </p:spTree>
    <p:extLst>
      <p:ext uri="{BB962C8B-B14F-4D97-AF65-F5344CB8AC3E}">
        <p14:creationId xmlns:p14="http://schemas.microsoft.com/office/powerpoint/2010/main" val="4517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Native CSS animations are applied in the same way as CSS transitions, with the difference being that *-enter-from is not removed immediately after the element is inserted, but on an </a:t>
            </a:r>
            <a:r>
              <a:rPr lang="en-US" sz="2000" dirty="0" err="1">
                <a:latin typeface="Times New Roman" panose="02020603050405020304" pitchFamily="18" charset="0"/>
                <a:cs typeface="Times New Roman" panose="02020603050405020304" pitchFamily="18" charset="0"/>
              </a:rPr>
              <a:t>animationend</a:t>
            </a:r>
            <a:r>
              <a:rPr lang="en-US" sz="2000" dirty="0">
                <a:latin typeface="Times New Roman" panose="02020603050405020304" pitchFamily="18" charset="0"/>
                <a:cs typeface="Times New Roman" panose="02020603050405020304" pitchFamily="18" charset="0"/>
              </a:rPr>
              <a:t> event.</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CSS Animation</a:t>
            </a:r>
          </a:p>
        </p:txBody>
      </p:sp>
    </p:spTree>
    <p:extLst>
      <p:ext uri="{BB962C8B-B14F-4D97-AF65-F5344CB8AC3E}">
        <p14:creationId xmlns:p14="http://schemas.microsoft.com/office/powerpoint/2010/main" val="423890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42950"/>
            <a:ext cx="8229600" cy="4267200"/>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You can also specify custom transition classes by passing the following props to &lt;Transition&gt;:</a:t>
            </a:r>
          </a:p>
          <a:p>
            <a:pPr>
              <a:lnSpc>
                <a:spcPct val="100000"/>
              </a:lnSpc>
            </a:pPr>
            <a:r>
              <a:rPr lang="en-US" sz="2000" dirty="0">
                <a:latin typeface="Times New Roman" panose="02020603050405020304" pitchFamily="18" charset="0"/>
                <a:cs typeface="Times New Roman" panose="02020603050405020304" pitchFamily="18" charset="0"/>
              </a:rPr>
              <a:t>enter-from-class</a:t>
            </a:r>
          </a:p>
          <a:p>
            <a:pPr>
              <a:lnSpc>
                <a:spcPct val="100000"/>
              </a:lnSpc>
            </a:pPr>
            <a:r>
              <a:rPr lang="en-US" sz="2000" dirty="0">
                <a:latin typeface="Times New Roman" panose="02020603050405020304" pitchFamily="18" charset="0"/>
                <a:cs typeface="Times New Roman" panose="02020603050405020304" pitchFamily="18" charset="0"/>
              </a:rPr>
              <a:t>enter-active-class</a:t>
            </a:r>
          </a:p>
          <a:p>
            <a:pPr>
              <a:lnSpc>
                <a:spcPct val="100000"/>
              </a:lnSpc>
            </a:pPr>
            <a:r>
              <a:rPr lang="en-US" sz="2000" dirty="0">
                <a:latin typeface="Times New Roman" panose="02020603050405020304" pitchFamily="18" charset="0"/>
                <a:cs typeface="Times New Roman" panose="02020603050405020304" pitchFamily="18" charset="0"/>
              </a:rPr>
              <a:t>enter-to-class</a:t>
            </a:r>
          </a:p>
          <a:p>
            <a:pPr>
              <a:lnSpc>
                <a:spcPct val="100000"/>
              </a:lnSpc>
            </a:pPr>
            <a:r>
              <a:rPr lang="en-US" sz="2000" dirty="0">
                <a:latin typeface="Times New Roman" panose="02020603050405020304" pitchFamily="18" charset="0"/>
                <a:cs typeface="Times New Roman" panose="02020603050405020304" pitchFamily="18" charset="0"/>
              </a:rPr>
              <a:t>leave-from-class</a:t>
            </a:r>
          </a:p>
          <a:p>
            <a:pPr>
              <a:lnSpc>
                <a:spcPct val="100000"/>
              </a:lnSpc>
            </a:pPr>
            <a:r>
              <a:rPr lang="en-US" sz="2000" dirty="0">
                <a:latin typeface="Times New Roman" panose="02020603050405020304" pitchFamily="18" charset="0"/>
                <a:cs typeface="Times New Roman" panose="02020603050405020304" pitchFamily="18" charset="0"/>
              </a:rPr>
              <a:t>leave-active-class</a:t>
            </a:r>
          </a:p>
          <a:p>
            <a:pPr>
              <a:lnSpc>
                <a:spcPct val="100000"/>
              </a:lnSpc>
            </a:pPr>
            <a:r>
              <a:rPr lang="en-US" sz="2000" dirty="0">
                <a:latin typeface="Times New Roman" panose="02020603050405020304" pitchFamily="18" charset="0"/>
                <a:cs typeface="Times New Roman" panose="02020603050405020304" pitchFamily="18" charset="0"/>
              </a:rPr>
              <a:t>leave-to-class</a:t>
            </a:r>
          </a:p>
          <a:p>
            <a:pPr marL="0" indent="0">
              <a:lnSpc>
                <a:spcPct val="100000"/>
              </a:lnSpc>
              <a:buNone/>
            </a:pPr>
            <a:r>
              <a:rPr lang="en-US" sz="2000" dirty="0">
                <a:latin typeface="Times New Roman" panose="02020603050405020304" pitchFamily="18" charset="0"/>
                <a:cs typeface="Times New Roman" panose="02020603050405020304" pitchFamily="18" charset="0"/>
              </a:rPr>
              <a:t>These will override the conventional class names. This is especially useful when you want to combine Vue's transition system with an existing CSS animation library, such as Animate.css.</a:t>
            </a:r>
          </a:p>
        </p:txBody>
      </p:sp>
      <p:sp>
        <p:nvSpPr>
          <p:cNvPr id="6" name="Title 1">
            <a:extLst>
              <a:ext uri="{FF2B5EF4-FFF2-40B4-BE49-F238E27FC236}">
                <a16:creationId xmlns:a16="http://schemas.microsoft.com/office/drawing/2014/main" id="{0C283623-8FBC-41F7-B484-60F7A09CCD65}"/>
              </a:ext>
            </a:extLst>
          </p:cNvPr>
          <p:cNvSpPr txBox="1">
            <a:spLocks/>
          </p:cNvSpPr>
          <p:nvPr/>
        </p:nvSpPr>
        <p:spPr>
          <a:xfrm>
            <a:off x="457200" y="57150"/>
            <a:ext cx="8229600" cy="68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en-US" sz="3600" b="1" u="sng" dirty="0">
                <a:latin typeface="Times New Roman" panose="02020603050405020304" pitchFamily="18" charset="0"/>
                <a:cs typeface="Times New Roman" panose="02020603050405020304" pitchFamily="18" charset="0"/>
              </a:rPr>
              <a:t>Custom Transition Classes</a:t>
            </a:r>
          </a:p>
        </p:txBody>
      </p:sp>
    </p:spTree>
    <p:extLst>
      <p:ext uri="{BB962C8B-B14F-4D97-AF65-F5344CB8AC3E}">
        <p14:creationId xmlns:p14="http://schemas.microsoft.com/office/powerpoint/2010/main" val="2361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2365</TotalTime>
  <Words>958</Words>
  <Application>Microsoft Office PowerPoint</Application>
  <PresentationFormat>On-screen Show (16:9)</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Directory Structure</dc:title>
  <dc:creator>RK</dc:creator>
  <cp:lastModifiedBy>R</cp:lastModifiedBy>
  <cp:revision>414</cp:revision>
  <dcterms:created xsi:type="dcterms:W3CDTF">2006-08-16T00:00:00Z</dcterms:created>
  <dcterms:modified xsi:type="dcterms:W3CDTF">2022-09-24T09:42:32Z</dcterms:modified>
</cp:coreProperties>
</file>