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4"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autoAdjust="0" sz="15000"/>
    <p:restoredTop sz="94660"/>
  </p:normalViewPr>
  <p:slideViewPr>
    <p:cSldViewPr snapToGrid="0">
      <p:cViewPr varScale="1">
        <p:scale>
          <a:sx d="100" n="86"/>
          <a:sy d="100" n="86"/>
        </p:scale>
        <p:origin x="-562" y="-82"/>
      </p:cViewPr>
      <p:guideLst>
        <p:guide orient="horz" pos="2160"/>
        <p:guide pos="3840"/>
      </p:guideLst>
    </p:cSldViewPr>
  </p:slideViewPr>
  <p:notesTextViewPr>
    <p:cViewPr>
      <p:scale>
        <a:sx d="1" n="1"/>
        <a:sy d="1" n="1"/>
      </p:scale>
      <p:origin x="0" y="0"/>
    </p:cViewPr>
  </p:notesTextViewPr>
  <p:gridSpacing cx="73736200" cy="73736200"/>
</p:viewPr>
</file>

<file path=ppt/_rels/presentation.xml.rels><?xml version="1.0" encoding="UTF-8" standalone="yes"?><Relationships xmlns="http://schemas.openxmlformats.org/package/2006/relationships"><Relationship Id="rId27" Target="slides/slide22.xml" Type="http://schemas.openxmlformats.org/officeDocument/2006/relationships/slide"/><Relationship Id="rId26" Target="slides/slide21.xml" Type="http://schemas.openxmlformats.org/officeDocument/2006/relationships/slide"/><Relationship Id="rId25" Target="slides/slide20.xml" Type="http://schemas.openxmlformats.org/officeDocument/2006/relationships/slide"/><Relationship Id="rId24" Target="slides/slide19.xml" Type="http://schemas.openxmlformats.org/officeDocument/2006/relationships/slide"/><Relationship Id="rId21" Target="slides/slide16.xml" Type="http://schemas.openxmlformats.org/officeDocument/2006/relationships/slide"/><Relationship Id="rId19" Target="slides/slide14.xml" Type="http://schemas.openxmlformats.org/officeDocument/2006/relationships/slide"/><Relationship Id="rId20" Target="slides/slide15.xml" Type="http://schemas.openxmlformats.org/officeDocument/2006/relationships/slide"/><Relationship Id="rId18" Target="slides/slide13.xml" Type="http://schemas.openxmlformats.org/officeDocument/2006/relationships/slide"/><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8.xml" Type="http://schemas.openxmlformats.org/officeDocument/2006/relationships/slide"/><Relationship Id="rId2" Target="viewProps.xml" Type="http://schemas.openxmlformats.org/officeDocument/2006/relationships/viewProps"/><Relationship Id="rId22" Target="slides/slide17.xml" Type="http://schemas.openxmlformats.org/officeDocument/2006/relationships/slide"/><Relationship Id="rId28" Target="slides/slide23.xml" Type="http://schemas.openxmlformats.org/officeDocument/2006/relationships/slide"/><Relationship Id="rId1" Target="theme/theme1.xml" Type="http://schemas.openxmlformats.org/officeDocument/2006/relationships/theme"/></Relationship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numCol="1">
            <a:normAutofit/>
          </a:bodyPr>
          <a:lstStyle>
            <a:lvl1pPr>
              <a:defRPr sz="5400"/>
            </a:lvl1pPr>
          </a:lstStyle>
          <a:p>
            <a:r>
              <a:rPr lang="en-US" smtClean="0"/>
              <a:t>Click to edit Master title style</a:t>
            </a:r>
            <a:endParaRPr dirty="0" lang="en-US"/>
          </a:p>
        </p:txBody>
      </p:sp>
      <p:sp>
        <p:nvSpPr>
          <p:cNvPr id="3" name="Subtitle 2"/>
          <p:cNvSpPr>
            <a:spLocks noGrp="1"/>
          </p:cNvSpPr>
          <p:nvPr>
            <p:ph idx="1" type="subTitle"/>
          </p:nvPr>
        </p:nvSpPr>
        <p:spPr>
          <a:xfrm>
            <a:off x="2589213" y="4777379"/>
            <a:ext cx="8915399" cy="1126283"/>
          </a:xfrm>
        </p:spPr>
        <p:txBody>
          <a:bodyPr anchor="t" numCol="1"/>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7" name="Freeform 6"/>
          <p:cNvSpPr/>
          <p:nvPr/>
        </p:nvSpPr>
        <p:spPr>
          <a:xfrm>
            <a:off x="0" y="4323810"/>
            <a:ext cx="1744652" cy="778589"/>
          </a:xfrm>
          <a:custGeom>
            <a:avLst/>
            <a:gdLst/>
            <a:ahLst/>
            <a:cxnLst/>
            <a:rect b="b" l="0" r="r" t="0"/>
            <a:pathLst>
              <a:path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idx="12" sz="quarter" type="sldNum"/>
          </p:nvPr>
        </p:nvSpPr>
        <p:spPr>
          <a:xfrm>
            <a:off x="531812" y="4529540"/>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numCol="1">
            <a:normAutofit/>
          </a:bodyPr>
          <a:lstStyle>
            <a:lvl1pPr algn="l">
              <a:defRPr b="0" cap="none" sz="4800"/>
            </a:lvl1pPr>
          </a:lstStyle>
          <a:p>
            <a:r>
              <a:rPr lang="en-US" smtClean="0"/>
              <a:t>Click to edit Master title style</a:t>
            </a:r>
            <a:endParaRPr dirty="0" lang="en-US"/>
          </a:p>
        </p:txBody>
      </p:sp>
      <p:sp>
        <p:nvSpPr>
          <p:cNvPr id="3" name="Text Placeholder 2"/>
          <p:cNvSpPr>
            <a:spLocks noGrp="1"/>
          </p:cNvSpPr>
          <p:nvPr>
            <p:ph idx="1" type="body"/>
          </p:nvPr>
        </p:nvSpPr>
        <p:spPr>
          <a:xfrm>
            <a:off x="2589212" y="4354046"/>
            <a:ext cx="8915399" cy="1555864"/>
          </a:xfrm>
        </p:spPr>
        <p:txBody>
          <a:bodyPr anchor="ctr" numCol="1">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9" name="Freeform 11"/>
          <p:cNvSpPr/>
          <p:nvPr/>
        </p:nvSpPr>
        <p:spPr>
          <a:xfrm flipV="1">
            <a:off x="-4189" y="31781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idx="12" sz="quarter" type="sldNum"/>
          </p:nvPr>
        </p:nvSpPr>
        <p:spPr>
          <a:xfrm>
            <a:off x="531812" y="3244139"/>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numCol="1">
            <a:normAutofit/>
          </a:bodyPr>
          <a:lstStyle>
            <a:lvl1pPr algn="l">
              <a:defRPr b="0" cap="none" sz="4800"/>
            </a:lvl1pPr>
          </a:lstStyle>
          <a:p>
            <a:r>
              <a:rPr lang="en-US" smtClean="0"/>
              <a:t>Click to edit Master title style</a:t>
            </a:r>
            <a:endParaRPr dirty="0" lang="en-US"/>
          </a:p>
        </p:txBody>
      </p:sp>
      <p:sp>
        <p:nvSpPr>
          <p:cNvPr id="13" name="Text Placeholder 9"/>
          <p:cNvSpPr>
            <a:spLocks noGrp="1"/>
          </p:cNvSpPr>
          <p:nvPr>
            <p:ph idx="13" sz="quarter" type="body"/>
          </p:nvPr>
        </p:nvSpPr>
        <p:spPr>
          <a:xfrm>
            <a:off x="3275012" y="3505200"/>
            <a:ext cx="7536554" cy="381000"/>
          </a:xfrm>
        </p:spPr>
        <p:txBody>
          <a:bodyPr anchor="ctr" numCol="1">
            <a:noAutofit/>
          </a:bodyPr>
          <a:lstStyle>
            <a:lvl1pPr indent="0" marL="0">
              <a:buFontTx/>
              <a:buNone/>
              <a:defRPr sz="1600">
                <a:solidFill>
                  <a:schemeClr val="tx1">
                    <a:lumMod val="50000"/>
                    <a:lumOff val="50000"/>
                  </a:schemeClr>
                </a:solidFill>
              </a:defRPr>
            </a:lvl1pPr>
            <a:lvl2pPr indent="0" marL="457200">
              <a:buFontTx/>
              <a:buNone/>
              <a:defRPr/>
            </a:lvl2pPr>
            <a:lvl3pPr indent="0" marL="914400">
              <a:buFontTx/>
              <a:buNone/>
              <a:defRPr/>
            </a:lvl3pPr>
            <a:lvl4pPr indent="0" marL="1371600">
              <a:buFontTx/>
              <a:buNone/>
              <a:defRPr/>
            </a:lvl4pPr>
            <a:lvl5pPr indent="0" marL="1828800">
              <a:buFontTx/>
              <a:buNone/>
              <a:defRPr/>
            </a:lvl5pPr>
          </a:lstStyle>
          <a:p>
            <a:pPr lvl="0"/>
            <a:r>
              <a:rPr lang="en-US" smtClean="0"/>
              <a:t>Click to edit Master text styles</a:t>
            </a:r>
          </a:p>
        </p:txBody>
      </p:sp>
      <p:sp>
        <p:nvSpPr>
          <p:cNvPr id="3" name="Text Placeholder 2"/>
          <p:cNvSpPr>
            <a:spLocks noGrp="1"/>
          </p:cNvSpPr>
          <p:nvPr>
            <p:ph idx="1" type="body"/>
          </p:nvPr>
        </p:nvSpPr>
        <p:spPr>
          <a:xfrm>
            <a:off x="2589212" y="4354046"/>
            <a:ext cx="8915399" cy="1555864"/>
          </a:xfrm>
        </p:spPr>
        <p:txBody>
          <a:bodyPr anchor="ctr" numCol="1">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11" name="Freeform 11"/>
          <p:cNvSpPr/>
          <p:nvPr/>
        </p:nvSpPr>
        <p:spPr>
          <a:xfrm flipV="1">
            <a:off x="-4189" y="31781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idx="12" sz="quarter" type="sldNum"/>
          </p:nvPr>
        </p:nvSpPr>
        <p:spPr>
          <a:xfrm>
            <a:off x="531812" y="3244139"/>
            <a:ext cx="779767" cy="365125"/>
          </a:xfrm>
        </p:spPr>
        <p:txBody>
          <a:bodyPr numCol="1"/>
          <a:lstStyle/>
          <a:p>
            <a:fld id="{D57F1E4F-1CFF-5643-939E-217C01CDF565}" type="slidenum">
              <a:rPr dirty="0" lang="en-US"/>
              <a:pPr/>
              <a:t>‹#›</a:t>
            </a:fld>
            <a:endParaRPr dirty="0" lang="en-US"/>
          </a:p>
        </p:txBody>
      </p:sp>
      <p:sp>
        <p:nvSpPr>
          <p:cNvPr id="14" name="TextBox 13"/>
          <p:cNvSpPr txBox="1"/>
          <p:nvPr/>
        </p:nvSpPr>
        <p:spPr>
          <a:xfrm>
            <a:off x="2467652" y="648005"/>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numCol="1">
            <a:normAutofit/>
          </a:bodyPr>
          <a:lstStyle>
            <a:lvl1pPr algn="l">
              <a:defRPr b="0" sz="4800"/>
            </a:lvl1pPr>
          </a:lstStyle>
          <a:p>
            <a:r>
              <a:rPr lang="en-US" smtClean="0"/>
              <a:t>Click to edit Master title style</a:t>
            </a:r>
            <a:endParaRPr dirty="0" lang="en-US"/>
          </a:p>
        </p:txBody>
      </p:sp>
      <p:sp>
        <p:nvSpPr>
          <p:cNvPr id="4" name="Text Placeholder 3"/>
          <p:cNvSpPr>
            <a:spLocks noGrp="1"/>
          </p:cNvSpPr>
          <p:nvPr>
            <p:ph idx="2" sz="half" type="body"/>
          </p:nvPr>
        </p:nvSpPr>
        <p:spPr>
          <a:xfrm>
            <a:off x="2589213" y="5181600"/>
            <a:ext cx="8915400" cy="729622"/>
          </a:xfrm>
        </p:spPr>
        <p:txBody>
          <a:bodyPr anchor="t" bIns="45720" lIns="91440" numCol="1"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9" name="Freeform 11"/>
          <p:cNvSpPr/>
          <p:nvPr/>
        </p:nvSpPr>
        <p:spPr>
          <a:xfrm flipV="1">
            <a:off x="-4189" y="491172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idx="12" sz="quarter" type="sldNum"/>
          </p:nvPr>
        </p:nvSpPr>
        <p:spPr>
          <a:xfrm>
            <a:off x="531812" y="4983087"/>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numCol="1">
            <a:normAutofit/>
          </a:bodyPr>
          <a:lstStyle>
            <a:lvl1pPr algn="l">
              <a:defRPr b="0" cap="none" sz="4800"/>
            </a:lvl1pPr>
          </a:lstStyle>
          <a:p>
            <a:r>
              <a:rPr lang="en-US" smtClean="0"/>
              <a:t>Click to edit Master title style</a:t>
            </a:r>
            <a:endParaRPr dirty="0" lang="en-US"/>
          </a:p>
        </p:txBody>
      </p:sp>
      <p:sp>
        <p:nvSpPr>
          <p:cNvPr id="21" name="Text Placeholder 9"/>
          <p:cNvSpPr>
            <a:spLocks noGrp="1"/>
          </p:cNvSpPr>
          <p:nvPr>
            <p:ph idx="13" sz="quarter" type="body"/>
          </p:nvPr>
        </p:nvSpPr>
        <p:spPr>
          <a:xfrm>
            <a:off x="2589212" y="4343400"/>
            <a:ext cx="8915400" cy="838200"/>
          </a:xfrm>
        </p:spPr>
        <p:txBody>
          <a:bodyPr anchor="b" numCol="1">
            <a:noAutofit/>
          </a:bodyPr>
          <a:lstStyle>
            <a:lvl1pPr indent="0" marL="0">
              <a:buFontTx/>
              <a:buNone/>
              <a:defRPr sz="2400">
                <a:solidFill>
                  <a:schemeClr val="accent1"/>
                </a:solidFill>
              </a:defRPr>
            </a:lvl1pPr>
            <a:lvl2pPr indent="0" marL="457200">
              <a:buFontTx/>
              <a:buNone/>
              <a:defRPr/>
            </a:lvl2pPr>
            <a:lvl3pPr indent="0" marL="914400">
              <a:buFontTx/>
              <a:buNone/>
              <a:defRPr/>
            </a:lvl3pPr>
            <a:lvl4pPr indent="0" marL="1371600">
              <a:buFontTx/>
              <a:buNone/>
              <a:defRPr/>
            </a:lvl4pPr>
            <a:lvl5pPr indent="0" marL="1828800">
              <a:buFontTx/>
              <a:buNone/>
              <a:defRPr/>
            </a:lvl5pPr>
          </a:lstStyle>
          <a:p>
            <a:pPr lvl="0"/>
            <a:r>
              <a:rPr lang="en-US" smtClean="0"/>
              <a:t>Click to edit Master text styles</a:t>
            </a:r>
          </a:p>
        </p:txBody>
      </p:sp>
      <p:sp>
        <p:nvSpPr>
          <p:cNvPr id="4" name="Text Placeholder 3"/>
          <p:cNvSpPr>
            <a:spLocks noGrp="1"/>
          </p:cNvSpPr>
          <p:nvPr>
            <p:ph idx="2" sz="half" type="body"/>
          </p:nvPr>
        </p:nvSpPr>
        <p:spPr>
          <a:xfrm>
            <a:off x="2589213" y="5181600"/>
            <a:ext cx="8915400" cy="729622"/>
          </a:xfrm>
        </p:spPr>
        <p:txBody>
          <a:bodyPr anchor="t" bIns="45720" lIns="91440" numCol="1"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11" name="Freeform 11"/>
          <p:cNvSpPr/>
          <p:nvPr/>
        </p:nvSpPr>
        <p:spPr>
          <a:xfrm flipV="1">
            <a:off x="-4189" y="491172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idx="12" sz="quarter" type="sldNum"/>
          </p:nvPr>
        </p:nvSpPr>
        <p:spPr>
          <a:xfrm>
            <a:off x="531812" y="4983087"/>
            <a:ext cx="779767" cy="365125"/>
          </a:xfrm>
        </p:spPr>
        <p:txBody>
          <a:bodyPr numCol="1"/>
          <a:lstStyle/>
          <a:p>
            <a:fld id="{D57F1E4F-1CFF-5643-939E-217C01CDF565}" type="slidenum">
              <a:rPr dirty="0" lang="en-US"/>
              <a:pPr/>
              <a:t>‹#›</a:t>
            </a:fld>
            <a:endParaRPr dirty="0" lang="en-US"/>
          </a:p>
        </p:txBody>
      </p:sp>
      <p:sp>
        <p:nvSpPr>
          <p:cNvPr id="17" name="TextBox 16"/>
          <p:cNvSpPr txBox="1"/>
          <p:nvPr/>
        </p:nvSpPr>
        <p:spPr>
          <a:xfrm>
            <a:off x="2467652" y="648005"/>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numCol="1">
            <a:normAutofit/>
          </a:bodyPr>
          <a:lstStyle>
            <a:lvl1pPr algn="l">
              <a:defRPr b="0" sz="4800"/>
            </a:lvl1pPr>
          </a:lstStyle>
          <a:p>
            <a:r>
              <a:rPr lang="en-US" smtClean="0"/>
              <a:t>Click to edit Master title style</a:t>
            </a:r>
            <a:endParaRPr dirty="0" lang="en-US"/>
          </a:p>
        </p:txBody>
      </p:sp>
      <p:sp>
        <p:nvSpPr>
          <p:cNvPr id="21" name="Text Placeholder 9"/>
          <p:cNvSpPr>
            <a:spLocks noGrp="1"/>
          </p:cNvSpPr>
          <p:nvPr>
            <p:ph idx="13" sz="quarter" type="body"/>
          </p:nvPr>
        </p:nvSpPr>
        <p:spPr>
          <a:xfrm>
            <a:off x="2589212" y="4343400"/>
            <a:ext cx="8915400" cy="838200"/>
          </a:xfrm>
        </p:spPr>
        <p:txBody>
          <a:bodyPr anchor="b" numCol="1">
            <a:noAutofit/>
          </a:bodyPr>
          <a:lstStyle>
            <a:lvl1pPr indent="0" marL="0">
              <a:buFontTx/>
              <a:buNone/>
              <a:defRPr sz="2400">
                <a:solidFill>
                  <a:schemeClr val="accent1"/>
                </a:solidFill>
              </a:defRPr>
            </a:lvl1pPr>
            <a:lvl2pPr indent="0" marL="457200">
              <a:buFontTx/>
              <a:buNone/>
              <a:defRPr/>
            </a:lvl2pPr>
            <a:lvl3pPr indent="0" marL="914400">
              <a:buFontTx/>
              <a:buNone/>
              <a:defRPr/>
            </a:lvl3pPr>
            <a:lvl4pPr indent="0" marL="1371600">
              <a:buFontTx/>
              <a:buNone/>
              <a:defRPr/>
            </a:lvl4pPr>
            <a:lvl5pPr indent="0" marL="1828800">
              <a:buFontTx/>
              <a:buNone/>
              <a:defRPr/>
            </a:lvl5pPr>
          </a:lstStyle>
          <a:p>
            <a:pPr lvl="0"/>
            <a:r>
              <a:rPr lang="en-US" smtClean="0"/>
              <a:t>Click to edit Master text styles</a:t>
            </a:r>
          </a:p>
        </p:txBody>
      </p:sp>
      <p:sp>
        <p:nvSpPr>
          <p:cNvPr id="4" name="Text Placeholder 3"/>
          <p:cNvSpPr>
            <a:spLocks noGrp="1"/>
          </p:cNvSpPr>
          <p:nvPr>
            <p:ph idx="2" sz="half" type="body"/>
          </p:nvPr>
        </p:nvSpPr>
        <p:spPr>
          <a:xfrm>
            <a:off x="2589213" y="5181600"/>
            <a:ext cx="8915400" cy="729622"/>
          </a:xfrm>
        </p:spPr>
        <p:txBody>
          <a:bodyPr anchor="t" bIns="45720" lIns="91440" numCol="1"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9" name="Freeform 11"/>
          <p:cNvSpPr/>
          <p:nvPr/>
        </p:nvSpPr>
        <p:spPr>
          <a:xfrm flipV="1">
            <a:off x="-4189" y="491172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idx="12" sz="quarter" type="sldNum"/>
          </p:nvPr>
        </p:nvSpPr>
        <p:spPr>
          <a:xfrm>
            <a:off x="531812" y="4983087"/>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dirty="0" lang="en-US"/>
          </a:p>
        </p:txBody>
      </p:sp>
      <p:sp>
        <p:nvSpPr>
          <p:cNvPr id="3" name="Vertical Text Placeholder 2"/>
          <p:cNvSpPr>
            <a:spLocks noGrp="1"/>
          </p:cNvSpPr>
          <p:nvPr>
            <p:ph idx="1" orient="vert" type="body"/>
          </p:nvPr>
        </p:nvSpPr>
        <p:spPr/>
        <p:txBody>
          <a:bodyPr anchor="t"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8"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9294812" y="627405"/>
            <a:ext cx="2207601" cy="5283817"/>
          </a:xfrm>
        </p:spPr>
        <p:txBody>
          <a:bodyPr anchor="ctr" numCol="1" vert="eaVert"/>
          <a:lstStyle/>
          <a:p>
            <a:r>
              <a:rPr lang="en-US" smtClean="0"/>
              <a:t>Click to edit Master title style</a:t>
            </a:r>
            <a:endParaRPr dirty="0" lang="en-US"/>
          </a:p>
        </p:txBody>
      </p:sp>
      <p:sp>
        <p:nvSpPr>
          <p:cNvPr id="3" name="Vertical Text Placeholder 2"/>
          <p:cNvSpPr>
            <a:spLocks noGrp="1"/>
          </p:cNvSpPr>
          <p:nvPr>
            <p:ph idx="1" orient="vert" type="body"/>
          </p:nvPr>
        </p:nvSpPr>
        <p:spPr>
          <a:xfrm>
            <a:off x="2589212" y="627405"/>
            <a:ext cx="6477000" cy="5283817"/>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8"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numCol="1"/>
          <a:lstStyle/>
          <a:p>
            <a:r>
              <a:rPr lang="en-US" smtClean="0"/>
              <a:t>Click to edit Master title style</a:t>
            </a:r>
            <a:endParaRPr dirty="0" lang="en-US"/>
          </a:p>
        </p:txBody>
      </p:sp>
      <p:sp>
        <p:nvSpPr>
          <p:cNvPr id="3" name="Content Placeholder 2"/>
          <p:cNvSpPr>
            <a:spLocks noGrp="1"/>
          </p:cNvSpPr>
          <p:nvPr>
            <p:ph idx="1"/>
          </p:nvPr>
        </p:nvSpPr>
        <p:spPr>
          <a:xfrm>
            <a:off x="2589212" y="2133600"/>
            <a:ext cx="8915400" cy="3777622"/>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8"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numCol="1"/>
          <a:lstStyle>
            <a:lvl1pPr algn="l">
              <a:defRPr b="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2589212" y="3530129"/>
            <a:ext cx="8915399" cy="860400"/>
          </a:xfrm>
        </p:spPr>
        <p:txBody>
          <a:bodyPr anchor="t" numCol="1"/>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9" name="Freeform 11"/>
          <p:cNvSpPr/>
          <p:nvPr/>
        </p:nvSpPr>
        <p:spPr>
          <a:xfrm flipV="1">
            <a:off x="-4189" y="31781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idx="12" sz="quarter" type="sldNum"/>
          </p:nvPr>
        </p:nvSpPr>
        <p:spPr>
          <a:xfrm>
            <a:off x="531812" y="3244139"/>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numCol="1"/>
          <a:lstStyle/>
          <a:p>
            <a:r>
              <a:rPr lang="en-US" smtClean="0"/>
              <a:t>Click to edit Master title style</a:t>
            </a:r>
            <a:endParaRPr dirty="0" lang="en-US"/>
          </a:p>
        </p:txBody>
      </p:sp>
      <p:sp>
        <p:nvSpPr>
          <p:cNvPr id="3" name="Content Placeholder 2"/>
          <p:cNvSpPr>
            <a:spLocks noGrp="1"/>
          </p:cNvSpPr>
          <p:nvPr>
            <p:ph idx="1" sz="half"/>
          </p:nvPr>
        </p:nvSpPr>
        <p:spPr>
          <a:xfrm>
            <a:off x="2589212" y="2133600"/>
            <a:ext cx="4313864" cy="3777622"/>
          </a:xfrm>
        </p:spPr>
        <p:txBody>
          <a:bodyP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Content Placeholder 3"/>
          <p:cNvSpPr>
            <a:spLocks noGrp="1"/>
          </p:cNvSpPr>
          <p:nvPr>
            <p:ph idx="2" sz="half"/>
          </p:nvPr>
        </p:nvSpPr>
        <p:spPr>
          <a:xfrm>
            <a:off x="7190747" y="2126222"/>
            <a:ext cx="4313864" cy="3777622"/>
          </a:xfrm>
        </p:spPr>
        <p:txBody>
          <a:bodyP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Date Placeholder 4"/>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10"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idx="12" sz="quarter" type="sldNum"/>
          </p:nvPr>
        </p:nvSpPr>
        <p:spPr>
          <a:xfrm>
            <a:off x="531812" y="787782"/>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numCol="1"/>
          <a:lstStyle/>
          <a:p>
            <a:r>
              <a:rPr lang="en-US" smtClean="0"/>
              <a:t>Click to edit Master title style</a:t>
            </a:r>
            <a:endParaRPr dirty="0" lang="en-US"/>
          </a:p>
        </p:txBody>
      </p:sp>
      <p:sp>
        <p:nvSpPr>
          <p:cNvPr id="3" name="Text Placeholder 2"/>
          <p:cNvSpPr>
            <a:spLocks noGrp="1"/>
          </p:cNvSpPr>
          <p:nvPr>
            <p:ph idx="1" type="body"/>
          </p:nvPr>
        </p:nvSpPr>
        <p:spPr>
          <a:xfrm>
            <a:off x="2939373" y="1972703"/>
            <a:ext cx="3992732" cy="576262"/>
          </a:xfrm>
        </p:spPr>
        <p:txBody>
          <a:bodyPr anchor="b" numCol="1">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2589212" y="2548966"/>
            <a:ext cx="4342893" cy="3354060"/>
          </a:xfrm>
        </p:spPr>
        <p:txBody>
          <a:bodyP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7506629" y="1969475"/>
            <a:ext cx="3999001" cy="576262"/>
          </a:xfrm>
        </p:spPr>
        <p:txBody>
          <a:bodyPr anchor="b" numCol="1">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7166957" y="2545738"/>
            <a:ext cx="4338674" cy="3354060"/>
          </a:xfrm>
        </p:spPr>
        <p:txBody>
          <a:bodyP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12"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idx="12" sz="quarter" type="sldNum"/>
          </p:nvPr>
        </p:nvSpPr>
        <p:spPr>
          <a:xfrm>
            <a:off x="531812" y="787782"/>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dirty="0" lang="en-US"/>
          </a:p>
        </p:txBody>
      </p:sp>
      <p:sp>
        <p:nvSpPr>
          <p:cNvPr id="3" name="Date Placeholder 2"/>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4" name="Footer Placeholder 3"/>
          <p:cNvSpPr>
            <a:spLocks noGrp="1"/>
          </p:cNvSpPr>
          <p:nvPr>
            <p:ph idx="11" sz="quarter" type="ftr"/>
          </p:nvPr>
        </p:nvSpPr>
        <p:spPr/>
        <p:txBody>
          <a:bodyPr numCol="1"/>
          <a:lstStyle/>
          <a:p>
            <a:endParaRPr dirty="0" lang="en-US"/>
          </a:p>
        </p:txBody>
      </p:sp>
      <p:sp>
        <p:nvSpPr>
          <p:cNvPr id="7"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3" name="Footer Placeholder 2"/>
          <p:cNvSpPr>
            <a:spLocks noGrp="1"/>
          </p:cNvSpPr>
          <p:nvPr>
            <p:ph idx="11" sz="quarter" type="ftr"/>
          </p:nvPr>
        </p:nvSpPr>
        <p:spPr/>
        <p:txBody>
          <a:bodyPr numCol="1"/>
          <a:lstStyle/>
          <a:p>
            <a:endParaRPr dirty="0" lang="en-US"/>
          </a:p>
        </p:txBody>
      </p:sp>
      <p:sp>
        <p:nvSpPr>
          <p:cNvPr id="6"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numCol="1"/>
          <a:lstStyle>
            <a:lvl1pPr algn="l">
              <a:defRPr b="0" sz="2000"/>
            </a:lvl1pPr>
          </a:lstStyle>
          <a:p>
            <a:r>
              <a:rPr lang="en-US" smtClean="0"/>
              <a:t>Click to edit Master title style</a:t>
            </a:r>
            <a:endParaRPr dirty="0" lang="en-US"/>
          </a:p>
        </p:txBody>
      </p:sp>
      <p:sp>
        <p:nvSpPr>
          <p:cNvPr id="3" name="Content Placeholder 2"/>
          <p:cNvSpPr>
            <a:spLocks noGrp="1"/>
          </p:cNvSpPr>
          <p:nvPr>
            <p:ph idx="1"/>
          </p:nvPr>
        </p:nvSpPr>
        <p:spPr>
          <a:xfrm>
            <a:off x="6323012" y="446088"/>
            <a:ext cx="5181600" cy="5414963"/>
          </a:xfrm>
        </p:spPr>
        <p:txBody>
          <a:bodyPr anchor="ct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Text Placeholder 3"/>
          <p:cNvSpPr>
            <a:spLocks noGrp="1"/>
          </p:cNvSpPr>
          <p:nvPr>
            <p:ph idx="2" sz="half" type="body"/>
          </p:nvPr>
        </p:nvSpPr>
        <p:spPr>
          <a:xfrm>
            <a:off x="2589212" y="1598613"/>
            <a:ext cx="3505199" cy="4262436"/>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9" name="Freeform 11"/>
          <p:cNvSpPr/>
          <p:nvPr/>
        </p:nvSpPr>
        <p:spPr>
          <a:xfrm flipV="1">
            <a:off x="-4189" y="71437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numCol="1">
            <a:normAutofit/>
          </a:bodyPr>
          <a:lstStyle>
            <a:lvl1pPr algn="l">
              <a:defRPr b="0" sz="2400"/>
            </a:lvl1pPr>
          </a:lstStyle>
          <a:p>
            <a:r>
              <a:rPr lang="en-US" smtClean="0"/>
              <a:t>Click to edit Master title style</a:t>
            </a:r>
            <a:endParaRPr dirty="0" lang="en-US"/>
          </a:p>
        </p:txBody>
      </p:sp>
      <p:sp>
        <p:nvSpPr>
          <p:cNvPr id="3" name="Picture Placeholder 2"/>
          <p:cNvSpPr>
            <a:spLocks noChangeAspect="1" noGrp="1"/>
          </p:cNvSpPr>
          <p:nvPr>
            <p:ph idx="1" type="pic"/>
          </p:nvPr>
        </p:nvSpPr>
        <p:spPr>
          <a:xfrm>
            <a:off x="2589212" y="634965"/>
            <a:ext cx="8915400" cy="3854970"/>
          </a:xfrm>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4" name="Text Placeholder 3"/>
          <p:cNvSpPr>
            <a:spLocks noGrp="1"/>
          </p:cNvSpPr>
          <p:nvPr>
            <p:ph idx="2" sz="half" type="body"/>
          </p:nvPr>
        </p:nvSpPr>
        <p:spPr>
          <a:xfrm>
            <a:off x="2589213" y="5367338"/>
            <a:ext cx="8915400" cy="493712"/>
          </a:xfrm>
        </p:spPr>
        <p:txBody>
          <a:bodyPr numCol="1">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8/19/2022</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9" name="Freeform 11"/>
          <p:cNvSpPr/>
          <p:nvPr/>
        </p:nvSpPr>
        <p:spPr>
          <a:xfrm flipV="1">
            <a:off x="-4189" y="4911725"/>
            <a:ext cx="1588527" cy="507297"/>
          </a:xfrm>
          <a:custGeom>
            <a:avLst/>
            <a:gdLst/>
            <a:ahLst/>
            <a:cxnLst/>
            <a:rect b="b" l="l" r="r" t="t"/>
            <a:pathLst>
              <a:path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idx="12" sz="quarter" type="sldNum"/>
          </p:nvPr>
        </p:nvSpPr>
        <p:spPr>
          <a:xfrm>
            <a:off x="531812" y="4983087"/>
            <a:ext cx="779767" cy="365125"/>
          </a:xfrm>
        </p:spPr>
        <p:txBody>
          <a:bodyPr numCol="1"/>
          <a:lstStyle/>
          <a:p>
            <a:fld id="{D57F1E4F-1CFF-5643-939E-217C01CDF565}" type="slidenum">
              <a:rPr dirty="0" lang="en-US"/>
              <a:pPr/>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7" Target="../slideLayouts/slideLayout16.xml" Type="http://schemas.openxmlformats.org/officeDocument/2006/relationships/slideLayout"/><Relationship Id="rId16" Target="../slideLayouts/slideLayout15.xml" Type="http://schemas.openxmlformats.org/officeDocument/2006/relationships/slideLayout"/><Relationship Id="rId15" Target="../slideLayouts/slideLayout14.xml" Type="http://schemas.openxmlformats.org/officeDocument/2006/relationships/slideLayout"/><Relationship Id="rId14" Target="../slideLayouts/slideLayout13.xml" Type="http://schemas.openxmlformats.org/officeDocument/2006/relationships/slideLayout"/><Relationship Id="rId13" Target="../slideLayouts/slideLayout12.xml" Type="http://schemas.openxmlformats.org/officeDocument/2006/relationships/slideLayout"/><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a:xfrm>
              <a:off x="2487613" y="2284413"/>
              <a:ext cx="85725" cy="533400"/>
            </a:xfrm>
            <a:custGeom>
              <a:avLst/>
              <a:gdLst/>
              <a:ahLst/>
              <a:cxnLst/>
              <a:rect b="b" l="0" r="r" t="0"/>
              <a:pathLst>
                <a:path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a:xfrm>
              <a:off x="2597151" y="2779713"/>
              <a:ext cx="550863" cy="1978025"/>
            </a:xfrm>
            <a:custGeom>
              <a:avLst/>
              <a:gdLst/>
              <a:ahLst/>
              <a:cxnLst/>
              <a:rect b="b" l="0" r="r" t="0"/>
              <a:pathLst>
                <a:path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a:xfrm>
              <a:off x="3175001" y="4730750"/>
              <a:ext cx="519113" cy="1209675"/>
            </a:xfrm>
            <a:custGeom>
              <a:avLst/>
              <a:gdLst/>
              <a:ahLst/>
              <a:cxnLst/>
              <a:rect b="b" l="0" r="r" t="0"/>
              <a:pathLst>
                <a:path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a:xfrm>
              <a:off x="3305176" y="5630863"/>
              <a:ext cx="146050" cy="309563"/>
            </a:xfrm>
            <a:custGeom>
              <a:avLst/>
              <a:gdLst/>
              <a:ahLst/>
              <a:cxnLst/>
              <a:rect b="b" l="0" r="r" t="0"/>
              <a:pathLst>
                <a:path h="79" w="37">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a:xfrm>
              <a:off x="2573338" y="2817813"/>
              <a:ext cx="700088" cy="2835275"/>
            </a:xfrm>
            <a:custGeom>
              <a:avLst/>
              <a:gdLst/>
              <a:ahLst/>
              <a:cxnLst/>
              <a:rect b="b" l="0" r="r" t="0"/>
              <a:pathLst>
                <a:path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a:xfrm>
              <a:off x="2506663" y="285750"/>
              <a:ext cx="90488" cy="2493963"/>
            </a:xfrm>
            <a:custGeom>
              <a:avLst/>
              <a:gdLst/>
              <a:ahLst/>
              <a:cxnLst/>
              <a:rect b="b" l="0" r="r" t="0"/>
              <a:pathLst>
                <a:path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a:xfrm>
              <a:off x="2554288" y="2598738"/>
              <a:ext cx="66675" cy="420688"/>
            </a:xfrm>
            <a:custGeom>
              <a:avLst/>
              <a:gdLst/>
              <a:ahLst/>
              <a:cxnLst/>
              <a:rect b="b" l="0" r="r" t="0"/>
              <a:pathLst>
                <a:path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a:xfrm>
              <a:off x="3143251" y="4757738"/>
              <a:ext cx="161925" cy="873125"/>
            </a:xfrm>
            <a:custGeom>
              <a:avLst/>
              <a:gdLst/>
              <a:ahLst/>
              <a:cxnLst/>
              <a:rect b="b" l="0" r="r" t="0"/>
              <a:pathLst>
                <a:path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a:xfrm>
              <a:off x="3148013" y="1282700"/>
              <a:ext cx="1768475" cy="3448050"/>
            </a:xfrm>
            <a:custGeom>
              <a:avLst/>
              <a:gdLst/>
              <a:ahLst/>
              <a:cxnLst/>
              <a:rect b="b" l="0" r="r" t="0"/>
              <a:pathLst>
                <a:path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a:xfrm>
              <a:off x="3273426" y="5653088"/>
              <a:ext cx="138113" cy="287338"/>
            </a:xfrm>
            <a:custGeom>
              <a:avLst/>
              <a:gdLst/>
              <a:ahLst/>
              <a:cxnLst/>
              <a:rect b="b" l="0" r="r" t="0"/>
              <a:pathLst>
                <a:path h="73" w="35">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a:xfrm>
              <a:off x="3143251" y="4656138"/>
              <a:ext cx="31750" cy="188913"/>
            </a:xfrm>
            <a:custGeom>
              <a:avLst/>
              <a:gdLst/>
              <a:ahLst/>
              <a:cxnLst/>
              <a:rect b="b" l="0" r="r" t="0"/>
              <a:pathLst>
                <a:path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a:xfrm>
              <a:off x="3211513" y="5410200"/>
              <a:ext cx="203200" cy="530225"/>
            </a:xfrm>
            <a:custGeom>
              <a:avLst/>
              <a:gdLst/>
              <a:ahLst/>
              <a:cxnLst/>
              <a:rect b="b" l="0" r="r" t="0"/>
              <a:pathLst>
                <a:path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a:xfrm>
              <a:off x="6627813" y="194833"/>
              <a:ext cx="409575" cy="3646488"/>
            </a:xfrm>
            <a:custGeom>
              <a:avLst/>
              <a:gdLst/>
              <a:ahLst/>
              <a:cxnLst/>
              <a:rect b="b" l="0" r="r" t="0"/>
              <a:pathLst>
                <a:path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a:xfrm>
              <a:off x="7061201" y="3771900"/>
              <a:ext cx="350838" cy="1309688"/>
            </a:xfrm>
            <a:custGeom>
              <a:avLst/>
              <a:gdLst/>
              <a:ahLst/>
              <a:cxnLst/>
              <a:rect b="b" l="0" r="r" t="0"/>
              <a:pathLst>
                <a:path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a:xfrm>
              <a:off x="7439026" y="5053013"/>
              <a:ext cx="357188" cy="820738"/>
            </a:xfrm>
            <a:custGeom>
              <a:avLst/>
              <a:gdLst/>
              <a:ahLst/>
              <a:cxnLst/>
              <a:rect b="b" l="0" r="r" t="0"/>
              <a:pathLst>
                <a:path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a:xfrm>
              <a:off x="7037388" y="3811588"/>
              <a:ext cx="457200" cy="1852613"/>
            </a:xfrm>
            <a:custGeom>
              <a:avLst/>
              <a:gdLst/>
              <a:ahLst/>
              <a:cxnLst/>
              <a:rect b="b" l="0" r="r" t="0"/>
              <a:pathLst>
                <a:path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a:xfrm>
              <a:off x="6992938" y="1263650"/>
              <a:ext cx="144463" cy="2508250"/>
            </a:xfrm>
            <a:custGeom>
              <a:avLst/>
              <a:gdLst/>
              <a:ahLst/>
              <a:cxnLst/>
              <a:rect b="b" l="0" r="r" t="0"/>
              <a:pathLst>
                <a:path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a:xfrm>
              <a:off x="7526338" y="5640388"/>
              <a:ext cx="111125" cy="233363"/>
            </a:xfrm>
            <a:custGeom>
              <a:avLst/>
              <a:gdLst/>
              <a:ahLst/>
              <a:cxnLst/>
              <a:rect b="b" l="0" r="r" t="0"/>
              <a:pathLst>
                <a:path h="59" w="28">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a:xfrm>
              <a:off x="7021513" y="3598863"/>
              <a:ext cx="68263" cy="423863"/>
            </a:xfrm>
            <a:custGeom>
              <a:avLst/>
              <a:gdLst/>
              <a:ahLst/>
              <a:cxnLst/>
              <a:rect b="b" l="0" r="r" t="0"/>
              <a:pathLst>
                <a:path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a:xfrm>
              <a:off x="7412038" y="2801938"/>
              <a:ext cx="1168400" cy="2251075"/>
            </a:xfrm>
            <a:custGeom>
              <a:avLst/>
              <a:gdLst/>
              <a:ahLst/>
              <a:cxnLst/>
              <a:rect b="b" l="0" r="r" t="0"/>
              <a:pathLst>
                <a:path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a:xfrm>
              <a:off x="7494588" y="5664200"/>
              <a:ext cx="100013" cy="209550"/>
            </a:xfrm>
            <a:custGeom>
              <a:avLst/>
              <a:gdLst/>
              <a:ahLst/>
              <a:cxnLst/>
              <a:rect b="b" l="0" r="r" t="0"/>
              <a:pathLst>
                <a:path h="53" w="25">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a:xfrm>
              <a:off x="7412038" y="5081588"/>
              <a:ext cx="114300" cy="558800"/>
            </a:xfrm>
            <a:custGeom>
              <a:avLst/>
              <a:gdLst/>
              <a:ahLst/>
              <a:cxnLst/>
              <a:rect b="b" l="0" r="r" t="0"/>
              <a:pathLst>
                <a:path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a:xfrm>
              <a:off x="7412038" y="4978400"/>
              <a:ext cx="31750" cy="188913"/>
            </a:xfrm>
            <a:custGeom>
              <a:avLst/>
              <a:gdLst/>
              <a:ahLst/>
              <a:cxnLst/>
              <a:rect b="b" l="0" r="r" t="0"/>
              <a:pathLst>
                <a:path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a:xfrm>
              <a:off x="7439026" y="5434013"/>
              <a:ext cx="174625" cy="439738"/>
            </a:xfrm>
            <a:custGeom>
              <a:avLst/>
              <a:gdLst/>
              <a:ahLst/>
              <a:cxnLst/>
              <a:rect b="b" l="0" r="r" t="0"/>
              <a:pathLst>
                <a:path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anchor="t" bIns="45720" lIns="91440" numCol="1"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2589212" y="2133600"/>
            <a:ext cx="8915400" cy="3886200"/>
          </a:xfrm>
          <a:prstGeom prst="rect">
            <a:avLst/>
          </a:prstGeom>
        </p:spPr>
        <p:txBody>
          <a:bodyPr bIns="45720" lIns="91440" numCol="1"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2" sz="half" type="dt"/>
          </p:nvPr>
        </p:nvSpPr>
        <p:spPr>
          <a:xfrm>
            <a:off x="10361612" y="6130437"/>
            <a:ext cx="1146283" cy="370396"/>
          </a:xfrm>
          <a:prstGeom prst="rect">
            <a:avLst/>
          </a:prstGeom>
        </p:spPr>
        <p:txBody>
          <a:bodyPr anchor="ctr" bIns="45720" lIns="91440" numCol="1" rIns="91440" rtlCol="0" tIns="45720" vert="horz"/>
          <a:lstStyle>
            <a:lvl1pPr algn="r">
              <a:defRPr sz="900">
                <a:solidFill>
                  <a:schemeClr val="tx1">
                    <a:tint val="75000"/>
                  </a:schemeClr>
                </a:solidFill>
              </a:defRPr>
            </a:lvl1pPr>
          </a:lstStyle>
          <a:p>
            <a:fld id="{B61BEF0D-F0BB-DE4B-95CE-6DB70DBA9567}" type="datetimeFigureOut">
              <a:rPr dirty="0" lang="en-US"/>
              <a:pPr/>
              <a:t>8/19/2022</a:t>
            </a:fld>
            <a:endParaRPr dirty="0" lang="en-US"/>
          </a:p>
        </p:txBody>
      </p:sp>
      <p:sp>
        <p:nvSpPr>
          <p:cNvPr id="5" name="Footer Placeholder 4"/>
          <p:cNvSpPr>
            <a:spLocks noGrp="1"/>
          </p:cNvSpPr>
          <p:nvPr>
            <p:ph idx="3" sz="quarter" type="ftr"/>
          </p:nvPr>
        </p:nvSpPr>
        <p:spPr>
          <a:xfrm>
            <a:off x="2589212" y="6135808"/>
            <a:ext cx="7619999" cy="365125"/>
          </a:xfrm>
          <a:prstGeom prst="rect">
            <a:avLst/>
          </a:prstGeom>
        </p:spPr>
        <p:txBody>
          <a:bodyPr anchor="ctr" bIns="45720" lIns="91440" numCol="1" rIns="91440" rtlCol="0" tIns="45720" vert="horz"/>
          <a:lstStyle>
            <a:lvl1pPr algn="l">
              <a:defRPr sz="9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bwMode="gray">
          <a:xfrm>
            <a:off x="531812" y="787782"/>
            <a:ext cx="779767" cy="365125"/>
          </a:xfrm>
          <a:prstGeom prst="rect">
            <a:avLst/>
          </a:prstGeom>
        </p:spPr>
        <p:txBody>
          <a:bodyPr anchor="ctr" bIns="45720" lIns="91440" numCol="1" rIns="91440" rtlCol="0" tIns="45720" vert="horz"/>
          <a:lstStyle>
            <a:lvl1pPr algn="r">
              <a:defRPr sz="2000">
                <a:solidFill>
                  <a:srgbClr val="FEFFFF"/>
                </a:solidFill>
              </a:defRPr>
            </a:lvl1pPr>
          </a:lstStyle>
          <a:p>
            <a:fld id="{D57F1E4F-1CFF-5643-939E-217C01CDF56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xStyles>
    <p:titleStyle>
      <a:lvl1pPr algn="l" defTabSz="457200" eaLnBrk="1" hangingPunct="1" latinLnBrk="0" rtl="0">
        <a:spcBef>
          <a:spcPct val="0"/>
        </a:spcBef>
        <a:buNone/>
        <a:defRPr kern="1200" sz="36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arget="../media/image1.jpe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7.pn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3" Target="../media/image9.png" Type="http://schemas.openxmlformats.org/officeDocument/2006/relationships/image"/><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3" Target="../media/image11.png" Type="http://schemas.openxmlformats.org/officeDocument/2006/relationships/image"/><Relationship Id="rId2" Target="../media/image10.pn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2" Target="../media/image12.pn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normAutofit/>
          </a:bodyPr>
          <a:lstStyle/>
          <a:p>
            <a:r>
              <a:rPr b="1" dirty="0" lang="en-US"/>
              <a:t/>
            </a:r>
            <a:br>
              <a:rPr b="1" dirty="0" lang="en-US"/>
            </a:br>
            <a:endParaRPr dirty="0" lang="en-US"/>
          </a:p>
        </p:txBody>
      </p:sp>
      <p:sp>
        <p:nvSpPr>
          <p:cNvPr id="3" name="Subtitle 2"/>
          <p:cNvSpPr>
            <a:spLocks noGrp="1"/>
          </p:cNvSpPr>
          <p:nvPr>
            <p:ph idx="1" type="subTitle"/>
          </p:nvPr>
        </p:nvSpPr>
        <p:spPr/>
        <p:txBody>
          <a:bodyPr numCol="1">
            <a:noAutofit/>
          </a:bodyPr>
          <a:lstStyle/>
          <a:p>
            <a:r>
              <a:rPr b="1" sz="3600">
                <a:solidFill>
                  <a:srgbClr val="FF0000"/>
                </a:solidFill>
              </a:rPr>
              <a:t>Health Insurance Premium Prediction</a:t>
            </a:r>
            <a:endParaRPr dirty="0" lang="en-US" sz="4800"/>
          </a:p>
        </p:txBody>
      </p:sp>
      <p:pic>
        <p:nvPicPr>
          <p:cNvPr descr="Project Submission logo.jpg" id="4" name="Picture 3"/>
          <p:cNvPicPr>
            <a:picLocks noChangeAspect="1"/>
          </p:cNvPicPr>
          <p:nvPr/>
        </p:nvPicPr>
        <p:blipFill>
          <a:blip r:embed="rId2"/>
          <a:stretch>
            <a:fillRect/>
          </a:stretch>
        </p:blipFill>
        <p:spPr>
          <a:xfrm>
            <a:off x="310552" y="543464"/>
            <a:ext cx="11533516" cy="3994030"/>
          </a:xfrm>
          <a:prstGeom prst="rect">
            <a:avLst/>
          </a:prstGeom>
        </p:spPr>
      </p:pic>
    </p:spTree>
    <p:extLst>
      <p:ext uri="{BB962C8B-B14F-4D97-AF65-F5344CB8AC3E}">
        <p14:creationId xmlns="" xmlns:p14="http://schemas.microsoft.com/office/powerpoint/2010/main" val="103138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Installation</a:t>
            </a:r>
            <a:endParaRPr dirty="0" lang="en-US"/>
          </a:p>
        </p:txBody>
      </p:sp>
      <p:sp>
        <p:nvSpPr>
          <p:cNvPr id="3" name="Content Placeholder 2"/>
          <p:cNvSpPr>
            <a:spLocks noGrp="1"/>
          </p:cNvSpPr>
          <p:nvPr>
            <p:ph idx="1"/>
          </p:nvPr>
        </p:nvSpPr>
        <p:spPr/>
        <p:txBody>
          <a:bodyPr numCol="1">
            <a:normAutofit fontScale="85000" lnSpcReduction="10000"/>
          </a:bodyPr>
          <a:lstStyle/>
          <a:p>
            <a:r>
              <a:rPr dirty="0" lang="en-US"/>
              <a:t>import pandas as </a:t>
            </a:r>
            <a:r>
              <a:rPr dirty="0" err="1" lang="en-US"/>
              <a:t>pd</a:t>
            </a:r>
            <a:r>
              <a:rPr dirty="0" lang="en-US"/>
              <a:t>					 # to extract data from dataset(.csv file)</a:t>
            </a:r>
          </a:p>
          <a:p>
            <a:r>
              <a:rPr dirty="0" lang="en-US"/>
              <a:t>import </a:t>
            </a:r>
            <a:r>
              <a:rPr dirty="0" err="1" lang="en-US"/>
              <a:t>csv</a:t>
            </a:r>
            <a:r>
              <a:rPr dirty="0" lang="en-US"/>
              <a:t>							 #used to read and write to </a:t>
            </a:r>
            <a:r>
              <a:rPr dirty="0" err="1" lang="en-US"/>
              <a:t>csv</a:t>
            </a:r>
            <a:r>
              <a:rPr dirty="0" lang="en-US"/>
              <a:t> files</a:t>
            </a:r>
          </a:p>
          <a:p>
            <a:r>
              <a:rPr dirty="0" lang="en-US"/>
              <a:t>import </a:t>
            </a:r>
            <a:r>
              <a:rPr dirty="0" err="1" lang="en-US"/>
              <a:t>numpy</a:t>
            </a:r>
            <a:r>
              <a:rPr dirty="0" lang="en-US"/>
              <a:t> as </a:t>
            </a:r>
            <a:r>
              <a:rPr dirty="0" err="1" lang="en-US"/>
              <a:t>np</a:t>
            </a:r>
            <a:r>
              <a:rPr dirty="0" lang="en-US"/>
              <a:t>					 #used to convert input into </a:t>
            </a:r>
            <a:r>
              <a:rPr dirty="0" err="1" lang="en-US"/>
              <a:t>numpy</a:t>
            </a:r>
            <a:r>
              <a:rPr dirty="0" lang="en-US"/>
              <a:t> arrays to be fed to the model</a:t>
            </a:r>
          </a:p>
          <a:p>
            <a:r>
              <a:rPr dirty="0" lang="en-US"/>
              <a:t>import </a:t>
            </a:r>
            <a:r>
              <a:rPr dirty="0" err="1" lang="en-US"/>
              <a:t>matplotlib.pyplot</a:t>
            </a:r>
            <a:r>
              <a:rPr dirty="0" lang="en-US"/>
              <a:t> as </a:t>
            </a:r>
            <a:r>
              <a:rPr dirty="0" err="1" lang="en-US"/>
              <a:t>plt</a:t>
            </a:r>
            <a:r>
              <a:rPr dirty="0" lang="en-US"/>
              <a:t>		 #to plot/visualize sales data and sales forecasting</a:t>
            </a:r>
          </a:p>
          <a:p>
            <a:r>
              <a:rPr dirty="0" lang="en-US"/>
              <a:t>import </a:t>
            </a:r>
            <a:r>
              <a:rPr dirty="0" err="1" lang="en-US"/>
              <a:t>tensorflow</a:t>
            </a:r>
            <a:r>
              <a:rPr dirty="0" lang="en-US"/>
              <a:t> as </a:t>
            </a:r>
            <a:r>
              <a:rPr dirty="0" err="1" lang="en-US"/>
              <a:t>tf</a:t>
            </a:r>
            <a:r>
              <a:rPr dirty="0" lang="en-US"/>
              <a:t>				 # acts as the framework upon which this model is built</a:t>
            </a:r>
          </a:p>
          <a:p>
            <a:r>
              <a:rPr dirty="0" lang="en-US"/>
              <a:t>from </a:t>
            </a:r>
            <a:r>
              <a:rPr dirty="0" err="1" lang="en-US"/>
              <a:t>tensorflow</a:t>
            </a:r>
            <a:r>
              <a:rPr dirty="0" lang="en-US"/>
              <a:t> import </a:t>
            </a:r>
            <a:r>
              <a:rPr dirty="0" err="1" lang="en-US"/>
              <a:t>keras</a:t>
            </a:r>
            <a:r>
              <a:rPr dirty="0" lang="en-US"/>
              <a:t>		 #defines layers and functions in the model</a:t>
            </a:r>
          </a:p>
          <a:p>
            <a:endParaRPr dirty="0" lang="en-US"/>
          </a:p>
          <a:p>
            <a:r>
              <a:rPr dirty="0" lang="en-US"/>
              <a:t>#here the </a:t>
            </a:r>
            <a:r>
              <a:rPr dirty="0" err="1" lang="en-US"/>
              <a:t>csv</a:t>
            </a:r>
            <a:r>
              <a:rPr dirty="0" lang="en-US"/>
              <a:t> file has been copied into three lists to allow better availability</a:t>
            </a:r>
          </a:p>
          <a:p>
            <a:r>
              <a:rPr dirty="0" err="1" lang="en-US"/>
              <a:t>list_row,date,traffic</a:t>
            </a:r>
            <a:r>
              <a:rPr dirty="0" lang="en-US"/>
              <a:t> = </a:t>
            </a:r>
            <a:r>
              <a:rPr dirty="0" err="1" lang="en-US"/>
              <a:t>get_data</a:t>
            </a:r>
            <a:r>
              <a:rPr dirty="0" lang="en-US"/>
              <a:t>('/home/</a:t>
            </a:r>
            <a:r>
              <a:rPr dirty="0" err="1" lang="en-US"/>
              <a:t>abh</a:t>
            </a:r>
            <a:r>
              <a:rPr dirty="0" lang="en-US"/>
              <a:t>/Documents/Python/Untitled Folder/</a:t>
            </a:r>
            <a:r>
              <a:rPr dirty="0" err="1" lang="en-US"/>
              <a:t>Sales_dataset</a:t>
            </a:r>
            <a:r>
              <a:rPr dirty="0" lang="en-US"/>
              <a:t>')</a:t>
            </a:r>
          </a:p>
          <a:p>
            <a:endParaRPr dirty="0" lang="en-US"/>
          </a:p>
        </p:txBody>
      </p:sp>
    </p:spTree>
    <p:extLst>
      <p:ext uri="{BB962C8B-B14F-4D97-AF65-F5344CB8AC3E}">
        <p14:creationId xmlns="" xmlns:p14="http://schemas.microsoft.com/office/powerpoint/2010/main" val="169118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Sales Data for 5 Years</a:t>
            </a:r>
            <a:endParaRPr dirty="0" lang="en-US"/>
          </a:p>
        </p:txBody>
      </p:sp>
      <p:pic>
        <p:nvPicPr>
          <p:cNvPr descr="https://media.geeksforgeeks.org/wp-content/uploads/20210628113059/data.png" id="1026" name="Picture 2"/>
          <p:cNvPicPr>
            <a:picLocks noChangeArrowheads="1" noChangeAspect="1" noGrp="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7932737" y="3581200"/>
            <a:ext cx="3571875" cy="24860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2455572" y="2348944"/>
            <a:ext cx="6096000" cy="2031325"/>
          </a:xfrm>
          <a:prstGeom prst="rect">
            <a:avLst/>
          </a:prstGeom>
        </p:spPr>
        <p:txBody>
          <a:bodyPr numCol="1">
            <a:spAutoFit/>
          </a:bodyPr>
          <a:lstStyle/>
          <a:p>
            <a:pPr fontAlgn="base"/>
            <a:r>
              <a:rPr dirty="0" lang="en-US">
                <a:solidFill>
                  <a:srgbClr val="273239"/>
                </a:solidFill>
                <a:latin typeface="urw-din"/>
              </a:rPr>
              <a:t>As you can see, the sales data seems to be following a similar kind of pattern for each year and the peak sales value seems to be increasing with time over the 5-year time frame.</a:t>
            </a:r>
          </a:p>
          <a:p>
            <a:pPr fontAlgn="base"/>
            <a:r>
              <a:rPr dirty="0" lang="en-US">
                <a:solidFill>
                  <a:srgbClr val="273239"/>
                </a:solidFill>
                <a:latin typeface="urw-din"/>
              </a:rPr>
              <a:t>In this 5-year time frame, the first 4 years will be used to train the model and the last year will be used as a test set. </a:t>
            </a:r>
            <a:endParaRPr b="0" dirty="0" i="0" lang="en-US">
              <a:solidFill>
                <a:srgbClr val="273239"/>
              </a:solidFill>
              <a:effectLst/>
              <a:latin typeface="urw-din"/>
            </a:endParaRPr>
          </a:p>
        </p:txBody>
      </p:sp>
    </p:spTree>
    <p:extLst>
      <p:ext uri="{BB962C8B-B14F-4D97-AF65-F5344CB8AC3E}">
        <p14:creationId xmlns="" xmlns:p14="http://schemas.microsoft.com/office/powerpoint/2010/main" val="423795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Preprocessing</a:t>
            </a:r>
            <a:br>
              <a:rPr b="1" dirty="0" lang="en-US"/>
            </a:br>
            <a:endParaRPr dirty="0" lang="en-US"/>
          </a:p>
        </p:txBody>
      </p:sp>
      <p:sp>
        <p:nvSpPr>
          <p:cNvPr id="3" name="Content Placeholder 2"/>
          <p:cNvSpPr>
            <a:spLocks noGrp="1"/>
          </p:cNvSpPr>
          <p:nvPr>
            <p:ph idx="1"/>
          </p:nvPr>
        </p:nvSpPr>
        <p:spPr/>
        <p:txBody>
          <a:bodyPr numCol="1"/>
          <a:lstStyle/>
          <a:p>
            <a:pPr fontAlgn="base"/>
            <a:r>
              <a:rPr dirty="0" lang="en-US"/>
              <a:t>Initially, the data set had only two columns: date and traffic(sales).</a:t>
            </a:r>
          </a:p>
          <a:p>
            <a:pPr fontAlgn="base"/>
            <a:r>
              <a:rPr dirty="0" lang="en-US"/>
              <a:t>After the addition of different columns and processing/normalization of values, the data contained all these values.</a:t>
            </a:r>
          </a:p>
          <a:p>
            <a:pPr fontAlgn="base"/>
            <a:r>
              <a:rPr dirty="0" lang="en-US"/>
              <a:t>Date</a:t>
            </a:r>
          </a:p>
          <a:p>
            <a:pPr fontAlgn="base"/>
            <a:r>
              <a:rPr dirty="0" lang="en-US"/>
              <a:t>Traffic</a:t>
            </a:r>
          </a:p>
          <a:p>
            <a:pPr fontAlgn="base"/>
            <a:r>
              <a:rPr dirty="0" lang="en-US"/>
              <a:t>Holiday or not</a:t>
            </a:r>
          </a:p>
          <a:p>
            <a:pPr fontAlgn="base"/>
            <a:r>
              <a:rPr dirty="0" lang="en-US"/>
              <a:t>Day</a:t>
            </a:r>
          </a:p>
          <a:p>
            <a:endParaRPr dirty="0" lang="en-US"/>
          </a:p>
        </p:txBody>
      </p:sp>
    </p:spTree>
    <p:extLst>
      <p:ext uri="{BB962C8B-B14F-4D97-AF65-F5344CB8AC3E}">
        <p14:creationId xmlns="" xmlns:p14="http://schemas.microsoft.com/office/powerpoint/2010/main" val="134151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What are supervised and unsupervised </a:t>
            </a:r>
            <a:r>
              <a:rPr dirty="0" lang="en-US" smtClean="0"/>
              <a:t>techniques?</a:t>
            </a:r>
            <a:endParaRPr dirty="0" lang="en-US"/>
          </a:p>
        </p:txBody>
      </p:sp>
      <p:sp>
        <p:nvSpPr>
          <p:cNvPr id="3" name="Content Placeholder 2"/>
          <p:cNvSpPr>
            <a:spLocks noGrp="1"/>
          </p:cNvSpPr>
          <p:nvPr>
            <p:ph idx="1"/>
          </p:nvPr>
        </p:nvSpPr>
        <p:spPr/>
        <p:txBody>
          <a:bodyPr numCol="1"/>
          <a:lstStyle/>
          <a:p>
            <a:r>
              <a:rPr b="1" dirty="0" lang="en-US"/>
              <a:t>supervised learning uses labeled input and output data, while an unsupervised learning algorithm does not</a:t>
            </a:r>
            <a:r>
              <a:rPr dirty="0" lang="en-US"/>
              <a:t>. In supervised learning, the algorithm “learns” from the training dataset by iteratively making predictions on the data and adjusting for the correct answer</a:t>
            </a:r>
            <a:r>
              <a:rPr dirty="0" lang="en-US" smtClean="0"/>
              <a:t>.</a:t>
            </a:r>
          </a:p>
          <a:p>
            <a:r>
              <a:rPr dirty="0" lang="en-US"/>
              <a:t>Some examples of unsupervised learning algorithms include </a:t>
            </a:r>
            <a:r>
              <a:rPr b="1" dirty="0" lang="en-US"/>
              <a:t>K-Means Clustering</a:t>
            </a:r>
            <a:r>
              <a:rPr dirty="0" lang="en-US"/>
              <a:t>, Principal Component Analysis and Hierarchical Clustering</a:t>
            </a:r>
            <a:r>
              <a:rPr dirty="0" lang="en-US" smtClean="0"/>
              <a:t>.</a:t>
            </a:r>
          </a:p>
          <a:p>
            <a:r>
              <a:rPr dirty="0" lang="en-US"/>
              <a:t>Some popular examples of supervised machine learning algorithms are: </a:t>
            </a:r>
            <a:r>
              <a:rPr b="1" dirty="0" lang="en-US"/>
              <a:t>Linear regression for regression problems</a:t>
            </a:r>
            <a:r>
              <a:rPr dirty="0" lang="en-US"/>
              <a:t>. </a:t>
            </a:r>
          </a:p>
        </p:txBody>
      </p:sp>
    </p:spTree>
    <p:extLst>
      <p:ext uri="{BB962C8B-B14F-4D97-AF65-F5344CB8AC3E}">
        <p14:creationId xmlns="" xmlns:p14="http://schemas.microsoft.com/office/powerpoint/2010/main" val="374244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A</a:t>
            </a:r>
            <a:r>
              <a:rPr dirty="0" lang="en-US" smtClean="0"/>
              <a:t>lgorithm </a:t>
            </a:r>
            <a:r>
              <a:rPr dirty="0" lang="en-US"/>
              <a:t>is used for sales prediction?</a:t>
            </a:r>
          </a:p>
        </p:txBody>
      </p:sp>
      <p:sp>
        <p:nvSpPr>
          <p:cNvPr id="3" name="Content Placeholder 2"/>
          <p:cNvSpPr>
            <a:spLocks noGrp="1"/>
          </p:cNvSpPr>
          <p:nvPr>
            <p:ph idx="1"/>
          </p:nvPr>
        </p:nvSpPr>
        <p:spPr/>
        <p:txBody>
          <a:bodyPr numCol="1"/>
          <a:lstStyle/>
          <a:p>
            <a:r>
              <a:rPr dirty="0" lang="en-US"/>
              <a:t>The </a:t>
            </a:r>
            <a:r>
              <a:rPr b="1" dirty="0" lang="en-US"/>
              <a:t>Random Forest Regression</a:t>
            </a:r>
            <a:r>
              <a:rPr dirty="0" lang="en-US"/>
              <a:t> algorithm performed well after do- </a:t>
            </a:r>
            <a:r>
              <a:rPr dirty="0" err="1" lang="en-US"/>
              <a:t>ing</a:t>
            </a:r>
            <a:r>
              <a:rPr dirty="0" lang="en-US"/>
              <a:t> all the study when compared with other algorithms. Hence the Random Forest Regression is considered as the best suitable algorithm for forecasting product sales</a:t>
            </a:r>
            <a:r>
              <a:rPr dirty="0" lang="en-US" smtClean="0"/>
              <a:t>.</a:t>
            </a:r>
          </a:p>
          <a:p>
            <a:r>
              <a:rPr b="1" dirty="0" lang="en-US"/>
              <a:t>So, the overall regression equation is Y = </a:t>
            </a:r>
            <a:r>
              <a:rPr b="1" dirty="0" err="1" lang="en-US"/>
              <a:t>bX</a:t>
            </a:r>
            <a:r>
              <a:rPr b="1" dirty="0" lang="en-US"/>
              <a:t> + a, where:</a:t>
            </a:r>
            <a:endParaRPr dirty="0" lang="en-US"/>
          </a:p>
          <a:p>
            <a:r>
              <a:rPr dirty="0" lang="en-US"/>
              <a:t>X is the independent variable (number of sales calls)</a:t>
            </a:r>
          </a:p>
          <a:p>
            <a:r>
              <a:rPr dirty="0" lang="en-US"/>
              <a:t>Y is the dependent variable (number of deals closed)</a:t>
            </a:r>
          </a:p>
          <a:p>
            <a:r>
              <a:rPr dirty="0" lang="en-US"/>
              <a:t>b is the slope of the line.</a:t>
            </a:r>
          </a:p>
          <a:p>
            <a:r>
              <a:rPr dirty="0" lang="en-US"/>
              <a:t>a is the point of interception, or what Y equals when X is zero.</a:t>
            </a:r>
          </a:p>
          <a:p>
            <a:endParaRPr dirty="0" lang="en-US"/>
          </a:p>
        </p:txBody>
      </p:sp>
    </p:spTree>
    <p:extLst>
      <p:ext uri="{BB962C8B-B14F-4D97-AF65-F5344CB8AC3E}">
        <p14:creationId xmlns="" xmlns:p14="http://schemas.microsoft.com/office/powerpoint/2010/main" val="292198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smtClean="0"/>
              <a:t>Future Sales Prediction using Python</a:t>
            </a:r>
            <a:br>
              <a:rPr b="1" dirty="0" lang="en-US" smtClean="0"/>
            </a:br>
            <a:endParaRPr dirty="0" lang="en-US"/>
          </a:p>
        </p:txBody>
      </p:sp>
      <p:pic>
        <p:nvPicPr>
          <p:cNvPr descr="li1.png" id="6" name="Content Placeholder 5"/>
          <p:cNvPicPr>
            <a:picLocks noChangeAspect="1" noGrp="1"/>
          </p:cNvPicPr>
          <p:nvPr>
            <p:ph idx="1"/>
          </p:nvPr>
        </p:nvPicPr>
        <p:blipFill>
          <a:blip r:embed="rId2"/>
          <a:stretch>
            <a:fillRect/>
          </a:stretch>
        </p:blipFill>
        <p:spPr>
          <a:xfrm>
            <a:off x="1561381" y="1621766"/>
            <a:ext cx="9943232" cy="445122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Data Inspection</a:t>
            </a:r>
            <a:br>
              <a:rPr dirty="0" lang="en-US" smtClean="0"/>
            </a:br>
            <a:endParaRPr dirty="0" lang="en-US"/>
          </a:p>
        </p:txBody>
      </p:sp>
      <p:pic>
        <p:nvPicPr>
          <p:cNvPr descr="cleaning.png" id="4" name="Content Placeholder 3"/>
          <p:cNvPicPr>
            <a:picLocks noChangeAspect="1" noGrp="1"/>
          </p:cNvPicPr>
          <p:nvPr>
            <p:ph idx="1"/>
          </p:nvPr>
        </p:nvPicPr>
        <p:blipFill>
          <a:blip r:embed="rId2"/>
          <a:stretch>
            <a:fillRect/>
          </a:stretch>
        </p:blipFill>
        <p:spPr>
          <a:xfrm>
            <a:off x="1449238" y="1509623"/>
            <a:ext cx="9151326" cy="481353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Data Cleaning</a:t>
            </a:r>
            <a:br>
              <a:rPr dirty="0" lang="en-US" smtClean="0"/>
            </a:br>
            <a:endParaRPr dirty="0" lang="en-US"/>
          </a:p>
        </p:txBody>
      </p:sp>
      <p:pic>
        <p:nvPicPr>
          <p:cNvPr descr="rff.png" id="4" name="Content Placeholder 3"/>
          <p:cNvPicPr>
            <a:picLocks noChangeAspect="1" noGrp="1"/>
          </p:cNvPicPr>
          <p:nvPr>
            <p:ph idx="1"/>
          </p:nvPr>
        </p:nvPicPr>
        <p:blipFill>
          <a:blip r:embed="rId2"/>
          <a:stretch>
            <a:fillRect/>
          </a:stretch>
        </p:blipFill>
        <p:spPr>
          <a:xfrm>
            <a:off x="810883" y="1509623"/>
            <a:ext cx="6331789" cy="4433977"/>
          </a:xfrm>
        </p:spPr>
      </p:pic>
      <p:pic>
        <p:nvPicPr>
          <p:cNvPr descr="https://www.kaggleusercontent.com/kf/11258777/eyJhbGciOiJkaXIiLCJlbmMiOiJBMTI4Q0JDLUhTMjU2In0..0zllpMuIC5iDP7m1oeExIQ.5OUGhgx5Gx5l5cPHxfF7-3EL7HF-ciAur255MmVDLfg42PhBYY8jxs0OyngGgRLig1w3M2HQ-U3vkDPKoY0Kw00AMOEnGhGdIQItmtJgZODWE-BghLyVqq3jk6CzqlnlQD-xz17dd11hbzGz7h91XGsb4fAZBOGjRtQwoPFveVCRRfj43h_ErIwfYOO3je5craaZv20BuEXv8gxzqFbtzRnC3Frl1xl0b4x1drioSl7u3RHr2CnkgQpzQL3wK7mrUJa_vFDYelOyMcGGJne1Jiuum-zXqeSzmrGjcEJ6pDlBbltv6AGLYhRL28YZv9x8G5AHznQPsI-qPvoEKXCNyLfLnFlxTtAaWmsCBO4lPVosFqZ9AYK6d0YH7PGyspoX7nFVKL2hYVHy3fSC2eQ2MF10V6Ww3P3cGPM9mydi_-e43QnI0MrKyycxzmgZXnk9TeDEXkdmgDbrHINsCzfonvPlvfpsuxijSNIqoNhBMJYiBPgIK4c-JBwIJh9uhYoks3F5rgh3uT0w0ioYky8riVSh4BNNDhNdDA0-xxFniZu4kZcQc9g_kQ_SXh_-NjwiXHDUChdrz8WLN3tmJ_lXC9FIlG3Q66AvxAuI-8rLNc6KUF0NbdksnNjw6HSJlxkRTdUbyPMKcXsbxY8PA52sCegBNhoYgvuH-Lxj5cjGI1_7Fx2VuGhWP6Ti6EOK1beM.dIkIlz88tavdu2cw-aLDbw/__results___files/__results___11_0.png" id="1026" name="Picture 2"/>
          <p:cNvPicPr>
            <a:picLocks noChangeArrowheads="1" noChangeAspect="1"/>
          </p:cNvPicPr>
          <p:nvPr/>
        </p:nvPicPr>
        <p:blipFill>
          <a:blip r:embed="rId3"/>
          <a:srcRect/>
          <a:stretch>
            <a:fillRect/>
          </a:stretch>
        </p:blipFill>
        <p:spPr>
          <a:xfrm>
            <a:off x="7401464" y="1345721"/>
            <a:ext cx="4201064" cy="477903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Train-Test Split</a:t>
            </a:r>
            <a:br>
              <a:rPr dirty="0" lang="en-US" smtClean="0"/>
            </a:br>
            <a:endParaRPr dirty="0" lang="en-US"/>
          </a:p>
        </p:txBody>
      </p:sp>
      <p:pic>
        <p:nvPicPr>
          <p:cNvPr descr="gnm.png" id="4" name="Content Placeholder 3"/>
          <p:cNvPicPr>
            <a:picLocks noChangeAspect="1" noGrp="1"/>
          </p:cNvPicPr>
          <p:nvPr>
            <p:ph idx="1"/>
          </p:nvPr>
        </p:nvPicPr>
        <p:blipFill>
          <a:blip r:embed="rId2"/>
          <a:stretch>
            <a:fillRect/>
          </a:stretch>
        </p:blipFill>
        <p:spPr>
          <a:xfrm>
            <a:off x="284673" y="1518249"/>
            <a:ext cx="5486400" cy="4960189"/>
          </a:xfrm>
        </p:spPr>
      </p:pic>
      <p:pic>
        <p:nvPicPr>
          <p:cNvPr descr="gnmer.png" id="5" name="Picture 4"/>
          <p:cNvPicPr>
            <a:picLocks noChangeAspect="1"/>
          </p:cNvPicPr>
          <p:nvPr/>
        </p:nvPicPr>
        <p:blipFill>
          <a:blip r:embed="rId3"/>
          <a:stretch>
            <a:fillRect/>
          </a:stretch>
        </p:blipFill>
        <p:spPr>
          <a:xfrm>
            <a:off x="5831457" y="1406105"/>
            <a:ext cx="6202392" cy="509821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What is big Mart sales prediction?</a:t>
            </a:r>
          </a:p>
        </p:txBody>
      </p:sp>
      <p:sp>
        <p:nvSpPr>
          <p:cNvPr id="3" name="Content Placeholder 2"/>
          <p:cNvSpPr>
            <a:spLocks noGrp="1"/>
          </p:cNvSpPr>
          <p:nvPr>
            <p:ph idx="1"/>
          </p:nvPr>
        </p:nvSpPr>
        <p:spPr/>
        <p:txBody>
          <a:bodyPr numCol="1"/>
          <a:lstStyle/>
          <a:p>
            <a:r>
              <a:rPr b="1" dirty="0" lang="en-US"/>
              <a:t>The aim is to build a predictive model and find out the sales of each product at a particular store</a:t>
            </a:r>
            <a:r>
              <a:rPr dirty="0" lang="en-US"/>
              <a:t>. Using this model, </a:t>
            </a:r>
            <a:r>
              <a:rPr dirty="0" err="1" lang="en-US"/>
              <a:t>BigMart</a:t>
            </a:r>
            <a:r>
              <a:rPr dirty="0" lang="en-US"/>
              <a:t> will try to understand the properties of products and stores which play a key role in increasing sales.</a:t>
            </a:r>
          </a:p>
        </p:txBody>
      </p:sp>
      <p:pic>
        <p:nvPicPr>
          <p:cNvPr id="5" name="Picture 4"/>
          <p:cNvPicPr>
            <a:picLocks noChangeAspect="1"/>
          </p:cNvPicPr>
          <p:nvPr/>
        </p:nvPicPr>
        <p:blipFill>
          <a:blip r:embed="rId2"/>
          <a:stretch>
            <a:fillRect/>
          </a:stretch>
        </p:blipFill>
        <p:spPr>
          <a:xfrm>
            <a:off x="7375585" y="3467820"/>
            <a:ext cx="3356005" cy="2303252"/>
          </a:xfrm>
          <a:prstGeom prst="rect">
            <a:avLst/>
          </a:prstGeom>
        </p:spPr>
      </p:pic>
    </p:spTree>
    <p:extLst>
      <p:ext uri="{BB962C8B-B14F-4D97-AF65-F5344CB8AC3E}">
        <p14:creationId xmlns="" xmlns:p14="http://schemas.microsoft.com/office/powerpoint/2010/main" val="27143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What is Health Insurance ?</a:t>
            </a:r>
            <a:br>
              <a:rPr b="1" dirty="0" lang="en-US"/>
            </a:br>
            <a:endParaRPr dirty="0" lang="en-US"/>
          </a:p>
        </p:txBody>
      </p:sp>
      <p:sp>
        <p:nvSpPr>
          <p:cNvPr id="3" name="Content Placeholder 2"/>
          <p:cNvSpPr>
            <a:spLocks noGrp="1"/>
          </p:cNvSpPr>
          <p:nvPr>
            <p:ph idx="1"/>
          </p:nvPr>
        </p:nvSpPr>
        <p:spPr/>
        <p:txBody>
          <a:bodyPr numCol="1"/>
          <a:lstStyle/>
          <a:p>
            <a:r>
              <a:rPr/>
              <a:t>Health insurance is a type of insurance that covers medical expenses that arise due to an illness. These expenses could be related to hospitalisation costs, cost of medicines or doctor consultation fees.</a:t>
            </a:r>
          </a:p>
        </p:txBody>
      </p:sp>
    </p:spTree>
    <p:extLst>
      <p:ext uri="{BB962C8B-B14F-4D97-AF65-F5344CB8AC3E}">
        <p14:creationId xmlns="" xmlns:p14="http://schemas.microsoft.com/office/powerpoint/2010/main" val="182520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Future  Health Insurance Premium Prediction</a:t>
            </a:r>
            <a:br>
              <a:rPr b="1" dirty="0" lang="en-US"/>
            </a:br>
            <a:endParaRPr dirty="0" lang="en-US"/>
          </a:p>
        </p:txBody>
      </p:sp>
      <p:sp>
        <p:nvSpPr>
          <p:cNvPr id="3" name="Content Placeholder 2"/>
          <p:cNvSpPr>
            <a:spLocks noGrp="1"/>
          </p:cNvSpPr>
          <p:nvPr>
            <p:ph idx="1"/>
          </p:nvPr>
        </p:nvSpPr>
        <p:spPr/>
        <p:txBody>
          <a:bodyPr numCol="1"/>
          <a:lstStyle/>
          <a:p/>
        </p:txBody>
      </p:sp>
    </p:spTree>
    <p:extLst>
      <p:ext uri="{BB962C8B-B14F-4D97-AF65-F5344CB8AC3E}">
        <p14:creationId xmlns="" xmlns:p14="http://schemas.microsoft.com/office/powerpoint/2010/main" val="1241220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t>How &amp; Why Health Insurance Premium Prediction?</a:t>
            </a:r>
            <a:endParaRPr dirty="0" lang="en-US"/>
          </a:p>
        </p:txBody>
      </p:sp>
      <p:sp>
        <p:nvSpPr>
          <p:cNvPr id="3" name="Content Placeholder 2"/>
          <p:cNvSpPr>
            <a:spLocks noGrp="1"/>
          </p:cNvSpPr>
          <p:nvPr>
            <p:ph idx="1"/>
          </p:nvPr>
        </p:nvSpPr>
        <p:spPr/>
        <p:txBody>
          <a:bodyPr numCol="1"/>
          <a:lstStyle/>
          <a:p/>
          <a:p>
            <a:r>
              <a:rPr/>
              <a:t>Health Insurance is a type of insurance that covers medical expenses. A person who has taken a health insurance policy gets health insurance cover by paying a particular premium amount. There are a lot of factors that determine the premium of health insurance. So if you want to learn how we can use machine learning for predicting the premium of health insurance, then this article is for you. In this article, I will take you through the task of health insurance premium prediction with machine learning using Python.</a:t>
            </a:r>
          </a:p>
        </p:txBody>
      </p:sp>
    </p:spTree>
    <p:extLst>
      <p:ext uri="{BB962C8B-B14F-4D97-AF65-F5344CB8AC3E}">
        <p14:creationId xmlns="" xmlns:p14="http://schemas.microsoft.com/office/powerpoint/2010/main" val="255996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a:t>What is the future Health Insurance Premium Prediction ?</a:t>
            </a:r>
            <a:endParaRPr dirty="0" lang="en-US"/>
          </a:p>
          <a:p>
            <a:br>
              <a:rPr b="1" dirty="0" lang="en-US"/>
            </a:br>
          </a:p>
        </p:txBody>
      </p:sp>
      <p:sp>
        <p:nvSpPr>
          <p:cNvPr id="3" name="Content Placeholder 2"/>
          <p:cNvSpPr>
            <a:spLocks noGrp="1"/>
          </p:cNvSpPr>
          <p:nvPr>
            <p:ph idx="1"/>
          </p:nvPr>
        </p:nvSpPr>
        <p:spPr/>
        <p:txBody>
          <a:bodyPr numCol="1">
            <a:normAutofit lnSpcReduction="10000"/>
          </a:bodyPr>
          <a:lstStyle/>
          <a:p>
            <a:r>
              <a:rPr/>
              <a:t>It is an important task for an actuary in determining an appropriate premium price for each customer with different risks and characteristics.</a:t>
            </a:r>
          </a:p>
          <a:p>
            <a:r>
              <a:rPr/>
              <a:t> The purpose of this study is to determine the best model for pure general insurance premiums and variables that can affect the amount of pure premiums. One of statistical analyzes that can be used to model insurance premiums is Generalized Linear Models (GLM). </a:t>
            </a:r>
          </a:p>
          <a:p>
            <a:r>
              <a:rPr/>
              <a:t>GLM is an extension of the classic regression model that can accommodate the flexibility of its</a:t>
            </a:r>
          </a:p>
        </p:txBody>
      </p:sp>
    </p:spTree>
    <p:extLst>
      <p:ext uri="{BB962C8B-B14F-4D97-AF65-F5344CB8AC3E}">
        <p14:creationId xmlns="" xmlns:p14="http://schemas.microsoft.com/office/powerpoint/2010/main" val="267808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787" y="3573372"/>
            <a:ext cx="8911687" cy="1280890"/>
          </a:xfrm>
        </p:spPr>
        <p:txBody>
          <a:bodyPr numCol="1">
            <a:normAutofit/>
          </a:bodyPr>
          <a:lstStyle/>
          <a:p>
            <a:r>
              <a:rPr dirty="0" lang="en-US" smtClean="0" sz="5400"/>
              <a:t>Presented By.</a:t>
            </a:r>
            <a:endParaRPr dirty="0" lang="en-US" sz="5400"/>
          </a:p>
          <a:p>
            <a:r>
              <a:rPr sz="1400"/>
              <a:t>Geedikapalli Mamatha and ravali godasi</a:t>
            </a:r>
          </a:p>
          <a:p>
            <a:r>
              <a:rPr sz="5400"/>
              <a:t/>
            </a:r>
          </a:p>
          <a:p>
            <a:r>
              <a:rPr sz="5400"/>
              <a:t/>
            </a:r>
          </a:p>
        </p:txBody>
      </p:sp>
      <p:sp>
        <p:nvSpPr>
          <p:cNvPr id="3" name="Content Placeholder 2"/>
          <p:cNvSpPr>
            <a:spLocks noGrp="1"/>
          </p:cNvSpPr>
          <p:nvPr>
            <p:ph idx="1"/>
          </p:nvPr>
        </p:nvSpPr>
        <p:spPr>
          <a:xfrm>
            <a:off x="4790940" y="4713667"/>
            <a:ext cx="6533367" cy="1313464"/>
          </a:xfrm>
        </p:spPr>
        <p:txBody>
          <a:bodyPr numCol="1">
            <a:normAutofit/>
          </a:bodyPr>
          <a:lstStyle/>
          <a:p>
            <a:pPr indent="0" marL="0">
              <a:buNone/>
            </a:pPr>
            <a:endParaRPr b="1" dirty="0" lang="en-US" sz="2000"/>
          </a:p>
        </p:txBody>
      </p:sp>
    </p:spTree>
    <p:extLst>
      <p:ext uri="{BB962C8B-B14F-4D97-AF65-F5344CB8AC3E}">
        <p14:creationId xmlns="" xmlns:p14="http://schemas.microsoft.com/office/powerpoint/2010/main" val="97871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Why is Health Insurance used?</a:t>
            </a:r>
            <a:br>
              <a:rPr b="1" dirty="0" lang="en-US"/>
            </a:br>
            <a:endParaRPr dirty="0" lang="en-US"/>
          </a:p>
        </p:txBody>
      </p:sp>
      <p:sp>
        <p:nvSpPr>
          <p:cNvPr id="3" name="Content Placeholder 2"/>
          <p:cNvSpPr>
            <a:spLocks noGrp="1"/>
          </p:cNvSpPr>
          <p:nvPr>
            <p:ph idx="1"/>
          </p:nvPr>
        </p:nvSpPr>
        <p:spPr/>
        <p:txBody>
          <a:bodyPr numCol="1"/>
          <a:lstStyle/>
          <a:p>
            <a:r>
              <a:rPr/>
              <a:t>Protects savings: Having a health insurance policy protects your savings from getting drained due to medical treatments. Medical emergencies are unpredictable, and with rising healthcare costs, quality management can get very expensive. Without medical insurance, there can be a rapid loss of savings.</a:t>
            </a:r>
          </a:p>
          <a:p>
            <a:r>
              <a:rPr/>
              <a:t/>
            </a:r>
          </a:p>
          <a:p>
            <a:r>
              <a:rPr/>
              <a:t>What is health insurance and its benefits?</a:t>
            </a:r>
          </a:p>
          <a:p>
            <a:r>
              <a:rPr/>
              <a:t>Health insurance is a type of insurance that covers medical expenses that arise due to an illness. These expenses could be related to hospitalisation costs, cost of medicines or doctor consultation fees.</a:t>
            </a:r>
          </a:p>
        </p:txBody>
      </p:sp>
    </p:spTree>
    <p:extLst>
      <p:ext uri="{BB962C8B-B14F-4D97-AF65-F5344CB8AC3E}">
        <p14:creationId xmlns="" xmlns:p14="http://schemas.microsoft.com/office/powerpoint/2010/main" val="39200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descr="Unsupervised Machine learning - Javatpoint" id="4" name="AutoShape 2"/>
          <p:cNvSpPr>
            <a:spLocks noChangeArrowheads="1" noChangeAspect="1"/>
          </p:cNvSpPr>
          <p:nvPr/>
        </p:nvSpPr>
        <p:spPr>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anchor="t" anchorCtr="0" bIns="45720" compatLnSpc="1" lIns="91440" numCol="1" rIns="91440" tIns="45720" vert="horz" wrap="square">
            <a:prstTxWarp prst="textNoShape">
              <a:avLst/>
            </a:prstTxWarp>
          </a:bodyPr>
          <a:lstStyle/>
          <a:p>
            <a:endParaRPr lang="en-US"/>
          </a:p>
        </p:txBody>
      </p:sp>
      <p:sp>
        <p:nvSpPr>
          <p:cNvPr id="1" name="rect0"/>
          <p:cNvSpPr txBox="1"/>
          <p:nvPr/>
        </p:nvSpPr>
        <p:spPr>
          <a:xfrm>
            <a:off x="2033453" y="585136"/>
            <a:ext cx="6703324" cy="934316"/>
          </a:xfrm>
          <a:prstGeom prst="rect">
            <a:avLst/>
          </a:prstGeom>
          <a:noFill/>
        </p:spPr>
        <p:txBody>
          <a:bodyPr wrap="square"/>
          <a:lstStyle/>
          <a:p>
            <a:r>
              <a:rPr b="1" sz="2400">
                <a:solidFill>
                  <a:srgbClr val="990000"/>
                </a:solidFill>
              </a:rPr>
              <a:t>Different Types of Health Insurance in India</a:t>
            </a:r>
            <a:endParaRPr/>
          </a:p>
          <a:p>
            <a:r>
              <a:rPr b="1" sz="2400"/>
              <a:t/>
            </a:r>
          </a:p>
        </p:txBody>
      </p:sp>
      <p:sp>
        <p:nvSpPr>
          <p:cNvPr id="2" name="rect1"/>
          <p:cNvSpPr txBox="1"/>
          <p:nvPr/>
        </p:nvSpPr>
        <p:spPr>
          <a:xfrm>
            <a:off x="1797047" y="1986979"/>
            <a:ext cx="9160558" cy="4003179"/>
          </a:xfrm>
          <a:prstGeom prst="rect">
            <a:avLst/>
          </a:prstGeom>
          <a:noFill/>
        </p:spPr>
        <p:txBody>
          <a:bodyPr wrap="square"/>
          <a:lstStyle/>
          <a:p>
            <a:r>
              <a:rPr b="1" sz="2400">
                <a:solidFill>
                  <a:srgbClr val="0C343D"/>
                </a:solidFill>
              </a:rPr>
              <a:t>Individual Health Insurance. An Individual Health Insurance plan is meant for a single person. ...</a:t>
            </a:r>
            <a:endParaRPr/>
          </a:p>
          <a:p>
            <a:r>
              <a:rPr b="1" sz="2400">
                <a:solidFill>
                  <a:srgbClr val="0C343D"/>
                </a:solidFill>
              </a:rPr>
              <a:t>Family Health Insurance. ...</a:t>
            </a:r>
          </a:p>
          <a:p>
            <a:r>
              <a:rPr b="1" sz="2400">
                <a:solidFill>
                  <a:srgbClr val="0C343D"/>
                </a:solidFill>
              </a:rPr>
              <a:t>Critical Illness Insurance. ...</a:t>
            </a:r>
          </a:p>
          <a:p>
            <a:r>
              <a:rPr b="1" sz="2400">
                <a:solidFill>
                  <a:srgbClr val="0C343D"/>
                </a:solidFill>
              </a:rPr>
              <a:t>Senior Citizen Health Insurance. ...</a:t>
            </a:r>
          </a:p>
          <a:p>
            <a:r>
              <a:rPr b="1" sz="2400">
                <a:solidFill>
                  <a:srgbClr val="0C343D"/>
                </a:solidFill>
              </a:rPr>
              <a:t>Top Up Health Insurance. ...</a:t>
            </a:r>
          </a:p>
          <a:p>
            <a:r>
              <a:rPr b="1" sz="2400">
                <a:solidFill>
                  <a:srgbClr val="0C343D"/>
                </a:solidFill>
              </a:rPr>
              <a:t>Hospital Daily Cash. ...</a:t>
            </a:r>
          </a:p>
          <a:p>
            <a:r>
              <a:rPr b="1" sz="2400">
                <a:solidFill>
                  <a:srgbClr val="0C343D"/>
                </a:solidFill>
              </a:rPr>
              <a:t>Personal Accident Insurance. ...</a:t>
            </a:r>
          </a:p>
          <a:p>
            <a:r>
              <a:rPr b="1" sz="2400">
                <a:solidFill>
                  <a:srgbClr val="0C343D"/>
                </a:solidFill>
              </a:rPr>
              <a:t>Mediclaim.</a:t>
            </a:r>
          </a:p>
        </p:txBody>
      </p:sp>
    </p:spTree>
    <p:extLst>
      <p:ext uri="{BB962C8B-B14F-4D97-AF65-F5344CB8AC3E}">
        <p14:creationId xmlns="" xmlns:p14="http://schemas.microsoft.com/office/powerpoint/2010/main" val="80843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433" y="609500"/>
            <a:ext cx="8911609" cy="1280789"/>
          </a:xfrm>
        </p:spPr>
        <p:txBody>
          <a:bodyPr numCol="1">
            <a:normAutofit fontScale="90000"/>
          </a:bodyPr>
          <a:lstStyle/>
          <a:p>
            <a:r>
              <a:rPr/>
              <a:t>Health Insurance Premium Prediction using Python?</a:t>
            </a:r>
            <a:endParaRPr dirty="0" lang="en-US"/>
          </a:p>
        </p:txBody>
      </p:sp>
      <p:sp>
        <p:nvSpPr>
          <p:cNvPr id="3" name="Content Placeholder 2"/>
          <p:cNvSpPr>
            <a:spLocks noGrp="1"/>
          </p:cNvSpPr>
          <p:nvPr>
            <p:ph idx="1"/>
          </p:nvPr>
        </p:nvSpPr>
        <p:spPr/>
        <p:txBody>
          <a:bodyPr numCol="1"/>
          <a:lstStyle/>
          <a:p>
            <a:r>
              <a:rPr/>
              <a:t>The dataset that I am using for the task of health insurance premium prediction is collected from Kaggle. It contains data about:</a:t>
            </a:r>
          </a:p>
          <a:p/>
          <a:p>
            <a:r>
              <a:rPr/>
              <a:t>the age of the person</a:t>
            </a:r>
          </a:p>
          <a:p>
            <a:r>
              <a:rPr/>
              <a:t>gender of the person</a:t>
            </a:r>
          </a:p>
          <a:p>
            <a:r>
              <a:rPr/>
              <a:t>Body Mass Index of the person</a:t>
            </a:r>
          </a:p>
          <a:p>
            <a:r>
              <a:rPr/>
              <a:t>how many children the person is having</a:t>
            </a:r>
          </a:p>
          <a:p>
            <a:r>
              <a:rPr/>
              <a:t>whether the person smokes or not</a:t>
            </a:r>
          </a:p>
          <a:p>
            <a:r>
              <a:rPr/>
              <a:t>the region where the person lives</a:t>
            </a:r>
          </a:p>
          <a:p>
            <a:r>
              <a:rPr/>
              <a:t>and the charges of the insurance premium</a:t>
            </a:r>
          </a:p>
          <a:p>
            <a:r>
              <a:rPr/>
              <a:t>So let’s import the dataset and the necessary Python libraries that we need for this task:</a:t>
            </a:r>
          </a:p>
        </p:txBody>
      </p:sp>
    </p:spTree>
    <p:extLst>
      <p:ext uri="{BB962C8B-B14F-4D97-AF65-F5344CB8AC3E}">
        <p14:creationId xmlns="" xmlns:p14="http://schemas.microsoft.com/office/powerpoint/2010/main" val="178658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162" y="536450"/>
            <a:ext cx="8911609" cy="1280789"/>
          </a:xfrm>
        </p:spPr>
        <p:txBody>
          <a:bodyPr numCol="1"/>
          <a:lstStyle/>
          <a:p>
            <a:r>
              <a:rPr dirty="0" lang="en-US" smtClean="0"/>
              <a:t>Examples of Health Insurance Premium Prediction</a:t>
            </a:r>
            <a:endParaRPr dirty="0" lang="en-US"/>
          </a:p>
          <a:p>
            <a:r>
              <a:rPr/>
              <a:t/>
            </a:r>
          </a:p>
        </p:txBody>
      </p:sp>
      <p:sp>
        <p:nvSpPr>
          <p:cNvPr id="3" name="Content Placeholder 2"/>
          <p:cNvSpPr>
            <a:spLocks noGrp="1"/>
          </p:cNvSpPr>
          <p:nvPr>
            <p:ph idx="1"/>
          </p:nvPr>
        </p:nvSpPr>
        <p:spPr/>
        <p:txBody>
          <a:bodyPr numCol="1"/>
          <a:lstStyle/>
          <a:p>
            <a:endParaRPr dirty="0" lang="en-US" smtClean="0"/>
          </a:p>
          <a:p>
            <a:endParaRPr dirty="0" lang="en-US"/>
          </a:p>
        </p:txBody>
      </p:sp>
    </p:spTree>
    <p:extLst>
      <p:ext uri="{BB962C8B-B14F-4D97-AF65-F5344CB8AC3E}">
        <p14:creationId xmlns="" xmlns:p14="http://schemas.microsoft.com/office/powerpoint/2010/main" val="216963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a:t>Machine learning (ML) for the insurance industry sector </a:t>
            </a:r>
            <a:endParaRPr dirty="0" lang="en-US"/>
          </a:p>
        </p:txBody>
      </p:sp>
      <p:sp>
        <p:nvSpPr>
          <p:cNvPr id="3" name="Content Placeholder 2"/>
          <p:cNvSpPr>
            <a:spLocks noGrp="1"/>
          </p:cNvSpPr>
          <p:nvPr>
            <p:ph idx="1"/>
          </p:nvPr>
        </p:nvSpPr>
        <p:spPr/>
        <p:txBody>
          <a:bodyPr numCol="1">
            <a:normAutofit fontScale="92500" lnSpcReduction="10000"/>
          </a:bodyPr>
          <a:lstStyle/>
          <a:p>
            <a:r>
              <a:rPr/>
              <a:t>Insurance is a policy that eliminates or decreases loss costs occurred by various risks. Various factors influence the cost of insurance. </a:t>
            </a:r>
          </a:p>
          <a:p>
            <a:r>
              <a:rPr/>
              <a:t>These considerations contribute to the insurance policy formulation. Machine learning (ML) for the insurance industry sector can make the wording of insurance policies more efficient.</a:t>
            </a:r>
          </a:p>
          <a:p>
            <a:r>
              <a:rPr/>
              <a:t> This study demonstrates how different models of regression can forecast insurance costs.</a:t>
            </a:r>
          </a:p>
          <a:p>
            <a:r>
              <a:rPr/>
              <a:t> And we will compare the results of models, for example, Multiple Linear Regression, Gener</a:t>
            </a:r>
          </a:p>
        </p:txBody>
      </p:sp>
    </p:spTree>
    <p:extLst>
      <p:ext uri="{BB962C8B-B14F-4D97-AF65-F5344CB8AC3E}">
        <p14:creationId xmlns="" xmlns:p14="http://schemas.microsoft.com/office/powerpoint/2010/main" val="118878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How does it work</a:t>
            </a:r>
            <a:br>
              <a:rPr b="1" dirty="0" lang="en-US"/>
            </a:br>
            <a:endParaRPr dirty="0" lang="en-US"/>
          </a:p>
        </p:txBody>
      </p:sp>
      <p:sp>
        <p:nvSpPr>
          <p:cNvPr id="3" name="Content Placeholder 2"/>
          <p:cNvSpPr>
            <a:spLocks noGrp="1"/>
          </p:cNvSpPr>
          <p:nvPr>
            <p:ph idx="1"/>
          </p:nvPr>
        </p:nvSpPr>
        <p:spPr/>
        <p:txBody>
          <a:bodyPr numCol="1"/>
          <a:lstStyle/>
          <a:p>
            <a:r>
              <a:rPr dirty="0" lang="en-US"/>
              <a:t>First, all inputs are preprocessed to be understandable by the machine. This is a linear regression model based on supervised learning, so the output will be provided along with the input. Then inputs are then fed to the model along with desired output. The model will plot(learn) a relation(function) between the input and output. This function or relation is then used to predict the output for a specific set of inputs. In this case, input parameters like date and previous sales are labeled as input, and the amount of sales is marked as output</a:t>
            </a:r>
          </a:p>
        </p:txBody>
      </p:sp>
    </p:spTree>
    <p:extLst>
      <p:ext uri="{BB962C8B-B14F-4D97-AF65-F5344CB8AC3E}">
        <p14:creationId xmlns="" xmlns:p14="http://schemas.microsoft.com/office/powerpoint/2010/main" val="279464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Required packages and Installation</a:t>
            </a:r>
            <a:br>
              <a:rPr b="1" dirty="0" lang="en-US"/>
            </a:br>
            <a:endParaRPr dirty="0" lang="en-US"/>
          </a:p>
        </p:txBody>
      </p:sp>
      <p:sp>
        <p:nvSpPr>
          <p:cNvPr id="3" name="Content Placeholder 2"/>
          <p:cNvSpPr>
            <a:spLocks noGrp="1"/>
          </p:cNvSpPr>
          <p:nvPr>
            <p:ph idx="1"/>
          </p:nvPr>
        </p:nvSpPr>
        <p:spPr/>
        <p:txBody>
          <a:bodyPr numCol="1"/>
          <a:lstStyle/>
          <a:p>
            <a:pPr fontAlgn="base"/>
            <a:r>
              <a:rPr dirty="0" err="1" lang="en-US" smtClean="0"/>
              <a:t>numpy</a:t>
            </a:r>
            <a:endParaRPr dirty="0" lang="en-US"/>
          </a:p>
          <a:p>
            <a:pPr fontAlgn="base"/>
            <a:r>
              <a:rPr dirty="0" lang="en-US"/>
              <a:t>pandas</a:t>
            </a:r>
          </a:p>
          <a:p>
            <a:pPr fontAlgn="base"/>
            <a:r>
              <a:rPr dirty="0" err="1" lang="en-US"/>
              <a:t>keras</a:t>
            </a:r>
            <a:endParaRPr dirty="0" lang="en-US"/>
          </a:p>
          <a:p>
            <a:pPr fontAlgn="base"/>
            <a:r>
              <a:rPr dirty="0" err="1" lang="en-US"/>
              <a:t>tensorflow</a:t>
            </a:r>
            <a:endParaRPr dirty="0" lang="en-US"/>
          </a:p>
          <a:p>
            <a:pPr fontAlgn="base"/>
            <a:r>
              <a:rPr dirty="0" err="1" lang="en-US"/>
              <a:t>csv</a:t>
            </a:r>
            <a:endParaRPr dirty="0" lang="en-US"/>
          </a:p>
          <a:p>
            <a:pPr fontAlgn="base"/>
            <a:r>
              <a:rPr dirty="0" err="1" lang="en-US"/>
              <a:t>matplotlib.pyplot</a:t>
            </a:r>
            <a:endParaRPr dirty="0" lang="en-US"/>
          </a:p>
          <a:p>
            <a:endParaRPr dirty="0" lang="en-US"/>
          </a:p>
        </p:txBody>
      </p:sp>
    </p:spTree>
    <p:extLst>
      <p:ext uri="{BB962C8B-B14F-4D97-AF65-F5344CB8AC3E}">
        <p14:creationId xmlns="" xmlns:p14="http://schemas.microsoft.com/office/powerpoint/2010/main" val="1705055323"/>
      </p:ext>
    </p:extLst>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algn="ctr" cap="rnd" cmpd="sng" w="9525">
          <a:solidFill>
            <a:schemeClr val="phClr">
              <a:shade val="90000"/>
            </a:schemeClr>
          </a:solidFill>
          <a:prstDash val="solid"/>
        </a:ln>
        <a:ln algn="ctr" cap="rnd" cmpd="sng" w="15875">
          <a:solidFill>
            <a:schemeClr val="phClr"/>
          </a:solidFill>
          <a:prstDash val="solid"/>
        </a:ln>
        <a:ln algn="ctr" cap="rnd" cmpd="sng" w="22225">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b="100000" l="50000" r="100000" t="50000"/>
          </a:path>
        </a:gradFill>
      </a:bgFillStyleLst>
    </a:fmtScheme>
  </a:themeElements>
  <a:objectDefaults/>
  <a:extraClrSchemeLst/>
  <a:extLst>
    <a:ext uri="{05A4C25C-085E-4340-85A3-A5531E510DB2}">
      <thm15:themeFamily xmlns="" xmlns:thm15="http://schemas.microsoft.com/office/thememl/2012/main" id="{7CB32D59-10C0-40DD-B7BD-2E94284A981C}" name="Wisp"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Company/>
  <Words>717</Words>
  <Paragraphs>84</Paragraphs>
  <Slides>23</Slides>
  <Notes>0</Notes>
  <TotalTime>300</TotalTime>
  <HiddenSlides>0</HiddenSlides>
  <MMClips>0</MMClips>
  <ScaleCrop>false</ScaleCrop>
  <HeadingPairs>
    <vt:vector baseType="variant" size="4">
      <vt:variant>
        <vt:lpstr>Theme</vt:lpstr>
      </vt:variant>
      <vt:variant>
        <vt:i4>1</vt:i4>
      </vt:variant>
      <vt:variant>
        <vt:lpstr>Slide Titles</vt:lpstr>
      </vt:variant>
      <vt:variant>
        <vt:i4>23</vt:i4>
      </vt:variant>
    </vt:vector>
  </HeadingPairs>
  <TitlesOfParts>
    <vt:vector baseType="lpstr" size="24">
      <vt:lpstr>Wisp</vt:lpstr>
      <vt:lpstr/>
      <vt:lpstr>What is machine learning?</vt:lpstr>
      <vt:lpstr>Why is machine learning important?</vt:lpstr>
      <vt:lpstr>Machine Learning Techniques</vt:lpstr>
      <vt:lpstr>Who's using machine learning and what's it used for?</vt:lpstr>
      <vt:lpstr>Examples of Machine Learning</vt:lpstr>
      <vt:lpstr>Sales Forecast Prediction</vt:lpstr>
      <vt:lpstr>How does it work</vt:lpstr>
      <vt:lpstr>Required packages and Installation</vt:lpstr>
      <vt:lpstr>Installation</vt:lpstr>
      <vt:lpstr>Sales Data for 5 Years</vt:lpstr>
      <vt:lpstr>Preprocessing</vt:lpstr>
      <vt:lpstr>What are supervised and unsupervised techniques?</vt:lpstr>
      <vt:lpstr>Algorithm is used for sales prediction?</vt:lpstr>
      <vt:lpstr>Future Sales Prediction using Python</vt:lpstr>
      <vt:lpstr>Data Inspection</vt:lpstr>
      <vt:lpstr>Data Cleaning</vt:lpstr>
      <vt:lpstr>Train-Test Split</vt:lpstr>
      <vt:lpstr>What is big Mart sales prediction?</vt:lpstr>
      <vt:lpstr>Future Sales Prediction</vt:lpstr>
      <vt:lpstr>How &amp; Why ?</vt:lpstr>
      <vt:lpstr>What is the future of machine learning?</vt:lpstr>
      <vt:lpstr>Presented By</vt:lpstr>
    </vt:vector>
  </TitlesOfParts>
  <LinksUpToDate>false</LinksUpToDate>
  <SharedDoc>false</SharedDoc>
  <HyperlinksChanged>false</HyperlinksChanged>
  <Application>Microsoft Office PowerPoint</Application>
  <AppVersion>12.0000</AppVersion>
  <PresentationFormat>Custom</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2022-08-18T14:55:27Z</dcterms:created>
  <dc:creator>Sharmila</dc:creator>
  <cp:lastModifiedBy>'</cp:lastModifiedBy>
  <dcterms:modified xsi:type="dcterms:W3CDTF">2022-08-19T12:09:14Z</dcterms:modified>
  <cp:revision>19</cp:revision>
  <dc:title>Future Sales Prediction with Machine Learning</dc:title>
</cp:coreProperties>
</file>