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5" r:id="rId10"/>
    <p:sldId id="266" r:id="rId11"/>
    <p:sldId id="262"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2" autoAdjust="0"/>
    <p:restoredTop sz="94660"/>
  </p:normalViewPr>
  <p:slideViewPr>
    <p:cSldViewPr snapToGrid="0">
      <p:cViewPr varScale="1">
        <p:scale>
          <a:sx n="82" d="100"/>
          <a:sy n="82" d="100"/>
        </p:scale>
        <p:origin x="677"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2122" y="2006082"/>
            <a:ext cx="7455159" cy="1877437"/>
          </a:xfrm>
          <a:prstGeom prst="rect">
            <a:avLst/>
          </a:prstGeom>
          <a:noFill/>
        </p:spPr>
        <p:txBody>
          <a:bodyPr wrap="square" rtlCol="0">
            <a:spAutoFit/>
          </a:bodyPr>
          <a:lstStyle/>
          <a:p>
            <a:pPr algn="ctr"/>
            <a:r>
              <a:rPr lang="en-US" sz="3200" b="1" dirty="0">
                <a:solidFill>
                  <a:schemeClr val="bg1"/>
                </a:solidFill>
                <a:latin typeface="Calibri" panose="020F0502020204030204" pitchFamily="34" charset="0"/>
                <a:cs typeface="Times New Roman" panose="02020603050405020304" pitchFamily="18" charset="0"/>
              </a:rPr>
              <a:t>Name of Project : </a:t>
            </a:r>
            <a:r>
              <a:rPr lang="en-US" sz="2800" b="1" dirty="0">
                <a:solidFill>
                  <a:schemeClr val="tx1">
                    <a:lumMod val="95000"/>
                    <a:lumOff val="5000"/>
                  </a:schemeClr>
                </a:solidFill>
                <a:latin typeface="Calibri" panose="020F0502020204030204" pitchFamily="34" charset="0"/>
                <a:cs typeface="Times New Roman" panose="02020603050405020304" pitchFamily="18" charset="0"/>
              </a:rPr>
              <a:t>Water</a:t>
            </a:r>
            <a:r>
              <a:rPr lang="en-IN" sz="2800" b="1" dirty="0">
                <a:solidFill>
                  <a:schemeClr val="tx1">
                    <a:lumMod val="95000"/>
                    <a:lumOff val="5000"/>
                  </a:schemeClr>
                </a:solidFill>
                <a:latin typeface="Calibri" panose="020F0502020204030204" pitchFamily="34" charset="0"/>
                <a:cs typeface="Times New Roman" panose="02020603050405020304" pitchFamily="18" charset="0"/>
              </a:rPr>
              <a:t> R</a:t>
            </a:r>
            <a:r>
              <a:rPr lang="en-IN" sz="2800" b="1" dirty="0"/>
              <a:t>esource      Management</a:t>
            </a:r>
          </a:p>
          <a:p>
            <a:pPr algn="r"/>
            <a:r>
              <a:rPr lang="en-IN" sz="2800" b="1" dirty="0">
                <a:solidFill>
                  <a:schemeClr val="bg1"/>
                </a:solidFill>
              </a:rPr>
              <a:t>Student Name : </a:t>
            </a:r>
            <a:r>
              <a:rPr lang="en-IN" sz="2400" b="1" dirty="0">
                <a:solidFill>
                  <a:schemeClr val="tx1"/>
                </a:solidFill>
              </a:rPr>
              <a:t>Gundarapu Ravali</a:t>
            </a:r>
          </a:p>
          <a:p>
            <a:pPr algn="r"/>
            <a:r>
              <a:rPr lang="en-IN" sz="2800" dirty="0"/>
              <a:t>   </a:t>
            </a:r>
            <a:r>
              <a:rPr lang="en-IN" sz="2800" b="1" dirty="0">
                <a:solidFill>
                  <a:schemeClr val="bg1"/>
                </a:solidFill>
                <a:latin typeface="Calibri" panose="020F0502020204030204" pitchFamily="34" charset="0"/>
                <a:cs typeface="Times New Roman" panose="02020603050405020304" pitchFamily="18" charset="0"/>
              </a:rPr>
              <a:t> </a:t>
            </a:r>
            <a:endParaRPr lang="en-US" sz="28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E7FD38F5-0C57-3C2E-F84A-85173BF8C576}"/>
              </a:ext>
            </a:extLst>
          </p:cNvPr>
          <p:cNvPicPr>
            <a:picLocks noChangeAspect="1"/>
          </p:cNvPicPr>
          <p:nvPr/>
        </p:nvPicPr>
        <p:blipFill>
          <a:blip r:embed="rId2"/>
          <a:stretch>
            <a:fillRect/>
          </a:stretch>
        </p:blipFill>
        <p:spPr>
          <a:xfrm>
            <a:off x="1444689" y="1026366"/>
            <a:ext cx="9302621" cy="5379876"/>
          </a:xfrm>
          <a:prstGeom prst="rect">
            <a:avLst/>
          </a:prstGeom>
        </p:spPr>
      </p:pic>
    </p:spTree>
    <p:extLst>
      <p:ext uri="{BB962C8B-B14F-4D97-AF65-F5344CB8AC3E}">
        <p14:creationId xmlns:p14="http://schemas.microsoft.com/office/powerpoint/2010/main" val="971018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6" y="1194318"/>
            <a:ext cx="11542171" cy="2646878"/>
          </a:xfrm>
          <a:prstGeom prst="rect">
            <a:avLst/>
          </a:prstGeom>
          <a:noFill/>
        </p:spPr>
        <p:txBody>
          <a:bodyPr wrap="square">
            <a:spAutoFit/>
          </a:bodyPr>
          <a:lstStyle/>
          <a:p>
            <a:r>
              <a:rPr lang="en-US" sz="2000" b="1" dirty="0">
                <a:solidFill>
                  <a:srgbClr val="213163"/>
                </a:solidFill>
              </a:rPr>
              <a:t>Conclusion:</a:t>
            </a:r>
          </a:p>
          <a:p>
            <a:endParaRPr lang="en-US" sz="2000" b="1" dirty="0">
              <a:solidFill>
                <a:srgbClr val="213163"/>
              </a:solidFill>
            </a:endParaRPr>
          </a:p>
          <a:p>
            <a:r>
              <a:rPr lang="en-US" sz="1800" dirty="0"/>
              <a:t>Water is one of the most essential natural resources, and its sustainable management is critical for human life, agriculture, industry, and the environment. The study shows that increasing demand, pollution, and climate change are major challenges affecting water availability and quality. By applying modern technologies such as GIS, remote sensing, IoT, and AI, along with traditional conservation practices like rainwater harvesting and efficient irrigation, water resources can be utilized more effectively. Strong policies, community participation, and awareness are equally important to ensure equitable distribution and long-term sustainability of water resources.</a:t>
            </a:r>
          </a:p>
          <a:p>
            <a:r>
              <a:rPr lang="en-US" sz="1800" b="1" dirty="0">
                <a:solidFill>
                  <a:srgbClr val="213163"/>
                </a:solidFill>
              </a:rPr>
              <a:t>  </a:t>
            </a:r>
            <a:endParaRPr lang="en-IN" sz="1800" dirty="0">
              <a:solidFill>
                <a:srgbClr val="213163"/>
              </a:solidFill>
            </a:endParaRP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flipH="1">
            <a:off x="4401353" y="4254759"/>
            <a:ext cx="1299651" cy="276999"/>
          </a:xfrm>
          <a:prstGeom prst="rect">
            <a:avLst/>
          </a:prstGeom>
          <a:noFill/>
        </p:spPr>
        <p:txBody>
          <a:bodyPr wrap="square" rtlCol="0">
            <a:spAutoFit/>
          </a:bodyPr>
          <a:lstStyle/>
          <a:p>
            <a:pPr>
              <a:spcAft>
                <a:spcPts val="800"/>
              </a:spcAft>
            </a:pPr>
            <a:r>
              <a:rPr lang="en-IN" sz="1200" b="1">
                <a:latin typeface="+mn-lt"/>
              </a:rPr>
              <a:t> </a:t>
            </a:r>
            <a:endParaRPr lang="en-IN" sz="1200" b="1" dirty="0">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0" name="Rectangle 3">
            <a:extLst>
              <a:ext uri="{FF2B5EF4-FFF2-40B4-BE49-F238E27FC236}">
                <a16:creationId xmlns:a16="http://schemas.microsoft.com/office/drawing/2014/main" id="{48E04127-97EE-F479-00D3-78325817B377}"/>
              </a:ext>
            </a:extLst>
          </p:cNvPr>
          <p:cNvSpPr>
            <a:spLocks noChangeArrowheads="1"/>
          </p:cNvSpPr>
          <p:nvPr/>
        </p:nvSpPr>
        <p:spPr bwMode="auto">
          <a:xfrm>
            <a:off x="718457" y="1694366"/>
            <a:ext cx="1136468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Understand the importance of water and the hydrological cycle.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Identify and assess surface water &amp; groundwater resources.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Learn sustainable water use and conservation practices.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Recognize challenges like scarcity, pollution, and climate change.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Study policies, governance, and community participation.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Apply data, technology, and models for water management.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Promote ethical use and social awareness in water conservation.</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327619" y="1017038"/>
            <a:ext cx="11536761" cy="4093428"/>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a:p>
            <a:r>
              <a:rPr lang="en-IN" sz="2000" b="1" dirty="0">
                <a:solidFill>
                  <a:srgbClr val="213163"/>
                </a:solidFill>
              </a:rPr>
              <a:t>                                     </a:t>
            </a:r>
          </a:p>
          <a:p>
            <a:r>
              <a:rPr lang="en-US" sz="2000" b="1" i="1" dirty="0"/>
              <a:t>Geographic Information System (GIS)</a:t>
            </a:r>
            <a:r>
              <a:rPr lang="en-US" sz="2000" b="1" dirty="0"/>
              <a:t> </a:t>
            </a:r>
            <a:r>
              <a:rPr lang="en-US" sz="2000" dirty="0"/>
              <a:t>– for mapping and analyzing water resources.</a:t>
            </a:r>
          </a:p>
          <a:p>
            <a:r>
              <a:rPr lang="en-US" sz="2000" b="1" i="1" dirty="0"/>
              <a:t>Remote Sensing (Satellite &amp; Drones)</a:t>
            </a:r>
            <a:r>
              <a:rPr lang="en-US" sz="2000" i="1" dirty="0"/>
              <a:t> </a:t>
            </a:r>
            <a:r>
              <a:rPr lang="en-US" sz="2000" dirty="0"/>
              <a:t>– to monitor rainfall, water bodies, land use, and drought.</a:t>
            </a:r>
          </a:p>
          <a:p>
            <a:r>
              <a:rPr lang="en-US" sz="2000" b="1" i="1" dirty="0"/>
              <a:t>Hydrological Models</a:t>
            </a:r>
            <a:r>
              <a:rPr lang="en-US" sz="2000" i="1" dirty="0"/>
              <a:t> </a:t>
            </a:r>
            <a:r>
              <a:rPr lang="en-US" sz="2000" dirty="0"/>
              <a:t>– to predict water flow, floods, and groundwater levels.</a:t>
            </a:r>
          </a:p>
          <a:p>
            <a:r>
              <a:rPr lang="en-US" sz="2000" b="1" i="1" dirty="0"/>
              <a:t>SCADA (Supervisory Control and Data Acquisition)</a:t>
            </a:r>
            <a:r>
              <a:rPr lang="en-US" sz="2000" i="1" dirty="0"/>
              <a:t> </a:t>
            </a:r>
            <a:r>
              <a:rPr lang="en-US" sz="2000" dirty="0"/>
              <a:t>– for real-time monitoring of water supply systems.</a:t>
            </a:r>
          </a:p>
          <a:p>
            <a:r>
              <a:rPr lang="en-US" sz="2000" b="1" i="1" dirty="0"/>
              <a:t>IoT Sensors</a:t>
            </a:r>
            <a:r>
              <a:rPr lang="en-US" sz="2000" i="1" dirty="0"/>
              <a:t> </a:t>
            </a:r>
            <a:r>
              <a:rPr lang="en-US" sz="2000" dirty="0"/>
              <a:t>– to measure water quality, flow, and usage.</a:t>
            </a:r>
          </a:p>
          <a:p>
            <a:r>
              <a:rPr lang="en-US" sz="2000" b="1" i="1" dirty="0"/>
              <a:t>Artificial Intelligence &amp; Machine Learning</a:t>
            </a:r>
            <a:r>
              <a:rPr lang="en-US" sz="2000" i="1" dirty="0"/>
              <a:t> </a:t>
            </a:r>
            <a:r>
              <a:rPr lang="en-US" sz="2000" dirty="0"/>
              <a:t>– for demand forecasting, pollution detection, and smart water management.</a:t>
            </a:r>
          </a:p>
          <a:p>
            <a:r>
              <a:rPr lang="en-US" sz="2000" b="1" i="1" dirty="0"/>
              <a:t>Rainwater Harvesting Systems</a:t>
            </a:r>
            <a:r>
              <a:rPr lang="en-US" sz="2000" i="1" dirty="0"/>
              <a:t> </a:t>
            </a:r>
            <a:r>
              <a:rPr lang="en-US" sz="2000" dirty="0"/>
              <a:t>– to conserve and store rainwater.</a:t>
            </a:r>
          </a:p>
          <a:p>
            <a:r>
              <a:rPr lang="en-US" sz="2000" b="1" i="1" dirty="0"/>
              <a:t>Water Treatment Technologies</a:t>
            </a:r>
            <a:r>
              <a:rPr lang="en-US" sz="2000" i="1" dirty="0"/>
              <a:t> </a:t>
            </a:r>
            <a:r>
              <a:rPr lang="en-US" sz="2000" dirty="0"/>
              <a:t>– filtration, desalination, recycling, and purification methods.</a:t>
            </a:r>
          </a:p>
          <a:p>
            <a:endParaRPr lang="en-IN" sz="2000" b="1" dirty="0">
              <a:solidFill>
                <a:srgbClr val="213163"/>
              </a:solidFill>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520282" y="1147665"/>
            <a:ext cx="10004649" cy="3477875"/>
          </a:xfrm>
          <a:prstGeom prst="rect">
            <a:avLst/>
          </a:prstGeom>
          <a:noFill/>
        </p:spPr>
        <p:txBody>
          <a:bodyPr wrap="square">
            <a:spAutoFit/>
          </a:bodyPr>
          <a:lstStyle/>
          <a:p>
            <a:r>
              <a:rPr lang="en-US" sz="2000" b="1" dirty="0">
                <a:solidFill>
                  <a:srgbClr val="213163"/>
                </a:solidFill>
              </a:rPr>
              <a:t>Methodology</a:t>
            </a:r>
          </a:p>
          <a:p>
            <a:endParaRPr lang="en-US" sz="2000" b="1" dirty="0">
              <a:solidFill>
                <a:srgbClr val="213163"/>
              </a:solidFill>
            </a:endParaRPr>
          </a:p>
          <a:p>
            <a:r>
              <a:rPr lang="en-IN" sz="1800" b="1" i="1" dirty="0"/>
              <a:t>Data Collection</a:t>
            </a:r>
            <a:r>
              <a:rPr lang="en-IN" sz="1800" i="1" dirty="0"/>
              <a:t> </a:t>
            </a:r>
            <a:r>
              <a:rPr lang="en-IN" sz="1800" dirty="0"/>
              <a:t>– Gather data from rainfall records, river flow, groundwater levels, and satellite images.</a:t>
            </a:r>
          </a:p>
          <a:p>
            <a:r>
              <a:rPr lang="en-IN" sz="1800" b="1" i="1" dirty="0"/>
              <a:t>Analysis using Tools</a:t>
            </a:r>
            <a:r>
              <a:rPr lang="en-IN" sz="1800" i="1" dirty="0"/>
              <a:t> </a:t>
            </a:r>
            <a:r>
              <a:rPr lang="en-IN" sz="1800" dirty="0"/>
              <a:t>– Use GIS, remote sensing, and hydrological models to </a:t>
            </a:r>
            <a:r>
              <a:rPr lang="en-IN" sz="1800" dirty="0" err="1"/>
              <a:t>analyze</a:t>
            </a:r>
            <a:r>
              <a:rPr lang="en-IN" sz="1800" dirty="0"/>
              <a:t> availability and usage.</a:t>
            </a:r>
          </a:p>
          <a:p>
            <a:r>
              <a:rPr lang="en-IN" sz="1800" b="1" i="1" dirty="0"/>
              <a:t>Assessment</a:t>
            </a:r>
            <a:r>
              <a:rPr lang="en-IN" sz="1800" dirty="0"/>
              <a:t> – Identify problems like water scarcity, pollution, and overuse.</a:t>
            </a:r>
          </a:p>
          <a:p>
            <a:r>
              <a:rPr lang="en-IN" sz="1800" b="1" i="1" dirty="0"/>
              <a:t>Implementation of Solutions</a:t>
            </a:r>
            <a:r>
              <a:rPr lang="en-IN" sz="1800" i="1" dirty="0"/>
              <a:t> </a:t>
            </a:r>
            <a:r>
              <a:rPr lang="en-IN" sz="1800" dirty="0"/>
              <a:t>– Apply conservation techniques (rainwater harvesting, efficient irrigation, recycling).</a:t>
            </a:r>
          </a:p>
          <a:p>
            <a:r>
              <a:rPr lang="en-IN" sz="1800" b="1" i="1" dirty="0"/>
              <a:t>Monitoring &amp; Evaluation</a:t>
            </a:r>
            <a:r>
              <a:rPr lang="en-IN" sz="1800" i="1" dirty="0"/>
              <a:t> </a:t>
            </a:r>
            <a:r>
              <a:rPr lang="en-IN" sz="1800" dirty="0"/>
              <a:t>– Use IoT sensors, SCADA, and AI models for continuous monitoring and improvement.</a:t>
            </a:r>
          </a:p>
          <a:p>
            <a:r>
              <a:rPr lang="en-US" sz="1800" b="1" dirty="0">
                <a:solidFill>
                  <a:srgbClr val="213163"/>
                </a:solidFill>
              </a:rPr>
              <a:t> </a:t>
            </a:r>
            <a:endParaRPr lang="en-IN" sz="1800" dirty="0">
              <a:solidFill>
                <a:srgbClr val="213163"/>
              </a:solidFill>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3" y="1054413"/>
            <a:ext cx="10922969" cy="2862322"/>
          </a:xfrm>
          <a:prstGeom prst="rect">
            <a:avLst/>
          </a:prstGeom>
          <a:noFill/>
        </p:spPr>
        <p:txBody>
          <a:bodyPr wrap="square">
            <a:spAutoFit/>
          </a:bodyPr>
          <a:lstStyle/>
          <a:p>
            <a:r>
              <a:rPr lang="en-US" sz="2000" b="1" dirty="0">
                <a:solidFill>
                  <a:srgbClr val="213163"/>
                </a:solidFill>
              </a:rPr>
              <a:t>Problem Statement:</a:t>
            </a:r>
          </a:p>
          <a:p>
            <a:endParaRPr lang="en-US" sz="2000" b="1" dirty="0">
              <a:solidFill>
                <a:srgbClr val="213163"/>
              </a:solidFill>
            </a:endParaRPr>
          </a:p>
          <a:p>
            <a:r>
              <a:rPr lang="en-US" sz="2000" dirty="0"/>
              <a:t>Water is a vital resource for human survival, agriculture, industry, and ecosystems, yet its availability is increasingly under threat due to population growth, urbanization, pollution, and climate change. Inefficient usage, lack of proper monitoring, and unequal distribution of water resources further worsen the crisis. Effective water resource management is required to ensure sustainable utilization, conservation, and equitable distribution of water while addressing challenges such as scarcity, quality deterioration, and increasing demand.</a:t>
            </a:r>
          </a:p>
          <a:p>
            <a:r>
              <a:rPr lang="en-US" sz="2000" b="1" dirty="0">
                <a:solidFill>
                  <a:srgbClr val="213163"/>
                </a:solidFill>
              </a:rPr>
              <a:t>  </a:t>
            </a:r>
            <a:endParaRPr lang="en-IN" sz="2000" b="1" dirty="0">
              <a:solidFill>
                <a:srgbClr val="213163"/>
              </a:solidFill>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36442" y="998376"/>
            <a:ext cx="11016276" cy="4401205"/>
          </a:xfrm>
          <a:prstGeom prst="rect">
            <a:avLst/>
          </a:prstGeom>
          <a:noFill/>
        </p:spPr>
        <p:txBody>
          <a:bodyPr wrap="square">
            <a:spAutoFit/>
          </a:bodyPr>
          <a:lstStyle/>
          <a:p>
            <a:r>
              <a:rPr lang="en-US" sz="2000" b="1" dirty="0">
                <a:solidFill>
                  <a:srgbClr val="213163"/>
                </a:solidFill>
              </a:rPr>
              <a:t>Solution: </a:t>
            </a:r>
          </a:p>
          <a:p>
            <a:endParaRPr lang="en-US" sz="2000" b="1" dirty="0">
              <a:solidFill>
                <a:srgbClr val="213163"/>
              </a:solidFill>
            </a:endParaRPr>
          </a:p>
          <a:p>
            <a:r>
              <a:rPr lang="en-US" sz="2000" dirty="0"/>
              <a:t>To address water resource challenges, sustainable management practices must be adopted. This includes:</a:t>
            </a:r>
          </a:p>
          <a:p>
            <a:endParaRPr lang="en-US" sz="2000" dirty="0"/>
          </a:p>
          <a:p>
            <a:r>
              <a:rPr lang="en-US" sz="2000" b="1" i="1" dirty="0"/>
              <a:t>Efficient Usage</a:t>
            </a:r>
            <a:r>
              <a:rPr lang="en-US" sz="2000" i="1" dirty="0"/>
              <a:t> </a:t>
            </a:r>
            <a:r>
              <a:rPr lang="en-US" sz="2000" dirty="0"/>
              <a:t>– Promote water-saving technologies like drip irrigation and smart meters.</a:t>
            </a:r>
          </a:p>
          <a:p>
            <a:r>
              <a:rPr lang="en-US" sz="2000" b="1" i="1" dirty="0"/>
              <a:t>Conservation</a:t>
            </a:r>
            <a:r>
              <a:rPr lang="en-US" sz="2000" dirty="0"/>
              <a:t> – Encourage rainwater harvesting, groundwater recharge, and recycling.</a:t>
            </a:r>
          </a:p>
          <a:p>
            <a:r>
              <a:rPr lang="en-US" sz="2000" b="1" i="1" dirty="0"/>
              <a:t>Pollution Control</a:t>
            </a:r>
            <a:r>
              <a:rPr lang="en-US" sz="2000" i="1" dirty="0"/>
              <a:t> </a:t>
            </a:r>
            <a:r>
              <a:rPr lang="en-US" sz="2000" dirty="0"/>
              <a:t>– Implement advanced water treatment and strict regulations on waste discharge.</a:t>
            </a:r>
          </a:p>
          <a:p>
            <a:r>
              <a:rPr lang="en-US" sz="2000" b="1" i="1" dirty="0"/>
              <a:t>Technology Integration</a:t>
            </a:r>
            <a:r>
              <a:rPr lang="en-US" sz="2000" i="1" dirty="0"/>
              <a:t> </a:t>
            </a:r>
            <a:r>
              <a:rPr lang="en-US" sz="2000" dirty="0"/>
              <a:t>– Use GIS, remote sensing, IoT sensors, and AI for real-time monitoring and forecasting.</a:t>
            </a:r>
          </a:p>
          <a:p>
            <a:r>
              <a:rPr lang="en-US" sz="2000" b="1" i="1" dirty="0"/>
              <a:t>Policy &amp; Awareness</a:t>
            </a:r>
            <a:r>
              <a:rPr lang="en-US" sz="2000" i="1" dirty="0"/>
              <a:t> </a:t>
            </a:r>
            <a:r>
              <a:rPr lang="en-US" sz="2000" dirty="0"/>
              <a:t>– Strengthen government policies, community participation, and public awareness programs.</a:t>
            </a:r>
          </a:p>
          <a:p>
            <a:r>
              <a:rPr lang="en-US" sz="2000" b="1" dirty="0">
                <a:solidFill>
                  <a:srgbClr val="213163"/>
                </a:solidFill>
              </a:rPr>
              <a:t> </a:t>
            </a:r>
            <a:endParaRPr lang="en-IN" sz="2000" b="1" dirty="0">
              <a:solidFill>
                <a:srgbClr val="213163"/>
              </a:solidFill>
            </a:endParaRP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descr="A screenshot of a computer&#10;&#10;AI-generated content may be incorrect.">
            <a:extLst>
              <a:ext uri="{FF2B5EF4-FFF2-40B4-BE49-F238E27FC236}">
                <a16:creationId xmlns:a16="http://schemas.microsoft.com/office/drawing/2014/main" id="{788401CB-783A-5683-7D0D-101A5306261C}"/>
              </a:ext>
            </a:extLst>
          </p:cNvPr>
          <p:cNvPicPr>
            <a:picLocks noChangeAspect="1"/>
          </p:cNvPicPr>
          <p:nvPr/>
        </p:nvPicPr>
        <p:blipFill>
          <a:blip r:embed="rId2"/>
          <a:stretch>
            <a:fillRect/>
          </a:stretch>
        </p:blipFill>
        <p:spPr>
          <a:xfrm>
            <a:off x="1623526" y="1576097"/>
            <a:ext cx="9654073" cy="5128726"/>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graph&#10;&#10;AI-generated content may be incorrect.">
            <a:extLst>
              <a:ext uri="{FF2B5EF4-FFF2-40B4-BE49-F238E27FC236}">
                <a16:creationId xmlns:a16="http://schemas.microsoft.com/office/drawing/2014/main" id="{14FBF3C6-FEB1-695E-6403-94164BD06352}"/>
              </a:ext>
            </a:extLst>
          </p:cNvPr>
          <p:cNvPicPr>
            <a:picLocks noChangeAspect="1"/>
          </p:cNvPicPr>
          <p:nvPr/>
        </p:nvPicPr>
        <p:blipFill>
          <a:blip r:embed="rId2"/>
          <a:stretch>
            <a:fillRect/>
          </a:stretch>
        </p:blipFill>
        <p:spPr>
          <a:xfrm>
            <a:off x="1082351" y="970382"/>
            <a:ext cx="9871788" cy="5305231"/>
          </a:xfrm>
          <a:prstGeom prst="rect">
            <a:avLst/>
          </a:prstGeom>
        </p:spPr>
      </p:pic>
    </p:spTree>
    <p:extLst>
      <p:ext uri="{BB962C8B-B14F-4D97-AF65-F5344CB8AC3E}">
        <p14:creationId xmlns:p14="http://schemas.microsoft.com/office/powerpoint/2010/main" val="3788020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program&#10;&#10;AI-generated content may be incorrect.">
            <a:extLst>
              <a:ext uri="{FF2B5EF4-FFF2-40B4-BE49-F238E27FC236}">
                <a16:creationId xmlns:a16="http://schemas.microsoft.com/office/drawing/2014/main" id="{0B47CA50-10DE-E8F0-6AFD-3A0E2F647D33}"/>
              </a:ext>
            </a:extLst>
          </p:cNvPr>
          <p:cNvPicPr>
            <a:picLocks noChangeAspect="1"/>
          </p:cNvPicPr>
          <p:nvPr/>
        </p:nvPicPr>
        <p:blipFill>
          <a:blip r:embed="rId2"/>
          <a:stretch>
            <a:fillRect/>
          </a:stretch>
        </p:blipFill>
        <p:spPr>
          <a:xfrm>
            <a:off x="1250303" y="998376"/>
            <a:ext cx="9890449" cy="5122506"/>
          </a:xfrm>
          <a:prstGeom prst="rect">
            <a:avLst/>
          </a:prstGeom>
        </p:spPr>
      </p:pic>
    </p:spTree>
    <p:extLst>
      <p:ext uri="{BB962C8B-B14F-4D97-AF65-F5344CB8AC3E}">
        <p14:creationId xmlns:p14="http://schemas.microsoft.com/office/powerpoint/2010/main" val="4273807755"/>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54</TotalTime>
  <Words>599</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Gundarapu Ravali</cp:lastModifiedBy>
  <cp:revision>5</cp:revision>
  <dcterms:created xsi:type="dcterms:W3CDTF">2024-12-31T09:40:01Z</dcterms:created>
  <dcterms:modified xsi:type="dcterms:W3CDTF">2025-09-08T15:36:29Z</dcterms:modified>
</cp:coreProperties>
</file>