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6B794-019E-1C84-34F4-2BC7AC3D0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8B208-4E7E-FEB9-9B49-70447F782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57B35-574B-A2F4-EFC0-72D3C8A2C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381A-5288-4720-8AA1-940E4854128E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A775E-5525-B894-69E9-3C109272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0AE56-8DB5-BEBC-AF60-572C8607A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B170-E3B6-4ADC-8B7C-0C07E2DD8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708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EF817-5C4C-472E-CDFE-B94376EE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D79AB-2798-7581-D7E1-B37377051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5ABD2-00FD-BB44-2299-8C1214B2B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381A-5288-4720-8AA1-940E4854128E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98C54-2916-6AFA-D152-39B961C7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F4DB1-EC0C-F90F-FD7D-2469C233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B170-E3B6-4ADC-8B7C-0C07E2DD8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56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3F43D4-3F44-1CD0-E61C-39060D823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969D6-5C5C-1FB0-3C46-4E068C5B0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49432-6154-D3B7-233D-693624F1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381A-5288-4720-8AA1-940E4854128E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B04DB-5D8E-7CB7-13FF-434397F2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856D9-BC20-8CE2-97B2-949743FD5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B170-E3B6-4ADC-8B7C-0C07E2DD8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25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959A9-16C4-3FF3-2AF9-D20D1A26C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843DC-8C7C-6905-ADC2-A977666AA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3942A-FFC5-EB76-F2D6-43C1EE132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381A-5288-4720-8AA1-940E4854128E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FF02C-7973-C933-9B19-BFC428C2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56786-757C-061B-2C4D-64BE06AD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B170-E3B6-4ADC-8B7C-0C07E2DD8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82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AE46-44E5-BAE2-C84B-94C57CB87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8AB01-62E8-1B6E-A080-B18292808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8B591-1089-8FBD-DBF0-D1A3D45DD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381A-5288-4720-8AA1-940E4854128E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1B443-6C56-68B2-BF45-998DA852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C6206-0931-FDE9-06B1-500550CC3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B170-E3B6-4ADC-8B7C-0C07E2DD8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10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7AC35-400A-3891-F82C-43812501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32E3C-B106-3BEE-5B29-F2E168ABC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6F628-8297-E401-6653-E0E7D5943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818B9-1475-A584-912A-3F6474AD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381A-5288-4720-8AA1-940E4854128E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A1C49-DCEA-4C7F-4556-69ECD9433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B7652-8112-44DB-4D31-ED8FCD0AA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B170-E3B6-4ADC-8B7C-0C07E2DD8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83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1BE13-0005-6343-0AAE-857D2BB22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51B61-5F8F-4716-D30E-68B105664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E9335-C60F-681C-750B-07EC4A5B6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904DF-BB9E-A52C-FE54-6ABDE7A58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3705BD-58FE-148F-4BCE-A9293816B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B7E3CC-C04B-84DB-B27A-A0D47F6A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381A-5288-4720-8AA1-940E4854128E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C062D-354D-1A72-976D-31C5E7F7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D0954B-49C5-F252-7FC5-515D5288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B170-E3B6-4ADC-8B7C-0C07E2DD8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58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D14F-91F9-2B7C-BCAA-E7B69AEB1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64DA4-478B-CC88-AE77-BBC2248D1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381A-5288-4720-8AA1-940E4854128E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0A41C-10C6-C229-972E-697288906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97174-D282-A804-B7FF-EC84C494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B170-E3B6-4ADC-8B7C-0C07E2DD8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942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9B7D63-72CB-DE80-A5D3-87446937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381A-5288-4720-8AA1-940E4854128E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A09A0-C116-80E9-F3B8-50FA08FCE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2120B-A331-9365-443C-B7D4CA76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B170-E3B6-4ADC-8B7C-0C07E2DD8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32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EDB2A-6D84-EEAC-D5CD-09D5D6DFE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8B979-CC7B-776D-AD75-9003F9EF3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18FDE-91A7-3A80-16BC-F5975C7EC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4D9A7-675D-9892-0108-7FDA5EF3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381A-5288-4720-8AA1-940E4854128E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03F-6B97-98A8-2726-BEF6FAD4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A0451-A8C9-2E08-A168-DF8AACBF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B170-E3B6-4ADC-8B7C-0C07E2DD8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66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AF29-E7E5-F0FB-1342-94FBBB989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7ACDE1-843A-9209-83D5-32B481E4D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79237-7C31-6D6B-E9EE-20131AB1E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03168-19DD-41EB-6EFF-A96FA4E63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381A-5288-4720-8AA1-940E4854128E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EA18A-107D-1799-941A-153F1B75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4E58D-074E-891A-7332-1CCCFF11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B170-E3B6-4ADC-8B7C-0C07E2DD8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83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B7CA85-8184-ECC9-ED66-7C0342B4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46B61-251C-A6B6-9D1C-32F60C2D2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76D34-F483-D95C-BE79-BAE507E73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6381A-5288-4720-8AA1-940E4854128E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19CD6-EB67-6ECB-5773-C1024BED19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BAA1C-8B65-AA7B-CAB3-FCBF5B990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2B170-E3B6-4ADC-8B7C-0C07E2DD8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81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eb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6225262-BD34-5DC1-14E0-CAEC72091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F59E3C-1DBD-9A54-F600-6B382264A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6123" y="1743959"/>
            <a:ext cx="8939753" cy="2799761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haroni" panose="02010803020104030203" pitchFamily="2" charset="-79"/>
                <a:cs typeface="Aharoni" panose="02010803020104030203" pitchFamily="2" charset="-79"/>
              </a:rPr>
              <a:t>Mobile Security: Threats and Best Practices</a:t>
            </a:r>
            <a:b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article written by </a:t>
            </a:r>
            <a:r>
              <a:rPr lang="en-US" sz="24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Paweł</a:t>
            </a: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Weichbroth</a:t>
            </a: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 and </a:t>
            </a:r>
            <a:r>
              <a:rPr lang="en-US" sz="24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Łukasz</a:t>
            </a: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Łysik</a:t>
            </a:r>
            <a:endParaRPr lang="en-IN" sz="2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20215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63BC31-0957-C499-8CC1-DDDDAFF6C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51"/>
            <a:ext cx="12192000" cy="68408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576473-0F28-18FC-A34C-AE3593EC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latin typeface="+mn-lt"/>
              </a:rPr>
              <a:t>Mobile Revolution and Security Concerns</a:t>
            </a:r>
            <a:endParaRPr lang="en-IN" sz="2800" b="1" dirty="0">
              <a:latin typeface="+mn-lt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85136-9F7B-D420-4C98-67D59B00F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6938" cy="435133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Mobile devices are integral to daily life for communication, financial transactions, and data storage.</a:t>
            </a:r>
          </a:p>
          <a:p>
            <a:pPr lvl="1"/>
            <a:r>
              <a:rPr lang="en-US" dirty="0"/>
              <a:t>This widespread adoption increases the risk of cyberattacks.</a:t>
            </a:r>
          </a:p>
          <a:p>
            <a:pPr lvl="1"/>
            <a:r>
              <a:rPr lang="en-US" dirty="0"/>
              <a:t>Cybercriminals target vulnerabilities to steal data and disrupt services.</a:t>
            </a:r>
          </a:p>
          <a:p>
            <a:pPr lvl="1"/>
            <a:r>
              <a:rPr lang="en-US" dirty="0"/>
              <a:t>Understanding and addressing mobile security concerns is essential for individuals and organizations.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B8A212-BC6D-E229-1639-B68B8E954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777" y="1949505"/>
            <a:ext cx="3590630" cy="205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B35821-A471-6CA9-912E-D02F33C1E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51"/>
            <a:ext cx="12192000" cy="68408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2322C-2A4B-617C-29DE-52EC3366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latin typeface="+mn-lt"/>
              </a:rPr>
              <a:t>Exponential Growth of Mobile Device Usage</a:t>
            </a:r>
            <a:endParaRPr lang="en-IN" sz="28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09382-3C52-243D-2BBC-50D513FCC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14707" cy="4351338"/>
          </a:xfrm>
        </p:spPr>
        <p:txBody>
          <a:bodyPr/>
          <a:lstStyle/>
          <a:p>
            <a:r>
              <a:rPr lang="en-US" sz="2400" dirty="0"/>
              <a:t>Mobile phone subscriptions are rapidly increasing—expected to reach 9 billion by 2025.</a:t>
            </a:r>
          </a:p>
          <a:p>
            <a:r>
              <a:rPr lang="en-US" sz="2400" dirty="0"/>
              <a:t>More users conduct online transactions, open emails, and search the web on mobile devices.</a:t>
            </a:r>
          </a:p>
          <a:p>
            <a:r>
              <a:rPr lang="en-US" sz="2400" dirty="0"/>
              <a:t>Increased mobile data consumption creates new security challenges.</a:t>
            </a:r>
          </a:p>
          <a:p>
            <a:r>
              <a:rPr lang="en-US" sz="2400" b="1" dirty="0"/>
              <a:t>Key Insight:</a:t>
            </a:r>
            <a:r>
              <a:rPr lang="en-US" sz="2400" dirty="0"/>
              <a:t> As mobile usage grows, so does the importance of securing mobile activities.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F00D65-AEA3-DE1A-6C38-7954A3F7C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614" y="1864684"/>
            <a:ext cx="4283504" cy="244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2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EE076B-37E1-8166-C8AB-48D07D08F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51"/>
            <a:ext cx="12192000" cy="68408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9523A3-6A45-A4E6-9227-3C3832087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 dirty="0">
                <a:latin typeface="+mn-lt"/>
              </a:rPr>
              <a:t>Mobile Security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96206-19DE-271A-A071-AAF335DE6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18402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Malware</a:t>
            </a:r>
            <a:r>
              <a:rPr lang="en-US" sz="2400" dirty="0"/>
              <a:t>: Spyware, crypto miners, fake apps, </a:t>
            </a:r>
            <a:r>
              <a:rPr lang="en-US" sz="2400" dirty="0" err="1"/>
              <a:t>trojanized</a:t>
            </a:r>
            <a:r>
              <a:rPr lang="en-US" sz="2400" dirty="0"/>
              <a:t> apps.</a:t>
            </a:r>
          </a:p>
          <a:p>
            <a:r>
              <a:rPr lang="en-US" sz="2400" b="1" dirty="0"/>
              <a:t>Phishing &amp; Social Engineering</a:t>
            </a:r>
            <a:r>
              <a:rPr lang="en-US" sz="2400" dirty="0"/>
              <a:t>: Exploiting human psychology via emails, SMS (smishing), and social media.</a:t>
            </a:r>
          </a:p>
          <a:p>
            <a:r>
              <a:rPr lang="en-IN" sz="2400" b="1" dirty="0"/>
              <a:t>Direct Hacker Attacks</a:t>
            </a:r>
            <a:r>
              <a:rPr lang="en-IN" sz="2400" dirty="0"/>
              <a:t>: Man-in-the-middle (MITM) attacks, OS vulnerabilities.</a:t>
            </a:r>
            <a:endParaRPr lang="en-US" sz="2400" dirty="0"/>
          </a:p>
          <a:p>
            <a:r>
              <a:rPr lang="en-US" sz="2400" b="1" dirty="0"/>
              <a:t>Lost or Stolen Devices</a:t>
            </a:r>
            <a:r>
              <a:rPr lang="en-US" sz="2400" dirty="0"/>
              <a:t>: Increased risk of data breaches and identity theft.</a:t>
            </a:r>
          </a:p>
          <a:p>
            <a:r>
              <a:rPr lang="en-US" sz="2400" b="1" dirty="0"/>
              <a:t>Visual Aid Suggestion:</a:t>
            </a:r>
            <a:r>
              <a:rPr lang="en-US" sz="2400" dirty="0"/>
              <a:t> Icons or images representing each threat type.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1F529C-19F9-E59E-2975-A6C8F050A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715" y="1371395"/>
            <a:ext cx="2380268" cy="2380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A65A41-BE0F-25B3-76BB-6A4542D3EE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15" y="3973734"/>
            <a:ext cx="2380268" cy="238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2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87EC91-D1CC-82BD-E013-6FA244EBA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51"/>
            <a:ext cx="12192000" cy="68408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28299F-630A-AB18-9D09-299B6D809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latin typeface="+mn-lt"/>
              </a:rPr>
              <a:t>User Behavior and Mobile Security</a:t>
            </a:r>
            <a:endParaRPr lang="en-IN" sz="28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9732F-7874-6FC6-4508-5E52BA50C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6885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Users prioritize convenience over security, leading to risky actions like:</a:t>
            </a:r>
          </a:p>
          <a:p>
            <a:pPr lvl="1"/>
            <a:r>
              <a:rPr lang="en-US" dirty="0"/>
              <a:t>Downloading apps from untrusted sources.</a:t>
            </a:r>
          </a:p>
          <a:p>
            <a:pPr lvl="1"/>
            <a:r>
              <a:rPr lang="en-IN" dirty="0"/>
              <a:t>Using weak passwords.</a:t>
            </a:r>
            <a:endParaRPr lang="en-US" dirty="0"/>
          </a:p>
          <a:p>
            <a:pPr lvl="1"/>
            <a:r>
              <a:rPr lang="en-US" dirty="0"/>
              <a:t>Connecting to insecure Wi-Fi networks.</a:t>
            </a:r>
          </a:p>
          <a:p>
            <a:r>
              <a:rPr lang="en-US" dirty="0"/>
              <a:t>Security awareness and training are critical for promoting safe practices.</a:t>
            </a:r>
            <a:br>
              <a:rPr lang="en-IN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4A6748-72CC-4A80-D6F1-4C25BBCA5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850" y="2124957"/>
            <a:ext cx="2357487" cy="235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51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E8492A-ED91-1C68-8DC7-22D68FB61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51"/>
            <a:ext cx="12192000" cy="68408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1D252-D4A4-AFDA-2396-550C4ED21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strong authentication (passwords, biometrics, MFA).</a:t>
            </a:r>
          </a:p>
          <a:p>
            <a:r>
              <a:rPr lang="en-US" dirty="0"/>
              <a:t>Regularly update OS and apps with patches.</a:t>
            </a:r>
          </a:p>
          <a:p>
            <a:r>
              <a:rPr lang="en-US" dirty="0"/>
              <a:t>Back up important data securely.</a:t>
            </a:r>
          </a:p>
          <a:p>
            <a:r>
              <a:rPr lang="en-US" dirty="0"/>
              <a:t>Enable encryption for data on devices and in transit.</a:t>
            </a:r>
          </a:p>
          <a:p>
            <a:r>
              <a:rPr lang="en-US" dirty="0"/>
              <a:t>Enable remote data wipe for lost or stolen devices.</a:t>
            </a:r>
          </a:p>
          <a:p>
            <a:r>
              <a:rPr lang="en-US" b="1" dirty="0"/>
              <a:t>Visual Aid Suggestion:</a:t>
            </a:r>
            <a:r>
              <a:rPr lang="en-US" dirty="0"/>
              <a:t> A checklist graphic with icons for each best practice.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C4DE3-6611-CEFF-2B7A-7ABE4B773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latin typeface="+mn-lt"/>
              </a:rPr>
              <a:t>Mobile Security Best Practices: Device and Data Protection</a:t>
            </a:r>
            <a:endParaRPr lang="en-IN" sz="2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4885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665AE9-533D-B35E-DE9E-858E72854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51"/>
            <a:ext cx="12192000" cy="68408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499A2F-F74D-4C0F-B180-BDBC6526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latin typeface="+mn-lt"/>
              </a:rPr>
              <a:t>Mobile Security Best Practices: Network and App Security</a:t>
            </a:r>
            <a:endParaRPr lang="en-IN" sz="28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95225-6183-50EF-1ABE-F44BB9264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Disable Bluetooth and Wi-Fi when not in use.</a:t>
            </a:r>
          </a:p>
          <a:p>
            <a:r>
              <a:rPr lang="en-US" sz="2400" dirty="0"/>
              <a:t>Use VPNs on public networks.</a:t>
            </a:r>
          </a:p>
          <a:p>
            <a:r>
              <a:rPr lang="en-IN" sz="2400" dirty="0"/>
              <a:t>Avoid jailbreaking/rooting devices</a:t>
            </a:r>
            <a:r>
              <a:rPr lang="en-US" sz="2400" dirty="0"/>
              <a:t>.</a:t>
            </a:r>
          </a:p>
          <a:p>
            <a:r>
              <a:rPr lang="en-US" sz="2400" dirty="0"/>
              <a:t>Regularly review and minimize app permissions.</a:t>
            </a:r>
          </a:p>
          <a:p>
            <a:r>
              <a:rPr lang="en-US" sz="2400" b="1" dirty="0"/>
              <a:t>Visual Aid Suggestion:</a:t>
            </a:r>
            <a:r>
              <a:rPr lang="en-US" sz="2400" dirty="0"/>
              <a:t> A visual flowchart showing steps for secure network usage.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65362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433F7E-6197-26D1-4836-F9A990283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51"/>
            <a:ext cx="12192000" cy="68408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0E064E-A134-2887-F85E-1055A516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 dirty="0">
                <a:latin typeface="+mn-lt"/>
              </a:rPr>
              <a:t>Additional Security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6317C-42AD-BCE4-6D79-2B236C094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Install reputable mobile security apps with antivirus and anti-theft features.</a:t>
            </a:r>
          </a:p>
          <a:p>
            <a:r>
              <a:rPr lang="en-US" sz="2400" dirty="0"/>
              <a:t>Implement regular security awareness training programs in organizations.</a:t>
            </a:r>
          </a:p>
          <a:p>
            <a:r>
              <a:rPr lang="en-US" sz="2400" dirty="0"/>
              <a:t>Educate users on recognizing threats and reporting suspicious activities.</a:t>
            </a:r>
          </a:p>
          <a:p>
            <a:r>
              <a:rPr lang="en-US" sz="2400" b="1" dirty="0"/>
              <a:t>Visual Aid Suggestion:</a:t>
            </a:r>
            <a:r>
              <a:rPr lang="en-US" sz="2400" dirty="0"/>
              <a:t> Icons representing security apps, training, and education.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47031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A10B8B-F867-281A-9340-B3C1961A0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51"/>
            <a:ext cx="12192000" cy="68408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CB9DFD-75FD-3FFC-993F-4F5315E8F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 dirty="0">
                <a:latin typeface="+mn-lt"/>
              </a:rPr>
              <a:t>Future of Mobile Security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A1F83B-01A3-F26D-018E-BEBFA91C1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5G Networks</a:t>
            </a:r>
            <a:r>
              <a:rPr lang="en-US" sz="2400" dirty="0"/>
              <a:t>: Faster speeds bring new security challenges.</a:t>
            </a:r>
          </a:p>
          <a:p>
            <a:r>
              <a:rPr lang="en-US" sz="2400" b="1" dirty="0"/>
              <a:t>AI in Security</a:t>
            </a:r>
            <a:r>
              <a:rPr lang="en-US" sz="2400" dirty="0"/>
              <a:t>: Enhanced threat detection and endpoint protection.</a:t>
            </a:r>
          </a:p>
          <a:p>
            <a:r>
              <a:rPr lang="en-US" sz="2400" b="1" dirty="0"/>
              <a:t>Biometrics</a:t>
            </a:r>
            <a:r>
              <a:rPr lang="en-US" sz="2400" dirty="0"/>
              <a:t>: Increased use of facial and fingerprint recognition.</a:t>
            </a:r>
          </a:p>
          <a:p>
            <a:r>
              <a:rPr lang="en-US" sz="2400" b="1" dirty="0"/>
              <a:t>Key Message:</a:t>
            </a:r>
            <a:r>
              <a:rPr lang="en-US" sz="2400" dirty="0"/>
              <a:t> Continued research is essential to combat evolving threats.</a:t>
            </a:r>
          </a:p>
          <a:p>
            <a:r>
              <a:rPr lang="en-US" sz="2400" b="1" dirty="0"/>
              <a:t>Visual Aid Suggestion:</a:t>
            </a:r>
            <a:r>
              <a:rPr lang="en-US" sz="2400" dirty="0"/>
              <a:t> A futuristic-themed graphic with AI, 5G, and biometrics icons.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94181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482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Aharoni</vt:lpstr>
      <vt:lpstr>Arial</vt:lpstr>
      <vt:lpstr>Calibri</vt:lpstr>
      <vt:lpstr>Calibri Light</vt:lpstr>
      <vt:lpstr>Office Theme</vt:lpstr>
      <vt:lpstr>Mobile Security: Threats and Best Practices  article written by Paweł Weichbroth and Łukasz Łysik</vt:lpstr>
      <vt:lpstr>Mobile Revolution and Security Concerns</vt:lpstr>
      <vt:lpstr>Exponential Growth of Mobile Device Usage</vt:lpstr>
      <vt:lpstr>Mobile Security Threats</vt:lpstr>
      <vt:lpstr>User Behavior and Mobile Security</vt:lpstr>
      <vt:lpstr>Mobile Security Best Practices: Device and Data Protection</vt:lpstr>
      <vt:lpstr>Mobile Security Best Practices: Network and App Security</vt:lpstr>
      <vt:lpstr>Additional Security Measures</vt:lpstr>
      <vt:lpstr>Future of Mobile Security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Kolloju Ravali</dc:creator>
  <cp:lastModifiedBy>Kolloju Ravali</cp:lastModifiedBy>
  <cp:revision>2</cp:revision>
  <dcterms:created xsi:type="dcterms:W3CDTF">2024-11-17T23:32:15Z</dcterms:created>
  <dcterms:modified xsi:type="dcterms:W3CDTF">2024-11-18T03:59:16Z</dcterms:modified>
</cp:coreProperties>
</file>