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7" r:id="rId4"/>
    <p:sldId id="264" r:id="rId5"/>
    <p:sldId id="265" r:id="rId6"/>
    <p:sldId id="258" r:id="rId7"/>
    <p:sldId id="260" r:id="rId8"/>
    <p:sldId id="261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44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29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5340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743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648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33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2409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5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931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2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748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691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9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916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9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1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4188-FA31-480F-A2E2-E2DC52D622CB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E002BD-6532-4BE4-A552-27C86E014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2.xlsx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ED86-9FFD-DFD7-090F-86A0A48B9E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2839" y="1037690"/>
            <a:ext cx="6075452" cy="1109610"/>
          </a:xfrm>
        </p:spPr>
        <p:txBody>
          <a:bodyPr/>
          <a:lstStyle/>
          <a:p>
            <a:r>
              <a:rPr lang="en-IN" dirty="0"/>
              <a:t>EXPENSE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FF878-3646-426A-4E2A-DB623B458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626779"/>
            <a:ext cx="7766936" cy="2784296"/>
          </a:xfrm>
        </p:spPr>
        <p:txBody>
          <a:bodyPr/>
          <a:lstStyle/>
          <a:p>
            <a:r>
              <a:rPr lang="en-IN" dirty="0"/>
              <a:t>Analysing monthly expenses to identify the top categories of expense and providing the recommendations to improve savings for Nitin.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RAVALI</a:t>
            </a:r>
          </a:p>
        </p:txBody>
      </p:sp>
    </p:spTree>
    <p:extLst>
      <p:ext uri="{BB962C8B-B14F-4D97-AF65-F5344CB8AC3E}">
        <p14:creationId xmlns:p14="http://schemas.microsoft.com/office/powerpoint/2010/main" val="383440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7D86-0F8D-71E8-315E-6D40B727B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46" y="0"/>
            <a:ext cx="10191966" cy="729465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June month expenses on different items of each category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349370B-E844-1AA4-4D3E-6D5D813CE9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61005"/>
              </p:ext>
            </p:extLst>
          </p:nvPr>
        </p:nvGraphicFramePr>
        <p:xfrm>
          <a:off x="2476072" y="681261"/>
          <a:ext cx="5373384" cy="6176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01965" imgH="5175425" progId="Excel.Sheet.12">
                  <p:embed/>
                </p:oleObj>
              </mc:Choice>
              <mc:Fallback>
                <p:oleObj name="Worksheet" r:id="rId2" imgW="4501965" imgH="51754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6072" y="681261"/>
                        <a:ext cx="5373384" cy="61767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24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001A5-C90B-A26E-120B-97A103C0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Amount spent on each category in 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4E316F-A855-286A-D866-00257A48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89" y="1284270"/>
            <a:ext cx="8769171" cy="547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7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289D-251D-7597-DCC2-F7BD04DE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Category wise expenses for 6 months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6F067-DE08-DD58-EDC3-50503B0DE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203" y="1341781"/>
            <a:ext cx="6965878" cy="53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90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A5CE-5B69-8C19-C9E8-7D2B2880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Month wise expenses of Nitin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22F54D-B9D8-B660-5016-742A3B63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18" y="1479479"/>
            <a:ext cx="7788918" cy="501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44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2CD9-6CA7-753E-4570-68A32315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17" y="374752"/>
            <a:ext cx="10850366" cy="1325563"/>
          </a:xfrm>
        </p:spPr>
        <p:txBody>
          <a:bodyPr>
            <a:normAutofit/>
          </a:bodyPr>
          <a:lstStyle/>
          <a:p>
            <a:r>
              <a:rPr lang="en-IN" sz="2800" dirty="0"/>
              <a:t>Representation of expenses using data bars for June month and 6 months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83F214D-1CDB-516F-3C4D-DA524B1D2A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037982"/>
              </p:ext>
            </p:extLst>
          </p:nvPr>
        </p:nvGraphicFramePr>
        <p:xfrm>
          <a:off x="838200" y="1941816"/>
          <a:ext cx="9000793" cy="4048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52864" imgH="1676269" progId="Excel.Sheet.12">
                  <p:embed/>
                </p:oleObj>
              </mc:Choice>
              <mc:Fallback>
                <p:oleObj name="Worksheet" r:id="rId2" imgW="4552864" imgH="16762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1941816"/>
                        <a:ext cx="9000793" cy="4048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371E8BA-D6A0-3E7B-E57A-000E5ADF56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293786"/>
              </p:ext>
            </p:extLst>
          </p:nvPr>
        </p:nvGraphicFramePr>
        <p:xfrm>
          <a:off x="6515752" y="2424818"/>
          <a:ext cx="5094045" cy="3565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705125" imgH="1676269" progId="Excel.Sheet.12">
                  <p:embed/>
                </p:oleObj>
              </mc:Choice>
              <mc:Fallback>
                <p:oleObj name="Worksheet" r:id="rId4" imgW="2705125" imgH="167626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5752" y="2424818"/>
                        <a:ext cx="5094045" cy="3565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4973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7B3A-884F-0710-1E50-6BA38B57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Findings from the tables and </a:t>
            </a:r>
            <a:r>
              <a:rPr lang="en-IN" sz="3600" dirty="0"/>
              <a:t>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408E-0A44-2270-EED4-FD6EFBEB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June month Nithin spent more  grocery.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Nithin has spent more for shopping which is not essential in June.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Food expenses are high for June 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Overall for the 6 months Nithin spent more for entertainment , shopping and miscellaneous than recommended.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February he spent highest amount for all categories.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In march he spent less amount compared to other months.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For Grocery he spent the maximum in 6 months.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09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17F1-CDEE-3400-9556-CF617949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Recommendations to increase savings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03C2F-2C67-6D0A-97B2-EFE7BB0B2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Reduce spending on less essential categories like movies , online food order instead he can watch movies in OTT  and cook at home.</a:t>
            </a:r>
          </a:p>
          <a:p>
            <a:r>
              <a:rPr lang="en-IN" dirty="0"/>
              <a:t>He has spent more for shopping, to reduce it he can plan quarterly purchase of clothes.</a:t>
            </a:r>
          </a:p>
          <a:p>
            <a:r>
              <a:rPr lang="en-IN" dirty="0"/>
              <a:t>And also he can plan trips once in 6 months or a year so that he can save more.</a:t>
            </a:r>
          </a:p>
          <a:p>
            <a:r>
              <a:rPr lang="en-IN" dirty="0"/>
              <a:t>Set a fixed monthly budget plan by focusing essential expenses.</a:t>
            </a:r>
          </a:p>
          <a:p>
            <a:r>
              <a:rPr lang="en-IN" dirty="0"/>
              <a:t>By cutting down the expenses of less essential things, </a:t>
            </a:r>
            <a:r>
              <a:rPr lang="en-IN" dirty="0" err="1"/>
              <a:t>nitin</a:t>
            </a:r>
            <a:r>
              <a:rPr lang="en-IN" dirty="0"/>
              <a:t> can increase his savings 20-30%, so that he can buy a scooter for his daily commute to the office like he planned.</a:t>
            </a:r>
          </a:p>
          <a:p>
            <a:r>
              <a:rPr lang="en-IN" dirty="0"/>
              <a:t>Use savings for investment and emergencies.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029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375A-8C75-C1AF-CD09-1BE113D7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8CE43-ADED-B388-84C5-1D99AFB2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Food and entertainment are top expense categories of Nitin.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Spending  on non essential items is high and affects savings.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By reducing less essential expenses, Nitin can  improve his savings.</a:t>
            </a:r>
          </a:p>
        </p:txBody>
      </p:sp>
    </p:spTree>
    <p:extLst>
      <p:ext uri="{BB962C8B-B14F-4D97-AF65-F5344CB8AC3E}">
        <p14:creationId xmlns:p14="http://schemas.microsoft.com/office/powerpoint/2010/main" val="41197172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83</TotalTime>
  <Words>298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Microsoft Excel Worksheet</vt:lpstr>
      <vt:lpstr>EXPENSE ANALYSIS</vt:lpstr>
      <vt:lpstr>June month expenses on different items of each category</vt:lpstr>
      <vt:lpstr>Amount spent on each category in %</vt:lpstr>
      <vt:lpstr>Category wise expenses for 6 months</vt:lpstr>
      <vt:lpstr>Month wise expenses of Nitin </vt:lpstr>
      <vt:lpstr>Representation of expenses using data bars for June month and 6 months</vt:lpstr>
      <vt:lpstr>Findings from the tables and charts</vt:lpstr>
      <vt:lpstr>Recommendations to increase savings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srikrishna porandla</dc:creator>
  <cp:lastModifiedBy>srikrishna porandla</cp:lastModifiedBy>
  <cp:revision>1</cp:revision>
  <dcterms:created xsi:type="dcterms:W3CDTF">2025-07-29T05:44:14Z</dcterms:created>
  <dcterms:modified xsi:type="dcterms:W3CDTF">2025-07-29T07:07:38Z</dcterms:modified>
</cp:coreProperties>
</file>