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8288000" cy="10287000"/>
  <p:notesSz cx="6858000" cy="9144000"/>
  <p:embeddedFontLst>
    <p:embeddedFont>
      <p:font typeface="Arial Black" pitchFamily="34" charset="0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MS Mincho" pitchFamily="49" charset="-128"/>
      <p:regular r:id="rId20"/>
    </p:embeddedFont>
    <p:embeddedFont>
      <p:font typeface="Verdana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-5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35.sv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9.sv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511883"/>
            <a:ext cx="7146415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8800" u="sng" dirty="0" err="1">
                <a:solidFill>
                  <a:srgbClr val="000000"/>
                </a:solidFill>
                <a:latin typeface="Arial Black" panose="020B0A04020102020204" pitchFamily="34" charset="0"/>
              </a:rPr>
              <a:t>LearnVault</a:t>
            </a:r>
            <a:endParaRPr lang="en-US" sz="8800" u="sng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97617" y="1261656"/>
            <a:ext cx="6761467" cy="776368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7016349"/>
            <a:ext cx="6296657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Project presented by </a:t>
            </a:r>
            <a:r>
              <a:rPr lang="en-US" sz="2394" spc="95" dirty="0">
                <a:solidFill>
                  <a:srgbClr val="FFFFFF"/>
                </a:solidFill>
                <a:latin typeface="Open Sauce Light Bold"/>
              </a:rPr>
              <a:t>TEAM : NOOBS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10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8854" y="2018713"/>
            <a:ext cx="7575146" cy="67487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432114" y="2018713"/>
            <a:ext cx="6069091" cy="6319088"/>
            <a:chOff x="0" y="0"/>
            <a:chExt cx="8092121" cy="842545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Results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300380" y="4512543"/>
              <a:ext cx="3491361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Glacial Indifference"/>
                </a:rPr>
                <a:t>Part 03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29400" y="0"/>
            <a:ext cx="9753600" cy="10287000"/>
            <a:chOff x="0" y="0"/>
            <a:chExt cx="3392951" cy="3592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2951" cy="3592923"/>
            </a:xfrm>
            <a:custGeom>
              <a:avLst/>
              <a:gdLst/>
              <a:ahLst/>
              <a:cxnLst/>
              <a:rect l="l" t="t" r="r" b="b"/>
              <a:pathLst>
                <a:path w="3392951" h="3592923">
                  <a:moveTo>
                    <a:pt x="0" y="0"/>
                  </a:moveTo>
                  <a:lnTo>
                    <a:pt x="3392951" y="0"/>
                  </a:lnTo>
                  <a:lnTo>
                    <a:pt x="3392951" y="3592923"/>
                  </a:lnTo>
                  <a:lnTo>
                    <a:pt x="0" y="3592923"/>
                  </a:ln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9" name="TextBox 9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11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314379" y="3071432"/>
            <a:ext cx="5176244" cy="2962349"/>
            <a:chOff x="0" y="57150"/>
            <a:chExt cx="6901658" cy="394979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7150"/>
              <a:ext cx="6901658" cy="3949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 dirty="0">
                  <a:solidFill>
                    <a:srgbClr val="000000"/>
                  </a:solidFill>
                  <a:latin typeface="Glacial Indifference"/>
                </a:rPr>
                <a:t>Glimpse of our web application 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84015"/>
              <a:ext cx="6110891" cy="940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endParaRPr lang="en-US" sz="5000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740838" y="2237988"/>
            <a:ext cx="6103600" cy="312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.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740838" y="4312698"/>
            <a:ext cx="6103600" cy="867132"/>
            <a:chOff x="0" y="-19050"/>
            <a:chExt cx="8138133" cy="1156176"/>
          </a:xfrm>
        </p:grpSpPr>
        <p:sp>
          <p:nvSpPr>
            <p:cNvPr id="19" name="TextBox 19"/>
            <p:cNvSpPr txBox="1"/>
            <p:nvPr/>
          </p:nvSpPr>
          <p:spPr>
            <a:xfrm>
              <a:off x="0" y="720089"/>
              <a:ext cx="8138133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 dirty="0">
                  <a:solidFill>
                    <a:srgbClr val="000000"/>
                  </a:solidFill>
                  <a:latin typeface="Open Sauce Light"/>
                </a:rPr>
                <a:t>.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5243465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25000" y="7734300"/>
            <a:ext cx="6103600" cy="867132"/>
            <a:chOff x="0" y="-19050"/>
            <a:chExt cx="8138133" cy="1156176"/>
          </a:xfrm>
        </p:grpSpPr>
        <p:sp>
          <p:nvSpPr>
            <p:cNvPr id="22" name="TextBox 22"/>
            <p:cNvSpPr txBox="1"/>
            <p:nvPr/>
          </p:nvSpPr>
          <p:spPr>
            <a:xfrm>
              <a:off x="0" y="720089"/>
              <a:ext cx="8138133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243465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endParaRPr lang="en-US" sz="2499" spc="99" dirty="0">
                <a:solidFill>
                  <a:srgbClr val="000000"/>
                </a:solidFill>
                <a:latin typeface="Open Sauce Light"/>
              </a:endParaRP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6" y="4841768"/>
            <a:ext cx="749556" cy="615553"/>
            <a:chOff x="-1" y="-9525"/>
            <a:chExt cx="999407" cy="820737"/>
          </a:xfrm>
        </p:grpSpPr>
        <p:sp>
          <p:nvSpPr>
            <p:cNvPr id="7" name="TextBox 7"/>
            <p:cNvSpPr txBox="1"/>
            <p:nvPr/>
          </p:nvSpPr>
          <p:spPr>
            <a:xfrm>
              <a:off x="394146" y="-9525"/>
              <a:ext cx="605260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12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  <a:p>
              <a:pPr algn="r">
                <a:lnSpc>
                  <a:spcPts val="2400"/>
                </a:lnSpc>
              </a:pP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83898" y="4274994"/>
            <a:ext cx="9920204" cy="52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endParaRPr lang="en-US" sz="3000" spc="120" dirty="0">
              <a:solidFill>
                <a:srgbClr val="000000"/>
              </a:solidFill>
              <a:latin typeface="Open Sauce Light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28700" y="6371619"/>
            <a:ext cx="3729943" cy="318062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740888" y="1028700"/>
            <a:ext cx="6329255" cy="230154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H="1">
            <a:off x="11769114" y="6715555"/>
            <a:ext cx="4635235" cy="2705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CBA9F6A-D94E-46F6-ADB3-62414D113047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39859" y="3571445"/>
            <a:ext cx="6329255" cy="4839115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="" xmlns:a16="http://schemas.microsoft.com/office/drawing/2014/main" id="{BECF917B-24C7-4A1E-ABEA-9715C0DE37A5}"/>
              </a:ext>
            </a:extLst>
          </p:cNvPr>
          <p:cNvGrpSpPr/>
          <p:nvPr/>
        </p:nvGrpSpPr>
        <p:grpSpPr>
          <a:xfrm>
            <a:off x="1600200" y="1983956"/>
            <a:ext cx="6069091" cy="6319087"/>
            <a:chOff x="0" y="0"/>
            <a:chExt cx="8092121" cy="8425450"/>
          </a:xfrm>
        </p:grpSpPr>
        <p:sp>
          <p:nvSpPr>
            <p:cNvPr id="3" name="TextBox 7">
              <a:extLst>
                <a:ext uri="{FF2B5EF4-FFF2-40B4-BE49-F238E27FC236}">
                  <a16:creationId xmlns="" xmlns:a16="http://schemas.microsoft.com/office/drawing/2014/main" id="{662B9303-BC8E-4F07-A45E-CD2D5939F503}"/>
                </a:ext>
              </a:extLst>
            </p:cNvPr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</a:rPr>
                <a:t>Thank You</a:t>
              </a:r>
            </a:p>
          </p:txBody>
        </p:sp>
        <p:sp>
          <p:nvSpPr>
            <p:cNvPr id="4" name="AutoShape 9">
              <a:extLst>
                <a:ext uri="{FF2B5EF4-FFF2-40B4-BE49-F238E27FC236}">
                  <a16:creationId xmlns="" xmlns:a16="http://schemas.microsoft.com/office/drawing/2014/main" id="{A860405C-1F72-4AAF-9983-E6B7E19FCF48}"/>
                </a:ext>
              </a:extLst>
            </p:cNvPr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5" name="AutoShape 10">
              <a:extLst>
                <a:ext uri="{FF2B5EF4-FFF2-40B4-BE49-F238E27FC236}">
                  <a16:creationId xmlns="" xmlns:a16="http://schemas.microsoft.com/office/drawing/2014/main" id="{66ABB1E6-9129-4986-908F-1AD3E28487F0}"/>
                </a:ext>
              </a:extLst>
            </p:cNvPr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6" name="Picture 15">
            <a:extLst>
              <a:ext uri="{FF2B5EF4-FFF2-40B4-BE49-F238E27FC236}">
                <a16:creationId xmlns="" xmlns:a16="http://schemas.microsoft.com/office/drawing/2014/main" id="{C9547296-9454-4F14-BAAD-A65B831A8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01877" y="1626910"/>
            <a:ext cx="8065814" cy="76313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582892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187631" y="3674021"/>
            <a:ext cx="4604065" cy="670751"/>
            <a:chOff x="0" y="0"/>
            <a:chExt cx="6138753" cy="894335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87631" y="2094913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Background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7631" y="4744113"/>
            <a:ext cx="6508569" cy="2096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3200" spc="72" dirty="0">
                <a:solidFill>
                  <a:srgbClr val="000000"/>
                </a:solidFill>
                <a:ea typeface="MS Mincho" pitchFamily="49" charset="-128"/>
              </a:rPr>
              <a:t>A platform where all schools, colleges and universities can host their online class meetings and exams and students can easily attend classes and exams in low network connections</a:t>
            </a:r>
            <a:endParaRPr lang="en-US" sz="3200" spc="72" dirty="0">
              <a:solidFill>
                <a:srgbClr val="000000"/>
              </a:solidFill>
              <a:latin typeface="Open Sauce Light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02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009614" y="1330318"/>
            <a:ext cx="7301861" cy="808053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3804505"/>
            <a:ext cx="3932599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</a:rPr>
              <a:t>Overview of the project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03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5114" y="4221352"/>
            <a:ext cx="1423672" cy="1198452"/>
            <a:chOff x="0" y="0"/>
            <a:chExt cx="1898229" cy="159793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5646314">
              <a:off x="295205" y="-9981"/>
              <a:ext cx="1485925" cy="161789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9248"/>
              <a:ext cx="1381233" cy="120544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209592" y="4118616"/>
            <a:ext cx="1279385" cy="1213424"/>
            <a:chOff x="0" y="0"/>
            <a:chExt cx="1705846" cy="161789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485925" cy="161789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421805" y="434431"/>
              <a:ext cx="1284041" cy="107859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5570792" y="2452089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The Problem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088958" y="5540395"/>
            <a:ext cx="4383161" cy="3290872"/>
            <a:chOff x="0" y="-19050"/>
            <a:chExt cx="5844215" cy="438782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20089"/>
              <a:ext cx="5844215" cy="3648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Internet connectivity is still a huge problem in case of low network connection. In the case of a concurrent number of exams, internet connectivity can be a huge challenge for the smooth flow and execution of the online classes and exams.</a:t>
              </a:r>
              <a:endParaRPr lang="en-US" sz="2000" spc="72" dirty="0">
                <a:solidFill>
                  <a:srgbClr val="000000"/>
                </a:solidFill>
                <a:ea typeface="Verdana" pitchFamily="34" charset="0"/>
              </a:endParaRPr>
            </a:p>
            <a:p>
              <a:pPr algn="ctr">
                <a:lnSpc>
                  <a:spcPts val="27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00375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What we want to solve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15881" y="5540395"/>
            <a:ext cx="4383161" cy="2944623"/>
            <a:chOff x="0" y="-19050"/>
            <a:chExt cx="5844215" cy="392616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720088"/>
              <a:ext cx="5844215" cy="3187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IN" sz="2000" spc="72" dirty="0">
                  <a:solidFill>
                    <a:srgbClr val="000000"/>
                  </a:solidFill>
                  <a:ea typeface="Verdana" pitchFamily="34" charset="0"/>
                </a:rPr>
                <a:t>We are trying to make a platform where student can attend their classes and exams at both low and high internet connectivity and does not face a problem in uploading the image of answer during exam.</a:t>
              </a:r>
            </a:p>
            <a:p>
              <a:pPr algn="ctr">
                <a:lnSpc>
                  <a:spcPts val="27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00375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 dirty="0">
                  <a:solidFill>
                    <a:srgbClr val="000000"/>
                  </a:solidFill>
                  <a:latin typeface="Open Sauce Light"/>
                </a:rPr>
                <a:t>Hypothesis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04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887859" y="3458169"/>
            <a:ext cx="6276620" cy="3370662"/>
            <a:chOff x="0" y="0"/>
            <a:chExt cx="8368827" cy="44942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Glacial Indifference"/>
                </a:rPr>
                <a:t>Objectives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68677"/>
              <a:ext cx="7409956" cy="2425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What we want to achieve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991600" y="3924300"/>
            <a:ext cx="7194395" cy="4724400"/>
            <a:chOff x="0" y="-57151"/>
            <a:chExt cx="9592526" cy="518616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57151"/>
              <a:ext cx="9332145" cy="23083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2800" spc="72" dirty="0">
                  <a:solidFill>
                    <a:srgbClr val="000000"/>
                  </a:solidFill>
                  <a:latin typeface="Open Sauce Light"/>
                </a:rPr>
                <a:t>Access to education is a right  not a privilege. We are presenting a web application which ensures that  low internet connectivity will not render in the path of learning.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24452"/>
              <a:ext cx="9592526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781575"/>
              <a:ext cx="9592526" cy="347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rot="16200000">
              <a:off x="4422696" y="-2298244"/>
              <a:ext cx="283839" cy="91292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AutoShape 17"/>
            <p:cNvSpPr/>
            <p:nvPr/>
          </p:nvSpPr>
          <p:spPr>
            <a:xfrm rot="16200000">
              <a:off x="4441842" y="-1717103"/>
              <a:ext cx="245547" cy="912922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05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887859" y="2137607"/>
            <a:ext cx="8760966" cy="252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8999">
                <a:solidFill>
                  <a:srgbClr val="000000"/>
                </a:solidFill>
                <a:latin typeface="Glacial Indifference"/>
              </a:rPr>
              <a:t>Significance</a:t>
            </a:r>
          </a:p>
          <a:p>
            <a:pPr>
              <a:lnSpc>
                <a:spcPts val="9899"/>
              </a:lnSpc>
            </a:pPr>
            <a:r>
              <a:rPr lang="en-US" sz="8999">
                <a:solidFill>
                  <a:srgbClr val="000000"/>
                </a:solidFill>
                <a:latin typeface="Glacial Indifference"/>
              </a:rPr>
              <a:t>of the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7859" y="6294654"/>
            <a:ext cx="4100178" cy="312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endParaRPr lang="en-US" sz="1800" spc="72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84361" y="6294654"/>
            <a:ext cx="4100178" cy="1351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pc="72" dirty="0">
                <a:solidFill>
                  <a:srgbClr val="000000"/>
                </a:solidFill>
                <a:latin typeface="Open Sauce Light"/>
              </a:rPr>
              <a:t>It will provide students one discrete destination for all the problems they face in day to day online classes.</a:t>
            </a:r>
            <a:endParaRPr lang="en-US" sz="1800" spc="72" dirty="0">
              <a:solidFill>
                <a:srgbClr val="000000"/>
              </a:solidFill>
              <a:latin typeface="Open Sauce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94511" y="6294654"/>
            <a:ext cx="4100178" cy="239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 dirty="0">
                <a:solidFill>
                  <a:srgbClr val="000000"/>
                </a:solidFill>
                <a:latin typeface="Open Sauce Light"/>
              </a:rPr>
              <a:t>Managing time is one of the most tedious work we face </a:t>
            </a:r>
            <a:r>
              <a:rPr lang="en-US" spc="72" dirty="0">
                <a:solidFill>
                  <a:srgbClr val="000000"/>
                </a:solidFill>
                <a:latin typeface="Open Sauce Light"/>
              </a:rPr>
              <a:t>on a daily basis. The user friendly interface will allow students to access through the web application very efficiently</a:t>
            </a:r>
          </a:p>
          <a:p>
            <a:pPr algn="ctr">
              <a:lnSpc>
                <a:spcPts val="2700"/>
              </a:lnSpc>
            </a:pPr>
            <a:endParaRPr lang="en-US" sz="1800" spc="72" dirty="0">
              <a:solidFill>
                <a:srgbClr val="000000"/>
              </a:solidFill>
              <a:latin typeface="Open Sauce Light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6884361" y="5359054"/>
            <a:ext cx="4100178" cy="670751"/>
            <a:chOff x="0" y="0"/>
            <a:chExt cx="5466904" cy="894335"/>
          </a:xfrm>
        </p:grpSpPr>
        <p:grpSp>
          <p:nvGrpSpPr>
            <p:cNvPr id="22" name="Group 22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447644" y="183503"/>
              <a:ext cx="4601411" cy="499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 dirty="0">
                  <a:solidFill>
                    <a:srgbClr val="FFFFFF"/>
                  </a:solidFill>
                  <a:latin typeface="Open Sauce Light"/>
                </a:rPr>
                <a:t>In terms of resources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894511" y="5359054"/>
            <a:ext cx="4100178" cy="670751"/>
            <a:chOff x="0" y="0"/>
            <a:chExt cx="5466904" cy="894335"/>
          </a:xfrm>
        </p:grpSpPr>
        <p:grpSp>
          <p:nvGrpSpPr>
            <p:cNvPr id="30" name="Group 30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 dirty="0">
                  <a:solidFill>
                    <a:srgbClr val="FFFFFF"/>
                  </a:solidFill>
                  <a:latin typeface="Open Sauce Light"/>
                </a:rPr>
                <a:t>In terms of time</a:t>
              </a:r>
            </a:p>
          </p:txBody>
        </p:sp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1750D17B-9040-4F09-AA79-A0932431775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7859" y="5379104"/>
            <a:ext cx="3731075" cy="3182388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06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404366" y="1497582"/>
            <a:ext cx="6337268" cy="729183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536071" y="2018713"/>
            <a:ext cx="6069091" cy="6319088"/>
            <a:chOff x="0" y="0"/>
            <a:chExt cx="8092121" cy="842545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Methods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Part 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FFFFFF"/>
                  </a:solidFill>
                  <a:latin typeface="Glacial Indifference Bold"/>
                </a:rPr>
                <a:t>07</a:t>
              </a:r>
              <a:endParaRPr lang="en-US" sz="2000" spc="200" dirty="0">
                <a:solidFill>
                  <a:srgbClr val="FFFFFF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772401" y="2467993"/>
            <a:ext cx="8127822" cy="5987795"/>
            <a:chOff x="0" y="133350"/>
            <a:chExt cx="10429017" cy="758396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33350"/>
              <a:ext cx="10429017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en-US" sz="6999" u="sng" dirty="0" err="1">
                  <a:solidFill>
                    <a:srgbClr val="FFFFFF"/>
                  </a:solidFill>
                  <a:latin typeface="Glacial Indifference"/>
                </a:rPr>
                <a:t>Softwares</a:t>
              </a:r>
              <a:r>
                <a:rPr lang="en-US" sz="6999" u="sng" dirty="0">
                  <a:solidFill>
                    <a:srgbClr val="FFFFFF"/>
                  </a:solidFill>
                  <a:latin typeface="Glacial Indifference"/>
                </a:rPr>
                <a:t> Used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4"/>
              <a:ext cx="10429017" cy="4824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 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r>
                <a:rPr lang="en-US" sz="2800" spc="7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endParaRPr lang="en-US" sz="2800" spc="72" dirty="0">
                <a:solidFill>
                  <a:srgbClr val="FFFFFF"/>
                </a:solidFill>
                <a:latin typeface="Open Sauce Light"/>
              </a:endParaRP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endParaRPr lang="en-US" sz="2800" spc="72" dirty="0">
                <a:solidFill>
                  <a:srgbClr val="FFFFFF"/>
                </a:solidFill>
                <a:latin typeface="Open Sauce Light"/>
              </a:endParaRPr>
            </a:p>
            <a:p>
              <a:pPr marL="285750" indent="-285750">
                <a:lnSpc>
                  <a:spcPts val="2700"/>
                </a:lnSpc>
                <a:buFont typeface="Wingdings" panose="05000000000000000000" pitchFamily="2" charset="2"/>
                <a:buChar char="v"/>
              </a:pPr>
              <a:endParaRPr lang="en-US" sz="2800" spc="72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539318" y="1956369"/>
            <a:ext cx="5704871" cy="6850828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 dirty="0" smtClean="0">
                  <a:solidFill>
                    <a:srgbClr val="000000"/>
                  </a:solidFill>
                  <a:latin typeface="Glacial Indifference Bold"/>
                </a:rPr>
                <a:t>08</a:t>
              </a:r>
              <a:endParaRPr lang="en-US" sz="2000" spc="200" dirty="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608979" y="1348148"/>
            <a:ext cx="6417596" cy="759070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-5400000">
            <a:off x="4165551" y="2550938"/>
            <a:ext cx="9525" cy="2519433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170314" y="898760"/>
            <a:ext cx="540694" cy="776453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752007" y="2091741"/>
            <a:ext cx="5322403" cy="2464072"/>
            <a:chOff x="-73208" y="-1075746"/>
            <a:chExt cx="7096537" cy="328542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05450"/>
              <a:ext cx="7023329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-73208" y="-1075746"/>
              <a:ext cx="7023329" cy="3285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120" dirty="0">
                  <a:solidFill>
                    <a:srgbClr val="000000"/>
                  </a:solidFill>
                  <a:latin typeface="Open Sauce Light"/>
                </a:rPr>
                <a:t>Students can enter chat rooms to interact with teachers and get their doubts solved even in low internet connectivity.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951140" y="5146448"/>
            <a:ext cx="979042" cy="404077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806913" y="6062497"/>
            <a:ext cx="5267497" cy="3464346"/>
            <a:chOff x="0" y="-961262"/>
            <a:chExt cx="7023329" cy="461913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05451"/>
              <a:ext cx="7023329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61262"/>
              <a:ext cx="7023329" cy="4619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120" dirty="0">
                  <a:solidFill>
                    <a:srgbClr val="000000"/>
                  </a:solidFill>
                  <a:latin typeface="Open Sauce Light"/>
                </a:rPr>
                <a:t>Examination process wont cause stress and anxiety anymore. Students can very easily surf through the examination process (like uploading answer scripts ) very smoothly .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IN" sz="2000" spc="200" dirty="0" smtClean="0">
                  <a:solidFill>
                    <a:srgbClr val="FFFFFF"/>
                  </a:solidFill>
                  <a:latin typeface="Glacial Indifference Bold"/>
                </a:rPr>
                <a:t>09</a:t>
              </a:r>
              <a:endParaRPr lang="en-US" sz="2000" spc="200" dirty="0">
                <a:solidFill>
                  <a:srgbClr val="FFFFFF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 rot="-5400000">
            <a:off x="3633989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 rot="-5400000">
            <a:off x="10092608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AutoShape 12"/>
          <p:cNvSpPr/>
          <p:nvPr/>
        </p:nvSpPr>
        <p:spPr>
          <a:xfrm rot="-5400000">
            <a:off x="6863298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AutoShape 13"/>
          <p:cNvSpPr/>
          <p:nvPr/>
        </p:nvSpPr>
        <p:spPr>
          <a:xfrm rot="-5400000">
            <a:off x="13321918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4"/>
          <p:cNvSpPr txBox="1"/>
          <p:nvPr/>
        </p:nvSpPr>
        <p:spPr>
          <a:xfrm>
            <a:off x="4095796" y="386185"/>
            <a:ext cx="8629883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FFFFFF"/>
                </a:solidFill>
                <a:latin typeface="Glacial Indifference"/>
              </a:rPr>
              <a:t>Project Timeline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92381" y="5346985"/>
            <a:ext cx="2104948" cy="4347422"/>
            <a:chOff x="0" y="0"/>
            <a:chExt cx="2806598" cy="5796562"/>
          </a:xfrm>
        </p:grpSpPr>
        <p:grpSp>
          <p:nvGrpSpPr>
            <p:cNvPr id="16" name="Group 16"/>
            <p:cNvGrpSpPr/>
            <p:nvPr/>
          </p:nvGrpSpPr>
          <p:grpSpPr>
            <a:xfrm>
              <a:off x="1299977" y="0"/>
              <a:ext cx="206644" cy="20664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068789"/>
              <a:ext cx="2806598" cy="3727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We started the out with our problem statement and then created an idea . Decided on all the features the web application will have . Ranging from classrooms to exam </a:t>
              </a: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facilites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in low speed internet connectivity</a:t>
              </a:r>
            </a:p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03565" y="1403316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>
                  <a:solidFill>
                    <a:srgbClr val="FFFFFF"/>
                  </a:solidFill>
                  <a:latin typeface="Glacial Indifference"/>
                </a:rPr>
                <a:t>Phase 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200634" y="3020990"/>
            <a:ext cx="2200166" cy="3227246"/>
            <a:chOff x="0" y="28575"/>
            <a:chExt cx="2933555" cy="4302994"/>
          </a:xfrm>
        </p:grpSpPr>
        <p:grpSp>
          <p:nvGrpSpPr>
            <p:cNvPr id="22" name="Group 22"/>
            <p:cNvGrpSpPr/>
            <p:nvPr/>
          </p:nvGrpSpPr>
          <p:grpSpPr>
            <a:xfrm>
              <a:off x="1299977" y="3127199"/>
              <a:ext cx="206644" cy="206644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973938" y="3632559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745762"/>
              <a:ext cx="2933555" cy="30438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Created a work breakdown structure(WBS),starting from our scope statement and then breaking our deliverables into smaller pieces.(Work Packages) . Divided  each work package into tasks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03565" y="28575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Phase 02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659254" y="3084927"/>
            <a:ext cx="2104948" cy="3163308"/>
            <a:chOff x="0" y="28575"/>
            <a:chExt cx="2806598" cy="4217744"/>
          </a:xfrm>
        </p:grpSpPr>
        <p:grpSp>
          <p:nvGrpSpPr>
            <p:cNvPr id="28" name="Group 28"/>
            <p:cNvGrpSpPr/>
            <p:nvPr/>
          </p:nvGrpSpPr>
          <p:grpSpPr>
            <a:xfrm>
              <a:off x="1299977" y="3047354"/>
              <a:ext cx="206644" cy="206644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973938" y="3552714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93135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.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403565" y="28575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Phase 04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429944" y="5349012"/>
            <a:ext cx="2104948" cy="2806514"/>
            <a:chOff x="0" y="0"/>
            <a:chExt cx="2806598" cy="3742018"/>
          </a:xfrm>
        </p:grpSpPr>
        <p:grpSp>
          <p:nvGrpSpPr>
            <p:cNvPr id="34" name="Group 34"/>
            <p:cNvGrpSpPr/>
            <p:nvPr/>
          </p:nvGrpSpPr>
          <p:grpSpPr>
            <a:xfrm>
              <a:off x="1307264" y="0"/>
              <a:ext cx="206644" cy="206644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973938" y="505360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2066089"/>
              <a:ext cx="2806598" cy="1675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Determining project dependencies . Creating a flowchart or diagram. Determining total time needed for each task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403565" y="1400613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>
                  <a:solidFill>
                    <a:srgbClr val="FFFFFF"/>
                  </a:solidFill>
                  <a:latin typeface="Glacial Indifference"/>
                </a:rPr>
                <a:t>Phase 03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888564" y="5344958"/>
            <a:ext cx="2104948" cy="3067047"/>
            <a:chOff x="0" y="0"/>
            <a:chExt cx="2806598" cy="4089396"/>
          </a:xfrm>
        </p:grpSpPr>
        <p:grpSp>
          <p:nvGrpSpPr>
            <p:cNvPr id="40" name="Group 40"/>
            <p:cNvGrpSpPr/>
            <p:nvPr/>
          </p:nvGrpSpPr>
          <p:grpSpPr>
            <a:xfrm>
              <a:off x="1301699" y="0"/>
              <a:ext cx="206644" cy="206644"/>
              <a:chOff x="0" y="0"/>
              <a:chExt cx="6350000" cy="63500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2071492"/>
              <a:ext cx="2806598" cy="201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err="1">
                  <a:solidFill>
                    <a:srgbClr val="FFFFFF"/>
                  </a:solidFill>
                  <a:latin typeface="Open Sauce Light"/>
                </a:rPr>
                <a:t>Integratting</a:t>
              </a:r>
              <a:r>
                <a:rPr lang="en-US" sz="1312" spc="52" dirty="0">
                  <a:solidFill>
                    <a:srgbClr val="FFFFFF"/>
                  </a:solidFill>
                  <a:latin typeface="Open Sauce Light"/>
                </a:rPr>
                <a:t> all the work packages and finalizing it . Going through all the things finally </a:t>
              </a:r>
            </a:p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</a:endParaRPr>
            </a:p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</a:endParaRP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403565" y="1406019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>
                  <a:solidFill>
                    <a:srgbClr val="FFFFFF"/>
                  </a:solidFill>
                  <a:latin typeface="Glacial Indifference"/>
                </a:rPr>
                <a:t>Phase 05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8B833F3-DC13-4FB5-B204-7F9EFD8DF844}"/>
              </a:ext>
            </a:extLst>
          </p:cNvPr>
          <p:cNvSpPr txBox="1"/>
          <p:nvPr/>
        </p:nvSpPr>
        <p:spPr>
          <a:xfrm>
            <a:off x="10852648" y="3574490"/>
            <a:ext cx="2362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i="0" dirty="0">
                <a:solidFill>
                  <a:schemeClr val="bg1"/>
                </a:solidFill>
                <a:effectLst/>
                <a:latin typeface="-apple-system"/>
              </a:rPr>
              <a:t>Identifying</a:t>
            </a:r>
            <a:r>
              <a:rPr lang="en-IN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chemeClr val="bg1"/>
                </a:solidFill>
                <a:effectLst/>
                <a:latin typeface="-apple-system"/>
              </a:rPr>
              <a:t>resource</a:t>
            </a:r>
            <a:r>
              <a:rPr lang="en-IN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IN" i="0" dirty="0">
                <a:solidFill>
                  <a:schemeClr val="bg1"/>
                </a:solidFill>
                <a:effectLst/>
                <a:latin typeface="-apple-system"/>
              </a:rPr>
              <a:t>availability for the project .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-apple-system"/>
              </a:rPr>
              <a:t>Different </a:t>
            </a:r>
            <a:r>
              <a:rPr lang="en-IN" dirty="0" err="1">
                <a:solidFill>
                  <a:schemeClr val="bg1"/>
                </a:solidFill>
                <a:latin typeface="-apple-system"/>
              </a:rPr>
              <a:t>softwares</a:t>
            </a:r>
            <a:r>
              <a:rPr lang="en-IN" dirty="0">
                <a:solidFill>
                  <a:schemeClr val="bg1"/>
                </a:solidFill>
                <a:latin typeface="-apple-system"/>
              </a:rPr>
              <a:t> and tools required .</a:t>
            </a:r>
          </a:p>
          <a:p>
            <a:pPr algn="l"/>
            <a:r>
              <a:rPr lang="en-IN" i="0" dirty="0">
                <a:solidFill>
                  <a:schemeClr val="bg1"/>
                </a:solidFill>
                <a:effectLst/>
                <a:latin typeface="-apple-system"/>
              </a:rPr>
              <a:t>Setting milestones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446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Black</vt:lpstr>
      <vt:lpstr>Glacial Indifference Bold</vt:lpstr>
      <vt:lpstr>Open Sauce Light</vt:lpstr>
      <vt:lpstr>Open Sauce Light Bold</vt:lpstr>
      <vt:lpstr>Glacial Indifference</vt:lpstr>
      <vt:lpstr>Calibri</vt:lpstr>
      <vt:lpstr>MS Mincho</vt:lpstr>
      <vt:lpstr>Verdana</vt:lpstr>
      <vt:lpstr>Wingdings</vt:lpstr>
      <vt:lpstr>-apple-system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Illustrated Learning and Technology School Project Education Presentation</dc:title>
  <dc:creator>Curiosity Rover</dc:creator>
  <cp:lastModifiedBy>Preet</cp:lastModifiedBy>
  <cp:revision>12</cp:revision>
  <dcterms:created xsi:type="dcterms:W3CDTF">2006-08-16T00:00:00Z</dcterms:created>
  <dcterms:modified xsi:type="dcterms:W3CDTF">2021-04-11T06:12:37Z</dcterms:modified>
  <dc:identifier>DAEbNKpo6J0</dc:identifier>
</cp:coreProperties>
</file>