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71" r:id="rId5"/>
    <p:sldId id="260" r:id="rId6"/>
    <p:sldId id="261" r:id="rId7"/>
    <p:sldId id="262" r:id="rId8"/>
    <p:sldId id="264" r:id="rId9"/>
    <p:sldId id="275" r:id="rId10"/>
    <p:sldId id="276" r:id="rId11"/>
    <p:sldId id="277" r:id="rId12"/>
    <p:sldId id="268" r:id="rId13"/>
    <p:sldId id="272" r:id="rId14"/>
    <p:sldId id="274" r:id="rId15"/>
    <p:sldId id="269" r:id="rId16"/>
    <p:sldId id="278" r:id="rId17"/>
    <p:sldId id="279"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2D63"/>
    <a:srgbClr val="EB283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987" autoAdjust="0"/>
    <p:restoredTop sz="94660"/>
  </p:normalViewPr>
  <p:slideViewPr>
    <p:cSldViewPr snapToGrid="0">
      <p:cViewPr varScale="1">
        <p:scale>
          <a:sx n="69" d="100"/>
          <a:sy n="69" d="100"/>
        </p:scale>
        <p:origin x="-726" y="-10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E783EC-DEFC-4372-841C-B609D8588B3B}" type="datetimeFigureOut">
              <a:rPr lang="en-IN" smtClean="0"/>
              <a:pPr/>
              <a:t>25-01-2025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155625-9E0E-49CC-BB74-084E5B324F58}" type="slidenum">
              <a:rPr lang="en-IN" smtClean="0"/>
              <a:pPr/>
              <a:t>‹#›</a:t>
            </a:fld>
            <a:endParaRPr lang="en-IN"/>
          </a:p>
        </p:txBody>
      </p:sp>
    </p:spTree>
    <p:extLst>
      <p:ext uri="{BB962C8B-B14F-4D97-AF65-F5344CB8AC3E}">
        <p14:creationId xmlns="" xmlns:p14="http://schemas.microsoft.com/office/powerpoint/2010/main" val="1153708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3.png"/><Relationship Id="rId10" Type="http://schemas.openxmlformats.org/officeDocument/2006/relationships/image" Target="../media/image6.png"/><Relationship Id="rId4" Type="http://schemas.openxmlformats.org/officeDocument/2006/relationships/image" Target="../media/image3.svg"/><Relationship Id="rId9" Type="http://schemas.openxmlformats.org/officeDocument/2006/relationships/image" Target="../media/image8.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alphaModFix amt="50000"/>
            <a:lum/>
          </a:blip>
          <a:srcRect/>
          <a:stretch>
            <a:fillRect t="-5000" b="-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F47358-27C3-E721-8B07-0640EEFB0F32}"/>
              </a:ext>
            </a:extLst>
          </p:cNvPr>
          <p:cNvSpPr>
            <a:spLocks noGrp="1"/>
          </p:cNvSpPr>
          <p:nvPr>
            <p:ph type="ctrTitle"/>
          </p:nvPr>
        </p:nvSpPr>
        <p:spPr>
          <a:xfrm>
            <a:off x="1524000" y="1698579"/>
            <a:ext cx="9144000" cy="1006475"/>
          </a:xfrm>
        </p:spPr>
        <p:txBody>
          <a:bodyPr anchor="b">
            <a:normAutofit/>
          </a:bodyPr>
          <a:lstStyle>
            <a:lvl1pPr algn="ctr">
              <a:defRPr sz="4400" baseline="30000"/>
            </a:lvl1pPr>
          </a:lstStyle>
          <a:p>
            <a:endParaRPr lang="en-IN" dirty="0"/>
          </a:p>
        </p:txBody>
      </p:sp>
      <p:sp>
        <p:nvSpPr>
          <p:cNvPr id="3" name="Subtitle 2">
            <a:extLst>
              <a:ext uri="{FF2B5EF4-FFF2-40B4-BE49-F238E27FC236}">
                <a16:creationId xmlns="" xmlns:a16="http://schemas.microsoft.com/office/drawing/2014/main" id="{99B43DBF-A84A-5D53-DF76-10BB1A78AD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pic>
        <p:nvPicPr>
          <p:cNvPr id="8" name="Graphic 7">
            <a:extLst>
              <a:ext uri="{FF2B5EF4-FFF2-40B4-BE49-F238E27FC236}">
                <a16:creationId xmlns="" xmlns:a16="http://schemas.microsoft.com/office/drawing/2014/main" id="{0F6E9D3F-B729-ABA4-3611-EC5760458B07}"/>
              </a:ext>
            </a:extLst>
          </p:cNvPr>
          <p:cNvPicPr>
            <a:picLocks noChangeAspect="1"/>
          </p:cNvPicPr>
          <p:nvPr userDrawn="1"/>
        </p:nvPicPr>
        <p:blipFill>
          <a:blip r:embed="rId3" cstate="print">
            <a:extLst>
              <a:ext uri="{96DAC541-7B7A-43D3-8B79-37D633B846F1}">
                <asvg:svgBlip xmlns="" xmlns:asvg="http://schemas.microsoft.com/office/drawing/2016/SVG/main" r:embed="rId4"/>
              </a:ext>
            </a:extLst>
          </a:blip>
          <a:stretch>
            <a:fillRect/>
          </a:stretch>
        </p:blipFill>
        <p:spPr>
          <a:xfrm>
            <a:off x="9456526" y="160893"/>
            <a:ext cx="2353518" cy="854698"/>
          </a:xfrm>
          <a:prstGeom prst="rect">
            <a:avLst/>
          </a:prstGeom>
        </p:spPr>
      </p:pic>
      <p:pic>
        <p:nvPicPr>
          <p:cNvPr id="10" name="Graphic 9">
            <a:extLst>
              <a:ext uri="{FF2B5EF4-FFF2-40B4-BE49-F238E27FC236}">
                <a16:creationId xmlns="" xmlns:a16="http://schemas.microsoft.com/office/drawing/2014/main" id="{085AF988-ADD8-7D59-1B4D-E3131A409C0A}"/>
              </a:ext>
            </a:extLst>
          </p:cNvPr>
          <p:cNvPicPr>
            <a:picLocks noChangeAspect="1"/>
          </p:cNvPicPr>
          <p:nvPr userDrawn="1"/>
        </p:nvPicPr>
        <p:blipFill>
          <a:blip r:embed="rId5" cstate="print">
            <a:extLst>
              <a:ext uri="{96DAC541-7B7A-43D3-8B79-37D633B846F1}">
                <asvg:svgBlip xmlns="" xmlns:asvg="http://schemas.microsoft.com/office/drawing/2016/SVG/main" r:embed="rId6"/>
              </a:ext>
            </a:extLst>
          </a:blip>
          <a:stretch>
            <a:fillRect/>
          </a:stretch>
        </p:blipFill>
        <p:spPr>
          <a:xfrm>
            <a:off x="281381" y="166689"/>
            <a:ext cx="2190088" cy="955674"/>
          </a:xfrm>
          <a:prstGeom prst="rect">
            <a:avLst/>
          </a:prstGeom>
        </p:spPr>
      </p:pic>
      <p:pic>
        <p:nvPicPr>
          <p:cNvPr id="21" name="Picture 20">
            <a:extLst>
              <a:ext uri="{FF2B5EF4-FFF2-40B4-BE49-F238E27FC236}">
                <a16:creationId xmlns="" xmlns:a16="http://schemas.microsoft.com/office/drawing/2014/main" id="{BBA59629-1173-BCC5-4D0C-F2D806910FC7}"/>
              </a:ext>
            </a:extLst>
          </p:cNvPr>
          <p:cNvPicPr>
            <a:picLocks noChangeAspect="1"/>
          </p:cNvPicPr>
          <p:nvPr userDrawn="1"/>
        </p:nvPicPr>
        <p:blipFill>
          <a:blip r:embed="rId7"/>
          <a:stretch>
            <a:fillRect/>
          </a:stretch>
        </p:blipFill>
        <p:spPr>
          <a:xfrm>
            <a:off x="6933976" y="143129"/>
            <a:ext cx="977282" cy="960138"/>
          </a:xfrm>
          <a:prstGeom prst="rect">
            <a:avLst/>
          </a:prstGeom>
        </p:spPr>
      </p:pic>
      <p:pic>
        <p:nvPicPr>
          <p:cNvPr id="23" name="Graphic 22">
            <a:extLst>
              <a:ext uri="{FF2B5EF4-FFF2-40B4-BE49-F238E27FC236}">
                <a16:creationId xmlns="" xmlns:a16="http://schemas.microsoft.com/office/drawing/2014/main" id="{14C496C5-5D60-FC70-6EDA-7A4E2339E40C}"/>
              </a:ext>
            </a:extLst>
          </p:cNvPr>
          <p:cNvPicPr>
            <a:picLocks noChangeAspect="1"/>
          </p:cNvPicPr>
          <p:nvPr userDrawn="1"/>
        </p:nvPicPr>
        <p:blipFill>
          <a:blip r:embed="rId8" cstate="print">
            <a:extLst>
              <a:ext uri="{96DAC541-7B7A-43D3-8B79-37D633B846F1}">
                <asvg:svgBlip xmlns="" xmlns:asvg="http://schemas.microsoft.com/office/drawing/2016/SVG/main" r:embed="rId9"/>
              </a:ext>
            </a:extLst>
          </a:blip>
          <a:stretch>
            <a:fillRect/>
          </a:stretch>
        </p:blipFill>
        <p:spPr>
          <a:xfrm>
            <a:off x="3900991" y="199505"/>
            <a:ext cx="991216" cy="922858"/>
          </a:xfrm>
          <a:prstGeom prst="rect">
            <a:avLst/>
          </a:prstGeom>
        </p:spPr>
      </p:pic>
      <p:sp>
        <p:nvSpPr>
          <p:cNvPr id="24" name="Date Placeholder 23">
            <a:extLst>
              <a:ext uri="{FF2B5EF4-FFF2-40B4-BE49-F238E27FC236}">
                <a16:creationId xmlns="" xmlns:a16="http://schemas.microsoft.com/office/drawing/2014/main" id="{725F2564-C8BF-8BC9-A582-A370C0506401}"/>
              </a:ext>
            </a:extLst>
          </p:cNvPr>
          <p:cNvSpPr>
            <a:spLocks noGrp="1"/>
          </p:cNvSpPr>
          <p:nvPr>
            <p:ph type="dt" sz="half" idx="10"/>
          </p:nvPr>
        </p:nvSpPr>
        <p:spPr/>
        <p:txBody>
          <a:bodyPr/>
          <a:lstStyle/>
          <a:p>
            <a:fld id="{AC5F8F9D-9317-4565-A290-F96D21FE6153}" type="datetimeFigureOut">
              <a:rPr lang="en-IN" smtClean="0"/>
              <a:pPr/>
              <a:t>25-01-2025</a:t>
            </a:fld>
            <a:endParaRPr lang="en-IN"/>
          </a:p>
        </p:txBody>
      </p:sp>
      <p:sp>
        <p:nvSpPr>
          <p:cNvPr id="25" name="Footer Placeholder 24">
            <a:extLst>
              <a:ext uri="{FF2B5EF4-FFF2-40B4-BE49-F238E27FC236}">
                <a16:creationId xmlns="" xmlns:a16="http://schemas.microsoft.com/office/drawing/2014/main" id="{F9D9A079-CA9A-0851-9210-764B8EA9E510}"/>
              </a:ext>
            </a:extLst>
          </p:cNvPr>
          <p:cNvSpPr>
            <a:spLocks noGrp="1"/>
          </p:cNvSpPr>
          <p:nvPr>
            <p:ph type="ftr" sz="quarter" idx="11"/>
          </p:nvPr>
        </p:nvSpPr>
        <p:spPr/>
        <p:txBody>
          <a:bodyPr/>
          <a:lstStyle/>
          <a:p>
            <a:endParaRPr lang="en-IN"/>
          </a:p>
        </p:txBody>
      </p:sp>
      <p:sp>
        <p:nvSpPr>
          <p:cNvPr id="26" name="Slide Number Placeholder 25">
            <a:extLst>
              <a:ext uri="{FF2B5EF4-FFF2-40B4-BE49-F238E27FC236}">
                <a16:creationId xmlns="" xmlns:a16="http://schemas.microsoft.com/office/drawing/2014/main" id="{A62439F7-2692-0B48-DFA1-0199FDA9E2D7}"/>
              </a:ext>
            </a:extLst>
          </p:cNvPr>
          <p:cNvSpPr>
            <a:spLocks noGrp="1"/>
          </p:cNvSpPr>
          <p:nvPr>
            <p:ph type="sldNum" sz="quarter" idx="12"/>
          </p:nvPr>
        </p:nvSpPr>
        <p:spPr/>
        <p:txBody>
          <a:bodyPr/>
          <a:lstStyle/>
          <a:p>
            <a:fld id="{3D61D63E-D96F-48BE-B1BD-2D308F7CECC1}" type="slidenum">
              <a:rPr lang="en-IN" smtClean="0"/>
              <a:pPr/>
              <a:t>‹#›</a:t>
            </a:fld>
            <a:endParaRPr lang="en-IN"/>
          </a:p>
        </p:txBody>
      </p:sp>
      <p:pic>
        <p:nvPicPr>
          <p:cNvPr id="4" name="Picture 3">
            <a:extLst>
              <a:ext uri="{FF2B5EF4-FFF2-40B4-BE49-F238E27FC236}">
                <a16:creationId xmlns="" xmlns:a16="http://schemas.microsoft.com/office/drawing/2014/main" id="{2409A2AA-0D99-8B5E-8B6A-8B120725BC94}"/>
              </a:ext>
            </a:extLst>
          </p:cNvPr>
          <p:cNvPicPr>
            <a:picLocks noChangeAspect="1"/>
          </p:cNvPicPr>
          <p:nvPr userDrawn="1"/>
        </p:nvPicPr>
        <p:blipFill>
          <a:blip r:embed="rId10" cstate="print">
            <a:extLst>
              <a:ext uri="{28A0092B-C50C-407E-A947-70E740481C1C}">
                <a14:useLocalDpi xmlns="" xmlns:a14="http://schemas.microsoft.com/office/drawing/2010/main" val="0"/>
              </a:ext>
            </a:extLst>
          </a:blip>
          <a:stretch>
            <a:fillRect/>
          </a:stretch>
        </p:blipFill>
        <p:spPr>
          <a:xfrm>
            <a:off x="10354353" y="5305811"/>
            <a:ext cx="1837647" cy="1607081"/>
          </a:xfrm>
          <a:prstGeom prst="rect">
            <a:avLst/>
          </a:prstGeom>
        </p:spPr>
      </p:pic>
    </p:spTree>
    <p:extLst>
      <p:ext uri="{BB962C8B-B14F-4D97-AF65-F5344CB8AC3E}">
        <p14:creationId xmlns="" xmlns:p14="http://schemas.microsoft.com/office/powerpoint/2010/main" val="2699887215"/>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D1165F-E473-1A5A-C356-621321F61AA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60ABF87E-DA36-D87A-FEF8-0C61CF7CE0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492047D9-F2DC-F4ED-160D-B28A8F231F04}"/>
              </a:ext>
            </a:extLst>
          </p:cNvPr>
          <p:cNvSpPr>
            <a:spLocks noGrp="1"/>
          </p:cNvSpPr>
          <p:nvPr>
            <p:ph type="dt" sz="half" idx="10"/>
          </p:nvPr>
        </p:nvSpPr>
        <p:spPr/>
        <p:txBody>
          <a:bodyPr/>
          <a:lstStyle/>
          <a:p>
            <a:fld id="{AC5F8F9D-9317-4565-A290-F96D21FE6153}" type="datetimeFigureOut">
              <a:rPr lang="en-IN" smtClean="0"/>
              <a:pPr/>
              <a:t>25-01-2025</a:t>
            </a:fld>
            <a:endParaRPr lang="en-IN"/>
          </a:p>
        </p:txBody>
      </p:sp>
      <p:sp>
        <p:nvSpPr>
          <p:cNvPr id="5" name="Footer Placeholder 4">
            <a:extLst>
              <a:ext uri="{FF2B5EF4-FFF2-40B4-BE49-F238E27FC236}">
                <a16:creationId xmlns="" xmlns:a16="http://schemas.microsoft.com/office/drawing/2014/main" id="{FBA4D362-7A25-A54A-2B8E-245B3830AF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F841101F-EA72-73BB-563B-E4B03A917548}"/>
              </a:ext>
            </a:extLst>
          </p:cNvPr>
          <p:cNvSpPr>
            <a:spLocks noGrp="1"/>
          </p:cNvSpPr>
          <p:nvPr>
            <p:ph type="sldNum" sz="quarter" idx="12"/>
          </p:nvPr>
        </p:nvSpPr>
        <p:spPr/>
        <p:txBody>
          <a:bodyPr/>
          <a:lstStyle/>
          <a:p>
            <a:fld id="{3D61D63E-D96F-48BE-B1BD-2D308F7CECC1}" type="slidenum">
              <a:rPr lang="en-IN" smtClean="0"/>
              <a:pPr/>
              <a:t>‹#›</a:t>
            </a:fld>
            <a:endParaRPr lang="en-IN"/>
          </a:p>
        </p:txBody>
      </p:sp>
    </p:spTree>
    <p:extLst>
      <p:ext uri="{BB962C8B-B14F-4D97-AF65-F5344CB8AC3E}">
        <p14:creationId xmlns="" xmlns:p14="http://schemas.microsoft.com/office/powerpoint/2010/main" val="1466567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82208FBE-D033-D9D8-3D3F-8031B4E3134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75607500-D4B8-F03E-D98B-80B663807C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50538B9F-BE67-D006-4A05-8C3D746B86C4}"/>
              </a:ext>
            </a:extLst>
          </p:cNvPr>
          <p:cNvSpPr>
            <a:spLocks noGrp="1"/>
          </p:cNvSpPr>
          <p:nvPr>
            <p:ph type="dt" sz="half" idx="10"/>
          </p:nvPr>
        </p:nvSpPr>
        <p:spPr/>
        <p:txBody>
          <a:bodyPr/>
          <a:lstStyle/>
          <a:p>
            <a:fld id="{AC5F8F9D-9317-4565-A290-F96D21FE6153}" type="datetimeFigureOut">
              <a:rPr lang="en-IN" smtClean="0"/>
              <a:pPr/>
              <a:t>25-01-2025</a:t>
            </a:fld>
            <a:endParaRPr lang="en-IN"/>
          </a:p>
        </p:txBody>
      </p:sp>
      <p:sp>
        <p:nvSpPr>
          <p:cNvPr id="5" name="Footer Placeholder 4">
            <a:extLst>
              <a:ext uri="{FF2B5EF4-FFF2-40B4-BE49-F238E27FC236}">
                <a16:creationId xmlns="" xmlns:a16="http://schemas.microsoft.com/office/drawing/2014/main" id="{A7CF9E2D-839E-2E6D-DA3C-9A125860DB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F7FED436-A1E7-12BA-207F-E9DEDAB6AC9D}"/>
              </a:ext>
            </a:extLst>
          </p:cNvPr>
          <p:cNvSpPr>
            <a:spLocks noGrp="1"/>
          </p:cNvSpPr>
          <p:nvPr>
            <p:ph type="sldNum" sz="quarter" idx="12"/>
          </p:nvPr>
        </p:nvSpPr>
        <p:spPr/>
        <p:txBody>
          <a:bodyPr/>
          <a:lstStyle/>
          <a:p>
            <a:fld id="{3D61D63E-D96F-48BE-B1BD-2D308F7CECC1}" type="slidenum">
              <a:rPr lang="en-IN" smtClean="0"/>
              <a:pPr/>
              <a:t>‹#›</a:t>
            </a:fld>
            <a:endParaRPr lang="en-IN"/>
          </a:p>
        </p:txBody>
      </p:sp>
    </p:spTree>
    <p:extLst>
      <p:ext uri="{BB962C8B-B14F-4D97-AF65-F5344CB8AC3E}">
        <p14:creationId xmlns="" xmlns:p14="http://schemas.microsoft.com/office/powerpoint/2010/main" val="1536571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alphaModFix amt="50000"/>
            <a:lum/>
          </a:blip>
          <a:srcRect/>
          <a:stretch>
            <a:fillRect t="-5000" b="-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045C43-B5CF-E381-AE89-A62EABF1B6D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165C9B92-4B6A-613F-8309-5F5507E05A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C168CDA3-B95A-8525-14AC-DD9A62A811EF}"/>
              </a:ext>
            </a:extLst>
          </p:cNvPr>
          <p:cNvSpPr>
            <a:spLocks noGrp="1"/>
          </p:cNvSpPr>
          <p:nvPr>
            <p:ph type="dt" sz="half" idx="10"/>
          </p:nvPr>
        </p:nvSpPr>
        <p:spPr/>
        <p:txBody>
          <a:bodyPr/>
          <a:lstStyle/>
          <a:p>
            <a:fld id="{AC5F8F9D-9317-4565-A290-F96D21FE6153}" type="datetimeFigureOut">
              <a:rPr lang="en-IN" smtClean="0"/>
              <a:pPr/>
              <a:t>25-01-2025</a:t>
            </a:fld>
            <a:endParaRPr lang="en-IN"/>
          </a:p>
        </p:txBody>
      </p:sp>
      <p:sp>
        <p:nvSpPr>
          <p:cNvPr id="5" name="Footer Placeholder 4">
            <a:extLst>
              <a:ext uri="{FF2B5EF4-FFF2-40B4-BE49-F238E27FC236}">
                <a16:creationId xmlns="" xmlns:a16="http://schemas.microsoft.com/office/drawing/2014/main" id="{4FA16C1B-55CE-B14C-778A-7254906289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2B79319C-F070-D4D1-BF26-8C2C47882D13}"/>
              </a:ext>
            </a:extLst>
          </p:cNvPr>
          <p:cNvSpPr>
            <a:spLocks noGrp="1"/>
          </p:cNvSpPr>
          <p:nvPr>
            <p:ph type="sldNum" sz="quarter" idx="12"/>
          </p:nvPr>
        </p:nvSpPr>
        <p:spPr/>
        <p:txBody>
          <a:bodyPr/>
          <a:lstStyle/>
          <a:p>
            <a:fld id="{3D61D63E-D96F-48BE-B1BD-2D308F7CECC1}" type="slidenum">
              <a:rPr lang="en-IN" smtClean="0"/>
              <a:pPr/>
              <a:t>‹#›</a:t>
            </a:fld>
            <a:endParaRPr lang="en-IN"/>
          </a:p>
        </p:txBody>
      </p:sp>
      <p:pic>
        <p:nvPicPr>
          <p:cNvPr id="7" name="Picture 6">
            <a:extLst>
              <a:ext uri="{FF2B5EF4-FFF2-40B4-BE49-F238E27FC236}">
                <a16:creationId xmlns="" xmlns:a16="http://schemas.microsoft.com/office/drawing/2014/main" id="{745EEFD4-6F60-DBC4-F4AC-32A8A4F49372}"/>
              </a:ext>
            </a:extLst>
          </p:cNvPr>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10354353" y="5250919"/>
            <a:ext cx="1837647" cy="1607081"/>
          </a:xfrm>
          <a:prstGeom prst="rect">
            <a:avLst/>
          </a:prstGeom>
        </p:spPr>
      </p:pic>
    </p:spTree>
    <p:extLst>
      <p:ext uri="{BB962C8B-B14F-4D97-AF65-F5344CB8AC3E}">
        <p14:creationId xmlns="" xmlns:p14="http://schemas.microsoft.com/office/powerpoint/2010/main" val="1529894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alphaModFix amt="50000"/>
            <a:lum/>
          </a:blip>
          <a:srcRect/>
          <a:stretch>
            <a:fillRect t="-5000" b="-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EB4EE8-00E4-B678-6FE4-32547896C4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C131BC9D-72D9-7D97-6DAA-B408BF0D6A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148F72E1-550F-6905-97D3-F8B476B75403}"/>
              </a:ext>
            </a:extLst>
          </p:cNvPr>
          <p:cNvSpPr>
            <a:spLocks noGrp="1"/>
          </p:cNvSpPr>
          <p:nvPr>
            <p:ph type="dt" sz="half" idx="10"/>
          </p:nvPr>
        </p:nvSpPr>
        <p:spPr/>
        <p:txBody>
          <a:bodyPr/>
          <a:lstStyle/>
          <a:p>
            <a:fld id="{AC5F8F9D-9317-4565-A290-F96D21FE6153}" type="datetimeFigureOut">
              <a:rPr lang="en-IN" smtClean="0"/>
              <a:pPr/>
              <a:t>25-01-2025</a:t>
            </a:fld>
            <a:endParaRPr lang="en-IN"/>
          </a:p>
        </p:txBody>
      </p:sp>
      <p:sp>
        <p:nvSpPr>
          <p:cNvPr id="5" name="Footer Placeholder 4">
            <a:extLst>
              <a:ext uri="{FF2B5EF4-FFF2-40B4-BE49-F238E27FC236}">
                <a16:creationId xmlns="" xmlns:a16="http://schemas.microsoft.com/office/drawing/2014/main" id="{37C05FB4-BBE8-8B42-E77E-2BB763E82A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7D7833FB-2158-43DA-309B-2A26F49583E0}"/>
              </a:ext>
            </a:extLst>
          </p:cNvPr>
          <p:cNvSpPr>
            <a:spLocks noGrp="1"/>
          </p:cNvSpPr>
          <p:nvPr>
            <p:ph type="sldNum" sz="quarter" idx="12"/>
          </p:nvPr>
        </p:nvSpPr>
        <p:spPr/>
        <p:txBody>
          <a:bodyPr/>
          <a:lstStyle/>
          <a:p>
            <a:fld id="{3D61D63E-D96F-48BE-B1BD-2D308F7CECC1}" type="slidenum">
              <a:rPr lang="en-IN" smtClean="0"/>
              <a:pPr/>
              <a:t>‹#›</a:t>
            </a:fld>
            <a:endParaRPr lang="en-IN"/>
          </a:p>
        </p:txBody>
      </p:sp>
      <p:pic>
        <p:nvPicPr>
          <p:cNvPr id="7" name="Picture 6">
            <a:extLst>
              <a:ext uri="{FF2B5EF4-FFF2-40B4-BE49-F238E27FC236}">
                <a16:creationId xmlns="" xmlns:a16="http://schemas.microsoft.com/office/drawing/2014/main" id="{F43D960A-88A5-64D1-A734-9D9025B3DF34}"/>
              </a:ext>
            </a:extLst>
          </p:cNvPr>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10354353" y="5250919"/>
            <a:ext cx="1837647" cy="1607081"/>
          </a:xfrm>
          <a:prstGeom prst="rect">
            <a:avLst/>
          </a:prstGeom>
        </p:spPr>
      </p:pic>
    </p:spTree>
    <p:extLst>
      <p:ext uri="{BB962C8B-B14F-4D97-AF65-F5344CB8AC3E}">
        <p14:creationId xmlns="" xmlns:p14="http://schemas.microsoft.com/office/powerpoint/2010/main" val="1911535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alphaModFix amt="50000"/>
            <a:lum/>
          </a:blip>
          <a:srcRect/>
          <a:stretch>
            <a:fillRect t="-5000" b="-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2BF152-0000-1472-6EE0-78CEAA13C2A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2C743AEC-A362-67F4-36BE-40AE821743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0944C4C1-166E-AAB1-061B-F4B5F1C8B7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7653FBCD-CA28-F378-2668-800CDBD180C6}"/>
              </a:ext>
            </a:extLst>
          </p:cNvPr>
          <p:cNvSpPr>
            <a:spLocks noGrp="1"/>
          </p:cNvSpPr>
          <p:nvPr>
            <p:ph type="dt" sz="half" idx="10"/>
          </p:nvPr>
        </p:nvSpPr>
        <p:spPr/>
        <p:txBody>
          <a:bodyPr/>
          <a:lstStyle/>
          <a:p>
            <a:fld id="{AC5F8F9D-9317-4565-A290-F96D21FE6153}" type="datetimeFigureOut">
              <a:rPr lang="en-IN" smtClean="0"/>
              <a:pPr/>
              <a:t>25-01-2025</a:t>
            </a:fld>
            <a:endParaRPr lang="en-IN"/>
          </a:p>
        </p:txBody>
      </p:sp>
      <p:sp>
        <p:nvSpPr>
          <p:cNvPr id="6" name="Footer Placeholder 5">
            <a:extLst>
              <a:ext uri="{FF2B5EF4-FFF2-40B4-BE49-F238E27FC236}">
                <a16:creationId xmlns="" xmlns:a16="http://schemas.microsoft.com/office/drawing/2014/main" id="{09FA120C-A8B4-FF48-C699-0F52D0900B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960EFCA4-EC4C-D581-08A0-049C865DA138}"/>
              </a:ext>
            </a:extLst>
          </p:cNvPr>
          <p:cNvSpPr>
            <a:spLocks noGrp="1"/>
          </p:cNvSpPr>
          <p:nvPr>
            <p:ph type="sldNum" sz="quarter" idx="12"/>
          </p:nvPr>
        </p:nvSpPr>
        <p:spPr/>
        <p:txBody>
          <a:bodyPr/>
          <a:lstStyle/>
          <a:p>
            <a:fld id="{3D61D63E-D96F-48BE-B1BD-2D308F7CECC1}" type="slidenum">
              <a:rPr lang="en-IN" smtClean="0"/>
              <a:pPr/>
              <a:t>‹#›</a:t>
            </a:fld>
            <a:endParaRPr lang="en-IN"/>
          </a:p>
        </p:txBody>
      </p:sp>
      <p:pic>
        <p:nvPicPr>
          <p:cNvPr id="8" name="Picture 7">
            <a:extLst>
              <a:ext uri="{FF2B5EF4-FFF2-40B4-BE49-F238E27FC236}">
                <a16:creationId xmlns="" xmlns:a16="http://schemas.microsoft.com/office/drawing/2014/main" id="{156C1CF9-11C0-40E8-25E2-CF43689FB7FA}"/>
              </a:ext>
            </a:extLst>
          </p:cNvPr>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10354353" y="5250919"/>
            <a:ext cx="1837647" cy="1607081"/>
          </a:xfrm>
          <a:prstGeom prst="rect">
            <a:avLst/>
          </a:prstGeom>
        </p:spPr>
      </p:pic>
    </p:spTree>
    <p:extLst>
      <p:ext uri="{BB962C8B-B14F-4D97-AF65-F5344CB8AC3E}">
        <p14:creationId xmlns="" xmlns:p14="http://schemas.microsoft.com/office/powerpoint/2010/main" val="4211509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alphaModFix amt="50000"/>
            <a:lum/>
          </a:blip>
          <a:srcRect/>
          <a:stretch>
            <a:fillRect t="-5000" b="-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BD6BC9-44E1-61BC-FA36-C648715FF4B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712CAECB-B0E3-7229-4935-9938EED0C6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2D335452-0988-5FB0-D381-C2D688CBF0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961C5DB1-6D30-03B5-5204-FF026B7D73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9238E594-97BF-7357-D886-735BBD5346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29BA29C9-9642-E708-BC47-5D1E3DC680A7}"/>
              </a:ext>
            </a:extLst>
          </p:cNvPr>
          <p:cNvSpPr>
            <a:spLocks noGrp="1"/>
          </p:cNvSpPr>
          <p:nvPr>
            <p:ph type="dt" sz="half" idx="10"/>
          </p:nvPr>
        </p:nvSpPr>
        <p:spPr/>
        <p:txBody>
          <a:bodyPr/>
          <a:lstStyle/>
          <a:p>
            <a:fld id="{AC5F8F9D-9317-4565-A290-F96D21FE6153}" type="datetimeFigureOut">
              <a:rPr lang="en-IN" smtClean="0"/>
              <a:pPr/>
              <a:t>25-01-2025</a:t>
            </a:fld>
            <a:endParaRPr lang="en-IN"/>
          </a:p>
        </p:txBody>
      </p:sp>
      <p:sp>
        <p:nvSpPr>
          <p:cNvPr id="8" name="Footer Placeholder 7">
            <a:extLst>
              <a:ext uri="{FF2B5EF4-FFF2-40B4-BE49-F238E27FC236}">
                <a16:creationId xmlns="" xmlns:a16="http://schemas.microsoft.com/office/drawing/2014/main" id="{B3ED01FF-9B0B-F48E-56C6-9B3C6DE8F79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469D89D2-7990-CF79-AAB1-D333431919D0}"/>
              </a:ext>
            </a:extLst>
          </p:cNvPr>
          <p:cNvSpPr>
            <a:spLocks noGrp="1"/>
          </p:cNvSpPr>
          <p:nvPr>
            <p:ph type="sldNum" sz="quarter" idx="12"/>
          </p:nvPr>
        </p:nvSpPr>
        <p:spPr/>
        <p:txBody>
          <a:bodyPr/>
          <a:lstStyle/>
          <a:p>
            <a:fld id="{3D61D63E-D96F-48BE-B1BD-2D308F7CECC1}" type="slidenum">
              <a:rPr lang="en-IN" smtClean="0"/>
              <a:pPr/>
              <a:t>‹#›</a:t>
            </a:fld>
            <a:endParaRPr lang="en-IN"/>
          </a:p>
        </p:txBody>
      </p:sp>
      <p:pic>
        <p:nvPicPr>
          <p:cNvPr id="10" name="Picture 9">
            <a:extLst>
              <a:ext uri="{FF2B5EF4-FFF2-40B4-BE49-F238E27FC236}">
                <a16:creationId xmlns="" xmlns:a16="http://schemas.microsoft.com/office/drawing/2014/main" id="{35C2354E-A8B0-F48E-11D8-FA6D692E3939}"/>
              </a:ext>
            </a:extLst>
          </p:cNvPr>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10354353" y="5250919"/>
            <a:ext cx="1837647" cy="1607081"/>
          </a:xfrm>
          <a:prstGeom prst="rect">
            <a:avLst/>
          </a:prstGeom>
        </p:spPr>
      </p:pic>
    </p:spTree>
    <p:extLst>
      <p:ext uri="{BB962C8B-B14F-4D97-AF65-F5344CB8AC3E}">
        <p14:creationId xmlns="" xmlns:p14="http://schemas.microsoft.com/office/powerpoint/2010/main" val="3491339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alphaModFix amt="50000"/>
            <a:lum/>
          </a:blip>
          <a:srcRect/>
          <a:stretch>
            <a:fillRect t="-5000" b="-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C2D74CA-3D69-ED1D-E613-93209D173F9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8732F7F6-9C0E-BDA7-BEE2-4ABCAF4DF473}"/>
              </a:ext>
            </a:extLst>
          </p:cNvPr>
          <p:cNvSpPr>
            <a:spLocks noGrp="1"/>
          </p:cNvSpPr>
          <p:nvPr>
            <p:ph type="dt" sz="half" idx="10"/>
          </p:nvPr>
        </p:nvSpPr>
        <p:spPr/>
        <p:txBody>
          <a:bodyPr/>
          <a:lstStyle/>
          <a:p>
            <a:fld id="{AC5F8F9D-9317-4565-A290-F96D21FE6153}" type="datetimeFigureOut">
              <a:rPr lang="en-IN" smtClean="0"/>
              <a:pPr/>
              <a:t>25-01-2025</a:t>
            </a:fld>
            <a:endParaRPr lang="en-IN"/>
          </a:p>
        </p:txBody>
      </p:sp>
      <p:sp>
        <p:nvSpPr>
          <p:cNvPr id="4" name="Footer Placeholder 3">
            <a:extLst>
              <a:ext uri="{FF2B5EF4-FFF2-40B4-BE49-F238E27FC236}">
                <a16:creationId xmlns="" xmlns:a16="http://schemas.microsoft.com/office/drawing/2014/main" id="{DF052D7C-0E71-45E8-BB3F-699DAF7607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3CE0670E-C468-FF88-5F5F-2FAE34984F48}"/>
              </a:ext>
            </a:extLst>
          </p:cNvPr>
          <p:cNvSpPr>
            <a:spLocks noGrp="1"/>
          </p:cNvSpPr>
          <p:nvPr>
            <p:ph type="sldNum" sz="quarter" idx="12"/>
          </p:nvPr>
        </p:nvSpPr>
        <p:spPr/>
        <p:txBody>
          <a:bodyPr/>
          <a:lstStyle/>
          <a:p>
            <a:fld id="{3D61D63E-D96F-48BE-B1BD-2D308F7CECC1}" type="slidenum">
              <a:rPr lang="en-IN" smtClean="0"/>
              <a:pPr/>
              <a:t>‹#›</a:t>
            </a:fld>
            <a:endParaRPr lang="en-IN"/>
          </a:p>
        </p:txBody>
      </p:sp>
      <p:pic>
        <p:nvPicPr>
          <p:cNvPr id="6" name="Picture 5">
            <a:extLst>
              <a:ext uri="{FF2B5EF4-FFF2-40B4-BE49-F238E27FC236}">
                <a16:creationId xmlns="" xmlns:a16="http://schemas.microsoft.com/office/drawing/2014/main" id="{5117F61B-4756-68B9-98D0-22055B145BA4}"/>
              </a:ext>
            </a:extLst>
          </p:cNvPr>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10354353" y="5250919"/>
            <a:ext cx="1837647" cy="1607081"/>
          </a:xfrm>
          <a:prstGeom prst="rect">
            <a:avLst/>
          </a:prstGeom>
        </p:spPr>
      </p:pic>
    </p:spTree>
    <p:extLst>
      <p:ext uri="{BB962C8B-B14F-4D97-AF65-F5344CB8AC3E}">
        <p14:creationId xmlns="" xmlns:p14="http://schemas.microsoft.com/office/powerpoint/2010/main" val="815899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alphaModFix amt="50000"/>
            <a:lum/>
          </a:blip>
          <a:srcRect/>
          <a:stretch>
            <a:fillRect t="-5000" b="-5000"/>
          </a:stretch>
        </a:blip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062F05A2-3CA3-54B2-76A9-98C12D063F23}"/>
              </a:ext>
            </a:extLst>
          </p:cNvPr>
          <p:cNvSpPr>
            <a:spLocks noGrp="1"/>
          </p:cNvSpPr>
          <p:nvPr>
            <p:ph type="dt" sz="half" idx="10"/>
          </p:nvPr>
        </p:nvSpPr>
        <p:spPr/>
        <p:txBody>
          <a:bodyPr/>
          <a:lstStyle/>
          <a:p>
            <a:fld id="{AC5F8F9D-9317-4565-A290-F96D21FE6153}" type="datetimeFigureOut">
              <a:rPr lang="en-IN" smtClean="0"/>
              <a:pPr/>
              <a:t>25-01-2025</a:t>
            </a:fld>
            <a:endParaRPr lang="en-IN"/>
          </a:p>
        </p:txBody>
      </p:sp>
      <p:sp>
        <p:nvSpPr>
          <p:cNvPr id="3" name="Footer Placeholder 2">
            <a:extLst>
              <a:ext uri="{FF2B5EF4-FFF2-40B4-BE49-F238E27FC236}">
                <a16:creationId xmlns="" xmlns:a16="http://schemas.microsoft.com/office/drawing/2014/main" id="{6ED9941D-506C-15B4-9DF1-17AD6C3DC7D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FB738D99-FC64-0AE3-BE7C-96736880CACB}"/>
              </a:ext>
            </a:extLst>
          </p:cNvPr>
          <p:cNvSpPr>
            <a:spLocks noGrp="1"/>
          </p:cNvSpPr>
          <p:nvPr>
            <p:ph type="sldNum" sz="quarter" idx="12"/>
          </p:nvPr>
        </p:nvSpPr>
        <p:spPr/>
        <p:txBody>
          <a:bodyPr/>
          <a:lstStyle/>
          <a:p>
            <a:fld id="{3D61D63E-D96F-48BE-B1BD-2D308F7CECC1}" type="slidenum">
              <a:rPr lang="en-IN" smtClean="0"/>
              <a:pPr/>
              <a:t>‹#›</a:t>
            </a:fld>
            <a:endParaRPr lang="en-IN"/>
          </a:p>
        </p:txBody>
      </p:sp>
      <p:pic>
        <p:nvPicPr>
          <p:cNvPr id="5" name="Picture 4">
            <a:extLst>
              <a:ext uri="{FF2B5EF4-FFF2-40B4-BE49-F238E27FC236}">
                <a16:creationId xmlns="" xmlns:a16="http://schemas.microsoft.com/office/drawing/2014/main" id="{E87D7411-88DC-C963-DF56-4EB1A67F7D6A}"/>
              </a:ext>
            </a:extLst>
          </p:cNvPr>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10354353" y="5250919"/>
            <a:ext cx="1837647" cy="1607081"/>
          </a:xfrm>
          <a:prstGeom prst="rect">
            <a:avLst/>
          </a:prstGeom>
        </p:spPr>
      </p:pic>
    </p:spTree>
    <p:extLst>
      <p:ext uri="{BB962C8B-B14F-4D97-AF65-F5344CB8AC3E}">
        <p14:creationId xmlns="" xmlns:p14="http://schemas.microsoft.com/office/powerpoint/2010/main" val="2837281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alphaModFix amt="50000"/>
            <a:lum/>
          </a:blip>
          <a:srcRect/>
          <a:stretch>
            <a:fillRect t="-5000" b="-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FB0D63-A534-F5D3-F017-44B1F854A7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DE29FF10-17A5-28FC-4E4D-E12B1757A5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E2F0339C-985B-FB68-3D9A-DF476A4BFA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DF6C5CBC-D20D-1EB7-A7E6-1BB59F67C7FD}"/>
              </a:ext>
            </a:extLst>
          </p:cNvPr>
          <p:cNvSpPr>
            <a:spLocks noGrp="1"/>
          </p:cNvSpPr>
          <p:nvPr>
            <p:ph type="dt" sz="half" idx="10"/>
          </p:nvPr>
        </p:nvSpPr>
        <p:spPr/>
        <p:txBody>
          <a:bodyPr/>
          <a:lstStyle/>
          <a:p>
            <a:fld id="{AC5F8F9D-9317-4565-A290-F96D21FE6153}" type="datetimeFigureOut">
              <a:rPr lang="en-IN" smtClean="0"/>
              <a:pPr/>
              <a:t>25-01-2025</a:t>
            </a:fld>
            <a:endParaRPr lang="en-IN"/>
          </a:p>
        </p:txBody>
      </p:sp>
      <p:sp>
        <p:nvSpPr>
          <p:cNvPr id="6" name="Footer Placeholder 5">
            <a:extLst>
              <a:ext uri="{FF2B5EF4-FFF2-40B4-BE49-F238E27FC236}">
                <a16:creationId xmlns="" xmlns:a16="http://schemas.microsoft.com/office/drawing/2014/main" id="{BB717A55-51F0-7228-2A70-7F8F8BB6BF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923B5481-9B7D-F9E8-3609-C0DA00A4B06B}"/>
              </a:ext>
            </a:extLst>
          </p:cNvPr>
          <p:cNvSpPr>
            <a:spLocks noGrp="1"/>
          </p:cNvSpPr>
          <p:nvPr>
            <p:ph type="sldNum" sz="quarter" idx="12"/>
          </p:nvPr>
        </p:nvSpPr>
        <p:spPr/>
        <p:txBody>
          <a:bodyPr/>
          <a:lstStyle/>
          <a:p>
            <a:fld id="{3D61D63E-D96F-48BE-B1BD-2D308F7CECC1}" type="slidenum">
              <a:rPr lang="en-IN" smtClean="0"/>
              <a:pPr/>
              <a:t>‹#›</a:t>
            </a:fld>
            <a:endParaRPr lang="en-IN"/>
          </a:p>
        </p:txBody>
      </p:sp>
      <p:pic>
        <p:nvPicPr>
          <p:cNvPr id="8" name="Picture 7">
            <a:extLst>
              <a:ext uri="{FF2B5EF4-FFF2-40B4-BE49-F238E27FC236}">
                <a16:creationId xmlns="" xmlns:a16="http://schemas.microsoft.com/office/drawing/2014/main" id="{DC957792-622B-D085-C0CE-AD8F3B9D5615}"/>
              </a:ext>
            </a:extLst>
          </p:cNvPr>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10354353" y="5250919"/>
            <a:ext cx="1837647" cy="1607081"/>
          </a:xfrm>
          <a:prstGeom prst="rect">
            <a:avLst/>
          </a:prstGeom>
        </p:spPr>
      </p:pic>
    </p:spTree>
    <p:extLst>
      <p:ext uri="{BB962C8B-B14F-4D97-AF65-F5344CB8AC3E}">
        <p14:creationId xmlns="" xmlns:p14="http://schemas.microsoft.com/office/powerpoint/2010/main" val="3362831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alphaModFix amt="50000"/>
            <a:lum/>
          </a:blip>
          <a:srcRect/>
          <a:stretch>
            <a:fillRect t="-5000" b="-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4749CC-2250-E22D-F717-3EB91AEED9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022BD0D7-5FD7-5636-237C-6773E799BB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B3EEC8A3-F4D0-166F-46CA-8640944A51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67FC84D6-081A-D4B3-8AC0-7043FEAA0DD0}"/>
              </a:ext>
            </a:extLst>
          </p:cNvPr>
          <p:cNvSpPr>
            <a:spLocks noGrp="1"/>
          </p:cNvSpPr>
          <p:nvPr>
            <p:ph type="dt" sz="half" idx="10"/>
          </p:nvPr>
        </p:nvSpPr>
        <p:spPr/>
        <p:txBody>
          <a:bodyPr/>
          <a:lstStyle/>
          <a:p>
            <a:fld id="{AC5F8F9D-9317-4565-A290-F96D21FE6153}" type="datetimeFigureOut">
              <a:rPr lang="en-IN" smtClean="0"/>
              <a:pPr/>
              <a:t>25-01-2025</a:t>
            </a:fld>
            <a:endParaRPr lang="en-IN"/>
          </a:p>
        </p:txBody>
      </p:sp>
      <p:sp>
        <p:nvSpPr>
          <p:cNvPr id="6" name="Footer Placeholder 5">
            <a:extLst>
              <a:ext uri="{FF2B5EF4-FFF2-40B4-BE49-F238E27FC236}">
                <a16:creationId xmlns="" xmlns:a16="http://schemas.microsoft.com/office/drawing/2014/main" id="{0FAFB6EE-9639-8D4F-DA98-2ED4D03B45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F5889AE5-0122-AB64-180A-2471AA939DED}"/>
              </a:ext>
            </a:extLst>
          </p:cNvPr>
          <p:cNvSpPr>
            <a:spLocks noGrp="1"/>
          </p:cNvSpPr>
          <p:nvPr>
            <p:ph type="sldNum" sz="quarter" idx="12"/>
          </p:nvPr>
        </p:nvSpPr>
        <p:spPr/>
        <p:txBody>
          <a:bodyPr/>
          <a:lstStyle/>
          <a:p>
            <a:fld id="{3D61D63E-D96F-48BE-B1BD-2D308F7CECC1}" type="slidenum">
              <a:rPr lang="en-IN" smtClean="0"/>
              <a:pPr/>
              <a:t>‹#›</a:t>
            </a:fld>
            <a:endParaRPr lang="en-IN"/>
          </a:p>
        </p:txBody>
      </p:sp>
      <p:pic>
        <p:nvPicPr>
          <p:cNvPr id="8" name="Picture 7">
            <a:extLst>
              <a:ext uri="{FF2B5EF4-FFF2-40B4-BE49-F238E27FC236}">
                <a16:creationId xmlns="" xmlns:a16="http://schemas.microsoft.com/office/drawing/2014/main" id="{7168FC7B-4FF0-A9D1-C5E8-C72EBE713596}"/>
              </a:ext>
            </a:extLst>
          </p:cNvPr>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10354353" y="5250919"/>
            <a:ext cx="1837647" cy="1607081"/>
          </a:xfrm>
          <a:prstGeom prst="rect">
            <a:avLst/>
          </a:prstGeom>
        </p:spPr>
      </p:pic>
    </p:spTree>
    <p:extLst>
      <p:ext uri="{BB962C8B-B14F-4D97-AF65-F5344CB8AC3E}">
        <p14:creationId xmlns="" xmlns:p14="http://schemas.microsoft.com/office/powerpoint/2010/main" val="3229250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C0CF232F-7830-E7A7-BDC9-45FFFA92D9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0AFB5A18-DE82-59C3-0B2F-BA1B8F7CC1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E9274DE1-7293-5B5F-57A9-B42A3784B6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5F8F9D-9317-4565-A290-F96D21FE6153}" type="datetimeFigureOut">
              <a:rPr lang="en-IN" smtClean="0"/>
              <a:pPr/>
              <a:t>25-01-2025</a:t>
            </a:fld>
            <a:endParaRPr lang="en-IN"/>
          </a:p>
        </p:txBody>
      </p:sp>
      <p:sp>
        <p:nvSpPr>
          <p:cNvPr id="5" name="Footer Placeholder 4">
            <a:extLst>
              <a:ext uri="{FF2B5EF4-FFF2-40B4-BE49-F238E27FC236}">
                <a16:creationId xmlns="" xmlns:a16="http://schemas.microsoft.com/office/drawing/2014/main" id="{1A16225F-CDF3-D3A4-7AA6-FDF086589A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4FCFA7BF-AB00-2082-9EC7-D6A15717A8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61D63E-D96F-48BE-B1BD-2D308F7CECC1}" type="slidenum">
              <a:rPr lang="en-IN" smtClean="0"/>
              <a:pPr/>
              <a:t>‹#›</a:t>
            </a:fld>
            <a:endParaRPr lang="en-IN"/>
          </a:p>
        </p:txBody>
      </p:sp>
    </p:spTree>
    <p:extLst>
      <p:ext uri="{BB962C8B-B14F-4D97-AF65-F5344CB8AC3E}">
        <p14:creationId xmlns="" xmlns:p14="http://schemas.microsoft.com/office/powerpoint/2010/main" val="11311847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3DC9DA-12F9-3225-49AF-37B898110D28}"/>
              </a:ext>
            </a:extLst>
          </p:cNvPr>
          <p:cNvSpPr>
            <a:spLocks noGrp="1"/>
          </p:cNvSpPr>
          <p:nvPr>
            <p:ph type="ctrTitle"/>
          </p:nvPr>
        </p:nvSpPr>
        <p:spPr>
          <a:xfrm>
            <a:off x="1524000" y="1698579"/>
            <a:ext cx="5844540" cy="1730421"/>
          </a:xfrm>
        </p:spPr>
        <p:txBody>
          <a:bodyPr>
            <a:normAutofit/>
          </a:bodyPr>
          <a:lstStyle/>
          <a:p>
            <a:pPr algn="l"/>
            <a:r>
              <a:rPr lang="en-US" dirty="0">
                <a:solidFill>
                  <a:srgbClr val="EB283F"/>
                </a:solidFill>
                <a:effectLst/>
                <a:latin typeface="Argentum Sans" pitchFamily="2" charset="0"/>
              </a:rPr>
              <a:t>1st International Conference on </a:t>
            </a:r>
            <a:r>
              <a:rPr lang="en-US" dirty="0">
                <a:solidFill>
                  <a:srgbClr val="112D63"/>
                </a:solidFill>
                <a:effectLst/>
                <a:latin typeface="Argentum Sans" pitchFamily="2" charset="0"/>
              </a:rPr>
              <a:t/>
            </a:r>
            <a:br>
              <a:rPr lang="en-US" dirty="0">
                <a:solidFill>
                  <a:srgbClr val="112D63"/>
                </a:solidFill>
                <a:effectLst/>
                <a:latin typeface="Argentum Sans" pitchFamily="2" charset="0"/>
              </a:rPr>
            </a:br>
            <a:r>
              <a:rPr lang="en-US" dirty="0">
                <a:solidFill>
                  <a:srgbClr val="112D63"/>
                </a:solidFill>
                <a:effectLst/>
                <a:latin typeface="Argentum Sans" pitchFamily="2" charset="0"/>
              </a:rPr>
              <a:t>Futuristic Aspects in</a:t>
            </a:r>
            <a:br>
              <a:rPr lang="en-US" dirty="0">
                <a:solidFill>
                  <a:srgbClr val="112D63"/>
                </a:solidFill>
                <a:effectLst/>
                <a:latin typeface="Argentum Sans" pitchFamily="2" charset="0"/>
              </a:rPr>
            </a:br>
            <a:r>
              <a:rPr lang="en-US" dirty="0">
                <a:solidFill>
                  <a:srgbClr val="112D63"/>
                </a:solidFill>
                <a:effectLst/>
                <a:latin typeface="Argentum Sans" pitchFamily="2" charset="0"/>
              </a:rPr>
              <a:t>Science &amp; Engineering</a:t>
            </a:r>
            <a:br>
              <a:rPr lang="en-US" dirty="0">
                <a:solidFill>
                  <a:srgbClr val="112D63"/>
                </a:solidFill>
                <a:effectLst/>
                <a:latin typeface="Argentum Sans" pitchFamily="2" charset="0"/>
              </a:rPr>
            </a:br>
            <a:r>
              <a:rPr lang="en-IN" dirty="0">
                <a:solidFill>
                  <a:srgbClr val="EB283F"/>
                </a:solidFill>
                <a:effectLst/>
                <a:latin typeface="Argentum Sans" pitchFamily="2" charset="0"/>
              </a:rPr>
              <a:t>(ICFAiSE-2025)</a:t>
            </a:r>
            <a:endParaRPr lang="en-IN" dirty="0">
              <a:solidFill>
                <a:srgbClr val="EB283F"/>
              </a:solidFill>
              <a:latin typeface="Argentum Sans" pitchFamily="2" charset="0"/>
            </a:endParaRPr>
          </a:p>
        </p:txBody>
      </p:sp>
      <p:sp>
        <p:nvSpPr>
          <p:cNvPr id="6" name="TextBox 5">
            <a:extLst>
              <a:ext uri="{FF2B5EF4-FFF2-40B4-BE49-F238E27FC236}">
                <a16:creationId xmlns="" xmlns:a16="http://schemas.microsoft.com/office/drawing/2014/main" id="{1D700002-A6F0-6795-4E14-00CC5421F850}"/>
              </a:ext>
            </a:extLst>
          </p:cNvPr>
          <p:cNvSpPr txBox="1"/>
          <p:nvPr/>
        </p:nvSpPr>
        <p:spPr>
          <a:xfrm>
            <a:off x="4029221" y="2855714"/>
            <a:ext cx="2694969" cy="369332"/>
          </a:xfrm>
          <a:prstGeom prst="rect">
            <a:avLst/>
          </a:prstGeom>
          <a:noFill/>
        </p:spPr>
        <p:txBody>
          <a:bodyPr wrap="none" rtlCol="0">
            <a:spAutoFit/>
          </a:bodyPr>
          <a:lstStyle/>
          <a:p>
            <a:r>
              <a:rPr lang="en-US" dirty="0">
                <a:solidFill>
                  <a:srgbClr val="112D63"/>
                </a:solidFill>
                <a:effectLst/>
                <a:latin typeface="Argentum Sans" pitchFamily="2" charset="0"/>
              </a:rPr>
              <a:t>06 - 07 February 2025</a:t>
            </a:r>
            <a:endParaRPr lang="en-IN" dirty="0">
              <a:solidFill>
                <a:srgbClr val="112D63"/>
              </a:solidFill>
              <a:latin typeface="Argentum Sans" pitchFamily="2" charset="0"/>
            </a:endParaRPr>
          </a:p>
        </p:txBody>
      </p:sp>
      <p:sp>
        <p:nvSpPr>
          <p:cNvPr id="15" name="Google Shape;102;p13">
            <a:extLst>
              <a:ext uri="{FF2B5EF4-FFF2-40B4-BE49-F238E27FC236}">
                <a16:creationId xmlns="" xmlns:a16="http://schemas.microsoft.com/office/drawing/2014/main" id="{0C0CFA38-E4BF-6E9D-59F2-FE8920BA9656}"/>
              </a:ext>
            </a:extLst>
          </p:cNvPr>
          <p:cNvSpPr txBox="1"/>
          <p:nvPr/>
        </p:nvSpPr>
        <p:spPr>
          <a:xfrm>
            <a:off x="1167900" y="3197655"/>
            <a:ext cx="9500100" cy="609269"/>
          </a:xfrm>
          <a:prstGeom prst="rect">
            <a:avLst/>
          </a:prstGeom>
          <a:noFill/>
          <a:ln>
            <a:noFill/>
          </a:ln>
        </p:spPr>
        <p:txBody>
          <a:bodyPr spcFirstLastPara="1" wrap="square" lIns="0" tIns="0" rIns="0" bIns="0" anchor="t" anchorCtr="0">
            <a:spAutoFit/>
          </a:bodyPr>
          <a:lstStyle/>
          <a:p>
            <a:pPr marL="0" marR="0" lvl="0" indent="0" algn="ctr" rtl="0">
              <a:lnSpc>
                <a:spcPct val="139992"/>
              </a:lnSpc>
              <a:spcBef>
                <a:spcPts val="0"/>
              </a:spcBef>
              <a:spcAft>
                <a:spcPts val="0"/>
              </a:spcAft>
              <a:buNone/>
            </a:pPr>
            <a:r>
              <a:rPr lang="en-US" sz="2828" dirty="0">
                <a:solidFill>
                  <a:srgbClr val="000000"/>
                </a:solidFill>
                <a:latin typeface="Montserrat"/>
                <a:ea typeface="Montserrat"/>
                <a:cs typeface="Montserrat"/>
                <a:sym typeface="Montserrat"/>
              </a:rPr>
              <a:t>Paper ID: </a:t>
            </a:r>
            <a:r>
              <a:rPr lang="en-US" sz="2828" b="1" dirty="0">
                <a:solidFill>
                  <a:srgbClr val="000000"/>
                </a:solidFill>
                <a:latin typeface="Montserrat"/>
                <a:ea typeface="Montserrat"/>
                <a:cs typeface="Montserrat"/>
                <a:sym typeface="Montserrat"/>
              </a:rPr>
              <a:t> </a:t>
            </a:r>
            <a:r>
              <a:rPr lang="en-US" sz="2828" b="1" dirty="0" smtClean="0">
                <a:solidFill>
                  <a:srgbClr val="000000"/>
                </a:solidFill>
                <a:latin typeface="Montserrat"/>
                <a:ea typeface="Montserrat"/>
                <a:cs typeface="Montserrat"/>
                <a:sym typeface="Montserrat"/>
              </a:rPr>
              <a:t>202          </a:t>
            </a:r>
            <a:r>
              <a:rPr lang="en-US" sz="2828" dirty="0" smtClean="0">
                <a:solidFill>
                  <a:srgbClr val="000000"/>
                </a:solidFill>
                <a:latin typeface="Montserrat"/>
                <a:ea typeface="Montserrat"/>
                <a:cs typeface="Montserrat"/>
                <a:sym typeface="Montserrat"/>
              </a:rPr>
              <a:t>          </a:t>
            </a:r>
            <a:endParaRPr dirty="0"/>
          </a:p>
        </p:txBody>
      </p:sp>
      <p:sp>
        <p:nvSpPr>
          <p:cNvPr id="16" name="Google Shape;103;p13">
            <a:extLst>
              <a:ext uri="{FF2B5EF4-FFF2-40B4-BE49-F238E27FC236}">
                <a16:creationId xmlns="" xmlns:a16="http://schemas.microsoft.com/office/drawing/2014/main" id="{E73ACA13-0114-C2CA-9C75-8840002A2E87}"/>
              </a:ext>
            </a:extLst>
          </p:cNvPr>
          <p:cNvSpPr txBox="1"/>
          <p:nvPr/>
        </p:nvSpPr>
        <p:spPr>
          <a:xfrm>
            <a:off x="1873883" y="3679075"/>
            <a:ext cx="9802785" cy="1403174"/>
          </a:xfrm>
          <a:prstGeom prst="rect">
            <a:avLst/>
          </a:prstGeom>
          <a:noFill/>
          <a:ln>
            <a:noFill/>
          </a:ln>
        </p:spPr>
        <p:txBody>
          <a:bodyPr spcFirstLastPara="1" wrap="square" lIns="91425" tIns="91425" rIns="91425" bIns="91425" anchor="t" anchorCtr="0">
            <a:spAutoFit/>
          </a:bodyPr>
          <a:lstStyle/>
          <a:p>
            <a:pPr lvl="0" algn="ctr">
              <a:lnSpc>
                <a:spcPct val="139992"/>
              </a:lnSpc>
            </a:pPr>
            <a:r>
              <a:rPr lang="en-US" sz="2828" b="1" dirty="0" smtClean="0">
                <a:solidFill>
                  <a:schemeClr val="dk1"/>
                </a:solidFill>
                <a:latin typeface="Montserrat"/>
                <a:ea typeface="Montserrat"/>
                <a:cs typeface="Montserrat"/>
                <a:sym typeface="Montserrat"/>
              </a:rPr>
              <a:t>Study of Prediction of Student Academic Outcomes Using Machine Learning and Deep Learning Model</a:t>
            </a:r>
            <a:endParaRPr dirty="0"/>
          </a:p>
        </p:txBody>
      </p:sp>
      <p:sp>
        <p:nvSpPr>
          <p:cNvPr id="21" name="Google Shape;108;p13">
            <a:extLst>
              <a:ext uri="{FF2B5EF4-FFF2-40B4-BE49-F238E27FC236}">
                <a16:creationId xmlns="" xmlns:a16="http://schemas.microsoft.com/office/drawing/2014/main" id="{5D1E4052-37DF-2C0A-DB69-6FAC828E3EED}"/>
              </a:ext>
            </a:extLst>
          </p:cNvPr>
          <p:cNvSpPr txBox="1"/>
          <p:nvPr/>
        </p:nvSpPr>
        <p:spPr>
          <a:xfrm>
            <a:off x="1604351" y="5042471"/>
            <a:ext cx="3000000" cy="1015632"/>
          </a:xfrm>
          <a:prstGeom prst="rect">
            <a:avLst/>
          </a:prstGeom>
          <a:noFill/>
          <a:ln>
            <a:noFill/>
          </a:ln>
        </p:spPr>
        <p:txBody>
          <a:bodyPr spcFirstLastPara="1" wrap="square" lIns="91425" tIns="91425" rIns="91425" bIns="91425" anchor="t" anchorCtr="0">
            <a:spAutoFit/>
          </a:bodyPr>
          <a:lstStyle/>
          <a:p>
            <a:pPr lvl="0" algn="ctr"/>
            <a:r>
              <a:rPr lang="en-US" sz="900" dirty="0" err="1" smtClean="0">
                <a:solidFill>
                  <a:schemeClr val="dk1"/>
                </a:solidFill>
                <a:latin typeface="Times New Roman"/>
                <a:ea typeface="Times New Roman"/>
                <a:cs typeface="Times New Roman"/>
                <a:sym typeface="Times New Roman"/>
              </a:rPr>
              <a:t>Ravan</a:t>
            </a:r>
            <a:r>
              <a:rPr lang="en-US" sz="900" dirty="0" smtClean="0">
                <a:solidFill>
                  <a:schemeClr val="dk1"/>
                </a:solidFill>
                <a:latin typeface="Times New Roman"/>
                <a:ea typeface="Times New Roman"/>
                <a:cs typeface="Times New Roman"/>
                <a:sym typeface="Times New Roman"/>
              </a:rPr>
              <a:t> </a:t>
            </a:r>
            <a:r>
              <a:rPr lang="en-US" sz="900" dirty="0" err="1" smtClean="0">
                <a:solidFill>
                  <a:schemeClr val="dk1"/>
                </a:solidFill>
                <a:latin typeface="Times New Roman"/>
                <a:ea typeface="Times New Roman"/>
                <a:cs typeface="Times New Roman"/>
                <a:sym typeface="Times New Roman"/>
              </a:rPr>
              <a:t>Rathore</a:t>
            </a:r>
            <a:endParaRPr lang="en-US" sz="900" dirty="0" smtClean="0">
              <a:solidFill>
                <a:schemeClr val="dk1"/>
              </a:solidFill>
              <a:latin typeface="Times New Roman"/>
              <a:ea typeface="Times New Roman"/>
              <a:cs typeface="Times New Roman"/>
              <a:sym typeface="Times New Roman"/>
            </a:endParaRPr>
          </a:p>
          <a:p>
            <a:pPr lvl="0" algn="ctr"/>
            <a:r>
              <a:rPr lang="en-US" sz="900" dirty="0" smtClean="0">
                <a:solidFill>
                  <a:schemeClr val="dk1"/>
                </a:solidFill>
                <a:latin typeface="Times New Roman"/>
                <a:ea typeface="Times New Roman"/>
                <a:cs typeface="Times New Roman"/>
                <a:sym typeface="Times New Roman"/>
              </a:rPr>
              <a:t>Department of Computer Science </a:t>
            </a:r>
          </a:p>
          <a:p>
            <a:pPr lvl="0" algn="ctr"/>
            <a:r>
              <a:rPr lang="en-US" sz="900" dirty="0" smtClean="0">
                <a:solidFill>
                  <a:schemeClr val="dk1"/>
                </a:solidFill>
                <a:latin typeface="Times New Roman"/>
                <a:ea typeface="Times New Roman"/>
                <a:cs typeface="Times New Roman"/>
                <a:sym typeface="Times New Roman"/>
              </a:rPr>
              <a:t>&amp; Engineering</a:t>
            </a:r>
          </a:p>
          <a:p>
            <a:pPr lvl="0" algn="ctr"/>
            <a:r>
              <a:rPr lang="en-US" sz="900" dirty="0" err="1" smtClean="0">
                <a:solidFill>
                  <a:schemeClr val="dk1"/>
                </a:solidFill>
                <a:latin typeface="Times New Roman"/>
                <a:ea typeface="Times New Roman"/>
                <a:cs typeface="Times New Roman"/>
                <a:sym typeface="Times New Roman"/>
              </a:rPr>
              <a:t>Eshan</a:t>
            </a:r>
            <a:r>
              <a:rPr lang="en-US" sz="900" dirty="0" smtClean="0">
                <a:solidFill>
                  <a:schemeClr val="dk1"/>
                </a:solidFill>
                <a:latin typeface="Times New Roman"/>
                <a:ea typeface="Times New Roman"/>
                <a:cs typeface="Times New Roman"/>
                <a:sym typeface="Times New Roman"/>
              </a:rPr>
              <a:t> College of Engineering, </a:t>
            </a:r>
          </a:p>
          <a:p>
            <a:pPr lvl="0" algn="ctr"/>
            <a:r>
              <a:rPr lang="en-US" sz="900" dirty="0" smtClean="0">
                <a:solidFill>
                  <a:schemeClr val="dk1"/>
                </a:solidFill>
                <a:latin typeface="Times New Roman"/>
                <a:ea typeface="Times New Roman"/>
                <a:cs typeface="Times New Roman"/>
                <a:sym typeface="Times New Roman"/>
              </a:rPr>
              <a:t>Mathura, India</a:t>
            </a:r>
          </a:p>
          <a:p>
            <a:pPr lvl="0" algn="ctr"/>
            <a:r>
              <a:rPr lang="en-US" sz="900" dirty="0" smtClean="0">
                <a:solidFill>
                  <a:schemeClr val="dk1"/>
                </a:solidFill>
                <a:latin typeface="Times New Roman"/>
                <a:ea typeface="Times New Roman"/>
                <a:cs typeface="Times New Roman"/>
                <a:sym typeface="Times New Roman"/>
              </a:rPr>
              <a:t>Email ID:ravanrathore123@gmail.com</a:t>
            </a:r>
            <a:endParaRPr/>
          </a:p>
        </p:txBody>
      </p:sp>
      <p:sp>
        <p:nvSpPr>
          <p:cNvPr id="22" name="Google Shape;109;p13">
            <a:extLst>
              <a:ext uri="{FF2B5EF4-FFF2-40B4-BE49-F238E27FC236}">
                <a16:creationId xmlns="" xmlns:a16="http://schemas.microsoft.com/office/drawing/2014/main" id="{B5E189CD-AF89-7A09-4ECF-FA2D86221365}"/>
              </a:ext>
            </a:extLst>
          </p:cNvPr>
          <p:cNvSpPr txBox="1"/>
          <p:nvPr/>
        </p:nvSpPr>
        <p:spPr>
          <a:xfrm>
            <a:off x="4476384" y="5019086"/>
            <a:ext cx="3000000" cy="1015632"/>
          </a:xfrm>
          <a:prstGeom prst="rect">
            <a:avLst/>
          </a:prstGeom>
          <a:noFill/>
          <a:ln>
            <a:noFill/>
          </a:ln>
        </p:spPr>
        <p:txBody>
          <a:bodyPr spcFirstLastPara="1" wrap="square" lIns="91425" tIns="91425" rIns="91425" bIns="91425" anchor="t" anchorCtr="0">
            <a:spAutoFit/>
          </a:bodyPr>
          <a:lstStyle/>
          <a:p>
            <a:pPr lvl="0" algn="ctr"/>
            <a:r>
              <a:rPr lang="en-US" sz="900" dirty="0" err="1" smtClean="0">
                <a:solidFill>
                  <a:schemeClr val="dk1"/>
                </a:solidFill>
                <a:latin typeface="Times New Roman"/>
                <a:ea typeface="Times New Roman"/>
                <a:cs typeface="Times New Roman"/>
                <a:sym typeface="Times New Roman"/>
              </a:rPr>
              <a:t>Prof.Vyom</a:t>
            </a:r>
            <a:r>
              <a:rPr lang="en-US" sz="900" dirty="0" smtClean="0">
                <a:solidFill>
                  <a:schemeClr val="dk1"/>
                </a:solidFill>
                <a:latin typeface="Times New Roman"/>
                <a:ea typeface="Times New Roman"/>
                <a:cs typeface="Times New Roman"/>
                <a:sym typeface="Times New Roman"/>
              </a:rPr>
              <a:t> </a:t>
            </a:r>
            <a:r>
              <a:rPr lang="en-US" sz="900" dirty="0" err="1" smtClean="0">
                <a:solidFill>
                  <a:schemeClr val="dk1"/>
                </a:solidFill>
                <a:latin typeface="Times New Roman"/>
                <a:ea typeface="Times New Roman"/>
                <a:cs typeface="Times New Roman"/>
                <a:sym typeface="Times New Roman"/>
              </a:rPr>
              <a:t>Kulshreshtha</a:t>
            </a:r>
            <a:endParaRPr lang="en-US" sz="900" dirty="0" smtClean="0">
              <a:solidFill>
                <a:schemeClr val="dk1"/>
              </a:solidFill>
              <a:latin typeface="Times New Roman"/>
              <a:ea typeface="Times New Roman"/>
              <a:cs typeface="Times New Roman"/>
              <a:sym typeface="Times New Roman"/>
            </a:endParaRPr>
          </a:p>
          <a:p>
            <a:pPr lvl="0" algn="ctr"/>
            <a:r>
              <a:rPr lang="en-US" sz="900" dirty="0" smtClean="0">
                <a:solidFill>
                  <a:schemeClr val="dk1"/>
                </a:solidFill>
                <a:latin typeface="Times New Roman"/>
                <a:ea typeface="Times New Roman"/>
                <a:cs typeface="Times New Roman"/>
                <a:sym typeface="Times New Roman"/>
              </a:rPr>
              <a:t>Department of Computer Science </a:t>
            </a:r>
          </a:p>
          <a:p>
            <a:pPr lvl="0" algn="ctr"/>
            <a:r>
              <a:rPr lang="en-US" sz="900" dirty="0" smtClean="0">
                <a:solidFill>
                  <a:schemeClr val="dk1"/>
                </a:solidFill>
                <a:latin typeface="Times New Roman"/>
                <a:ea typeface="Times New Roman"/>
                <a:cs typeface="Times New Roman"/>
                <a:sym typeface="Times New Roman"/>
              </a:rPr>
              <a:t>&amp; Engineering</a:t>
            </a:r>
          </a:p>
          <a:p>
            <a:pPr lvl="0" algn="ctr"/>
            <a:r>
              <a:rPr lang="en-US" sz="900" dirty="0" err="1" smtClean="0">
                <a:solidFill>
                  <a:schemeClr val="dk1"/>
                </a:solidFill>
                <a:latin typeface="Times New Roman"/>
                <a:ea typeface="Times New Roman"/>
                <a:cs typeface="Times New Roman"/>
                <a:sym typeface="Times New Roman"/>
              </a:rPr>
              <a:t>Eshan</a:t>
            </a:r>
            <a:r>
              <a:rPr lang="en-US" sz="900" dirty="0" smtClean="0">
                <a:solidFill>
                  <a:schemeClr val="dk1"/>
                </a:solidFill>
                <a:latin typeface="Times New Roman"/>
                <a:ea typeface="Times New Roman"/>
                <a:cs typeface="Times New Roman"/>
                <a:sym typeface="Times New Roman"/>
              </a:rPr>
              <a:t> College of Engineering, </a:t>
            </a:r>
          </a:p>
          <a:p>
            <a:pPr lvl="0" algn="ctr"/>
            <a:r>
              <a:rPr lang="en-US" sz="900" dirty="0" smtClean="0">
                <a:solidFill>
                  <a:schemeClr val="dk1"/>
                </a:solidFill>
                <a:latin typeface="Times New Roman"/>
                <a:ea typeface="Times New Roman"/>
                <a:cs typeface="Times New Roman"/>
                <a:sym typeface="Times New Roman"/>
              </a:rPr>
              <a:t>Mathura, India</a:t>
            </a:r>
          </a:p>
          <a:p>
            <a:pPr lvl="0" algn="ctr"/>
            <a:r>
              <a:rPr lang="en-US" sz="900" dirty="0" smtClean="0">
                <a:solidFill>
                  <a:schemeClr val="dk1"/>
                </a:solidFill>
                <a:latin typeface="Times New Roman"/>
                <a:ea typeface="Times New Roman"/>
                <a:cs typeface="Times New Roman"/>
                <a:sym typeface="Times New Roman"/>
              </a:rPr>
              <a:t>ORCID ID: 0000-0002-5407-8431 </a:t>
            </a:r>
            <a:endParaRPr sz="900">
              <a:solidFill>
                <a:schemeClr val="dk1"/>
              </a:solidFill>
              <a:latin typeface="Times New Roman"/>
              <a:ea typeface="Times New Roman"/>
              <a:cs typeface="Times New Roman"/>
              <a:sym typeface="Times New Roman"/>
            </a:endParaRPr>
          </a:p>
        </p:txBody>
      </p:sp>
    </p:spTree>
    <p:extLst>
      <p:ext uri="{BB962C8B-B14F-4D97-AF65-F5344CB8AC3E}">
        <p14:creationId xmlns="" xmlns:p14="http://schemas.microsoft.com/office/powerpoint/2010/main" val="7705464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79;p25">
            <a:extLst>
              <a:ext uri="{FF2B5EF4-FFF2-40B4-BE49-F238E27FC236}">
                <a16:creationId xmlns="" xmlns:a16="http://schemas.microsoft.com/office/drawing/2014/main" id="{776DA1DE-5E6F-A0BB-7874-52F9D0D8B73A}"/>
              </a:ext>
            </a:extLst>
          </p:cNvPr>
          <p:cNvSpPr txBox="1"/>
          <p:nvPr/>
        </p:nvSpPr>
        <p:spPr>
          <a:xfrm>
            <a:off x="445660" y="463592"/>
            <a:ext cx="9395700" cy="520784"/>
          </a:xfrm>
          <a:prstGeom prst="rect">
            <a:avLst/>
          </a:prstGeom>
          <a:noFill/>
          <a:ln>
            <a:noFill/>
          </a:ln>
        </p:spPr>
        <p:txBody>
          <a:bodyPr spcFirstLastPara="1" wrap="square" lIns="0" tIns="0" rIns="0" bIns="0" anchor="t" anchorCtr="0">
            <a:spAutoFit/>
          </a:bodyPr>
          <a:lstStyle/>
          <a:p>
            <a:pPr>
              <a:lnSpc>
                <a:spcPct val="94416"/>
              </a:lnSpc>
            </a:pPr>
            <a:r>
              <a:rPr lang="en-US" sz="3600" b="1" dirty="0" smtClean="0">
                <a:solidFill>
                  <a:srgbClr val="EB283F"/>
                </a:solidFill>
                <a:latin typeface="Montserrat"/>
                <a:ea typeface="Montserrat"/>
                <a:cs typeface="Montserrat"/>
                <a:sym typeface="Montserrat"/>
              </a:rPr>
              <a:t>LITRATURE REVIEW</a:t>
            </a:r>
            <a:endParaRPr dirty="0">
              <a:solidFill>
                <a:srgbClr val="EB283F"/>
              </a:solidFill>
            </a:endParaRPr>
          </a:p>
        </p:txBody>
      </p:sp>
      <p:graphicFrame>
        <p:nvGraphicFramePr>
          <p:cNvPr id="3" name="Table 2"/>
          <p:cNvGraphicFramePr>
            <a:graphicFrameLocks noGrp="1"/>
          </p:cNvGraphicFramePr>
          <p:nvPr/>
        </p:nvGraphicFramePr>
        <p:xfrm>
          <a:off x="228600" y="1099213"/>
          <a:ext cx="11546840" cy="5495551"/>
        </p:xfrm>
        <a:graphic>
          <a:graphicData uri="http://schemas.openxmlformats.org/drawingml/2006/table">
            <a:tbl>
              <a:tblPr firstRow="1" bandRow="1">
                <a:tableStyleId>{5940675A-B579-460E-94D1-54222C63F5DA}</a:tableStyleId>
              </a:tblPr>
              <a:tblGrid>
                <a:gridCol w="1941504"/>
                <a:gridCol w="2248057"/>
                <a:gridCol w="2350242"/>
                <a:gridCol w="2697669"/>
                <a:gridCol w="2309368"/>
              </a:tblGrid>
              <a:tr h="437268">
                <a:tc>
                  <a:txBody>
                    <a:bodyPr/>
                    <a:lstStyle/>
                    <a:p>
                      <a:pPr marL="0" marR="0" algn="l">
                        <a:lnSpc>
                          <a:spcPts val="1560"/>
                        </a:lnSpc>
                        <a:spcBef>
                          <a:spcPts val="375"/>
                        </a:spcBef>
                        <a:spcAft>
                          <a:spcPts val="1000"/>
                        </a:spcAft>
                      </a:pPr>
                      <a:r>
                        <a:rPr lang="en-US" sz="1600" b="1" dirty="0"/>
                        <a:t>Author Name</a:t>
                      </a:r>
                      <a:endParaRPr lang="en-US" sz="2000" b="1" dirty="0">
                        <a:latin typeface="Calibri"/>
                        <a:ea typeface="Times New Roman"/>
                        <a:cs typeface="Times New Roman"/>
                      </a:endParaRPr>
                    </a:p>
                  </a:txBody>
                  <a:tcPr marL="68580" marR="68580" marT="0" marB="0" anchor="ctr"/>
                </a:tc>
                <a:tc>
                  <a:txBody>
                    <a:bodyPr/>
                    <a:lstStyle/>
                    <a:p>
                      <a:pPr marL="0" marR="0" algn="l">
                        <a:lnSpc>
                          <a:spcPts val="1560"/>
                        </a:lnSpc>
                        <a:spcBef>
                          <a:spcPts val="375"/>
                        </a:spcBef>
                        <a:spcAft>
                          <a:spcPts val="1000"/>
                        </a:spcAft>
                      </a:pPr>
                      <a:r>
                        <a:rPr lang="en-US" sz="1600" b="1" dirty="0"/>
                        <a:t>Paper Title</a:t>
                      </a:r>
                      <a:endParaRPr lang="en-US" sz="2000" b="1" dirty="0">
                        <a:latin typeface="Calibri"/>
                        <a:ea typeface="Times New Roman"/>
                        <a:cs typeface="Times New Roman"/>
                      </a:endParaRPr>
                    </a:p>
                  </a:txBody>
                  <a:tcPr marL="68580" marR="68580" marT="0" marB="0" anchor="ctr"/>
                </a:tc>
                <a:tc>
                  <a:txBody>
                    <a:bodyPr/>
                    <a:lstStyle/>
                    <a:p>
                      <a:pPr marL="0" marR="0" algn="l">
                        <a:lnSpc>
                          <a:spcPts val="1560"/>
                        </a:lnSpc>
                        <a:spcBef>
                          <a:spcPts val="375"/>
                        </a:spcBef>
                        <a:spcAft>
                          <a:spcPts val="1000"/>
                        </a:spcAft>
                      </a:pPr>
                      <a:r>
                        <a:rPr lang="en-US" sz="1600" b="1" dirty="0"/>
                        <a:t>Methods/Techniques used</a:t>
                      </a:r>
                      <a:endParaRPr lang="en-US" sz="2000" b="1" dirty="0">
                        <a:latin typeface="Calibri"/>
                        <a:ea typeface="Times New Roman"/>
                        <a:cs typeface="Times New Roman"/>
                      </a:endParaRPr>
                    </a:p>
                  </a:txBody>
                  <a:tcPr marL="68580" marR="68580" marT="0" marB="0" anchor="ctr"/>
                </a:tc>
                <a:tc>
                  <a:txBody>
                    <a:bodyPr/>
                    <a:lstStyle/>
                    <a:p>
                      <a:pPr marL="0" marR="0" algn="l">
                        <a:lnSpc>
                          <a:spcPts val="1560"/>
                        </a:lnSpc>
                        <a:spcBef>
                          <a:spcPts val="375"/>
                        </a:spcBef>
                        <a:spcAft>
                          <a:spcPts val="1000"/>
                        </a:spcAft>
                      </a:pPr>
                      <a:r>
                        <a:rPr lang="en-US" sz="1600" b="1" dirty="0"/>
                        <a:t>Advantages</a:t>
                      </a:r>
                      <a:endParaRPr lang="en-US" sz="2000" b="1" dirty="0">
                        <a:latin typeface="Calibri"/>
                        <a:ea typeface="Times New Roman"/>
                        <a:cs typeface="Times New Roman"/>
                      </a:endParaRPr>
                    </a:p>
                  </a:txBody>
                  <a:tcPr marL="68580" marR="68580" marT="0" marB="0" anchor="ctr"/>
                </a:tc>
                <a:tc>
                  <a:txBody>
                    <a:bodyPr/>
                    <a:lstStyle/>
                    <a:p>
                      <a:pPr marL="0" marR="0" algn="l">
                        <a:lnSpc>
                          <a:spcPts val="1560"/>
                        </a:lnSpc>
                        <a:spcBef>
                          <a:spcPts val="375"/>
                        </a:spcBef>
                        <a:spcAft>
                          <a:spcPts val="1000"/>
                        </a:spcAft>
                      </a:pPr>
                      <a:r>
                        <a:rPr lang="en-US" sz="1600" b="1" dirty="0"/>
                        <a:t>Limitations</a:t>
                      </a:r>
                      <a:endParaRPr lang="en-US" sz="2000" b="1" dirty="0">
                        <a:latin typeface="Calibri"/>
                        <a:ea typeface="Times New Roman"/>
                        <a:cs typeface="Times New Roman"/>
                      </a:endParaRPr>
                    </a:p>
                  </a:txBody>
                  <a:tcPr marL="68580" marR="68580" marT="0" marB="0" anchor="ctr"/>
                </a:tc>
              </a:tr>
              <a:tr h="1309865">
                <a:tc>
                  <a:txBody>
                    <a:bodyPr/>
                    <a:lstStyle/>
                    <a:p>
                      <a:pPr marL="67945" algn="l" defTabSz="914400" rtl="0" eaLnBrk="1" latinLnBrk="0" hangingPunct="1">
                        <a:lnSpc>
                          <a:spcPts val="1864"/>
                        </a:lnSpc>
                      </a:pPr>
                      <a:r>
                        <a:rPr sz="1600" b="1" kern="1200" spc="-10" dirty="0">
                          <a:solidFill>
                            <a:schemeClr val="tx1"/>
                          </a:solidFill>
                          <a:latin typeface="+mn-lt"/>
                          <a:ea typeface="+mn-ea"/>
                          <a:cs typeface="Arial"/>
                        </a:rPr>
                        <a:t>Li et al., (2022)</a:t>
                      </a:r>
                      <a:endParaRPr sz="1600" b="1" kern="1200" spc="-10">
                        <a:solidFill>
                          <a:schemeClr val="tx1"/>
                        </a:solidFill>
                        <a:latin typeface="+mn-lt"/>
                        <a:ea typeface="+mn-ea"/>
                        <a:cs typeface="Arial"/>
                      </a:endParaRPr>
                    </a:p>
                    <a:p>
                      <a:pPr marL="67945" algn="l" defTabSz="914400" rtl="0" eaLnBrk="1" latinLnBrk="0" hangingPunct="1">
                        <a:lnSpc>
                          <a:spcPct val="100000"/>
                        </a:lnSpc>
                        <a:spcBef>
                          <a:spcPts val="140"/>
                        </a:spcBef>
                      </a:pPr>
                      <a:r>
                        <a:rPr sz="1600" b="1" kern="1200" spc="-10" smtClean="0">
                          <a:solidFill>
                            <a:schemeClr val="tx1"/>
                          </a:solidFill>
                          <a:latin typeface="+mn-lt"/>
                          <a:ea typeface="+mn-ea"/>
                          <a:cs typeface="Arial"/>
                        </a:rPr>
                        <a:t>[</a:t>
                      </a:r>
                      <a:r>
                        <a:rPr lang="en-US" sz="1600" b="1" kern="1200" spc="-10" dirty="0" smtClean="0">
                          <a:solidFill>
                            <a:schemeClr val="tx1"/>
                          </a:solidFill>
                          <a:latin typeface="+mn-lt"/>
                          <a:ea typeface="+mn-ea"/>
                          <a:cs typeface="Arial"/>
                        </a:rPr>
                        <a:t>10</a:t>
                      </a:r>
                      <a:r>
                        <a:rPr sz="1600" b="1" kern="1200" spc="-10" smtClean="0">
                          <a:solidFill>
                            <a:schemeClr val="tx1"/>
                          </a:solidFill>
                          <a:latin typeface="+mn-lt"/>
                          <a:ea typeface="+mn-ea"/>
                          <a:cs typeface="Arial"/>
                        </a:rPr>
                        <a:t>]</a:t>
                      </a:r>
                      <a:endParaRPr sz="1600" b="1" kern="1200" spc="-10">
                        <a:solidFill>
                          <a:schemeClr val="tx1"/>
                        </a:solidFill>
                        <a:latin typeface="+mn-lt"/>
                        <a:ea typeface="+mn-ea"/>
                        <a:cs typeface="Arial"/>
                      </a:endParaRPr>
                    </a:p>
                  </a:txBody>
                  <a:tcPr marL="0" marR="0" marT="0" marB="0"/>
                </a:tc>
                <a:tc>
                  <a:txBody>
                    <a:bodyPr/>
                    <a:lstStyle/>
                    <a:p>
                      <a:pPr marL="68580" marR="372110" algn="l" defTabSz="914400" rtl="0" eaLnBrk="1" latinLnBrk="0" hangingPunct="1">
                        <a:lnSpc>
                          <a:spcPct val="107200"/>
                        </a:lnSpc>
                      </a:pPr>
                      <a:r>
                        <a:rPr lang="en-US" sz="1600" kern="1200" spc="-10" smtClean="0">
                          <a:solidFill>
                            <a:schemeClr val="tx1"/>
                          </a:solidFill>
                          <a:latin typeface="Arial MT"/>
                          <a:ea typeface="+mn-ea"/>
                          <a:cs typeface="Arial MT"/>
                        </a:rPr>
                        <a:t>LSTM, 2D</a:t>
                      </a:r>
                    </a:p>
                    <a:p>
                      <a:pPr marL="68580" marR="372110" algn="l" defTabSz="914400" rtl="0" eaLnBrk="1" latinLnBrk="0" hangingPunct="1">
                        <a:lnSpc>
                          <a:spcPct val="107200"/>
                        </a:lnSpc>
                        <a:spcBef>
                          <a:spcPts val="10"/>
                        </a:spcBef>
                      </a:pPr>
                      <a:r>
                        <a:rPr lang="en-US" sz="1600" kern="1200" spc="-10" smtClean="0">
                          <a:solidFill>
                            <a:schemeClr val="tx1"/>
                          </a:solidFill>
                          <a:latin typeface="Arial MT"/>
                          <a:ea typeface="+mn-ea"/>
                          <a:cs typeface="Arial MT"/>
                        </a:rPr>
                        <a:t>Convolutional Networks</a:t>
                      </a:r>
                      <a:endParaRPr lang="en-US" sz="1600" kern="1200" spc="-10">
                        <a:solidFill>
                          <a:schemeClr val="tx1"/>
                        </a:solidFill>
                        <a:latin typeface="Arial MT"/>
                        <a:ea typeface="+mn-ea"/>
                        <a:cs typeface="Arial MT"/>
                      </a:endParaRPr>
                    </a:p>
                  </a:txBody>
                  <a:tcPr marL="0" marR="0" marT="0" marB="0"/>
                </a:tc>
                <a:tc>
                  <a:txBody>
                    <a:bodyPr/>
                    <a:lstStyle/>
                    <a:p>
                      <a:pPr marL="68580" marR="372110" algn="l" defTabSz="914400" rtl="0" eaLnBrk="1" latinLnBrk="0" hangingPunct="1">
                        <a:lnSpc>
                          <a:spcPct val="107200"/>
                        </a:lnSpc>
                        <a:tabLst>
                          <a:tab pos="1497330" algn="l"/>
                        </a:tabLst>
                      </a:pPr>
                      <a:r>
                        <a:rPr lang="en-US" sz="1600" kern="1200" spc="-10" dirty="0" smtClean="0">
                          <a:solidFill>
                            <a:schemeClr val="tx1"/>
                          </a:solidFill>
                          <a:latin typeface="Arial MT"/>
                          <a:ea typeface="+mn-ea"/>
                          <a:cs typeface="Arial MT"/>
                        </a:rPr>
                        <a:t>Excelled</a:t>
                      </a:r>
                      <a:r>
                        <a:rPr lang="en-US" sz="1600" kern="1200" spc="-10" baseline="0" dirty="0" smtClean="0">
                          <a:solidFill>
                            <a:schemeClr val="tx1"/>
                          </a:solidFill>
                          <a:latin typeface="Arial MT"/>
                          <a:ea typeface="+mn-ea"/>
                          <a:cs typeface="Arial MT"/>
                        </a:rPr>
                        <a:t> </a:t>
                      </a:r>
                      <a:r>
                        <a:rPr lang="en-US" sz="1600" kern="1200" spc="-10" dirty="0" smtClean="0">
                          <a:solidFill>
                            <a:schemeClr val="tx1"/>
                          </a:solidFill>
                          <a:latin typeface="Arial MT"/>
                          <a:ea typeface="+mn-ea"/>
                          <a:cs typeface="Arial MT"/>
                        </a:rPr>
                        <a:t>in</a:t>
                      </a:r>
                    </a:p>
                    <a:p>
                      <a:pPr marL="68580" marR="372110" algn="l" defTabSz="914400" rtl="0" eaLnBrk="1" latinLnBrk="0" hangingPunct="1">
                        <a:lnSpc>
                          <a:spcPct val="107200"/>
                        </a:lnSpc>
                        <a:tabLst>
                          <a:tab pos="876935" algn="l"/>
                        </a:tabLst>
                      </a:pPr>
                      <a:r>
                        <a:rPr lang="en-US" sz="1600" kern="1200" spc="-10" dirty="0" smtClean="0">
                          <a:solidFill>
                            <a:schemeClr val="tx1"/>
                          </a:solidFill>
                          <a:latin typeface="Arial MT"/>
                          <a:ea typeface="+mn-ea"/>
                          <a:cs typeface="Arial MT"/>
                        </a:rPr>
                        <a:t>predicting student performance using</a:t>
                      </a:r>
                      <a:r>
                        <a:rPr lang="en-US" sz="1600" kern="1200" spc="-10" baseline="0" dirty="0" smtClean="0">
                          <a:solidFill>
                            <a:schemeClr val="tx1"/>
                          </a:solidFill>
                          <a:latin typeface="Arial MT"/>
                          <a:ea typeface="+mn-ea"/>
                          <a:cs typeface="Arial MT"/>
                        </a:rPr>
                        <a:t> </a:t>
                      </a:r>
                      <a:r>
                        <a:rPr lang="en-US" sz="1600" kern="1200" spc="-10" dirty="0" smtClean="0">
                          <a:solidFill>
                            <a:schemeClr val="tx1"/>
                          </a:solidFill>
                          <a:latin typeface="Arial MT"/>
                          <a:ea typeface="+mn-ea"/>
                          <a:cs typeface="Arial MT"/>
                        </a:rPr>
                        <a:t>behavior data</a:t>
                      </a:r>
                      <a:endParaRPr lang="en-US" sz="1600" kern="1200" spc="-10" dirty="0">
                        <a:solidFill>
                          <a:schemeClr val="tx1"/>
                        </a:solidFill>
                        <a:latin typeface="Arial MT"/>
                        <a:ea typeface="+mn-ea"/>
                        <a:cs typeface="Arial MT"/>
                      </a:endParaRPr>
                    </a:p>
                  </a:txBody>
                  <a:tcPr marL="0" marR="0" marT="0" marB="0"/>
                </a:tc>
                <a:tc>
                  <a:txBody>
                    <a:bodyPr/>
                    <a:lstStyle/>
                    <a:p>
                      <a:pPr marL="68580" marR="372110" algn="l" defTabSz="914400" rtl="0" eaLnBrk="1" latinLnBrk="0" hangingPunct="1">
                        <a:lnSpc>
                          <a:spcPct val="107200"/>
                        </a:lnSpc>
                      </a:pPr>
                      <a:r>
                        <a:rPr lang="en-US" sz="1600" kern="1200" spc="-10" dirty="0" smtClean="0">
                          <a:solidFill>
                            <a:schemeClr val="tx1"/>
                          </a:solidFill>
                          <a:latin typeface="Arial MT"/>
                          <a:ea typeface="+mn-ea"/>
                          <a:cs typeface="Arial MT"/>
                        </a:rPr>
                        <a:t>Great at handling</a:t>
                      </a:r>
                    </a:p>
                    <a:p>
                      <a:pPr marL="68580" marR="372110" algn="l" defTabSz="914400" rtl="0" eaLnBrk="1" latinLnBrk="0" hangingPunct="1">
                        <a:lnSpc>
                          <a:spcPct val="107200"/>
                        </a:lnSpc>
                        <a:spcBef>
                          <a:spcPts val="10"/>
                        </a:spcBef>
                        <a:tabLst>
                          <a:tab pos="1314450" algn="l"/>
                        </a:tabLst>
                      </a:pPr>
                      <a:r>
                        <a:rPr lang="en-US" sz="1600" kern="1200" spc="-10" dirty="0" smtClean="0">
                          <a:solidFill>
                            <a:schemeClr val="tx1"/>
                          </a:solidFill>
                          <a:latin typeface="Arial MT"/>
                          <a:ea typeface="+mn-ea"/>
                          <a:cs typeface="Arial MT"/>
                        </a:rPr>
                        <a:t>time-series</a:t>
                      </a:r>
                      <a:r>
                        <a:rPr lang="en-US" sz="1600" kern="1200" spc="-10" baseline="0" dirty="0" smtClean="0">
                          <a:solidFill>
                            <a:schemeClr val="tx1"/>
                          </a:solidFill>
                          <a:latin typeface="Arial MT"/>
                          <a:ea typeface="+mn-ea"/>
                          <a:cs typeface="Arial MT"/>
                        </a:rPr>
                        <a:t> </a:t>
                      </a:r>
                      <a:r>
                        <a:rPr lang="en-US" sz="1600" kern="1200" spc="-10" dirty="0" smtClean="0">
                          <a:solidFill>
                            <a:schemeClr val="tx1"/>
                          </a:solidFill>
                          <a:latin typeface="Arial MT"/>
                          <a:ea typeface="+mn-ea"/>
                          <a:cs typeface="Arial MT"/>
                        </a:rPr>
                        <a:t>and correlating different behaviors</a:t>
                      </a:r>
                      <a:endParaRPr lang="en-US" sz="1600" kern="1200" spc="-10" dirty="0">
                        <a:solidFill>
                          <a:schemeClr val="tx1"/>
                        </a:solidFill>
                        <a:latin typeface="Arial MT"/>
                        <a:ea typeface="+mn-ea"/>
                        <a:cs typeface="Arial MT"/>
                      </a:endParaRPr>
                    </a:p>
                  </a:txBody>
                  <a:tcPr marL="0" marR="0" marT="0" marB="0"/>
                </a:tc>
                <a:tc>
                  <a:txBody>
                    <a:bodyPr/>
                    <a:lstStyle/>
                    <a:p>
                      <a:pPr marL="68580" marR="372110" algn="l" defTabSz="914400" rtl="0" eaLnBrk="1" latinLnBrk="0" hangingPunct="1">
                        <a:lnSpc>
                          <a:spcPct val="107200"/>
                        </a:lnSpc>
                      </a:pPr>
                      <a:r>
                        <a:rPr lang="en-US" sz="1600" kern="1200" spc="-10" dirty="0" smtClean="0">
                          <a:solidFill>
                            <a:schemeClr val="tx1"/>
                          </a:solidFill>
                          <a:latin typeface="Arial MT"/>
                          <a:ea typeface="+mn-ea"/>
                          <a:cs typeface="Arial MT"/>
                        </a:rPr>
                        <a:t>Focused more on</a:t>
                      </a:r>
                    </a:p>
                    <a:p>
                      <a:pPr marL="68580" marR="372110" algn="l" defTabSz="914400" rtl="0" eaLnBrk="1" latinLnBrk="0" hangingPunct="1">
                        <a:lnSpc>
                          <a:spcPct val="107200"/>
                        </a:lnSpc>
                        <a:spcBef>
                          <a:spcPts val="10"/>
                        </a:spcBef>
                      </a:pPr>
                      <a:r>
                        <a:rPr lang="en-US" sz="1600" kern="1200" spc="-10" dirty="0" smtClean="0">
                          <a:solidFill>
                            <a:schemeClr val="tx1"/>
                          </a:solidFill>
                          <a:latin typeface="Arial MT"/>
                          <a:ea typeface="+mn-ea"/>
                          <a:cs typeface="Arial MT"/>
                        </a:rPr>
                        <a:t>behavior </a:t>
                      </a:r>
                      <a:r>
                        <a:rPr lang="en-US" sz="1600" kern="1200" spc="-10" baseline="0" dirty="0" smtClean="0">
                          <a:solidFill>
                            <a:schemeClr val="tx1"/>
                          </a:solidFill>
                          <a:latin typeface="Arial MT"/>
                          <a:ea typeface="+mn-ea"/>
                          <a:cs typeface="Arial MT"/>
                        </a:rPr>
                        <a:t> </a:t>
                      </a:r>
                      <a:r>
                        <a:rPr lang="en-US" sz="1600" kern="1200" spc="-10" dirty="0" smtClean="0">
                          <a:solidFill>
                            <a:schemeClr val="tx1"/>
                          </a:solidFill>
                          <a:latin typeface="Arial MT"/>
                          <a:ea typeface="+mn-ea"/>
                          <a:cs typeface="Arial MT"/>
                        </a:rPr>
                        <a:t>data than   academic grades</a:t>
                      </a:r>
                      <a:endParaRPr lang="en-US" sz="1600" kern="1200" spc="-10" dirty="0">
                        <a:solidFill>
                          <a:schemeClr val="tx1"/>
                        </a:solidFill>
                        <a:latin typeface="Arial MT"/>
                        <a:ea typeface="+mn-ea"/>
                        <a:cs typeface="Arial MT"/>
                      </a:endParaRPr>
                    </a:p>
                  </a:txBody>
                  <a:tcPr marL="0" marR="0" marT="0" marB="0"/>
                </a:tc>
              </a:tr>
              <a:tr h="1649530">
                <a:tc>
                  <a:txBody>
                    <a:bodyPr/>
                    <a:lstStyle/>
                    <a:p>
                      <a:pPr marL="67945" algn="l" defTabSz="914400" rtl="0" eaLnBrk="1" latinLnBrk="0" hangingPunct="1">
                        <a:lnSpc>
                          <a:spcPts val="1864"/>
                        </a:lnSpc>
                      </a:pPr>
                      <a:r>
                        <a:rPr sz="1600" b="1" kern="1200" spc="-10" dirty="0">
                          <a:solidFill>
                            <a:schemeClr val="tx1"/>
                          </a:solidFill>
                          <a:latin typeface="+mn-lt"/>
                          <a:ea typeface="+mn-ea"/>
                          <a:cs typeface="Arial"/>
                        </a:rPr>
                        <a:t>Olabanjo et al.,</a:t>
                      </a:r>
                      <a:endParaRPr sz="1600" b="1" kern="1200" spc="-10">
                        <a:solidFill>
                          <a:schemeClr val="tx1"/>
                        </a:solidFill>
                        <a:latin typeface="+mn-lt"/>
                        <a:ea typeface="+mn-ea"/>
                        <a:cs typeface="Arial"/>
                      </a:endParaRPr>
                    </a:p>
                    <a:p>
                      <a:pPr marL="67945" algn="l" defTabSz="914400" rtl="0" eaLnBrk="1" latinLnBrk="0" hangingPunct="1">
                        <a:lnSpc>
                          <a:spcPct val="100000"/>
                        </a:lnSpc>
                        <a:spcBef>
                          <a:spcPts val="140"/>
                        </a:spcBef>
                      </a:pPr>
                      <a:r>
                        <a:rPr sz="1600" b="1" kern="1200" spc="-10" dirty="0">
                          <a:solidFill>
                            <a:schemeClr val="tx1"/>
                          </a:solidFill>
                          <a:latin typeface="+mn-lt"/>
                          <a:ea typeface="+mn-ea"/>
                          <a:cs typeface="Arial"/>
                        </a:rPr>
                        <a:t>(2022</a:t>
                      </a:r>
                      <a:r>
                        <a:rPr sz="1600" b="1" kern="1200" spc="-10">
                          <a:solidFill>
                            <a:schemeClr val="tx1"/>
                          </a:solidFill>
                          <a:latin typeface="+mn-lt"/>
                          <a:ea typeface="+mn-ea"/>
                          <a:cs typeface="Arial"/>
                        </a:rPr>
                        <a:t>) </a:t>
                      </a:r>
                      <a:r>
                        <a:rPr sz="1600" b="1" kern="1200" spc="-10" smtClean="0">
                          <a:solidFill>
                            <a:schemeClr val="tx1"/>
                          </a:solidFill>
                          <a:latin typeface="+mn-lt"/>
                          <a:ea typeface="+mn-ea"/>
                          <a:cs typeface="Arial"/>
                        </a:rPr>
                        <a:t>[</a:t>
                      </a:r>
                      <a:r>
                        <a:rPr lang="en-US" sz="1600" b="1" kern="1200" spc="-10" dirty="0" smtClean="0">
                          <a:solidFill>
                            <a:schemeClr val="tx1"/>
                          </a:solidFill>
                          <a:latin typeface="+mn-lt"/>
                          <a:ea typeface="+mn-ea"/>
                          <a:cs typeface="Arial"/>
                        </a:rPr>
                        <a:t>11</a:t>
                      </a:r>
                      <a:r>
                        <a:rPr sz="1600" b="1" kern="1200" spc="-10" smtClean="0">
                          <a:solidFill>
                            <a:schemeClr val="tx1"/>
                          </a:solidFill>
                          <a:latin typeface="+mn-lt"/>
                          <a:ea typeface="+mn-ea"/>
                          <a:cs typeface="Arial"/>
                        </a:rPr>
                        <a:t>]</a:t>
                      </a:r>
                      <a:endParaRPr sz="1600" b="1" kern="1200" spc="-10">
                        <a:solidFill>
                          <a:schemeClr val="tx1"/>
                        </a:solidFill>
                        <a:latin typeface="+mn-lt"/>
                        <a:ea typeface="+mn-ea"/>
                        <a:cs typeface="Arial"/>
                      </a:endParaRPr>
                    </a:p>
                  </a:txBody>
                  <a:tcPr marL="0" marR="0" marT="0" marB="0"/>
                </a:tc>
                <a:tc>
                  <a:txBody>
                    <a:bodyPr/>
                    <a:lstStyle/>
                    <a:p>
                      <a:pPr marL="68580" marR="372110" algn="l" defTabSz="914400" rtl="0" eaLnBrk="1" latinLnBrk="0" hangingPunct="1">
                        <a:lnSpc>
                          <a:spcPct val="107200"/>
                        </a:lnSpc>
                      </a:pPr>
                      <a:r>
                        <a:rPr lang="en-US" sz="1600" kern="1200" spc="-10" smtClean="0">
                          <a:solidFill>
                            <a:schemeClr val="tx1"/>
                          </a:solidFill>
                          <a:latin typeface="Arial MT"/>
                          <a:ea typeface="+mn-ea"/>
                          <a:cs typeface="Arial MT"/>
                        </a:rPr>
                        <a:t>RBFNN, PCA</a:t>
                      </a:r>
                      <a:endParaRPr lang="en-US" sz="1600" kern="1200" spc="-10">
                        <a:solidFill>
                          <a:schemeClr val="tx1"/>
                        </a:solidFill>
                        <a:latin typeface="Arial MT"/>
                        <a:ea typeface="+mn-ea"/>
                        <a:cs typeface="Arial MT"/>
                      </a:endParaRPr>
                    </a:p>
                  </a:txBody>
                  <a:tcPr marL="0" marR="0" marT="0" marB="0"/>
                </a:tc>
                <a:tc>
                  <a:txBody>
                    <a:bodyPr/>
                    <a:lstStyle/>
                    <a:p>
                      <a:pPr marL="68580" marR="372110" algn="l" defTabSz="914400" rtl="0" eaLnBrk="1" latinLnBrk="0" hangingPunct="1">
                        <a:lnSpc>
                          <a:spcPct val="107200"/>
                        </a:lnSpc>
                      </a:pPr>
                      <a:r>
                        <a:rPr lang="en-US" sz="1600" kern="1200" spc="-10" dirty="0" smtClean="0">
                          <a:solidFill>
                            <a:schemeClr val="tx1"/>
                          </a:solidFill>
                          <a:latin typeface="Arial MT"/>
                          <a:ea typeface="+mn-ea"/>
                          <a:cs typeface="Arial MT"/>
                        </a:rPr>
                        <a:t>Achieved  86.59%</a:t>
                      </a:r>
                    </a:p>
                    <a:p>
                      <a:pPr marL="68580" marR="372110" algn="l" defTabSz="914400" rtl="0" eaLnBrk="1" latinLnBrk="0" hangingPunct="1">
                        <a:lnSpc>
                          <a:spcPct val="107200"/>
                        </a:lnSpc>
                        <a:spcBef>
                          <a:spcPts val="10"/>
                        </a:spcBef>
                        <a:tabLst>
                          <a:tab pos="1414780" algn="l"/>
                        </a:tabLst>
                      </a:pPr>
                      <a:r>
                        <a:rPr lang="en-US" sz="1600" kern="1200" spc="-10" dirty="0" smtClean="0">
                          <a:solidFill>
                            <a:schemeClr val="tx1"/>
                          </a:solidFill>
                          <a:latin typeface="Arial MT"/>
                          <a:ea typeface="+mn-ea"/>
                          <a:cs typeface="Arial MT"/>
                        </a:rPr>
                        <a:t>accuracy</a:t>
                      </a:r>
                      <a:r>
                        <a:rPr lang="en-US" sz="1600" kern="1200" spc="-10" baseline="0" dirty="0" smtClean="0">
                          <a:solidFill>
                            <a:schemeClr val="tx1"/>
                          </a:solidFill>
                          <a:latin typeface="Arial MT"/>
                          <a:ea typeface="+mn-ea"/>
                          <a:cs typeface="Arial MT"/>
                        </a:rPr>
                        <a:t> </a:t>
                      </a:r>
                      <a:r>
                        <a:rPr lang="en-US" sz="1600" kern="1200" spc="-10" dirty="0" smtClean="0">
                          <a:solidFill>
                            <a:schemeClr val="tx1"/>
                          </a:solidFill>
                          <a:latin typeface="Arial MT"/>
                          <a:ea typeface="+mn-ea"/>
                          <a:cs typeface="Arial MT"/>
                        </a:rPr>
                        <a:t>for predicting pass/fail rates</a:t>
                      </a:r>
                      <a:endParaRPr lang="en-US" sz="1600" kern="1200" spc="-10" dirty="0">
                        <a:solidFill>
                          <a:schemeClr val="tx1"/>
                        </a:solidFill>
                        <a:latin typeface="Arial MT"/>
                        <a:ea typeface="+mn-ea"/>
                        <a:cs typeface="Arial MT"/>
                      </a:endParaRPr>
                    </a:p>
                  </a:txBody>
                  <a:tcPr marL="0" marR="0" marT="0" marB="0"/>
                </a:tc>
                <a:tc>
                  <a:txBody>
                    <a:bodyPr/>
                    <a:lstStyle/>
                    <a:p>
                      <a:pPr marL="68580" marR="372110" algn="l" defTabSz="914400" rtl="0" eaLnBrk="1" latinLnBrk="0" hangingPunct="1">
                        <a:lnSpc>
                          <a:spcPct val="107200"/>
                        </a:lnSpc>
                      </a:pPr>
                      <a:r>
                        <a:rPr lang="en-US" sz="1600" kern="1200" spc="-10" dirty="0" smtClean="0">
                          <a:solidFill>
                            <a:schemeClr val="tx1"/>
                          </a:solidFill>
                          <a:latin typeface="Arial MT"/>
                          <a:ea typeface="+mn-ea"/>
                          <a:cs typeface="Arial MT"/>
                        </a:rPr>
                        <a:t>Balanced sensitivity	</a:t>
                      </a:r>
                    </a:p>
                    <a:p>
                      <a:pPr marL="68580" marR="372110" algn="l" defTabSz="914400" rtl="0" eaLnBrk="1" latinLnBrk="0" hangingPunct="1">
                        <a:lnSpc>
                          <a:spcPct val="107200"/>
                        </a:lnSpc>
                      </a:pPr>
                      <a:r>
                        <a:rPr lang="en-US" sz="1600" kern="1200" spc="-10" dirty="0" smtClean="0">
                          <a:solidFill>
                            <a:schemeClr val="tx1"/>
                          </a:solidFill>
                          <a:latin typeface="Arial MT"/>
                          <a:ea typeface="+mn-ea"/>
                          <a:cs typeface="Arial MT"/>
                        </a:rPr>
                        <a:t>and specificity</a:t>
                      </a:r>
                      <a:endParaRPr lang="en-US" sz="1600" kern="1200" spc="-10" dirty="0">
                        <a:solidFill>
                          <a:schemeClr val="tx1"/>
                        </a:solidFill>
                        <a:latin typeface="Arial MT"/>
                        <a:ea typeface="+mn-ea"/>
                        <a:cs typeface="Arial MT"/>
                      </a:endParaRPr>
                    </a:p>
                  </a:txBody>
                  <a:tcPr marL="0" marR="0" marT="0" marB="0"/>
                </a:tc>
                <a:tc>
                  <a:txBody>
                    <a:bodyPr/>
                    <a:lstStyle/>
                    <a:p>
                      <a:pPr marL="68580" marR="372110" algn="l" defTabSz="914400" rtl="0" eaLnBrk="1" latinLnBrk="0" hangingPunct="1">
                        <a:lnSpc>
                          <a:spcPct val="107200"/>
                        </a:lnSpc>
                        <a:tabLst>
                          <a:tab pos="1483995" algn="l"/>
                        </a:tabLst>
                      </a:pPr>
                      <a:r>
                        <a:rPr lang="en-US" sz="1600" kern="1200" spc="-10" dirty="0" smtClean="0">
                          <a:solidFill>
                            <a:schemeClr val="tx1"/>
                          </a:solidFill>
                          <a:latin typeface="Arial MT"/>
                          <a:ea typeface="+mn-ea"/>
                          <a:cs typeface="Arial MT"/>
                        </a:rPr>
                        <a:t>Limited</a:t>
                      </a:r>
                      <a:r>
                        <a:rPr lang="en-US" sz="1600" kern="1200" spc="-10" baseline="0" dirty="0" smtClean="0">
                          <a:solidFill>
                            <a:schemeClr val="tx1"/>
                          </a:solidFill>
                          <a:latin typeface="Arial MT"/>
                          <a:ea typeface="+mn-ea"/>
                          <a:cs typeface="Arial MT"/>
                        </a:rPr>
                        <a:t> </a:t>
                      </a:r>
                      <a:r>
                        <a:rPr lang="en-US" sz="1600" kern="1200" spc="-10" dirty="0" smtClean="0">
                          <a:solidFill>
                            <a:schemeClr val="tx1"/>
                          </a:solidFill>
                          <a:latin typeface="Arial MT"/>
                          <a:ea typeface="+mn-ea"/>
                          <a:cs typeface="Arial MT"/>
                        </a:rPr>
                        <a:t>to secondary school data,  making  it less applicable to higher education</a:t>
                      </a:r>
                      <a:endParaRPr lang="en-US" sz="1600" kern="1200" spc="-10" dirty="0">
                        <a:solidFill>
                          <a:schemeClr val="tx1"/>
                        </a:solidFill>
                        <a:latin typeface="Arial MT"/>
                        <a:ea typeface="+mn-ea"/>
                        <a:cs typeface="Arial MT"/>
                      </a:endParaRPr>
                    </a:p>
                  </a:txBody>
                  <a:tcPr marL="0" marR="0" marT="0" marB="0"/>
                </a:tc>
              </a:tr>
              <a:tr h="2098888">
                <a:tc>
                  <a:txBody>
                    <a:bodyPr/>
                    <a:lstStyle/>
                    <a:p>
                      <a:pPr marL="67945" algn="l" defTabSz="914400" rtl="0" eaLnBrk="1" latinLnBrk="0" hangingPunct="1">
                        <a:lnSpc>
                          <a:spcPts val="1860"/>
                        </a:lnSpc>
                      </a:pPr>
                      <a:r>
                        <a:rPr sz="1600" b="1" kern="1200" spc="-10" dirty="0">
                          <a:solidFill>
                            <a:schemeClr val="tx1"/>
                          </a:solidFill>
                          <a:latin typeface="+mn-lt"/>
                          <a:ea typeface="+mn-ea"/>
                          <a:cs typeface="Arial"/>
                        </a:rPr>
                        <a:t>Ojajuni et al.,</a:t>
                      </a:r>
                      <a:endParaRPr sz="1600" b="1" kern="1200" spc="-10">
                        <a:solidFill>
                          <a:schemeClr val="tx1"/>
                        </a:solidFill>
                        <a:latin typeface="+mn-lt"/>
                        <a:ea typeface="+mn-ea"/>
                        <a:cs typeface="Arial"/>
                      </a:endParaRPr>
                    </a:p>
                    <a:p>
                      <a:pPr marL="67945" algn="l" defTabSz="914400" rtl="0" eaLnBrk="1" latinLnBrk="0" hangingPunct="1">
                        <a:lnSpc>
                          <a:spcPct val="100000"/>
                        </a:lnSpc>
                        <a:spcBef>
                          <a:spcPts val="140"/>
                        </a:spcBef>
                      </a:pPr>
                      <a:r>
                        <a:rPr sz="1600" b="1" kern="1200" spc="-10" dirty="0">
                          <a:solidFill>
                            <a:schemeClr val="tx1"/>
                          </a:solidFill>
                          <a:latin typeface="+mn-lt"/>
                          <a:ea typeface="+mn-ea"/>
                          <a:cs typeface="Arial"/>
                        </a:rPr>
                        <a:t>(2021</a:t>
                      </a:r>
                      <a:r>
                        <a:rPr sz="1600" b="1" kern="1200" spc="-10">
                          <a:solidFill>
                            <a:schemeClr val="tx1"/>
                          </a:solidFill>
                          <a:latin typeface="+mn-lt"/>
                          <a:ea typeface="+mn-ea"/>
                          <a:cs typeface="Arial"/>
                        </a:rPr>
                        <a:t>) </a:t>
                      </a:r>
                      <a:r>
                        <a:rPr sz="1600" b="1" kern="1200" spc="-10" smtClean="0">
                          <a:solidFill>
                            <a:schemeClr val="tx1"/>
                          </a:solidFill>
                          <a:latin typeface="+mn-lt"/>
                          <a:ea typeface="+mn-ea"/>
                          <a:cs typeface="Arial"/>
                        </a:rPr>
                        <a:t>[</a:t>
                      </a:r>
                      <a:r>
                        <a:rPr lang="en-US" sz="1600" b="1" kern="1200" spc="-10" dirty="0" smtClean="0">
                          <a:solidFill>
                            <a:schemeClr val="tx1"/>
                          </a:solidFill>
                          <a:latin typeface="+mn-lt"/>
                          <a:ea typeface="+mn-ea"/>
                          <a:cs typeface="Arial"/>
                        </a:rPr>
                        <a:t>12</a:t>
                      </a:r>
                      <a:r>
                        <a:rPr sz="1600" b="1" kern="1200" spc="-10" smtClean="0">
                          <a:solidFill>
                            <a:schemeClr val="tx1"/>
                          </a:solidFill>
                          <a:latin typeface="+mn-lt"/>
                          <a:ea typeface="+mn-ea"/>
                          <a:cs typeface="Arial"/>
                        </a:rPr>
                        <a:t>]</a:t>
                      </a:r>
                      <a:endParaRPr sz="1600" b="1" kern="1200" spc="-10">
                        <a:solidFill>
                          <a:schemeClr val="tx1"/>
                        </a:solidFill>
                        <a:latin typeface="+mn-lt"/>
                        <a:ea typeface="+mn-ea"/>
                        <a:cs typeface="Arial"/>
                      </a:endParaRPr>
                    </a:p>
                  </a:txBody>
                  <a:tcPr marL="0" marR="0" marT="0" marB="0"/>
                </a:tc>
                <a:tc>
                  <a:txBody>
                    <a:bodyPr/>
                    <a:lstStyle/>
                    <a:p>
                      <a:pPr marL="68580" marR="372110" algn="l" defTabSz="914400" rtl="0" eaLnBrk="1" latinLnBrk="0" hangingPunct="1">
                        <a:lnSpc>
                          <a:spcPct val="107200"/>
                        </a:lnSpc>
                      </a:pPr>
                      <a:r>
                        <a:rPr lang="en-US" sz="1600" kern="1200" spc="-10" smtClean="0">
                          <a:solidFill>
                            <a:schemeClr val="tx1"/>
                          </a:solidFill>
                          <a:latin typeface="Arial MT"/>
                          <a:ea typeface="+mn-ea"/>
                          <a:cs typeface="Arial MT"/>
                        </a:rPr>
                        <a:t>Random Forest,</a:t>
                      </a:r>
                    </a:p>
                    <a:p>
                      <a:pPr marL="68580" marR="372110" algn="l" defTabSz="914400" rtl="0" eaLnBrk="1" latinLnBrk="0" hangingPunct="1">
                        <a:lnSpc>
                          <a:spcPct val="107200"/>
                        </a:lnSpc>
                        <a:spcBef>
                          <a:spcPts val="10"/>
                        </a:spcBef>
                      </a:pPr>
                      <a:r>
                        <a:rPr lang="en-US" sz="1600" kern="1200" spc="-10" smtClean="0">
                          <a:solidFill>
                            <a:schemeClr val="tx1"/>
                          </a:solidFill>
                          <a:latin typeface="Arial MT"/>
                          <a:ea typeface="+mn-ea"/>
                          <a:cs typeface="Arial MT"/>
                        </a:rPr>
                        <a:t>SVM, XGBoost, Gradient Boosting, DL</a:t>
                      </a:r>
                      <a:endParaRPr lang="en-US" sz="1600" kern="1200" spc="-10">
                        <a:solidFill>
                          <a:schemeClr val="tx1"/>
                        </a:solidFill>
                        <a:latin typeface="Arial MT"/>
                        <a:ea typeface="+mn-ea"/>
                        <a:cs typeface="Arial MT"/>
                      </a:endParaRPr>
                    </a:p>
                  </a:txBody>
                  <a:tcPr marL="0" marR="0" marT="0" marB="0"/>
                </a:tc>
                <a:tc>
                  <a:txBody>
                    <a:bodyPr/>
                    <a:lstStyle/>
                    <a:p>
                      <a:pPr marL="68580" marR="372110" algn="l" defTabSz="914400" rtl="0" eaLnBrk="1" latinLnBrk="0" hangingPunct="1">
                        <a:lnSpc>
                          <a:spcPct val="107200"/>
                        </a:lnSpc>
                      </a:pPr>
                      <a:r>
                        <a:rPr lang="en-US" sz="1600" kern="1200" spc="-10" dirty="0" err="1" smtClean="0">
                          <a:solidFill>
                            <a:schemeClr val="tx1"/>
                          </a:solidFill>
                          <a:latin typeface="Arial MT"/>
                          <a:ea typeface="+mn-ea"/>
                          <a:cs typeface="Arial MT"/>
                        </a:rPr>
                        <a:t>XGBoost</a:t>
                      </a:r>
                      <a:r>
                        <a:rPr lang="en-US" sz="1600" kern="1200" spc="-10" dirty="0" smtClean="0">
                          <a:solidFill>
                            <a:schemeClr val="tx1"/>
                          </a:solidFill>
                          <a:latin typeface="Arial MT"/>
                          <a:ea typeface="+mn-ea"/>
                          <a:cs typeface="Arial MT"/>
                        </a:rPr>
                        <a:t> achieved 97.12% accuracy</a:t>
                      </a:r>
                      <a:r>
                        <a:rPr lang="en-US" sz="1600" kern="1200" spc="-10" baseline="0" dirty="0" smtClean="0">
                          <a:solidFill>
                            <a:schemeClr val="tx1"/>
                          </a:solidFill>
                          <a:latin typeface="Arial MT"/>
                          <a:ea typeface="+mn-ea"/>
                          <a:cs typeface="Arial MT"/>
                        </a:rPr>
                        <a:t> </a:t>
                      </a:r>
                      <a:r>
                        <a:rPr lang="en-US" sz="1600" kern="1200" spc="-10" dirty="0" smtClean="0">
                          <a:solidFill>
                            <a:schemeClr val="tx1"/>
                          </a:solidFill>
                          <a:latin typeface="Arial MT"/>
                          <a:ea typeface="+mn-ea"/>
                          <a:cs typeface="Arial MT"/>
                        </a:rPr>
                        <a:t>in predicting academic outcomes.</a:t>
                      </a:r>
                      <a:endParaRPr lang="en-US" sz="1600" kern="1200" spc="-10" dirty="0">
                        <a:solidFill>
                          <a:schemeClr val="tx1"/>
                        </a:solidFill>
                        <a:latin typeface="Arial MT"/>
                        <a:ea typeface="+mn-ea"/>
                        <a:cs typeface="Arial MT"/>
                      </a:endParaRPr>
                    </a:p>
                  </a:txBody>
                  <a:tcPr marL="0" marR="0" marT="0" marB="0"/>
                </a:tc>
                <a:tc>
                  <a:txBody>
                    <a:bodyPr/>
                    <a:lstStyle/>
                    <a:p>
                      <a:pPr marL="68580" marR="372110" algn="l" defTabSz="914400" rtl="0" eaLnBrk="1" latinLnBrk="0" hangingPunct="1">
                        <a:lnSpc>
                          <a:spcPct val="107200"/>
                        </a:lnSpc>
                        <a:tabLst>
                          <a:tab pos="1626870" algn="l"/>
                        </a:tabLst>
                      </a:pPr>
                      <a:r>
                        <a:rPr lang="en-US" sz="1600" kern="1200" spc="-10" dirty="0" smtClean="0">
                          <a:solidFill>
                            <a:schemeClr val="tx1"/>
                          </a:solidFill>
                          <a:latin typeface="Arial MT"/>
                          <a:ea typeface="+mn-ea"/>
                          <a:cs typeface="Arial MT"/>
                        </a:rPr>
                        <a:t>Highlighted</a:t>
                      </a:r>
                      <a:r>
                        <a:rPr lang="en-US" sz="1600" kern="1200" spc="-10" baseline="0" dirty="0" smtClean="0">
                          <a:solidFill>
                            <a:schemeClr val="tx1"/>
                          </a:solidFill>
                          <a:latin typeface="Arial MT"/>
                          <a:ea typeface="+mn-ea"/>
                          <a:cs typeface="Arial MT"/>
                        </a:rPr>
                        <a:t> </a:t>
                      </a:r>
                      <a:r>
                        <a:rPr lang="en-US" sz="1600" kern="1200" spc="-10" dirty="0" smtClean="0">
                          <a:solidFill>
                            <a:schemeClr val="tx1"/>
                          </a:solidFill>
                          <a:latin typeface="Arial MT"/>
                          <a:ea typeface="+mn-ea"/>
                          <a:cs typeface="Arial MT"/>
                        </a:rPr>
                        <a:t>key social</a:t>
                      </a:r>
                      <a:r>
                        <a:rPr lang="en-US" sz="1600" kern="1200" spc="-10" baseline="0" dirty="0" smtClean="0">
                          <a:solidFill>
                            <a:schemeClr val="tx1"/>
                          </a:solidFill>
                          <a:latin typeface="Arial MT"/>
                          <a:ea typeface="+mn-ea"/>
                          <a:cs typeface="Arial MT"/>
                        </a:rPr>
                        <a:t> </a:t>
                      </a:r>
                      <a:r>
                        <a:rPr lang="en-US" sz="1600" kern="1200" spc="-10" dirty="0" smtClean="0">
                          <a:solidFill>
                            <a:schemeClr val="tx1"/>
                          </a:solidFill>
                          <a:latin typeface="Arial MT"/>
                          <a:ea typeface="+mn-ea"/>
                          <a:cs typeface="Arial MT"/>
                        </a:rPr>
                        <a:t>and demographic factors affecting success</a:t>
                      </a:r>
                      <a:endParaRPr lang="en-US" sz="1600" kern="1200" spc="-10" dirty="0">
                        <a:solidFill>
                          <a:schemeClr val="tx1"/>
                        </a:solidFill>
                        <a:latin typeface="Arial MT"/>
                        <a:ea typeface="+mn-ea"/>
                        <a:cs typeface="Arial MT"/>
                      </a:endParaRPr>
                    </a:p>
                  </a:txBody>
                  <a:tcPr marL="0" marR="0" marT="0" marB="0"/>
                </a:tc>
                <a:tc>
                  <a:txBody>
                    <a:bodyPr/>
                    <a:lstStyle/>
                    <a:p>
                      <a:pPr marL="68580" marR="372110" algn="l" defTabSz="914400" rtl="0" eaLnBrk="1" latinLnBrk="0" hangingPunct="1">
                        <a:lnSpc>
                          <a:spcPct val="107200"/>
                        </a:lnSpc>
                        <a:tabLst>
                          <a:tab pos="1429385" algn="l"/>
                        </a:tabLst>
                      </a:pPr>
                      <a:r>
                        <a:rPr lang="en-US" sz="1600" kern="1200" spc="-10" dirty="0" smtClean="0">
                          <a:solidFill>
                            <a:schemeClr val="tx1"/>
                          </a:solidFill>
                          <a:latin typeface="Arial MT"/>
                          <a:ea typeface="+mn-ea"/>
                          <a:cs typeface="Arial MT"/>
                        </a:rPr>
                        <a:t>Focus</a:t>
                      </a:r>
                      <a:r>
                        <a:rPr lang="en-US" sz="1600" kern="1200" spc="-10" baseline="0" dirty="0" smtClean="0">
                          <a:solidFill>
                            <a:schemeClr val="tx1"/>
                          </a:solidFill>
                          <a:latin typeface="Arial MT"/>
                          <a:ea typeface="+mn-ea"/>
                          <a:cs typeface="Arial MT"/>
                        </a:rPr>
                        <a:t> </a:t>
                      </a:r>
                      <a:r>
                        <a:rPr lang="en-US" sz="1600" kern="1200" spc="-10" dirty="0" smtClean="0">
                          <a:solidFill>
                            <a:schemeClr val="tx1"/>
                          </a:solidFill>
                          <a:latin typeface="Arial MT"/>
                          <a:ea typeface="+mn-ea"/>
                          <a:cs typeface="Arial MT"/>
                        </a:rPr>
                        <a:t>on </a:t>
                      </a:r>
                      <a:r>
                        <a:rPr lang="en-US" sz="1600" kern="1200" spc="-10" dirty="0" err="1" smtClean="0">
                          <a:solidFill>
                            <a:schemeClr val="tx1"/>
                          </a:solidFill>
                          <a:latin typeface="Arial MT"/>
                          <a:ea typeface="+mn-ea"/>
                          <a:cs typeface="Arial MT"/>
                        </a:rPr>
                        <a:t>XGBoost</a:t>
                      </a:r>
                      <a:r>
                        <a:rPr lang="en-US" sz="1600" kern="1200" spc="-10" dirty="0" smtClean="0">
                          <a:solidFill>
                            <a:schemeClr val="tx1"/>
                          </a:solidFill>
                          <a:latin typeface="Arial MT"/>
                          <a:ea typeface="+mn-ea"/>
                          <a:cs typeface="Arial MT"/>
                        </a:rPr>
                        <a:t>  limited comparison  with other advanced models</a:t>
                      </a:r>
                      <a:endParaRPr lang="en-US" sz="1600" kern="1200" spc="-10" dirty="0">
                        <a:solidFill>
                          <a:schemeClr val="tx1"/>
                        </a:solidFill>
                        <a:latin typeface="Arial MT"/>
                        <a:ea typeface="+mn-ea"/>
                        <a:cs typeface="Arial MT"/>
                      </a:endParaRPr>
                    </a:p>
                  </a:txBody>
                  <a:tcPr marL="0" marR="0" marT="0" marB="0"/>
                </a:tc>
              </a:tr>
            </a:tbl>
          </a:graphicData>
        </a:graphic>
      </p:graphicFrame>
    </p:spTree>
    <p:extLst>
      <p:ext uri="{BB962C8B-B14F-4D97-AF65-F5344CB8AC3E}">
        <p14:creationId xmlns="" xmlns:p14="http://schemas.microsoft.com/office/powerpoint/2010/main" val="8391872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79;p25">
            <a:extLst>
              <a:ext uri="{FF2B5EF4-FFF2-40B4-BE49-F238E27FC236}">
                <a16:creationId xmlns="" xmlns:a16="http://schemas.microsoft.com/office/drawing/2014/main" id="{776DA1DE-5E6F-A0BB-7874-52F9D0D8B73A}"/>
              </a:ext>
            </a:extLst>
          </p:cNvPr>
          <p:cNvSpPr txBox="1"/>
          <p:nvPr/>
        </p:nvSpPr>
        <p:spPr>
          <a:xfrm>
            <a:off x="445660" y="463592"/>
            <a:ext cx="9395700" cy="520784"/>
          </a:xfrm>
          <a:prstGeom prst="rect">
            <a:avLst/>
          </a:prstGeom>
          <a:noFill/>
          <a:ln>
            <a:noFill/>
          </a:ln>
        </p:spPr>
        <p:txBody>
          <a:bodyPr spcFirstLastPara="1" wrap="square" lIns="0" tIns="0" rIns="0" bIns="0" anchor="t" anchorCtr="0">
            <a:spAutoFit/>
          </a:bodyPr>
          <a:lstStyle/>
          <a:p>
            <a:pPr>
              <a:lnSpc>
                <a:spcPct val="94416"/>
              </a:lnSpc>
            </a:pPr>
            <a:r>
              <a:rPr lang="en-US" sz="3600" b="1" dirty="0" smtClean="0">
                <a:solidFill>
                  <a:srgbClr val="EB283F"/>
                </a:solidFill>
                <a:latin typeface="Montserrat"/>
                <a:ea typeface="Montserrat"/>
                <a:cs typeface="Montserrat"/>
                <a:sym typeface="Montserrat"/>
              </a:rPr>
              <a:t>LITRATURE REVIEW</a:t>
            </a:r>
            <a:endParaRPr dirty="0">
              <a:solidFill>
                <a:srgbClr val="EB283F"/>
              </a:solidFill>
            </a:endParaRPr>
          </a:p>
        </p:txBody>
      </p:sp>
      <p:graphicFrame>
        <p:nvGraphicFramePr>
          <p:cNvPr id="3" name="Table 2"/>
          <p:cNvGraphicFramePr>
            <a:graphicFrameLocks noGrp="1"/>
          </p:cNvGraphicFramePr>
          <p:nvPr/>
        </p:nvGraphicFramePr>
        <p:xfrm>
          <a:off x="228600" y="1099213"/>
          <a:ext cx="11546840" cy="5495551"/>
        </p:xfrm>
        <a:graphic>
          <a:graphicData uri="http://schemas.openxmlformats.org/drawingml/2006/table">
            <a:tbl>
              <a:tblPr firstRow="1" bandRow="1">
                <a:tableStyleId>{5940675A-B579-460E-94D1-54222C63F5DA}</a:tableStyleId>
              </a:tblPr>
              <a:tblGrid>
                <a:gridCol w="1941504"/>
                <a:gridCol w="2248057"/>
                <a:gridCol w="2350242"/>
                <a:gridCol w="2697669"/>
                <a:gridCol w="2309368"/>
              </a:tblGrid>
              <a:tr h="437268">
                <a:tc>
                  <a:txBody>
                    <a:bodyPr/>
                    <a:lstStyle/>
                    <a:p>
                      <a:pPr marL="0" marR="0" algn="l">
                        <a:lnSpc>
                          <a:spcPts val="1560"/>
                        </a:lnSpc>
                        <a:spcBef>
                          <a:spcPts val="375"/>
                        </a:spcBef>
                        <a:spcAft>
                          <a:spcPts val="1000"/>
                        </a:spcAft>
                      </a:pPr>
                      <a:r>
                        <a:rPr lang="en-US" sz="1600" b="1" dirty="0"/>
                        <a:t>Author Name</a:t>
                      </a:r>
                      <a:endParaRPr lang="en-US" sz="2000" b="1" dirty="0">
                        <a:latin typeface="Calibri"/>
                        <a:ea typeface="Times New Roman"/>
                        <a:cs typeface="Times New Roman"/>
                      </a:endParaRPr>
                    </a:p>
                  </a:txBody>
                  <a:tcPr marL="68580" marR="68580" marT="0" marB="0" anchor="ctr"/>
                </a:tc>
                <a:tc>
                  <a:txBody>
                    <a:bodyPr/>
                    <a:lstStyle/>
                    <a:p>
                      <a:pPr marL="0" marR="0" algn="l">
                        <a:lnSpc>
                          <a:spcPts val="1560"/>
                        </a:lnSpc>
                        <a:spcBef>
                          <a:spcPts val="375"/>
                        </a:spcBef>
                        <a:spcAft>
                          <a:spcPts val="1000"/>
                        </a:spcAft>
                      </a:pPr>
                      <a:r>
                        <a:rPr lang="en-US" sz="1600" b="1" dirty="0"/>
                        <a:t>Paper Title</a:t>
                      </a:r>
                      <a:endParaRPr lang="en-US" sz="2000" b="1" dirty="0">
                        <a:latin typeface="Calibri"/>
                        <a:ea typeface="Times New Roman"/>
                        <a:cs typeface="Times New Roman"/>
                      </a:endParaRPr>
                    </a:p>
                  </a:txBody>
                  <a:tcPr marL="68580" marR="68580" marT="0" marB="0" anchor="ctr"/>
                </a:tc>
                <a:tc>
                  <a:txBody>
                    <a:bodyPr/>
                    <a:lstStyle/>
                    <a:p>
                      <a:pPr marL="0" marR="0" algn="l">
                        <a:lnSpc>
                          <a:spcPts val="1560"/>
                        </a:lnSpc>
                        <a:spcBef>
                          <a:spcPts val="375"/>
                        </a:spcBef>
                        <a:spcAft>
                          <a:spcPts val="1000"/>
                        </a:spcAft>
                      </a:pPr>
                      <a:r>
                        <a:rPr lang="en-US" sz="1600" b="1" dirty="0"/>
                        <a:t>Methods/Techniques used</a:t>
                      </a:r>
                      <a:endParaRPr lang="en-US" sz="2000" b="1" dirty="0">
                        <a:latin typeface="Calibri"/>
                        <a:ea typeface="Times New Roman"/>
                        <a:cs typeface="Times New Roman"/>
                      </a:endParaRPr>
                    </a:p>
                  </a:txBody>
                  <a:tcPr marL="68580" marR="68580" marT="0" marB="0" anchor="ctr"/>
                </a:tc>
                <a:tc>
                  <a:txBody>
                    <a:bodyPr/>
                    <a:lstStyle/>
                    <a:p>
                      <a:pPr marL="0" marR="0" algn="l">
                        <a:lnSpc>
                          <a:spcPts val="1560"/>
                        </a:lnSpc>
                        <a:spcBef>
                          <a:spcPts val="375"/>
                        </a:spcBef>
                        <a:spcAft>
                          <a:spcPts val="1000"/>
                        </a:spcAft>
                      </a:pPr>
                      <a:r>
                        <a:rPr lang="en-US" sz="1600" b="1" dirty="0"/>
                        <a:t>Advantages</a:t>
                      </a:r>
                      <a:endParaRPr lang="en-US" sz="2000" b="1" dirty="0">
                        <a:latin typeface="Calibri"/>
                        <a:ea typeface="Times New Roman"/>
                        <a:cs typeface="Times New Roman"/>
                      </a:endParaRPr>
                    </a:p>
                  </a:txBody>
                  <a:tcPr marL="68580" marR="68580" marT="0" marB="0" anchor="ctr"/>
                </a:tc>
                <a:tc>
                  <a:txBody>
                    <a:bodyPr/>
                    <a:lstStyle/>
                    <a:p>
                      <a:pPr marL="0" marR="0" algn="l">
                        <a:lnSpc>
                          <a:spcPts val="1560"/>
                        </a:lnSpc>
                        <a:spcBef>
                          <a:spcPts val="375"/>
                        </a:spcBef>
                        <a:spcAft>
                          <a:spcPts val="1000"/>
                        </a:spcAft>
                      </a:pPr>
                      <a:r>
                        <a:rPr lang="en-US" sz="1600" b="1" dirty="0"/>
                        <a:t>Limitations</a:t>
                      </a:r>
                      <a:endParaRPr lang="en-US" sz="2000" b="1" dirty="0">
                        <a:latin typeface="Calibri"/>
                        <a:ea typeface="Times New Roman"/>
                        <a:cs typeface="Times New Roman"/>
                      </a:endParaRPr>
                    </a:p>
                  </a:txBody>
                  <a:tcPr marL="68580" marR="68580" marT="0" marB="0" anchor="ctr"/>
                </a:tc>
              </a:tr>
              <a:tr h="1309865">
                <a:tc>
                  <a:txBody>
                    <a:bodyPr/>
                    <a:lstStyle/>
                    <a:p>
                      <a:pPr marL="67945" algn="l" defTabSz="914400" rtl="0" eaLnBrk="1" latinLnBrk="0" hangingPunct="1">
                        <a:lnSpc>
                          <a:spcPts val="1860"/>
                        </a:lnSpc>
                      </a:pPr>
                      <a:r>
                        <a:rPr sz="1600" b="1" kern="1200" spc="-10" dirty="0">
                          <a:solidFill>
                            <a:schemeClr val="tx1"/>
                          </a:solidFill>
                          <a:latin typeface="+mn-lt"/>
                          <a:ea typeface="+mn-ea"/>
                          <a:cs typeface="Arial"/>
                        </a:rPr>
                        <a:t>Neha et al.,</a:t>
                      </a:r>
                      <a:endParaRPr sz="1600" b="1" kern="1200" spc="-10">
                        <a:solidFill>
                          <a:schemeClr val="tx1"/>
                        </a:solidFill>
                        <a:latin typeface="+mn-lt"/>
                        <a:ea typeface="+mn-ea"/>
                        <a:cs typeface="Arial"/>
                      </a:endParaRPr>
                    </a:p>
                    <a:p>
                      <a:pPr marL="67945" algn="l" defTabSz="914400" rtl="0" eaLnBrk="1" latinLnBrk="0" hangingPunct="1">
                        <a:lnSpc>
                          <a:spcPct val="100000"/>
                        </a:lnSpc>
                        <a:spcBef>
                          <a:spcPts val="145"/>
                        </a:spcBef>
                      </a:pPr>
                      <a:r>
                        <a:rPr sz="1600" b="1" kern="1200" spc="-10" dirty="0">
                          <a:solidFill>
                            <a:schemeClr val="tx1"/>
                          </a:solidFill>
                          <a:latin typeface="+mn-lt"/>
                          <a:ea typeface="+mn-ea"/>
                          <a:cs typeface="Arial"/>
                        </a:rPr>
                        <a:t>(2021</a:t>
                      </a:r>
                      <a:r>
                        <a:rPr sz="1600" b="1" kern="1200" spc="-10">
                          <a:solidFill>
                            <a:schemeClr val="tx1"/>
                          </a:solidFill>
                          <a:latin typeface="+mn-lt"/>
                          <a:ea typeface="+mn-ea"/>
                          <a:cs typeface="Arial"/>
                        </a:rPr>
                        <a:t>) </a:t>
                      </a:r>
                      <a:r>
                        <a:rPr sz="1600" b="1" kern="1200" spc="-10" smtClean="0">
                          <a:solidFill>
                            <a:schemeClr val="tx1"/>
                          </a:solidFill>
                          <a:latin typeface="+mn-lt"/>
                          <a:ea typeface="+mn-ea"/>
                          <a:cs typeface="Arial"/>
                        </a:rPr>
                        <a:t>[</a:t>
                      </a:r>
                      <a:r>
                        <a:rPr lang="en-US" sz="1600" b="1" kern="1200" spc="-10" dirty="0" smtClean="0">
                          <a:solidFill>
                            <a:schemeClr val="tx1"/>
                          </a:solidFill>
                          <a:latin typeface="+mn-lt"/>
                          <a:ea typeface="+mn-ea"/>
                          <a:cs typeface="Arial"/>
                        </a:rPr>
                        <a:t>13</a:t>
                      </a:r>
                      <a:r>
                        <a:rPr sz="1600" b="1" kern="1200" spc="-10" smtClean="0">
                          <a:solidFill>
                            <a:schemeClr val="tx1"/>
                          </a:solidFill>
                          <a:latin typeface="+mn-lt"/>
                          <a:ea typeface="+mn-ea"/>
                          <a:cs typeface="Arial"/>
                        </a:rPr>
                        <a:t>]</a:t>
                      </a:r>
                      <a:endParaRPr sz="1600" b="1" kern="1200" spc="-10">
                        <a:solidFill>
                          <a:schemeClr val="tx1"/>
                        </a:solidFill>
                        <a:latin typeface="+mn-lt"/>
                        <a:ea typeface="+mn-ea"/>
                        <a:cs typeface="Arial"/>
                      </a:endParaRPr>
                    </a:p>
                  </a:txBody>
                  <a:tcPr marL="0" marR="0" marT="0" marB="0"/>
                </a:tc>
                <a:tc>
                  <a:txBody>
                    <a:bodyPr/>
                    <a:lstStyle/>
                    <a:p>
                      <a:pPr marL="68580">
                        <a:lnSpc>
                          <a:spcPts val="1860"/>
                        </a:lnSpc>
                      </a:pPr>
                      <a:r>
                        <a:rPr sz="1600" dirty="0">
                          <a:latin typeface="Arial MT"/>
                          <a:cs typeface="Arial MT"/>
                        </a:rPr>
                        <a:t>Deep</a:t>
                      </a:r>
                      <a:r>
                        <a:rPr sz="1600" spc="-30" dirty="0">
                          <a:latin typeface="Arial MT"/>
                          <a:cs typeface="Arial MT"/>
                        </a:rPr>
                        <a:t> </a:t>
                      </a:r>
                      <a:r>
                        <a:rPr sz="1600" spc="-10" dirty="0">
                          <a:latin typeface="Arial MT"/>
                          <a:cs typeface="Arial MT"/>
                        </a:rPr>
                        <a:t>Neural</a:t>
                      </a:r>
                      <a:endParaRPr sz="1600">
                        <a:latin typeface="Arial MT"/>
                        <a:cs typeface="Arial MT"/>
                      </a:endParaRPr>
                    </a:p>
                    <a:p>
                      <a:pPr marL="68580">
                        <a:lnSpc>
                          <a:spcPct val="100000"/>
                        </a:lnSpc>
                        <a:spcBef>
                          <a:spcPts val="145"/>
                        </a:spcBef>
                      </a:pPr>
                      <a:r>
                        <a:rPr sz="1600" spc="-10" dirty="0">
                          <a:latin typeface="Arial MT"/>
                          <a:cs typeface="Arial MT"/>
                        </a:rPr>
                        <a:t>Network</a:t>
                      </a:r>
                      <a:endParaRPr sz="1600">
                        <a:latin typeface="Arial MT"/>
                        <a:cs typeface="Arial MT"/>
                      </a:endParaRPr>
                    </a:p>
                  </a:txBody>
                  <a:tcPr marL="0" marR="0" marT="0" marB="0"/>
                </a:tc>
                <a:tc>
                  <a:txBody>
                    <a:bodyPr/>
                    <a:lstStyle/>
                    <a:p>
                      <a:pPr marL="68580" algn="l">
                        <a:lnSpc>
                          <a:spcPts val="1860"/>
                        </a:lnSpc>
                      </a:pPr>
                      <a:r>
                        <a:rPr sz="1600" smtClean="0">
                          <a:latin typeface="Arial MT"/>
                          <a:cs typeface="Arial MT"/>
                        </a:rPr>
                        <a:t>Showed</a:t>
                      </a:r>
                      <a:r>
                        <a:rPr lang="en-US" sz="1600" spc="495" baseline="0" dirty="0" smtClean="0">
                          <a:latin typeface="Arial MT"/>
                          <a:cs typeface="Arial MT"/>
                        </a:rPr>
                        <a:t> </a:t>
                      </a:r>
                      <a:r>
                        <a:rPr sz="1600" spc="-10" smtClean="0">
                          <a:latin typeface="Arial MT"/>
                          <a:cs typeface="Arial MT"/>
                        </a:rPr>
                        <a:t>better</a:t>
                      </a:r>
                      <a:r>
                        <a:rPr lang="en-US" sz="1600" spc="-10" baseline="0" dirty="0" smtClean="0">
                          <a:latin typeface="Arial MT"/>
                          <a:cs typeface="Arial MT"/>
                        </a:rPr>
                        <a:t> </a:t>
                      </a:r>
                      <a:r>
                        <a:rPr lang="en-US" sz="1600" spc="-10" dirty="0" smtClean="0">
                          <a:latin typeface="Arial MT"/>
                          <a:cs typeface="Arial MT"/>
                        </a:rPr>
                        <a:t>a</a:t>
                      </a:r>
                      <a:r>
                        <a:rPr sz="1600" smtClean="0">
                          <a:latin typeface="Arial MT"/>
                          <a:cs typeface="Arial MT"/>
                        </a:rPr>
                        <a:t>ccuracy</a:t>
                      </a:r>
                      <a:r>
                        <a:rPr sz="1600" spc="340" smtClean="0">
                          <a:latin typeface="Arial MT"/>
                          <a:cs typeface="Arial MT"/>
                        </a:rPr>
                        <a:t>    </a:t>
                      </a:r>
                      <a:r>
                        <a:rPr sz="1600" spc="-20" dirty="0">
                          <a:latin typeface="Arial MT"/>
                          <a:cs typeface="Arial MT"/>
                        </a:rPr>
                        <a:t>than </a:t>
                      </a:r>
                      <a:r>
                        <a:rPr sz="1600" dirty="0">
                          <a:latin typeface="Arial MT"/>
                          <a:cs typeface="Arial MT"/>
                        </a:rPr>
                        <a:t>traditional</a:t>
                      </a:r>
                      <a:r>
                        <a:rPr sz="1600" spc="120" dirty="0">
                          <a:latin typeface="Arial MT"/>
                          <a:cs typeface="Arial MT"/>
                        </a:rPr>
                        <a:t> </a:t>
                      </a:r>
                      <a:r>
                        <a:rPr sz="1600" spc="-10" dirty="0">
                          <a:latin typeface="Arial MT"/>
                          <a:cs typeface="Arial MT"/>
                        </a:rPr>
                        <a:t>models </a:t>
                      </a:r>
                      <a:r>
                        <a:rPr sz="1600" dirty="0">
                          <a:latin typeface="Arial MT"/>
                          <a:cs typeface="Arial MT"/>
                        </a:rPr>
                        <a:t>in</a:t>
                      </a:r>
                      <a:r>
                        <a:rPr sz="1600" spc="470" dirty="0">
                          <a:latin typeface="Arial MT"/>
                          <a:cs typeface="Arial MT"/>
                        </a:rPr>
                        <a:t>     </a:t>
                      </a:r>
                      <a:r>
                        <a:rPr sz="1600" spc="-10" dirty="0">
                          <a:latin typeface="Arial MT"/>
                          <a:cs typeface="Arial MT"/>
                        </a:rPr>
                        <a:t>predicting </a:t>
                      </a:r>
                      <a:r>
                        <a:rPr sz="1600" dirty="0">
                          <a:latin typeface="Arial MT"/>
                          <a:cs typeface="Arial MT"/>
                        </a:rPr>
                        <a:t>student</a:t>
                      </a:r>
                      <a:r>
                        <a:rPr sz="1600" spc="-55" dirty="0">
                          <a:latin typeface="Arial MT"/>
                          <a:cs typeface="Arial MT"/>
                        </a:rPr>
                        <a:t> </a:t>
                      </a:r>
                      <a:r>
                        <a:rPr sz="1600" spc="-10" dirty="0">
                          <a:latin typeface="Arial MT"/>
                          <a:cs typeface="Arial MT"/>
                        </a:rPr>
                        <a:t>success</a:t>
                      </a:r>
                      <a:endParaRPr sz="1600">
                        <a:latin typeface="Arial MT"/>
                        <a:cs typeface="Arial MT"/>
                      </a:endParaRPr>
                    </a:p>
                  </a:txBody>
                  <a:tcPr marL="0" marR="0" marT="0" marB="0"/>
                </a:tc>
                <a:tc>
                  <a:txBody>
                    <a:bodyPr/>
                    <a:lstStyle/>
                    <a:p>
                      <a:pPr marL="69215">
                        <a:lnSpc>
                          <a:spcPts val="1860"/>
                        </a:lnSpc>
                        <a:tabLst>
                          <a:tab pos="1061085" algn="l"/>
                          <a:tab pos="1435100" algn="l"/>
                        </a:tabLst>
                      </a:pPr>
                      <a:r>
                        <a:rPr sz="1600" spc="-10" smtClean="0">
                          <a:latin typeface="Arial MT"/>
                          <a:cs typeface="Arial MT"/>
                        </a:rPr>
                        <a:t>Effective</a:t>
                      </a:r>
                      <a:r>
                        <a:rPr lang="en-US" sz="1600" spc="-10" baseline="0" dirty="0" smtClean="0">
                          <a:latin typeface="Arial MT"/>
                          <a:cs typeface="Arial MT"/>
                        </a:rPr>
                        <a:t> </a:t>
                      </a:r>
                      <a:r>
                        <a:rPr sz="1600" spc="-25" smtClean="0">
                          <a:latin typeface="Arial MT"/>
                          <a:cs typeface="Arial MT"/>
                        </a:rPr>
                        <a:t>in</a:t>
                      </a:r>
                      <a:r>
                        <a:rPr sz="1600">
                          <a:latin typeface="Arial MT"/>
                          <a:cs typeface="Arial MT"/>
                        </a:rPr>
                        <a:t>	</a:t>
                      </a:r>
                      <a:r>
                        <a:rPr lang="en-US" sz="1600" dirty="0" smtClean="0">
                          <a:latin typeface="Arial MT"/>
                          <a:cs typeface="Arial MT"/>
                        </a:rPr>
                        <a:t> </a:t>
                      </a:r>
                      <a:r>
                        <a:rPr sz="1600" spc="-10" smtClean="0">
                          <a:latin typeface="Arial MT"/>
                          <a:cs typeface="Arial MT"/>
                        </a:rPr>
                        <a:t>earlystage</a:t>
                      </a:r>
                      <a:r>
                        <a:rPr lang="en-US" sz="1600" spc="-10" baseline="0" dirty="0" smtClean="0">
                          <a:latin typeface="Arial MT"/>
                          <a:cs typeface="Arial MT"/>
                        </a:rPr>
                        <a:t> </a:t>
                      </a:r>
                      <a:r>
                        <a:rPr sz="1600" spc="-10" smtClean="0">
                          <a:latin typeface="Arial MT"/>
                          <a:cs typeface="Arial MT"/>
                        </a:rPr>
                        <a:t>performance </a:t>
                      </a:r>
                      <a:r>
                        <a:rPr sz="1600" spc="-10" dirty="0">
                          <a:latin typeface="Arial MT"/>
                          <a:cs typeface="Arial MT"/>
                        </a:rPr>
                        <a:t>predictions</a:t>
                      </a:r>
                      <a:endParaRPr sz="1600">
                        <a:latin typeface="Arial MT"/>
                        <a:cs typeface="Arial MT"/>
                      </a:endParaRPr>
                    </a:p>
                  </a:txBody>
                  <a:tcPr marL="0" marR="0" marT="0" marB="0"/>
                </a:tc>
                <a:tc>
                  <a:txBody>
                    <a:bodyPr/>
                    <a:lstStyle/>
                    <a:p>
                      <a:pPr marL="69850" algn="just">
                        <a:lnSpc>
                          <a:spcPts val="1860"/>
                        </a:lnSpc>
                      </a:pPr>
                      <a:r>
                        <a:rPr sz="1600">
                          <a:latin typeface="Arial MT"/>
                          <a:cs typeface="Arial MT"/>
                        </a:rPr>
                        <a:t>Focus</a:t>
                      </a:r>
                      <a:r>
                        <a:rPr sz="1600" spc="310">
                          <a:latin typeface="Arial MT"/>
                          <a:cs typeface="Arial MT"/>
                        </a:rPr>
                        <a:t> </a:t>
                      </a:r>
                      <a:r>
                        <a:rPr sz="1600" smtClean="0">
                          <a:latin typeface="Arial MT"/>
                          <a:cs typeface="Arial MT"/>
                        </a:rPr>
                        <a:t>on</a:t>
                      </a:r>
                      <a:r>
                        <a:rPr lang="en-US" sz="1600" spc="305" baseline="0" dirty="0" smtClean="0">
                          <a:latin typeface="Arial MT"/>
                          <a:cs typeface="Arial MT"/>
                        </a:rPr>
                        <a:t> </a:t>
                      </a:r>
                      <a:r>
                        <a:rPr sz="1600" spc="-10" smtClean="0">
                          <a:latin typeface="Arial MT"/>
                          <a:cs typeface="Arial MT"/>
                        </a:rPr>
                        <a:t>certain</a:t>
                      </a:r>
                      <a:endParaRPr sz="1600">
                        <a:latin typeface="Arial MT"/>
                        <a:cs typeface="Arial MT"/>
                      </a:endParaRPr>
                    </a:p>
                    <a:p>
                      <a:pPr marL="69850" marR="59055" algn="just">
                        <a:lnSpc>
                          <a:spcPct val="106900"/>
                        </a:lnSpc>
                        <a:spcBef>
                          <a:spcPts val="10"/>
                        </a:spcBef>
                      </a:pPr>
                      <a:r>
                        <a:rPr lang="en-US" sz="1600" dirty="0" smtClean="0">
                          <a:latin typeface="Arial MT"/>
                          <a:cs typeface="Arial MT"/>
                        </a:rPr>
                        <a:t>I</a:t>
                      </a:r>
                      <a:r>
                        <a:rPr sz="1600" smtClean="0">
                          <a:latin typeface="Arial MT"/>
                          <a:cs typeface="Arial MT"/>
                        </a:rPr>
                        <a:t>ndicators</a:t>
                      </a:r>
                      <a:r>
                        <a:rPr lang="en-US" sz="1600" spc="409" baseline="0" dirty="0" smtClean="0">
                          <a:latin typeface="Arial MT"/>
                          <a:cs typeface="Arial MT"/>
                        </a:rPr>
                        <a:t> </a:t>
                      </a:r>
                      <a:r>
                        <a:rPr sz="1600" spc="-25" smtClean="0">
                          <a:latin typeface="Arial MT"/>
                          <a:cs typeface="Arial MT"/>
                        </a:rPr>
                        <a:t>may</a:t>
                      </a:r>
                      <a:r>
                        <a:rPr lang="en-US" sz="1600" spc="-25" baseline="0" dirty="0" smtClean="0">
                          <a:latin typeface="Arial MT"/>
                          <a:cs typeface="Arial MT"/>
                        </a:rPr>
                        <a:t> </a:t>
                      </a:r>
                      <a:r>
                        <a:rPr sz="1600" smtClean="0">
                          <a:latin typeface="Arial MT"/>
                          <a:cs typeface="Arial MT"/>
                        </a:rPr>
                        <a:t>not</a:t>
                      </a:r>
                      <a:r>
                        <a:rPr sz="1600" spc="229" smtClean="0">
                          <a:latin typeface="Arial MT"/>
                          <a:cs typeface="Arial MT"/>
                        </a:rPr>
                        <a:t>   </a:t>
                      </a:r>
                      <a:r>
                        <a:rPr sz="1600" smtClean="0">
                          <a:latin typeface="Arial MT"/>
                          <a:cs typeface="Arial MT"/>
                        </a:rPr>
                        <a:t>provide</a:t>
                      </a:r>
                      <a:r>
                        <a:rPr lang="en-US" sz="1600" spc="240" baseline="0" dirty="0" smtClean="0">
                          <a:latin typeface="Arial MT"/>
                          <a:cs typeface="Arial MT"/>
                        </a:rPr>
                        <a:t> </a:t>
                      </a:r>
                      <a:r>
                        <a:rPr sz="1600" spc="-50" smtClean="0">
                          <a:latin typeface="Arial MT"/>
                          <a:cs typeface="Arial MT"/>
                        </a:rPr>
                        <a:t>a </a:t>
                      </a:r>
                      <a:r>
                        <a:rPr sz="1600" dirty="0">
                          <a:latin typeface="Arial MT"/>
                          <a:cs typeface="Arial MT"/>
                        </a:rPr>
                        <a:t>holistic</a:t>
                      </a:r>
                      <a:r>
                        <a:rPr sz="1600" spc="-65" dirty="0">
                          <a:latin typeface="Arial MT"/>
                          <a:cs typeface="Arial MT"/>
                        </a:rPr>
                        <a:t> </a:t>
                      </a:r>
                      <a:r>
                        <a:rPr sz="1600" spc="-20" dirty="0">
                          <a:latin typeface="Arial MT"/>
                          <a:cs typeface="Arial MT"/>
                        </a:rPr>
                        <a:t>view</a:t>
                      </a:r>
                      <a:endParaRPr sz="1600">
                        <a:latin typeface="Arial MT"/>
                        <a:cs typeface="Arial MT"/>
                      </a:endParaRPr>
                    </a:p>
                  </a:txBody>
                  <a:tcPr marL="0" marR="0" marT="0" marB="0"/>
                </a:tc>
              </a:tr>
              <a:tr h="1649530">
                <a:tc>
                  <a:txBody>
                    <a:bodyPr/>
                    <a:lstStyle/>
                    <a:p>
                      <a:pPr marL="67945" algn="l" defTabSz="914400" rtl="0" eaLnBrk="1" latinLnBrk="0" hangingPunct="1">
                        <a:lnSpc>
                          <a:spcPts val="1864"/>
                        </a:lnSpc>
                      </a:pPr>
                      <a:r>
                        <a:rPr sz="1600" b="1" kern="1200" spc="-10" dirty="0">
                          <a:solidFill>
                            <a:schemeClr val="tx1"/>
                          </a:solidFill>
                          <a:latin typeface="+mn-lt"/>
                          <a:ea typeface="+mn-ea"/>
                          <a:cs typeface="Arial"/>
                        </a:rPr>
                        <a:t>Hussain et</a:t>
                      </a:r>
                      <a:endParaRPr sz="1600" b="1" kern="1200" spc="-10">
                        <a:solidFill>
                          <a:schemeClr val="tx1"/>
                        </a:solidFill>
                        <a:latin typeface="+mn-lt"/>
                        <a:ea typeface="+mn-ea"/>
                        <a:cs typeface="Arial"/>
                      </a:endParaRPr>
                    </a:p>
                    <a:p>
                      <a:pPr marL="67945" algn="l" defTabSz="914400" rtl="0" eaLnBrk="1" latinLnBrk="0" hangingPunct="1">
                        <a:lnSpc>
                          <a:spcPct val="100000"/>
                        </a:lnSpc>
                        <a:spcBef>
                          <a:spcPts val="145"/>
                        </a:spcBef>
                      </a:pPr>
                      <a:r>
                        <a:rPr sz="1600" b="1" kern="1200" spc="-10" dirty="0">
                          <a:solidFill>
                            <a:schemeClr val="tx1"/>
                          </a:solidFill>
                          <a:latin typeface="+mn-lt"/>
                          <a:ea typeface="+mn-ea"/>
                          <a:cs typeface="Arial"/>
                        </a:rPr>
                        <a:t>al., (2021)</a:t>
                      </a:r>
                      <a:endParaRPr sz="1600" b="1" kern="1200" spc="-10">
                        <a:solidFill>
                          <a:schemeClr val="tx1"/>
                        </a:solidFill>
                        <a:latin typeface="+mn-lt"/>
                        <a:ea typeface="+mn-ea"/>
                        <a:cs typeface="Arial"/>
                      </a:endParaRPr>
                    </a:p>
                    <a:p>
                      <a:pPr marL="67945" algn="l" defTabSz="914400" rtl="0" eaLnBrk="1" latinLnBrk="0" hangingPunct="1">
                        <a:lnSpc>
                          <a:spcPct val="100000"/>
                        </a:lnSpc>
                        <a:spcBef>
                          <a:spcPts val="130"/>
                        </a:spcBef>
                      </a:pPr>
                      <a:r>
                        <a:rPr sz="1600" b="1" kern="1200" spc="-10" smtClean="0">
                          <a:solidFill>
                            <a:schemeClr val="tx1"/>
                          </a:solidFill>
                          <a:latin typeface="+mn-lt"/>
                          <a:ea typeface="+mn-ea"/>
                          <a:cs typeface="Arial"/>
                        </a:rPr>
                        <a:t>[</a:t>
                      </a:r>
                      <a:r>
                        <a:rPr lang="en-US" sz="1600" b="1" kern="1200" spc="-10" dirty="0" smtClean="0">
                          <a:solidFill>
                            <a:schemeClr val="tx1"/>
                          </a:solidFill>
                          <a:latin typeface="+mn-lt"/>
                          <a:ea typeface="+mn-ea"/>
                          <a:cs typeface="Arial"/>
                        </a:rPr>
                        <a:t>14</a:t>
                      </a:r>
                      <a:r>
                        <a:rPr sz="1600" b="1" kern="1200" spc="-10" smtClean="0">
                          <a:solidFill>
                            <a:schemeClr val="tx1"/>
                          </a:solidFill>
                          <a:latin typeface="+mn-lt"/>
                          <a:ea typeface="+mn-ea"/>
                          <a:cs typeface="Arial"/>
                        </a:rPr>
                        <a:t>]</a:t>
                      </a:r>
                      <a:endParaRPr sz="1600" b="1" kern="1200" spc="-10">
                        <a:solidFill>
                          <a:schemeClr val="tx1"/>
                        </a:solidFill>
                        <a:latin typeface="+mn-lt"/>
                        <a:ea typeface="+mn-ea"/>
                        <a:cs typeface="Arial"/>
                      </a:endParaRPr>
                    </a:p>
                  </a:txBody>
                  <a:tcPr marL="0" marR="0" marT="0" marB="0"/>
                </a:tc>
                <a:tc>
                  <a:txBody>
                    <a:bodyPr/>
                    <a:lstStyle/>
                    <a:p>
                      <a:pPr marL="68580">
                        <a:lnSpc>
                          <a:spcPts val="1864"/>
                        </a:lnSpc>
                      </a:pPr>
                      <a:r>
                        <a:rPr sz="1600" dirty="0">
                          <a:latin typeface="Arial MT"/>
                          <a:cs typeface="Arial MT"/>
                        </a:rPr>
                        <a:t>Deep</a:t>
                      </a:r>
                      <a:r>
                        <a:rPr sz="1600" spc="-30" dirty="0">
                          <a:latin typeface="Arial MT"/>
                          <a:cs typeface="Arial MT"/>
                        </a:rPr>
                        <a:t> </a:t>
                      </a:r>
                      <a:r>
                        <a:rPr sz="1600" spc="-10" dirty="0">
                          <a:latin typeface="Arial MT"/>
                          <a:cs typeface="Arial MT"/>
                        </a:rPr>
                        <a:t>Learning,</a:t>
                      </a:r>
                      <a:endParaRPr sz="1600">
                        <a:latin typeface="Arial MT"/>
                        <a:cs typeface="Arial MT"/>
                      </a:endParaRPr>
                    </a:p>
                    <a:p>
                      <a:pPr marL="68580" marR="572770">
                        <a:lnSpc>
                          <a:spcPct val="106900"/>
                        </a:lnSpc>
                        <a:spcBef>
                          <a:spcPts val="10"/>
                        </a:spcBef>
                      </a:pPr>
                      <a:r>
                        <a:rPr sz="1600" spc="-10" dirty="0">
                          <a:latin typeface="Arial MT"/>
                          <a:cs typeface="Arial MT"/>
                        </a:rPr>
                        <a:t>Linear Regression</a:t>
                      </a:r>
                      <a:endParaRPr sz="1600">
                        <a:latin typeface="Arial MT"/>
                        <a:cs typeface="Arial MT"/>
                      </a:endParaRPr>
                    </a:p>
                  </a:txBody>
                  <a:tcPr marL="0" marR="0" marT="0" marB="0"/>
                </a:tc>
                <a:tc>
                  <a:txBody>
                    <a:bodyPr/>
                    <a:lstStyle/>
                    <a:p>
                      <a:pPr marL="68580">
                        <a:lnSpc>
                          <a:spcPts val="1864"/>
                        </a:lnSpc>
                        <a:tabLst>
                          <a:tab pos="962025" algn="l"/>
                        </a:tabLst>
                      </a:pPr>
                      <a:r>
                        <a:rPr sz="1600" spc="-20" smtClean="0">
                          <a:latin typeface="Arial MT"/>
                          <a:cs typeface="Arial MT"/>
                        </a:rPr>
                        <a:t>Deep</a:t>
                      </a:r>
                      <a:r>
                        <a:rPr lang="en-US" sz="1600" spc="-20" baseline="0" dirty="0" smtClean="0">
                          <a:latin typeface="Arial MT"/>
                          <a:cs typeface="Arial MT"/>
                        </a:rPr>
                        <a:t> </a:t>
                      </a:r>
                      <a:r>
                        <a:rPr sz="1600" spc="-10" smtClean="0">
                          <a:latin typeface="Arial MT"/>
                          <a:cs typeface="Arial MT"/>
                        </a:rPr>
                        <a:t>learning</a:t>
                      </a:r>
                      <a:r>
                        <a:rPr lang="en-US" sz="1600" spc="-10" baseline="0" dirty="0" smtClean="0">
                          <a:latin typeface="Arial MT"/>
                          <a:cs typeface="Arial MT"/>
                        </a:rPr>
                        <a:t> </a:t>
                      </a:r>
                      <a:r>
                        <a:rPr sz="1600" spc="-10" smtClean="0">
                          <a:latin typeface="Arial MT"/>
                          <a:cs typeface="Arial MT"/>
                        </a:rPr>
                        <a:t>out</a:t>
                      </a:r>
                      <a:r>
                        <a:rPr lang="en-US" sz="1600" spc="-10" dirty="0" smtClean="0">
                          <a:latin typeface="Arial MT"/>
                          <a:cs typeface="Arial MT"/>
                        </a:rPr>
                        <a:t> </a:t>
                      </a:r>
                      <a:r>
                        <a:rPr sz="1600" spc="-10" smtClean="0">
                          <a:latin typeface="Arial MT"/>
                          <a:cs typeface="Arial MT"/>
                        </a:rPr>
                        <a:t>performed linear</a:t>
                      </a:r>
                      <a:r>
                        <a:rPr lang="en-US" sz="1600" spc="-10" baseline="0" dirty="0" smtClean="0">
                          <a:latin typeface="Arial MT"/>
                          <a:cs typeface="Arial MT"/>
                        </a:rPr>
                        <a:t> </a:t>
                      </a:r>
                      <a:r>
                        <a:rPr sz="1600" spc="-10" smtClean="0">
                          <a:latin typeface="Arial MT"/>
                          <a:cs typeface="Arial MT"/>
                        </a:rPr>
                        <a:t>regression </a:t>
                      </a:r>
                      <a:r>
                        <a:rPr sz="1600" spc="-25" smtClean="0">
                          <a:latin typeface="Arial MT"/>
                          <a:cs typeface="Arial MT"/>
                        </a:rPr>
                        <a:t>in</a:t>
                      </a:r>
                      <a:r>
                        <a:rPr lang="en-US" sz="1600" spc="-25" baseline="0" dirty="0" smtClean="0">
                          <a:latin typeface="Arial MT"/>
                          <a:cs typeface="Arial MT"/>
                        </a:rPr>
                        <a:t> </a:t>
                      </a:r>
                      <a:r>
                        <a:rPr sz="1600" spc="-10" smtClean="0">
                          <a:latin typeface="Arial MT"/>
                          <a:cs typeface="Arial MT"/>
                        </a:rPr>
                        <a:t>terms</a:t>
                      </a:r>
                      <a:r>
                        <a:rPr sz="1600">
                          <a:latin typeface="Arial MT"/>
                          <a:cs typeface="Arial MT"/>
                        </a:rPr>
                        <a:t>	</a:t>
                      </a:r>
                      <a:endParaRPr lang="en-US" sz="1600" dirty="0" smtClean="0">
                        <a:latin typeface="Arial MT"/>
                        <a:cs typeface="Arial MT"/>
                      </a:endParaRPr>
                    </a:p>
                    <a:p>
                      <a:pPr marL="68580">
                        <a:lnSpc>
                          <a:spcPts val="1864"/>
                        </a:lnSpc>
                        <a:tabLst>
                          <a:tab pos="962025" algn="l"/>
                        </a:tabLst>
                      </a:pPr>
                      <a:r>
                        <a:rPr sz="1600" spc="-25" smtClean="0">
                          <a:latin typeface="Arial MT"/>
                          <a:cs typeface="Arial MT"/>
                        </a:rPr>
                        <a:t>of </a:t>
                      </a:r>
                      <a:r>
                        <a:rPr sz="1600" dirty="0">
                          <a:latin typeface="Arial MT"/>
                          <a:cs typeface="Arial MT"/>
                        </a:rPr>
                        <a:t>prediction</a:t>
                      </a:r>
                      <a:r>
                        <a:rPr sz="1600" spc="-50" dirty="0">
                          <a:latin typeface="Arial MT"/>
                          <a:cs typeface="Arial MT"/>
                        </a:rPr>
                        <a:t> </a:t>
                      </a:r>
                      <a:r>
                        <a:rPr sz="1600" spc="-20" dirty="0">
                          <a:latin typeface="Arial MT"/>
                          <a:cs typeface="Arial MT"/>
                        </a:rPr>
                        <a:t>error</a:t>
                      </a:r>
                      <a:endParaRPr sz="1600">
                        <a:latin typeface="Arial MT"/>
                        <a:cs typeface="Arial MT"/>
                      </a:endParaRPr>
                    </a:p>
                  </a:txBody>
                  <a:tcPr marL="0" marR="0" marT="0" marB="0"/>
                </a:tc>
                <a:tc>
                  <a:txBody>
                    <a:bodyPr/>
                    <a:lstStyle/>
                    <a:p>
                      <a:pPr marL="69215">
                        <a:lnSpc>
                          <a:spcPts val="1864"/>
                        </a:lnSpc>
                        <a:tabLst>
                          <a:tab pos="913130" algn="l"/>
                        </a:tabLst>
                      </a:pPr>
                      <a:r>
                        <a:rPr sz="1600" spc="-10" smtClean="0">
                          <a:latin typeface="Arial MT"/>
                          <a:cs typeface="Arial MT"/>
                        </a:rPr>
                        <a:t>Tuned</a:t>
                      </a:r>
                      <a:r>
                        <a:rPr lang="en-US" sz="1600" spc="-10" baseline="0" dirty="0" smtClean="0">
                          <a:latin typeface="Arial MT"/>
                          <a:cs typeface="Arial MT"/>
                        </a:rPr>
                        <a:t> </a:t>
                      </a:r>
                      <a:r>
                        <a:rPr sz="1600" spc="-10" smtClean="0">
                          <a:latin typeface="Arial MT"/>
                          <a:cs typeface="Arial MT"/>
                        </a:rPr>
                        <a:t>parameters</a:t>
                      </a:r>
                      <a:endParaRPr sz="1600">
                        <a:latin typeface="Arial MT"/>
                        <a:cs typeface="Arial MT"/>
                      </a:endParaRPr>
                    </a:p>
                    <a:p>
                      <a:pPr marL="69215" marR="59690">
                        <a:lnSpc>
                          <a:spcPct val="106900"/>
                        </a:lnSpc>
                        <a:spcBef>
                          <a:spcPts val="10"/>
                        </a:spcBef>
                        <a:tabLst>
                          <a:tab pos="1470025" algn="l"/>
                        </a:tabLst>
                      </a:pPr>
                      <a:r>
                        <a:rPr lang="en-US" sz="1600" spc="-10" dirty="0" smtClean="0">
                          <a:latin typeface="Arial MT"/>
                          <a:cs typeface="Arial MT"/>
                        </a:rPr>
                        <a:t>h</a:t>
                      </a:r>
                      <a:r>
                        <a:rPr sz="1600" spc="-10" smtClean="0">
                          <a:latin typeface="Arial MT"/>
                          <a:cs typeface="Arial MT"/>
                        </a:rPr>
                        <a:t>elped</a:t>
                      </a:r>
                      <a:r>
                        <a:rPr lang="en-US" sz="1600" spc="-10" dirty="0" smtClean="0">
                          <a:latin typeface="Arial MT"/>
                          <a:cs typeface="Arial MT"/>
                        </a:rPr>
                        <a:t> </a:t>
                      </a:r>
                      <a:r>
                        <a:rPr sz="1600" spc="-10" smtClean="0">
                          <a:latin typeface="Arial MT"/>
                          <a:cs typeface="Arial MT"/>
                        </a:rPr>
                        <a:t>solve </a:t>
                      </a:r>
                      <a:r>
                        <a:rPr sz="1600" dirty="0">
                          <a:latin typeface="Arial MT"/>
                          <a:cs typeface="Arial MT"/>
                        </a:rPr>
                        <a:t>overfitting</a:t>
                      </a:r>
                      <a:r>
                        <a:rPr sz="1600" spc="-80" dirty="0">
                          <a:latin typeface="Arial MT"/>
                          <a:cs typeface="Arial MT"/>
                        </a:rPr>
                        <a:t> </a:t>
                      </a:r>
                      <a:r>
                        <a:rPr sz="1600" spc="-10" dirty="0">
                          <a:latin typeface="Arial MT"/>
                          <a:cs typeface="Arial MT"/>
                        </a:rPr>
                        <a:t>issues</a:t>
                      </a:r>
                      <a:endParaRPr sz="1600">
                        <a:latin typeface="Arial MT"/>
                        <a:cs typeface="Arial MT"/>
                      </a:endParaRPr>
                    </a:p>
                  </a:txBody>
                  <a:tcPr marL="0" marR="0" marT="0" marB="0"/>
                </a:tc>
                <a:tc>
                  <a:txBody>
                    <a:bodyPr/>
                    <a:lstStyle/>
                    <a:p>
                      <a:pPr marL="69850">
                        <a:lnSpc>
                          <a:spcPts val="1864"/>
                        </a:lnSpc>
                        <a:tabLst>
                          <a:tab pos="1216025" algn="l"/>
                        </a:tabLst>
                      </a:pPr>
                      <a:r>
                        <a:rPr sz="1600" spc="-10" dirty="0">
                          <a:latin typeface="Arial MT"/>
                          <a:cs typeface="Arial MT"/>
                        </a:rPr>
                        <a:t>Challenges</a:t>
                      </a:r>
                      <a:r>
                        <a:rPr sz="1600" dirty="0">
                          <a:latin typeface="Arial MT"/>
                          <a:cs typeface="Arial MT"/>
                        </a:rPr>
                        <a:t>	</a:t>
                      </a:r>
                      <a:r>
                        <a:rPr sz="1600" spc="-10" dirty="0">
                          <a:latin typeface="Arial MT"/>
                          <a:cs typeface="Arial MT"/>
                        </a:rPr>
                        <a:t>arise</a:t>
                      </a:r>
                      <a:endParaRPr sz="1600">
                        <a:latin typeface="Arial MT"/>
                        <a:cs typeface="Arial MT"/>
                      </a:endParaRPr>
                    </a:p>
                    <a:p>
                      <a:pPr marL="69850" marR="60960">
                        <a:lnSpc>
                          <a:spcPct val="106900"/>
                        </a:lnSpc>
                        <a:spcBef>
                          <a:spcPts val="10"/>
                        </a:spcBef>
                        <a:tabLst>
                          <a:tab pos="997585" algn="l"/>
                        </a:tabLst>
                      </a:pPr>
                      <a:r>
                        <a:rPr lang="en-US" sz="1600" spc="-20" dirty="0" smtClean="0">
                          <a:latin typeface="Arial MT"/>
                          <a:cs typeface="Arial MT"/>
                        </a:rPr>
                        <a:t>W</a:t>
                      </a:r>
                      <a:r>
                        <a:rPr sz="1600" spc="-20" smtClean="0">
                          <a:latin typeface="Arial MT"/>
                          <a:cs typeface="Arial MT"/>
                        </a:rPr>
                        <a:t>ith</a:t>
                      </a:r>
                      <a:r>
                        <a:rPr lang="en-US" sz="1600" spc="-20" baseline="0" dirty="0" smtClean="0">
                          <a:latin typeface="Arial MT"/>
                          <a:cs typeface="Arial MT"/>
                        </a:rPr>
                        <a:t> </a:t>
                      </a:r>
                      <a:r>
                        <a:rPr sz="1600" spc="-10" smtClean="0">
                          <a:latin typeface="Arial MT"/>
                          <a:cs typeface="Arial MT"/>
                        </a:rPr>
                        <a:t>smaller </a:t>
                      </a:r>
                      <a:r>
                        <a:rPr sz="1600" spc="-10" dirty="0">
                          <a:latin typeface="Arial MT"/>
                          <a:cs typeface="Arial MT"/>
                        </a:rPr>
                        <a:t>datasets</a:t>
                      </a:r>
                      <a:endParaRPr sz="1600">
                        <a:latin typeface="Arial MT"/>
                        <a:cs typeface="Arial MT"/>
                      </a:endParaRPr>
                    </a:p>
                  </a:txBody>
                  <a:tcPr marL="0" marR="0" marT="0" marB="0"/>
                </a:tc>
              </a:tr>
              <a:tr h="2098888">
                <a:tc>
                  <a:txBody>
                    <a:bodyPr/>
                    <a:lstStyle/>
                    <a:p>
                      <a:pPr marL="67945" algn="l" defTabSz="914400" rtl="0" eaLnBrk="1" latinLnBrk="0" hangingPunct="1">
                        <a:lnSpc>
                          <a:spcPts val="1864"/>
                        </a:lnSpc>
                      </a:pPr>
                      <a:r>
                        <a:rPr sz="1600" b="1" kern="1200" spc="-10" dirty="0">
                          <a:solidFill>
                            <a:schemeClr val="tx1"/>
                          </a:solidFill>
                          <a:latin typeface="+mn-lt"/>
                          <a:ea typeface="+mn-ea"/>
                          <a:cs typeface="Arial"/>
                        </a:rPr>
                        <a:t>Aslam et al.,</a:t>
                      </a:r>
                      <a:endParaRPr sz="1600" b="1" kern="1200" spc="-10">
                        <a:solidFill>
                          <a:schemeClr val="tx1"/>
                        </a:solidFill>
                        <a:latin typeface="+mn-lt"/>
                        <a:ea typeface="+mn-ea"/>
                        <a:cs typeface="Arial"/>
                      </a:endParaRPr>
                    </a:p>
                    <a:p>
                      <a:pPr marL="67945" algn="l" defTabSz="914400" rtl="0" eaLnBrk="1" latinLnBrk="0" hangingPunct="1">
                        <a:lnSpc>
                          <a:spcPct val="100000"/>
                        </a:lnSpc>
                        <a:spcBef>
                          <a:spcPts val="140"/>
                        </a:spcBef>
                      </a:pPr>
                      <a:r>
                        <a:rPr sz="1600" b="1" kern="1200" spc="-10" dirty="0">
                          <a:solidFill>
                            <a:schemeClr val="tx1"/>
                          </a:solidFill>
                          <a:latin typeface="+mn-lt"/>
                          <a:ea typeface="+mn-ea"/>
                          <a:cs typeface="Arial"/>
                        </a:rPr>
                        <a:t>(2021</a:t>
                      </a:r>
                      <a:r>
                        <a:rPr sz="1600" b="1" kern="1200" spc="-10">
                          <a:solidFill>
                            <a:schemeClr val="tx1"/>
                          </a:solidFill>
                          <a:latin typeface="+mn-lt"/>
                          <a:ea typeface="+mn-ea"/>
                          <a:cs typeface="Arial"/>
                        </a:rPr>
                        <a:t>) </a:t>
                      </a:r>
                      <a:r>
                        <a:rPr sz="1600" b="1" kern="1200" spc="-10" smtClean="0">
                          <a:solidFill>
                            <a:schemeClr val="tx1"/>
                          </a:solidFill>
                          <a:latin typeface="+mn-lt"/>
                          <a:ea typeface="+mn-ea"/>
                          <a:cs typeface="Arial"/>
                        </a:rPr>
                        <a:t>[</a:t>
                      </a:r>
                      <a:r>
                        <a:rPr lang="en-US" sz="1600" b="1" kern="1200" spc="-10" dirty="0" smtClean="0">
                          <a:solidFill>
                            <a:schemeClr val="tx1"/>
                          </a:solidFill>
                          <a:latin typeface="+mn-lt"/>
                          <a:ea typeface="+mn-ea"/>
                          <a:cs typeface="Arial"/>
                        </a:rPr>
                        <a:t>15</a:t>
                      </a:r>
                      <a:r>
                        <a:rPr sz="1600" b="1" kern="1200" spc="-10" smtClean="0">
                          <a:solidFill>
                            <a:schemeClr val="tx1"/>
                          </a:solidFill>
                          <a:latin typeface="+mn-lt"/>
                          <a:ea typeface="+mn-ea"/>
                          <a:cs typeface="Arial"/>
                        </a:rPr>
                        <a:t>]</a:t>
                      </a:r>
                      <a:endParaRPr sz="1600" b="1" kern="1200" spc="-10">
                        <a:solidFill>
                          <a:schemeClr val="tx1"/>
                        </a:solidFill>
                        <a:latin typeface="+mn-lt"/>
                        <a:ea typeface="+mn-ea"/>
                        <a:cs typeface="Arial"/>
                      </a:endParaRPr>
                    </a:p>
                  </a:txBody>
                  <a:tcPr marL="0" marR="0" marT="0" marB="0"/>
                </a:tc>
                <a:tc>
                  <a:txBody>
                    <a:bodyPr/>
                    <a:lstStyle/>
                    <a:p>
                      <a:pPr marL="68580">
                        <a:lnSpc>
                          <a:spcPts val="1864"/>
                        </a:lnSpc>
                      </a:pPr>
                      <a:r>
                        <a:rPr sz="1600" dirty="0">
                          <a:latin typeface="Arial MT"/>
                          <a:cs typeface="Arial MT"/>
                        </a:rPr>
                        <a:t>Deep</a:t>
                      </a:r>
                      <a:r>
                        <a:rPr sz="1600" spc="-30" dirty="0">
                          <a:latin typeface="Arial MT"/>
                          <a:cs typeface="Arial MT"/>
                        </a:rPr>
                        <a:t> </a:t>
                      </a:r>
                      <a:r>
                        <a:rPr sz="1600" spc="-10" dirty="0">
                          <a:latin typeface="Arial MT"/>
                          <a:cs typeface="Arial MT"/>
                        </a:rPr>
                        <a:t>Learning</a:t>
                      </a:r>
                      <a:endParaRPr sz="1600">
                        <a:latin typeface="Arial MT"/>
                        <a:cs typeface="Arial MT"/>
                      </a:endParaRPr>
                    </a:p>
                    <a:p>
                      <a:pPr marL="68580">
                        <a:lnSpc>
                          <a:spcPct val="100000"/>
                        </a:lnSpc>
                        <a:spcBef>
                          <a:spcPts val="140"/>
                        </a:spcBef>
                      </a:pPr>
                      <a:r>
                        <a:rPr sz="1600" spc="-10" dirty="0">
                          <a:latin typeface="Arial MT"/>
                          <a:cs typeface="Arial MT"/>
                        </a:rPr>
                        <a:t>(SMOTE)</a:t>
                      </a:r>
                      <a:endParaRPr sz="1600">
                        <a:latin typeface="Arial MT"/>
                        <a:cs typeface="Arial MT"/>
                      </a:endParaRPr>
                    </a:p>
                  </a:txBody>
                  <a:tcPr marL="0" marR="0" marT="0" marB="0"/>
                </a:tc>
                <a:tc>
                  <a:txBody>
                    <a:bodyPr/>
                    <a:lstStyle/>
                    <a:p>
                      <a:pPr marL="68580">
                        <a:lnSpc>
                          <a:spcPts val="1864"/>
                        </a:lnSpc>
                        <a:tabLst>
                          <a:tab pos="1301750" algn="l"/>
                        </a:tabLst>
                      </a:pPr>
                      <a:r>
                        <a:rPr sz="1600" spc="-10" smtClean="0">
                          <a:latin typeface="Arial MT"/>
                          <a:cs typeface="Arial MT"/>
                        </a:rPr>
                        <a:t>Achieved</a:t>
                      </a:r>
                      <a:r>
                        <a:rPr lang="en-US" sz="1600" spc="-10" baseline="0" dirty="0" smtClean="0">
                          <a:latin typeface="Arial MT"/>
                          <a:cs typeface="Arial MT"/>
                        </a:rPr>
                        <a:t> </a:t>
                      </a:r>
                      <a:r>
                        <a:rPr sz="1600" spc="-20" smtClean="0">
                          <a:latin typeface="Arial MT"/>
                          <a:cs typeface="Arial MT"/>
                        </a:rPr>
                        <a:t>high</a:t>
                      </a:r>
                      <a:endParaRPr sz="1600">
                        <a:latin typeface="Arial MT"/>
                        <a:cs typeface="Arial MT"/>
                      </a:endParaRPr>
                    </a:p>
                    <a:p>
                      <a:pPr marL="68580" marR="60325">
                        <a:lnSpc>
                          <a:spcPct val="106900"/>
                        </a:lnSpc>
                        <a:spcBef>
                          <a:spcPts val="10"/>
                        </a:spcBef>
                        <a:tabLst>
                          <a:tab pos="1344930" algn="l"/>
                          <a:tab pos="1445260" algn="l"/>
                        </a:tabLst>
                      </a:pPr>
                      <a:r>
                        <a:rPr lang="en-US" sz="1600" spc="-10" dirty="0" smtClean="0">
                          <a:latin typeface="Arial MT"/>
                          <a:cs typeface="Arial MT"/>
                        </a:rPr>
                        <a:t>A</a:t>
                      </a:r>
                      <a:r>
                        <a:rPr sz="1600" spc="-10" smtClean="0">
                          <a:latin typeface="Arial MT"/>
                          <a:cs typeface="Arial MT"/>
                        </a:rPr>
                        <a:t>ccuracy</a:t>
                      </a:r>
                      <a:r>
                        <a:rPr lang="en-US" sz="1600" spc="-10" dirty="0" smtClean="0">
                          <a:latin typeface="Arial MT"/>
                          <a:cs typeface="Arial MT"/>
                        </a:rPr>
                        <a:t> f</a:t>
                      </a:r>
                      <a:r>
                        <a:rPr sz="1600" spc="-25" smtClean="0">
                          <a:latin typeface="Arial MT"/>
                          <a:cs typeface="Arial MT"/>
                        </a:rPr>
                        <a:t>or </a:t>
                      </a:r>
                      <a:endParaRPr lang="en-US" sz="1600" spc="-25" dirty="0" smtClean="0">
                        <a:latin typeface="Arial MT"/>
                        <a:cs typeface="Arial MT"/>
                      </a:endParaRPr>
                    </a:p>
                    <a:p>
                      <a:pPr marL="68580" marR="60325">
                        <a:lnSpc>
                          <a:spcPct val="106900"/>
                        </a:lnSpc>
                        <a:spcBef>
                          <a:spcPts val="10"/>
                        </a:spcBef>
                        <a:tabLst>
                          <a:tab pos="1344930" algn="l"/>
                          <a:tab pos="1445260" algn="l"/>
                        </a:tabLst>
                      </a:pPr>
                      <a:r>
                        <a:rPr lang="en-US" sz="1600" spc="-10" dirty="0" smtClean="0">
                          <a:latin typeface="Arial MT"/>
                          <a:cs typeface="Arial MT"/>
                        </a:rPr>
                        <a:t>P</a:t>
                      </a:r>
                      <a:r>
                        <a:rPr sz="1600" spc="-10" smtClean="0">
                          <a:latin typeface="Arial MT"/>
                          <a:cs typeface="Arial MT"/>
                        </a:rPr>
                        <a:t>ortuguese</a:t>
                      </a:r>
                      <a:r>
                        <a:rPr lang="en-US" sz="1600" spc="-10" baseline="0" dirty="0" smtClean="0">
                          <a:latin typeface="Arial MT"/>
                          <a:cs typeface="Arial MT"/>
                        </a:rPr>
                        <a:t> </a:t>
                      </a:r>
                      <a:r>
                        <a:rPr sz="1600" spc="-25" smtClean="0">
                          <a:latin typeface="Arial MT"/>
                          <a:cs typeface="Arial MT"/>
                        </a:rPr>
                        <a:t>and </a:t>
                      </a:r>
                      <a:r>
                        <a:rPr sz="1600" spc="-10">
                          <a:latin typeface="Arial MT"/>
                          <a:cs typeface="Arial MT"/>
                        </a:rPr>
                        <a:t>Mathematics </a:t>
                      </a:r>
                      <a:endParaRPr lang="en-US" sz="1600" spc="-10" dirty="0" smtClean="0">
                        <a:latin typeface="Arial MT"/>
                        <a:cs typeface="Arial MT"/>
                      </a:endParaRPr>
                    </a:p>
                    <a:p>
                      <a:pPr marL="68580" marR="60325">
                        <a:lnSpc>
                          <a:spcPct val="106900"/>
                        </a:lnSpc>
                        <a:spcBef>
                          <a:spcPts val="10"/>
                        </a:spcBef>
                        <a:tabLst>
                          <a:tab pos="1344930" algn="l"/>
                          <a:tab pos="1445260" algn="l"/>
                        </a:tabLst>
                      </a:pPr>
                      <a:r>
                        <a:rPr sz="1600" spc="-10" smtClean="0">
                          <a:latin typeface="Arial MT"/>
                          <a:cs typeface="Arial MT"/>
                        </a:rPr>
                        <a:t>courses</a:t>
                      </a:r>
                      <a:endParaRPr sz="1600">
                        <a:latin typeface="Arial MT"/>
                        <a:cs typeface="Arial MT"/>
                      </a:endParaRPr>
                    </a:p>
                  </a:txBody>
                  <a:tcPr marL="0" marR="0" marT="0" marB="0"/>
                </a:tc>
                <a:tc>
                  <a:txBody>
                    <a:bodyPr/>
                    <a:lstStyle/>
                    <a:p>
                      <a:pPr marL="69215">
                        <a:lnSpc>
                          <a:spcPts val="1864"/>
                        </a:lnSpc>
                        <a:tabLst>
                          <a:tab pos="1482090" algn="l"/>
                        </a:tabLst>
                      </a:pPr>
                      <a:r>
                        <a:rPr sz="1600" spc="-10" smtClean="0">
                          <a:latin typeface="Arial MT"/>
                          <a:cs typeface="Arial MT"/>
                        </a:rPr>
                        <a:t>Handled</a:t>
                      </a:r>
                      <a:r>
                        <a:rPr lang="en-US" sz="1600" spc="-10" baseline="0" dirty="0" smtClean="0">
                          <a:latin typeface="Arial MT"/>
                          <a:cs typeface="Arial MT"/>
                        </a:rPr>
                        <a:t> </a:t>
                      </a:r>
                      <a:r>
                        <a:rPr sz="1600" spc="-20" smtClean="0">
                          <a:latin typeface="Arial MT"/>
                          <a:cs typeface="Arial MT"/>
                        </a:rPr>
                        <a:t>class</a:t>
                      </a:r>
                      <a:r>
                        <a:rPr lang="en-US" sz="1600" spc="-20" dirty="0" smtClean="0">
                          <a:latin typeface="Arial MT"/>
                          <a:cs typeface="Arial MT"/>
                        </a:rPr>
                        <a:t> </a:t>
                      </a:r>
                      <a:r>
                        <a:rPr sz="1600" spc="-10" smtClean="0">
                          <a:latin typeface="Arial MT"/>
                          <a:cs typeface="Arial MT"/>
                        </a:rPr>
                        <a:t>imbalance </a:t>
                      </a:r>
                      <a:r>
                        <a:rPr sz="1600" spc="-10" dirty="0">
                          <a:latin typeface="Arial MT"/>
                          <a:cs typeface="Arial MT"/>
                        </a:rPr>
                        <a:t>effectively,</a:t>
                      </a:r>
                      <a:r>
                        <a:rPr sz="1600" spc="-40" dirty="0">
                          <a:latin typeface="Arial MT"/>
                          <a:cs typeface="Arial MT"/>
                        </a:rPr>
                        <a:t> </a:t>
                      </a:r>
                      <a:r>
                        <a:rPr sz="1600" dirty="0">
                          <a:latin typeface="Arial MT"/>
                          <a:cs typeface="Arial MT"/>
                        </a:rPr>
                        <a:t>with</a:t>
                      </a:r>
                      <a:r>
                        <a:rPr sz="1600" spc="-50" dirty="0">
                          <a:latin typeface="Arial MT"/>
                          <a:cs typeface="Arial MT"/>
                        </a:rPr>
                        <a:t> </a:t>
                      </a:r>
                      <a:r>
                        <a:rPr sz="1600" spc="-20" dirty="0">
                          <a:latin typeface="Arial MT"/>
                          <a:cs typeface="Arial MT"/>
                        </a:rPr>
                        <a:t>good </a:t>
                      </a:r>
                      <a:r>
                        <a:rPr sz="1600" dirty="0">
                          <a:latin typeface="Arial MT"/>
                          <a:cs typeface="Arial MT"/>
                        </a:rPr>
                        <a:t>precision</a:t>
                      </a:r>
                      <a:r>
                        <a:rPr sz="1600" spc="-50" dirty="0">
                          <a:latin typeface="Arial MT"/>
                          <a:cs typeface="Arial MT"/>
                        </a:rPr>
                        <a:t> </a:t>
                      </a:r>
                      <a:r>
                        <a:rPr sz="1600" dirty="0">
                          <a:latin typeface="Arial MT"/>
                          <a:cs typeface="Arial MT"/>
                        </a:rPr>
                        <a:t>and</a:t>
                      </a:r>
                      <a:r>
                        <a:rPr sz="1600" spc="-20" dirty="0">
                          <a:latin typeface="Arial MT"/>
                          <a:cs typeface="Arial MT"/>
                        </a:rPr>
                        <a:t> </a:t>
                      </a:r>
                      <a:r>
                        <a:rPr sz="1600" spc="-10" dirty="0">
                          <a:latin typeface="Arial MT"/>
                          <a:cs typeface="Arial MT"/>
                        </a:rPr>
                        <a:t>recall</a:t>
                      </a:r>
                      <a:endParaRPr sz="1600">
                        <a:latin typeface="Arial MT"/>
                        <a:cs typeface="Arial MT"/>
                      </a:endParaRPr>
                    </a:p>
                  </a:txBody>
                  <a:tcPr marL="0" marR="0" marT="0" marB="0"/>
                </a:tc>
                <a:tc>
                  <a:txBody>
                    <a:bodyPr/>
                    <a:lstStyle/>
                    <a:p>
                      <a:pPr marL="69850">
                        <a:lnSpc>
                          <a:spcPts val="1864"/>
                        </a:lnSpc>
                        <a:tabLst>
                          <a:tab pos="1416685" algn="l"/>
                        </a:tabLst>
                      </a:pPr>
                      <a:r>
                        <a:rPr sz="1600" spc="-10" smtClean="0">
                          <a:latin typeface="Arial MT"/>
                          <a:cs typeface="Arial MT"/>
                        </a:rPr>
                        <a:t>Techniques</a:t>
                      </a:r>
                      <a:r>
                        <a:rPr lang="en-US" sz="1600" spc="-10" baseline="0" dirty="0" smtClean="0">
                          <a:latin typeface="Arial MT"/>
                          <a:cs typeface="Arial MT"/>
                        </a:rPr>
                        <a:t> </a:t>
                      </a:r>
                      <a:r>
                        <a:rPr sz="1600" spc="-25" smtClean="0">
                          <a:latin typeface="Arial MT"/>
                          <a:cs typeface="Arial MT"/>
                        </a:rPr>
                        <a:t>for</a:t>
                      </a:r>
                      <a:endParaRPr sz="1600">
                        <a:latin typeface="Arial MT"/>
                        <a:cs typeface="Arial MT"/>
                      </a:endParaRPr>
                    </a:p>
                    <a:p>
                      <a:pPr marL="69850" marR="59055">
                        <a:lnSpc>
                          <a:spcPct val="106900"/>
                        </a:lnSpc>
                        <a:spcBef>
                          <a:spcPts val="10"/>
                        </a:spcBef>
                        <a:tabLst>
                          <a:tab pos="762635" algn="l"/>
                          <a:tab pos="1157605" algn="l"/>
                        </a:tabLst>
                      </a:pPr>
                      <a:r>
                        <a:rPr sz="1600" spc="-10">
                          <a:latin typeface="Arial MT"/>
                          <a:cs typeface="Arial MT"/>
                        </a:rPr>
                        <a:t>handling </a:t>
                      </a:r>
                      <a:r>
                        <a:rPr sz="1600" spc="-10" smtClean="0">
                          <a:latin typeface="Arial MT"/>
                          <a:cs typeface="Arial MT"/>
                        </a:rPr>
                        <a:t>imbalance</a:t>
                      </a:r>
                      <a:r>
                        <a:rPr lang="en-US" sz="1600" spc="-10" baseline="0" dirty="0" smtClean="0">
                          <a:latin typeface="Arial MT"/>
                          <a:cs typeface="Arial MT"/>
                        </a:rPr>
                        <a:t> </a:t>
                      </a:r>
                      <a:r>
                        <a:rPr sz="1600" spc="-20" smtClean="0">
                          <a:latin typeface="Arial MT"/>
                          <a:cs typeface="Arial MT"/>
                        </a:rPr>
                        <a:t>might </a:t>
                      </a:r>
                      <a:r>
                        <a:rPr sz="1600" spc="-10" dirty="0">
                          <a:latin typeface="Arial MT"/>
                          <a:cs typeface="Arial MT"/>
                        </a:rPr>
                        <a:t>affect</a:t>
                      </a:r>
                      <a:r>
                        <a:rPr sz="1600" dirty="0">
                          <a:latin typeface="Arial MT"/>
                          <a:cs typeface="Arial MT"/>
                        </a:rPr>
                        <a:t>	</a:t>
                      </a:r>
                      <a:r>
                        <a:rPr sz="1600" spc="-10" dirty="0">
                          <a:latin typeface="Arial MT"/>
                          <a:cs typeface="Arial MT"/>
                        </a:rPr>
                        <a:t>real-</a:t>
                      </a:r>
                      <a:r>
                        <a:rPr sz="1600" spc="-20" dirty="0">
                          <a:latin typeface="Arial MT"/>
                          <a:cs typeface="Arial MT"/>
                        </a:rPr>
                        <a:t>world </a:t>
                      </a:r>
                      <a:r>
                        <a:rPr sz="1600" spc="-10" dirty="0">
                          <a:latin typeface="Arial MT"/>
                          <a:cs typeface="Arial MT"/>
                        </a:rPr>
                        <a:t>applications</a:t>
                      </a:r>
                      <a:endParaRPr sz="1600">
                        <a:latin typeface="Arial MT"/>
                        <a:cs typeface="Arial MT"/>
                      </a:endParaRPr>
                    </a:p>
                  </a:txBody>
                  <a:tcPr marL="0" marR="0" marT="0" marB="0"/>
                </a:tc>
              </a:tr>
            </a:tbl>
          </a:graphicData>
        </a:graphic>
      </p:graphicFrame>
    </p:spTree>
    <p:extLst>
      <p:ext uri="{BB962C8B-B14F-4D97-AF65-F5344CB8AC3E}">
        <p14:creationId xmlns="" xmlns:p14="http://schemas.microsoft.com/office/powerpoint/2010/main" val="8391872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79;p25">
            <a:extLst>
              <a:ext uri="{FF2B5EF4-FFF2-40B4-BE49-F238E27FC236}">
                <a16:creationId xmlns="" xmlns:a16="http://schemas.microsoft.com/office/drawing/2014/main" id="{776DA1DE-5E6F-A0BB-7874-52F9D0D8B73A}"/>
              </a:ext>
            </a:extLst>
          </p:cNvPr>
          <p:cNvSpPr txBox="1"/>
          <p:nvPr/>
        </p:nvSpPr>
        <p:spPr>
          <a:xfrm>
            <a:off x="445660" y="463592"/>
            <a:ext cx="11207860" cy="1041567"/>
          </a:xfrm>
          <a:prstGeom prst="rect">
            <a:avLst/>
          </a:prstGeom>
          <a:noFill/>
          <a:ln>
            <a:noFill/>
          </a:ln>
        </p:spPr>
        <p:txBody>
          <a:bodyPr spcFirstLastPara="1" wrap="square" lIns="0" tIns="0" rIns="0" bIns="0" anchor="t" anchorCtr="0">
            <a:spAutoFit/>
          </a:bodyPr>
          <a:lstStyle/>
          <a:p>
            <a:pPr>
              <a:lnSpc>
                <a:spcPct val="94416"/>
              </a:lnSpc>
            </a:pPr>
            <a:r>
              <a:rPr lang="en-US" sz="3600" b="1" dirty="0" smtClean="0">
                <a:solidFill>
                  <a:srgbClr val="EB283F"/>
                </a:solidFill>
                <a:latin typeface="Montserrat"/>
                <a:ea typeface="Montserrat"/>
                <a:cs typeface="Montserrat"/>
                <a:sym typeface="Montserrat"/>
              </a:rPr>
              <a:t>Analysis of machine learning techniques for Student performance predictions</a:t>
            </a:r>
            <a:endParaRPr dirty="0">
              <a:solidFill>
                <a:srgbClr val="EB283F"/>
              </a:solidFill>
            </a:endParaRPr>
          </a:p>
        </p:txBody>
      </p:sp>
      <p:graphicFrame>
        <p:nvGraphicFramePr>
          <p:cNvPr id="4" name="object 3"/>
          <p:cNvGraphicFramePr>
            <a:graphicFrameLocks noGrp="1"/>
          </p:cNvGraphicFramePr>
          <p:nvPr/>
        </p:nvGraphicFramePr>
        <p:xfrm>
          <a:off x="527050" y="1715770"/>
          <a:ext cx="8228965" cy="4712970"/>
        </p:xfrm>
        <a:graphic>
          <a:graphicData uri="http://schemas.openxmlformats.org/drawingml/2006/table">
            <a:tbl>
              <a:tblPr firstRow="1" bandRow="1">
                <a:tableStyleId>{2D5ABB26-0587-4C30-8999-92F81FD0307C}</a:tableStyleId>
              </a:tblPr>
              <a:tblGrid>
                <a:gridCol w="2938145"/>
                <a:gridCol w="2684780"/>
                <a:gridCol w="2606040"/>
              </a:tblGrid>
              <a:tr h="407670">
                <a:tc>
                  <a:txBody>
                    <a:bodyPr/>
                    <a:lstStyle/>
                    <a:p>
                      <a:pPr marL="64769">
                        <a:lnSpc>
                          <a:spcPts val="1625"/>
                        </a:lnSpc>
                      </a:pPr>
                      <a:r>
                        <a:rPr sz="1400" b="1" dirty="0">
                          <a:latin typeface="Times New Roman"/>
                          <a:cs typeface="Times New Roman"/>
                        </a:rPr>
                        <a:t>Author</a:t>
                      </a:r>
                      <a:r>
                        <a:rPr sz="1400" b="1" spc="-60" dirty="0">
                          <a:latin typeface="Times New Roman"/>
                          <a:cs typeface="Times New Roman"/>
                        </a:rPr>
                        <a:t> </a:t>
                      </a:r>
                      <a:r>
                        <a:rPr sz="1400" b="1" dirty="0">
                          <a:latin typeface="Times New Roman"/>
                          <a:cs typeface="Times New Roman"/>
                        </a:rPr>
                        <a:t>&amp;</a:t>
                      </a:r>
                      <a:r>
                        <a:rPr sz="1400" b="1" spc="-15" dirty="0">
                          <a:latin typeface="Times New Roman"/>
                          <a:cs typeface="Times New Roman"/>
                        </a:rPr>
                        <a:t> </a:t>
                      </a:r>
                      <a:r>
                        <a:rPr sz="1400" b="1" spc="-10" dirty="0">
                          <a:latin typeface="Times New Roman"/>
                          <a:cs typeface="Times New Roman"/>
                        </a:rPr>
                        <a:t>Reference</a:t>
                      </a: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5405">
                        <a:lnSpc>
                          <a:spcPts val="1625"/>
                        </a:lnSpc>
                      </a:pPr>
                      <a:r>
                        <a:rPr sz="1400" b="1" spc="-20" dirty="0">
                          <a:latin typeface="Times New Roman"/>
                          <a:cs typeface="Times New Roman"/>
                        </a:rPr>
                        <a:t>Techniques</a:t>
                      </a:r>
                      <a:r>
                        <a:rPr sz="1400" b="1" spc="10" dirty="0">
                          <a:latin typeface="Times New Roman"/>
                          <a:cs typeface="Times New Roman"/>
                        </a:rPr>
                        <a:t> </a:t>
                      </a:r>
                      <a:r>
                        <a:rPr sz="1400" b="1" spc="-10" dirty="0">
                          <a:latin typeface="Times New Roman"/>
                          <a:cs typeface="Times New Roman"/>
                        </a:rPr>
                        <a:t>Utilized</a:t>
                      </a: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5405">
                        <a:lnSpc>
                          <a:spcPts val="1625"/>
                        </a:lnSpc>
                      </a:pPr>
                      <a:r>
                        <a:rPr sz="1400" b="1" spc="-10" dirty="0">
                          <a:latin typeface="Times New Roman"/>
                          <a:cs typeface="Times New Roman"/>
                        </a:rPr>
                        <a:t>Accuracy</a:t>
                      </a: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605790">
                <a:tc>
                  <a:txBody>
                    <a:bodyPr/>
                    <a:lstStyle/>
                    <a:p>
                      <a:pPr marL="64769">
                        <a:lnSpc>
                          <a:spcPts val="1625"/>
                        </a:lnSpc>
                      </a:pPr>
                      <a:r>
                        <a:rPr sz="1400" b="1" dirty="0">
                          <a:latin typeface="Times New Roman"/>
                          <a:cs typeface="Times New Roman"/>
                        </a:rPr>
                        <a:t>Farhood</a:t>
                      </a:r>
                      <a:r>
                        <a:rPr sz="1400" b="1" spc="-45" dirty="0">
                          <a:latin typeface="Times New Roman"/>
                          <a:cs typeface="Times New Roman"/>
                        </a:rPr>
                        <a:t> </a:t>
                      </a:r>
                      <a:r>
                        <a:rPr sz="1400" b="1" dirty="0">
                          <a:latin typeface="Times New Roman"/>
                          <a:cs typeface="Times New Roman"/>
                        </a:rPr>
                        <a:t>et al.,</a:t>
                      </a:r>
                      <a:r>
                        <a:rPr sz="1400" b="1" spc="-25" dirty="0">
                          <a:latin typeface="Times New Roman"/>
                          <a:cs typeface="Times New Roman"/>
                        </a:rPr>
                        <a:t> </a:t>
                      </a:r>
                      <a:r>
                        <a:rPr sz="1400" b="1" dirty="0">
                          <a:latin typeface="Times New Roman"/>
                          <a:cs typeface="Times New Roman"/>
                        </a:rPr>
                        <a:t>(2024)</a:t>
                      </a:r>
                      <a:r>
                        <a:rPr sz="1400" b="1" spc="-40" dirty="0">
                          <a:latin typeface="Times New Roman"/>
                          <a:cs typeface="Times New Roman"/>
                        </a:rPr>
                        <a:t> </a:t>
                      </a:r>
                      <a:r>
                        <a:rPr sz="1400" b="1" spc="-20" dirty="0">
                          <a:latin typeface="Times New Roman"/>
                          <a:cs typeface="Times New Roman"/>
                        </a:rPr>
                        <a:t>[18]</a:t>
                      </a: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5405">
                        <a:lnSpc>
                          <a:spcPts val="1625"/>
                        </a:lnSpc>
                      </a:pPr>
                      <a:r>
                        <a:rPr sz="1400" dirty="0">
                          <a:latin typeface="Times New Roman"/>
                          <a:cs typeface="Times New Roman"/>
                        </a:rPr>
                        <a:t>Logistic</a:t>
                      </a:r>
                      <a:r>
                        <a:rPr sz="1400" spc="-65" dirty="0">
                          <a:latin typeface="Times New Roman"/>
                          <a:cs typeface="Times New Roman"/>
                        </a:rPr>
                        <a:t> </a:t>
                      </a:r>
                      <a:r>
                        <a:rPr sz="1400" dirty="0">
                          <a:latin typeface="Times New Roman"/>
                          <a:cs typeface="Times New Roman"/>
                        </a:rPr>
                        <a:t>and</a:t>
                      </a:r>
                      <a:r>
                        <a:rPr sz="1400" spc="-25" dirty="0">
                          <a:latin typeface="Times New Roman"/>
                          <a:cs typeface="Times New Roman"/>
                        </a:rPr>
                        <a:t> </a:t>
                      </a:r>
                      <a:r>
                        <a:rPr sz="1400" dirty="0">
                          <a:latin typeface="Times New Roman"/>
                          <a:cs typeface="Times New Roman"/>
                        </a:rPr>
                        <a:t>Linear</a:t>
                      </a:r>
                      <a:r>
                        <a:rPr sz="1400" spc="-30" dirty="0">
                          <a:latin typeface="Times New Roman"/>
                          <a:cs typeface="Times New Roman"/>
                        </a:rPr>
                        <a:t> </a:t>
                      </a:r>
                      <a:r>
                        <a:rPr sz="1400" spc="-10" dirty="0">
                          <a:latin typeface="Times New Roman"/>
                          <a:cs typeface="Times New Roman"/>
                        </a:rPr>
                        <a:t>Regression,</a:t>
                      </a:r>
                      <a:endParaRPr sz="1400">
                        <a:latin typeface="Times New Roman"/>
                        <a:cs typeface="Times New Roman"/>
                      </a:endParaRPr>
                    </a:p>
                    <a:p>
                      <a:pPr marL="65405">
                        <a:lnSpc>
                          <a:spcPct val="100000"/>
                        </a:lnSpc>
                        <a:spcBef>
                          <a:spcPts val="120"/>
                        </a:spcBef>
                      </a:pPr>
                      <a:r>
                        <a:rPr sz="1400" dirty="0">
                          <a:latin typeface="Times New Roman"/>
                          <a:cs typeface="Times New Roman"/>
                        </a:rPr>
                        <a:t>and</a:t>
                      </a:r>
                      <a:r>
                        <a:rPr sz="1400" spc="-25" dirty="0">
                          <a:latin typeface="Times New Roman"/>
                          <a:cs typeface="Times New Roman"/>
                        </a:rPr>
                        <a:t> </a:t>
                      </a:r>
                      <a:r>
                        <a:rPr sz="1400" spc="-10" dirty="0">
                          <a:latin typeface="Times New Roman"/>
                          <a:cs typeface="Times New Roman"/>
                        </a:rPr>
                        <a:t>LASSO</a:t>
                      </a: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5405">
                        <a:lnSpc>
                          <a:spcPts val="1625"/>
                        </a:lnSpc>
                      </a:pPr>
                      <a:r>
                        <a:rPr sz="1400" spc="-10" dirty="0">
                          <a:latin typeface="Times New Roman"/>
                          <a:cs typeface="Times New Roman"/>
                        </a:rPr>
                        <a:t>91.39%</a:t>
                      </a: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07670">
                <a:tc>
                  <a:txBody>
                    <a:bodyPr/>
                    <a:lstStyle/>
                    <a:p>
                      <a:pPr marL="64769">
                        <a:lnSpc>
                          <a:spcPts val="1630"/>
                        </a:lnSpc>
                      </a:pPr>
                      <a:r>
                        <a:rPr sz="1400" b="1" dirty="0">
                          <a:latin typeface="Times New Roman"/>
                          <a:cs typeface="Times New Roman"/>
                        </a:rPr>
                        <a:t>Baniata</a:t>
                      </a:r>
                      <a:r>
                        <a:rPr sz="1400" b="1" spc="-45" dirty="0">
                          <a:latin typeface="Times New Roman"/>
                          <a:cs typeface="Times New Roman"/>
                        </a:rPr>
                        <a:t> </a:t>
                      </a:r>
                      <a:r>
                        <a:rPr sz="1400" b="1" dirty="0">
                          <a:latin typeface="Times New Roman"/>
                          <a:cs typeface="Times New Roman"/>
                        </a:rPr>
                        <a:t>et</a:t>
                      </a:r>
                      <a:r>
                        <a:rPr sz="1400" b="1" spc="-15" dirty="0">
                          <a:latin typeface="Times New Roman"/>
                          <a:cs typeface="Times New Roman"/>
                        </a:rPr>
                        <a:t> </a:t>
                      </a:r>
                      <a:r>
                        <a:rPr sz="1400" b="1" dirty="0">
                          <a:latin typeface="Times New Roman"/>
                          <a:cs typeface="Times New Roman"/>
                        </a:rPr>
                        <a:t>al., (2024)</a:t>
                      </a:r>
                      <a:r>
                        <a:rPr sz="1400" b="1" spc="-50" dirty="0">
                          <a:latin typeface="Times New Roman"/>
                          <a:cs typeface="Times New Roman"/>
                        </a:rPr>
                        <a:t> </a:t>
                      </a:r>
                      <a:r>
                        <a:rPr sz="1400" b="1" spc="-20" dirty="0">
                          <a:latin typeface="Times New Roman"/>
                          <a:cs typeface="Times New Roman"/>
                        </a:rPr>
                        <a:t>[21]</a:t>
                      </a: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5405">
                        <a:lnSpc>
                          <a:spcPts val="1630"/>
                        </a:lnSpc>
                      </a:pPr>
                      <a:r>
                        <a:rPr sz="1400" spc="-25" dirty="0">
                          <a:latin typeface="Times New Roman"/>
                          <a:cs typeface="Times New Roman"/>
                        </a:rPr>
                        <a:t>GRU</a:t>
                      </a: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5405">
                        <a:lnSpc>
                          <a:spcPts val="1630"/>
                        </a:lnSpc>
                      </a:pPr>
                      <a:r>
                        <a:rPr sz="1400" spc="-10" dirty="0">
                          <a:latin typeface="Times New Roman"/>
                          <a:cs typeface="Times New Roman"/>
                        </a:rPr>
                        <a:t>99.70%</a:t>
                      </a: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07670">
                <a:tc>
                  <a:txBody>
                    <a:bodyPr/>
                    <a:lstStyle/>
                    <a:p>
                      <a:pPr marL="64769">
                        <a:lnSpc>
                          <a:spcPts val="1630"/>
                        </a:lnSpc>
                      </a:pPr>
                      <a:r>
                        <a:rPr sz="1400" b="1" dirty="0">
                          <a:latin typeface="Times New Roman"/>
                          <a:cs typeface="Times New Roman"/>
                        </a:rPr>
                        <a:t>Nayak</a:t>
                      </a:r>
                      <a:r>
                        <a:rPr sz="1400" b="1" spc="-40" dirty="0">
                          <a:latin typeface="Times New Roman"/>
                          <a:cs typeface="Times New Roman"/>
                        </a:rPr>
                        <a:t> </a:t>
                      </a:r>
                      <a:r>
                        <a:rPr sz="1400" b="1" dirty="0">
                          <a:latin typeface="Times New Roman"/>
                          <a:cs typeface="Times New Roman"/>
                        </a:rPr>
                        <a:t>et al.,</a:t>
                      </a:r>
                      <a:r>
                        <a:rPr sz="1400" b="1" spc="-25" dirty="0">
                          <a:latin typeface="Times New Roman"/>
                          <a:cs typeface="Times New Roman"/>
                        </a:rPr>
                        <a:t> </a:t>
                      </a:r>
                      <a:r>
                        <a:rPr sz="1400" b="1" dirty="0">
                          <a:latin typeface="Times New Roman"/>
                          <a:cs typeface="Times New Roman"/>
                        </a:rPr>
                        <a:t>(2023)</a:t>
                      </a:r>
                      <a:r>
                        <a:rPr sz="1400" b="1" spc="-40" dirty="0">
                          <a:latin typeface="Times New Roman"/>
                          <a:cs typeface="Times New Roman"/>
                        </a:rPr>
                        <a:t> </a:t>
                      </a:r>
                      <a:r>
                        <a:rPr sz="1400" b="1" spc="-20" dirty="0">
                          <a:latin typeface="Times New Roman"/>
                          <a:cs typeface="Times New Roman"/>
                        </a:rPr>
                        <a:t>[24]</a:t>
                      </a: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5405">
                        <a:lnSpc>
                          <a:spcPts val="1630"/>
                        </a:lnSpc>
                      </a:pPr>
                      <a:r>
                        <a:rPr sz="1400" spc="-25" dirty="0">
                          <a:latin typeface="Times New Roman"/>
                          <a:cs typeface="Times New Roman"/>
                        </a:rPr>
                        <a:t>MLP</a:t>
                      </a: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5405">
                        <a:lnSpc>
                          <a:spcPts val="1630"/>
                        </a:lnSpc>
                      </a:pPr>
                      <a:r>
                        <a:rPr sz="1400" spc="-10" dirty="0">
                          <a:latin typeface="Times New Roman"/>
                          <a:cs typeface="Times New Roman"/>
                        </a:rPr>
                        <a:t>97.08%</a:t>
                      </a: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07670">
                <a:tc>
                  <a:txBody>
                    <a:bodyPr/>
                    <a:lstStyle/>
                    <a:p>
                      <a:pPr marL="64769">
                        <a:lnSpc>
                          <a:spcPts val="1630"/>
                        </a:lnSpc>
                      </a:pPr>
                      <a:r>
                        <a:rPr sz="1400" b="1" dirty="0">
                          <a:latin typeface="Times New Roman"/>
                          <a:cs typeface="Times New Roman"/>
                        </a:rPr>
                        <a:t>Korchi</a:t>
                      </a:r>
                      <a:r>
                        <a:rPr sz="1400" b="1" spc="-35" dirty="0">
                          <a:latin typeface="Times New Roman"/>
                          <a:cs typeface="Times New Roman"/>
                        </a:rPr>
                        <a:t> </a:t>
                      </a:r>
                      <a:r>
                        <a:rPr sz="1400" b="1" dirty="0">
                          <a:latin typeface="Times New Roman"/>
                          <a:cs typeface="Times New Roman"/>
                        </a:rPr>
                        <a:t>et</a:t>
                      </a:r>
                      <a:r>
                        <a:rPr sz="1400" b="1" spc="-5" dirty="0">
                          <a:latin typeface="Times New Roman"/>
                          <a:cs typeface="Times New Roman"/>
                        </a:rPr>
                        <a:t> </a:t>
                      </a:r>
                      <a:r>
                        <a:rPr sz="1400" b="1" dirty="0">
                          <a:latin typeface="Times New Roman"/>
                          <a:cs typeface="Times New Roman"/>
                        </a:rPr>
                        <a:t>al.,</a:t>
                      </a:r>
                      <a:r>
                        <a:rPr sz="1400" b="1" spc="-30" dirty="0">
                          <a:latin typeface="Times New Roman"/>
                          <a:cs typeface="Times New Roman"/>
                        </a:rPr>
                        <a:t> </a:t>
                      </a:r>
                      <a:r>
                        <a:rPr sz="1400" b="1" dirty="0">
                          <a:latin typeface="Times New Roman"/>
                          <a:cs typeface="Times New Roman"/>
                        </a:rPr>
                        <a:t>(2023)</a:t>
                      </a:r>
                      <a:r>
                        <a:rPr sz="1400" b="1" spc="-45" dirty="0">
                          <a:latin typeface="Times New Roman"/>
                          <a:cs typeface="Times New Roman"/>
                        </a:rPr>
                        <a:t> </a:t>
                      </a:r>
                      <a:r>
                        <a:rPr sz="1400" b="1" spc="-20" dirty="0">
                          <a:latin typeface="Times New Roman"/>
                          <a:cs typeface="Times New Roman"/>
                        </a:rPr>
                        <a:t>[25]</a:t>
                      </a: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5405">
                        <a:lnSpc>
                          <a:spcPts val="1630"/>
                        </a:lnSpc>
                      </a:pPr>
                      <a:r>
                        <a:rPr sz="1400" dirty="0">
                          <a:latin typeface="Times New Roman"/>
                          <a:cs typeface="Times New Roman"/>
                        </a:rPr>
                        <a:t>Deep</a:t>
                      </a:r>
                      <a:r>
                        <a:rPr sz="1400" spc="-30" dirty="0">
                          <a:latin typeface="Times New Roman"/>
                          <a:cs typeface="Times New Roman"/>
                        </a:rPr>
                        <a:t> </a:t>
                      </a:r>
                      <a:r>
                        <a:rPr sz="1400" dirty="0">
                          <a:latin typeface="Times New Roman"/>
                          <a:cs typeface="Times New Roman"/>
                        </a:rPr>
                        <a:t>Neural</a:t>
                      </a:r>
                      <a:r>
                        <a:rPr sz="1400" spc="-25" dirty="0">
                          <a:latin typeface="Times New Roman"/>
                          <a:cs typeface="Times New Roman"/>
                        </a:rPr>
                        <a:t> </a:t>
                      </a:r>
                      <a:r>
                        <a:rPr sz="1400" spc="-10" dirty="0">
                          <a:latin typeface="Times New Roman"/>
                          <a:cs typeface="Times New Roman"/>
                        </a:rPr>
                        <a:t>Network</a:t>
                      </a: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5405">
                        <a:lnSpc>
                          <a:spcPts val="1630"/>
                        </a:lnSpc>
                      </a:pPr>
                      <a:r>
                        <a:rPr sz="1400" spc="-10" dirty="0">
                          <a:latin typeface="Times New Roman"/>
                          <a:cs typeface="Times New Roman"/>
                        </a:rPr>
                        <a:t>99.97%</a:t>
                      </a: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619125">
                <a:tc>
                  <a:txBody>
                    <a:bodyPr/>
                    <a:lstStyle/>
                    <a:p>
                      <a:pPr marL="64769">
                        <a:lnSpc>
                          <a:spcPts val="1630"/>
                        </a:lnSpc>
                      </a:pPr>
                      <a:r>
                        <a:rPr sz="1400" b="1" spc="-30" dirty="0">
                          <a:latin typeface="Times New Roman"/>
                          <a:cs typeface="Times New Roman"/>
                        </a:rPr>
                        <a:t>Yağcı </a:t>
                      </a:r>
                      <a:r>
                        <a:rPr sz="1400" b="1" dirty="0">
                          <a:latin typeface="Times New Roman"/>
                          <a:cs typeface="Times New Roman"/>
                        </a:rPr>
                        <a:t>et</a:t>
                      </a:r>
                      <a:r>
                        <a:rPr sz="1400" b="1" spc="-15" dirty="0">
                          <a:latin typeface="Times New Roman"/>
                          <a:cs typeface="Times New Roman"/>
                        </a:rPr>
                        <a:t> </a:t>
                      </a:r>
                      <a:r>
                        <a:rPr sz="1400" b="1" dirty="0">
                          <a:latin typeface="Times New Roman"/>
                          <a:cs typeface="Times New Roman"/>
                        </a:rPr>
                        <a:t>al.,</a:t>
                      </a:r>
                      <a:r>
                        <a:rPr sz="1400" b="1" spc="-5" dirty="0">
                          <a:latin typeface="Times New Roman"/>
                          <a:cs typeface="Times New Roman"/>
                        </a:rPr>
                        <a:t> </a:t>
                      </a:r>
                      <a:r>
                        <a:rPr sz="1400" b="1" dirty="0">
                          <a:latin typeface="Times New Roman"/>
                          <a:cs typeface="Times New Roman"/>
                        </a:rPr>
                        <a:t>(2022)</a:t>
                      </a:r>
                      <a:r>
                        <a:rPr sz="1400" b="1" spc="-55" dirty="0">
                          <a:latin typeface="Times New Roman"/>
                          <a:cs typeface="Times New Roman"/>
                        </a:rPr>
                        <a:t> </a:t>
                      </a:r>
                      <a:r>
                        <a:rPr sz="1400" b="1" spc="-20" dirty="0">
                          <a:latin typeface="Times New Roman"/>
                          <a:cs typeface="Times New Roman"/>
                        </a:rPr>
                        <a:t>[26]</a:t>
                      </a: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5405">
                        <a:lnSpc>
                          <a:spcPts val="1630"/>
                        </a:lnSpc>
                      </a:pPr>
                      <a:r>
                        <a:rPr sz="1400" dirty="0">
                          <a:latin typeface="Times New Roman"/>
                          <a:cs typeface="Times New Roman"/>
                        </a:rPr>
                        <a:t>Random</a:t>
                      </a:r>
                      <a:r>
                        <a:rPr sz="1400" spc="-60" dirty="0">
                          <a:latin typeface="Times New Roman"/>
                          <a:cs typeface="Times New Roman"/>
                        </a:rPr>
                        <a:t> </a:t>
                      </a:r>
                      <a:r>
                        <a:rPr sz="1400" dirty="0">
                          <a:latin typeface="Times New Roman"/>
                          <a:cs typeface="Times New Roman"/>
                        </a:rPr>
                        <a:t>Forest,</a:t>
                      </a:r>
                      <a:r>
                        <a:rPr sz="1400" spc="-50" dirty="0">
                          <a:latin typeface="Times New Roman"/>
                          <a:cs typeface="Times New Roman"/>
                        </a:rPr>
                        <a:t> </a:t>
                      </a:r>
                      <a:r>
                        <a:rPr sz="1400" dirty="0">
                          <a:latin typeface="Times New Roman"/>
                          <a:cs typeface="Times New Roman"/>
                        </a:rPr>
                        <a:t>SVM,</a:t>
                      </a:r>
                      <a:r>
                        <a:rPr sz="1400" spc="-25" dirty="0">
                          <a:latin typeface="Times New Roman"/>
                          <a:cs typeface="Times New Roman"/>
                        </a:rPr>
                        <a:t> </a:t>
                      </a:r>
                      <a:r>
                        <a:rPr sz="1400" spc="-10" dirty="0">
                          <a:latin typeface="Times New Roman"/>
                          <a:cs typeface="Times New Roman"/>
                        </a:rPr>
                        <a:t>Logistic</a:t>
                      </a:r>
                      <a:endParaRPr sz="1400">
                        <a:latin typeface="Times New Roman"/>
                        <a:cs typeface="Times New Roman"/>
                      </a:endParaRPr>
                    </a:p>
                    <a:p>
                      <a:pPr marL="65405">
                        <a:lnSpc>
                          <a:spcPct val="100000"/>
                        </a:lnSpc>
                        <a:spcBef>
                          <a:spcPts val="120"/>
                        </a:spcBef>
                      </a:pPr>
                      <a:r>
                        <a:rPr sz="1400" spc="-10" dirty="0">
                          <a:latin typeface="Times New Roman"/>
                          <a:cs typeface="Times New Roman"/>
                        </a:rPr>
                        <a:t>Regression,</a:t>
                      </a:r>
                      <a:r>
                        <a:rPr sz="1400" spc="-55" dirty="0">
                          <a:latin typeface="Times New Roman"/>
                          <a:cs typeface="Times New Roman"/>
                        </a:rPr>
                        <a:t> </a:t>
                      </a:r>
                      <a:r>
                        <a:rPr sz="1400" dirty="0">
                          <a:latin typeface="Times New Roman"/>
                          <a:cs typeface="Times New Roman"/>
                        </a:rPr>
                        <a:t>Naïve</a:t>
                      </a:r>
                      <a:r>
                        <a:rPr sz="1400" spc="-15" dirty="0">
                          <a:latin typeface="Times New Roman"/>
                          <a:cs typeface="Times New Roman"/>
                        </a:rPr>
                        <a:t> </a:t>
                      </a:r>
                      <a:r>
                        <a:rPr sz="1400" dirty="0">
                          <a:latin typeface="Times New Roman"/>
                          <a:cs typeface="Times New Roman"/>
                        </a:rPr>
                        <a:t>Bayes,</a:t>
                      </a:r>
                      <a:r>
                        <a:rPr sz="1400" spc="15" dirty="0">
                          <a:latin typeface="Times New Roman"/>
                          <a:cs typeface="Times New Roman"/>
                        </a:rPr>
                        <a:t> </a:t>
                      </a:r>
                      <a:r>
                        <a:rPr sz="1400" spc="-25" dirty="0">
                          <a:latin typeface="Times New Roman"/>
                          <a:cs typeface="Times New Roman"/>
                        </a:rPr>
                        <a:t>KNN</a:t>
                      </a: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5405">
                        <a:lnSpc>
                          <a:spcPts val="1630"/>
                        </a:lnSpc>
                      </a:pPr>
                      <a:r>
                        <a:rPr sz="1400" spc="-25" dirty="0">
                          <a:latin typeface="Times New Roman"/>
                          <a:cs typeface="Times New Roman"/>
                        </a:rPr>
                        <a:t>75%</a:t>
                      </a: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619125">
                <a:tc>
                  <a:txBody>
                    <a:bodyPr/>
                    <a:lstStyle/>
                    <a:p>
                      <a:pPr marL="67945">
                        <a:lnSpc>
                          <a:spcPts val="1630"/>
                        </a:lnSpc>
                      </a:pPr>
                      <a:r>
                        <a:rPr sz="1400" b="1" dirty="0">
                          <a:latin typeface="Times New Roman"/>
                          <a:cs typeface="Times New Roman"/>
                        </a:rPr>
                        <a:t>Olabanjo</a:t>
                      </a:r>
                      <a:r>
                        <a:rPr sz="1400" b="1" spc="-45" dirty="0">
                          <a:latin typeface="Times New Roman"/>
                          <a:cs typeface="Times New Roman"/>
                        </a:rPr>
                        <a:t> </a:t>
                      </a:r>
                      <a:r>
                        <a:rPr sz="1400" b="1" dirty="0">
                          <a:latin typeface="Times New Roman"/>
                          <a:cs typeface="Times New Roman"/>
                        </a:rPr>
                        <a:t>et al.,</a:t>
                      </a:r>
                      <a:r>
                        <a:rPr sz="1400" b="1" spc="-25" dirty="0">
                          <a:latin typeface="Times New Roman"/>
                          <a:cs typeface="Times New Roman"/>
                        </a:rPr>
                        <a:t> </a:t>
                      </a:r>
                      <a:r>
                        <a:rPr sz="1400" b="1" dirty="0">
                          <a:latin typeface="Times New Roman"/>
                          <a:cs typeface="Times New Roman"/>
                        </a:rPr>
                        <a:t>(2022)</a:t>
                      </a:r>
                      <a:r>
                        <a:rPr sz="1400" b="1" spc="-50" dirty="0">
                          <a:latin typeface="Times New Roman"/>
                          <a:cs typeface="Times New Roman"/>
                        </a:rPr>
                        <a:t> </a:t>
                      </a:r>
                      <a:r>
                        <a:rPr sz="1400" b="1" spc="-20" dirty="0">
                          <a:latin typeface="Times New Roman"/>
                          <a:cs typeface="Times New Roman"/>
                        </a:rPr>
                        <a:t>[28]</a:t>
                      </a: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9215">
                        <a:lnSpc>
                          <a:spcPts val="1630"/>
                        </a:lnSpc>
                      </a:pPr>
                      <a:r>
                        <a:rPr sz="1400" spc="-10" dirty="0">
                          <a:latin typeface="Times New Roman"/>
                          <a:cs typeface="Times New Roman"/>
                        </a:rPr>
                        <a:t>RBFNN</a:t>
                      </a: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9215">
                        <a:lnSpc>
                          <a:spcPts val="1630"/>
                        </a:lnSpc>
                      </a:pPr>
                      <a:r>
                        <a:rPr sz="1400" spc="-10" dirty="0">
                          <a:latin typeface="Times New Roman"/>
                          <a:cs typeface="Times New Roman"/>
                        </a:rPr>
                        <a:t>86.59%</a:t>
                      </a: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619125">
                <a:tc>
                  <a:txBody>
                    <a:bodyPr/>
                    <a:lstStyle/>
                    <a:p>
                      <a:pPr marL="67945">
                        <a:lnSpc>
                          <a:spcPts val="1630"/>
                        </a:lnSpc>
                      </a:pPr>
                      <a:r>
                        <a:rPr sz="1400" b="1" dirty="0">
                          <a:latin typeface="Times New Roman"/>
                          <a:cs typeface="Times New Roman"/>
                        </a:rPr>
                        <a:t>Ojajuni</a:t>
                      </a:r>
                      <a:r>
                        <a:rPr sz="1400" b="1" spc="-5" dirty="0">
                          <a:latin typeface="Times New Roman"/>
                          <a:cs typeface="Times New Roman"/>
                        </a:rPr>
                        <a:t> </a:t>
                      </a:r>
                      <a:r>
                        <a:rPr sz="1400" b="1" dirty="0">
                          <a:latin typeface="Times New Roman"/>
                          <a:cs typeface="Times New Roman"/>
                        </a:rPr>
                        <a:t>et</a:t>
                      </a:r>
                      <a:r>
                        <a:rPr sz="1400" b="1" spc="-50" dirty="0">
                          <a:latin typeface="Times New Roman"/>
                          <a:cs typeface="Times New Roman"/>
                        </a:rPr>
                        <a:t> </a:t>
                      </a:r>
                      <a:r>
                        <a:rPr sz="1400" b="1" dirty="0">
                          <a:latin typeface="Times New Roman"/>
                          <a:cs typeface="Times New Roman"/>
                        </a:rPr>
                        <a:t>al., (2021)</a:t>
                      </a:r>
                      <a:r>
                        <a:rPr sz="1400" b="1" spc="-50" dirty="0">
                          <a:latin typeface="Times New Roman"/>
                          <a:cs typeface="Times New Roman"/>
                        </a:rPr>
                        <a:t> </a:t>
                      </a:r>
                      <a:r>
                        <a:rPr sz="1400" b="1" spc="-20" dirty="0">
                          <a:latin typeface="Times New Roman"/>
                          <a:cs typeface="Times New Roman"/>
                        </a:rPr>
                        <a:t>[29]</a:t>
                      </a: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9215">
                        <a:lnSpc>
                          <a:spcPts val="1630"/>
                        </a:lnSpc>
                      </a:pPr>
                      <a:r>
                        <a:rPr sz="1400" spc="-10" dirty="0">
                          <a:latin typeface="Times New Roman"/>
                          <a:cs typeface="Times New Roman"/>
                        </a:rPr>
                        <a:t>XGBoost</a:t>
                      </a: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9215">
                        <a:lnSpc>
                          <a:spcPts val="1630"/>
                        </a:lnSpc>
                      </a:pPr>
                      <a:r>
                        <a:rPr sz="1400" spc="-10" dirty="0">
                          <a:latin typeface="Times New Roman"/>
                          <a:cs typeface="Times New Roman"/>
                        </a:rPr>
                        <a:t>97.12%</a:t>
                      </a: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619125">
                <a:tc>
                  <a:txBody>
                    <a:bodyPr/>
                    <a:lstStyle/>
                    <a:p>
                      <a:pPr marL="67945">
                        <a:lnSpc>
                          <a:spcPts val="1635"/>
                        </a:lnSpc>
                      </a:pPr>
                      <a:r>
                        <a:rPr sz="1400" b="1" dirty="0">
                          <a:latin typeface="Times New Roman"/>
                          <a:cs typeface="Times New Roman"/>
                        </a:rPr>
                        <a:t>Aslam</a:t>
                      </a:r>
                      <a:r>
                        <a:rPr sz="1400" b="1" spc="-30" dirty="0">
                          <a:latin typeface="Times New Roman"/>
                          <a:cs typeface="Times New Roman"/>
                        </a:rPr>
                        <a:t> </a:t>
                      </a:r>
                      <a:r>
                        <a:rPr sz="1400" b="1" dirty="0">
                          <a:latin typeface="Times New Roman"/>
                          <a:cs typeface="Times New Roman"/>
                        </a:rPr>
                        <a:t>et al.,</a:t>
                      </a:r>
                      <a:r>
                        <a:rPr sz="1400" b="1" spc="-25" dirty="0">
                          <a:latin typeface="Times New Roman"/>
                          <a:cs typeface="Times New Roman"/>
                        </a:rPr>
                        <a:t> </a:t>
                      </a:r>
                      <a:r>
                        <a:rPr sz="1400" b="1" dirty="0">
                          <a:latin typeface="Times New Roman"/>
                          <a:cs typeface="Times New Roman"/>
                        </a:rPr>
                        <a:t>(2021)</a:t>
                      </a:r>
                      <a:r>
                        <a:rPr sz="1400" b="1" spc="-50" dirty="0">
                          <a:latin typeface="Times New Roman"/>
                          <a:cs typeface="Times New Roman"/>
                        </a:rPr>
                        <a:t> </a:t>
                      </a:r>
                      <a:r>
                        <a:rPr sz="1400" b="1" spc="-20" dirty="0">
                          <a:latin typeface="Times New Roman"/>
                          <a:cs typeface="Times New Roman"/>
                        </a:rPr>
                        <a:t>[32]</a:t>
                      </a: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9215">
                        <a:lnSpc>
                          <a:spcPts val="1635"/>
                        </a:lnSpc>
                      </a:pPr>
                      <a:r>
                        <a:rPr sz="1400" dirty="0">
                          <a:latin typeface="Times New Roman"/>
                          <a:cs typeface="Times New Roman"/>
                        </a:rPr>
                        <a:t>Deep</a:t>
                      </a:r>
                      <a:r>
                        <a:rPr sz="1400" spc="-35" dirty="0">
                          <a:latin typeface="Times New Roman"/>
                          <a:cs typeface="Times New Roman"/>
                        </a:rPr>
                        <a:t> </a:t>
                      </a:r>
                      <a:r>
                        <a:rPr sz="1400" dirty="0">
                          <a:latin typeface="Times New Roman"/>
                          <a:cs typeface="Times New Roman"/>
                        </a:rPr>
                        <a:t>Learning</a:t>
                      </a:r>
                      <a:r>
                        <a:rPr sz="1400" spc="-55" dirty="0">
                          <a:latin typeface="Times New Roman"/>
                          <a:cs typeface="Times New Roman"/>
                        </a:rPr>
                        <a:t> </a:t>
                      </a:r>
                      <a:r>
                        <a:rPr sz="1400" dirty="0">
                          <a:latin typeface="Times New Roman"/>
                          <a:cs typeface="Times New Roman"/>
                        </a:rPr>
                        <a:t>(SMOTE:</a:t>
                      </a:r>
                      <a:r>
                        <a:rPr sz="1400" spc="-35" dirty="0">
                          <a:latin typeface="Times New Roman"/>
                          <a:cs typeface="Times New Roman"/>
                        </a:rPr>
                        <a:t> </a:t>
                      </a:r>
                      <a:r>
                        <a:rPr sz="1400" spc="-10" dirty="0">
                          <a:latin typeface="Times New Roman"/>
                          <a:cs typeface="Times New Roman"/>
                        </a:rPr>
                        <a:t>synthetic</a:t>
                      </a:r>
                      <a:endParaRPr sz="1400">
                        <a:latin typeface="Times New Roman"/>
                        <a:cs typeface="Times New Roman"/>
                      </a:endParaRPr>
                    </a:p>
                    <a:p>
                      <a:pPr marL="69215">
                        <a:lnSpc>
                          <a:spcPct val="100000"/>
                        </a:lnSpc>
                        <a:spcBef>
                          <a:spcPts val="120"/>
                        </a:spcBef>
                      </a:pPr>
                      <a:r>
                        <a:rPr sz="1400" dirty="0">
                          <a:latin typeface="Times New Roman"/>
                          <a:cs typeface="Times New Roman"/>
                        </a:rPr>
                        <a:t>minority</a:t>
                      </a:r>
                      <a:r>
                        <a:rPr sz="1400" spc="-75" dirty="0">
                          <a:latin typeface="Times New Roman"/>
                          <a:cs typeface="Times New Roman"/>
                        </a:rPr>
                        <a:t> </a:t>
                      </a:r>
                      <a:r>
                        <a:rPr sz="1400" dirty="0">
                          <a:latin typeface="Times New Roman"/>
                          <a:cs typeface="Times New Roman"/>
                        </a:rPr>
                        <a:t>oversampling</a:t>
                      </a:r>
                      <a:r>
                        <a:rPr sz="1400" spc="-60" dirty="0">
                          <a:latin typeface="Times New Roman"/>
                          <a:cs typeface="Times New Roman"/>
                        </a:rPr>
                        <a:t> </a:t>
                      </a:r>
                      <a:r>
                        <a:rPr sz="1400" spc="-10" dirty="0">
                          <a:latin typeface="Times New Roman"/>
                          <a:cs typeface="Times New Roman"/>
                        </a:rPr>
                        <a:t>technique)</a:t>
                      </a: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9215">
                        <a:lnSpc>
                          <a:spcPts val="1635"/>
                        </a:lnSpc>
                      </a:pPr>
                      <a:r>
                        <a:rPr sz="1400" spc="-10" dirty="0">
                          <a:latin typeface="Times New Roman"/>
                          <a:cs typeface="Times New Roman"/>
                        </a:rPr>
                        <a:t>96.4%</a:t>
                      </a: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Tree>
    <p:extLst>
      <p:ext uri="{BB962C8B-B14F-4D97-AF65-F5344CB8AC3E}">
        <p14:creationId xmlns="" xmlns:p14="http://schemas.microsoft.com/office/powerpoint/2010/main" val="8391872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79;p25">
            <a:extLst>
              <a:ext uri="{FF2B5EF4-FFF2-40B4-BE49-F238E27FC236}">
                <a16:creationId xmlns="" xmlns:a16="http://schemas.microsoft.com/office/drawing/2014/main" id="{776DA1DE-5E6F-A0BB-7874-52F9D0D8B73A}"/>
              </a:ext>
            </a:extLst>
          </p:cNvPr>
          <p:cNvSpPr txBox="1"/>
          <p:nvPr/>
        </p:nvSpPr>
        <p:spPr>
          <a:xfrm>
            <a:off x="445660" y="270552"/>
            <a:ext cx="11218020" cy="694293"/>
          </a:xfrm>
          <a:prstGeom prst="rect">
            <a:avLst/>
          </a:prstGeom>
          <a:noFill/>
          <a:ln>
            <a:noFill/>
          </a:ln>
        </p:spPr>
        <p:txBody>
          <a:bodyPr spcFirstLastPara="1" wrap="square" lIns="0" tIns="0" rIns="0" bIns="0" anchor="t" anchorCtr="0">
            <a:spAutoFit/>
          </a:bodyPr>
          <a:lstStyle/>
          <a:p>
            <a:pPr>
              <a:lnSpc>
                <a:spcPct val="94416"/>
              </a:lnSpc>
            </a:pPr>
            <a:r>
              <a:rPr lang="en-US" sz="2400" b="1" dirty="0" smtClean="0">
                <a:solidFill>
                  <a:srgbClr val="EB283F"/>
                </a:solidFill>
                <a:latin typeface="Montserrat"/>
                <a:ea typeface="Montserrat"/>
                <a:cs typeface="Montserrat"/>
                <a:sym typeface="Montserrat"/>
              </a:rPr>
              <a:t>Analysis of machine learning techniques for Student performance predictions using Graph</a:t>
            </a:r>
            <a:endParaRPr lang="en-US" sz="2400" dirty="0">
              <a:solidFill>
                <a:srgbClr val="EB283F"/>
              </a:solidFill>
            </a:endParaRPr>
          </a:p>
        </p:txBody>
      </p:sp>
      <p:pic>
        <p:nvPicPr>
          <p:cNvPr id="30722" name="Picture 2"/>
          <p:cNvPicPr>
            <a:picLocks noChangeAspect="1" noChangeArrowheads="1"/>
          </p:cNvPicPr>
          <p:nvPr/>
        </p:nvPicPr>
        <p:blipFill>
          <a:blip r:embed="rId2"/>
          <a:srcRect/>
          <a:stretch>
            <a:fillRect/>
          </a:stretch>
        </p:blipFill>
        <p:spPr bwMode="auto">
          <a:xfrm>
            <a:off x="467360" y="981709"/>
            <a:ext cx="9621520" cy="5019645"/>
          </a:xfrm>
          <a:prstGeom prst="rect">
            <a:avLst/>
          </a:prstGeom>
          <a:noFill/>
          <a:ln w="9525">
            <a:noFill/>
            <a:miter lim="800000"/>
            <a:headEnd/>
            <a:tailEnd/>
          </a:ln>
          <a:effectLst/>
        </p:spPr>
      </p:pic>
      <p:sp>
        <p:nvSpPr>
          <p:cNvPr id="5" name="object 3"/>
          <p:cNvSpPr txBox="1"/>
          <p:nvPr/>
        </p:nvSpPr>
        <p:spPr>
          <a:xfrm>
            <a:off x="485139" y="5935217"/>
            <a:ext cx="10680701" cy="750847"/>
          </a:xfrm>
          <a:prstGeom prst="rect">
            <a:avLst/>
          </a:prstGeom>
        </p:spPr>
        <p:txBody>
          <a:bodyPr vert="horz" wrap="square" lIns="0" tIns="12065" rIns="0" bIns="0" rtlCol="0">
            <a:spAutoFit/>
          </a:bodyPr>
          <a:lstStyle/>
          <a:p>
            <a:pPr marL="12700" marR="5080" algn="just">
              <a:lnSpc>
                <a:spcPct val="100000"/>
              </a:lnSpc>
              <a:spcBef>
                <a:spcPts val="95"/>
              </a:spcBef>
            </a:pPr>
            <a:r>
              <a:rPr sz="1600" dirty="0">
                <a:latin typeface="Calibri"/>
                <a:cs typeface="Calibri"/>
              </a:rPr>
              <a:t>shows</a:t>
            </a:r>
            <a:r>
              <a:rPr sz="1600" spc="15" dirty="0">
                <a:latin typeface="Calibri"/>
                <a:cs typeface="Calibri"/>
              </a:rPr>
              <a:t> </a:t>
            </a:r>
            <a:r>
              <a:rPr sz="1600" dirty="0">
                <a:latin typeface="Calibri"/>
                <a:cs typeface="Calibri"/>
              </a:rPr>
              <a:t>accuracy</a:t>
            </a:r>
            <a:r>
              <a:rPr sz="1600" spc="25" dirty="0">
                <a:latin typeface="Calibri"/>
                <a:cs typeface="Calibri"/>
              </a:rPr>
              <a:t> </a:t>
            </a:r>
            <a:r>
              <a:rPr sz="1600" dirty="0">
                <a:latin typeface="Calibri"/>
                <a:cs typeface="Calibri"/>
              </a:rPr>
              <a:t>differences</a:t>
            </a:r>
            <a:r>
              <a:rPr sz="1600" spc="25" dirty="0">
                <a:latin typeface="Calibri"/>
                <a:cs typeface="Calibri"/>
              </a:rPr>
              <a:t> </a:t>
            </a:r>
            <a:r>
              <a:rPr sz="1600" dirty="0">
                <a:latin typeface="Calibri"/>
                <a:cs typeface="Calibri"/>
              </a:rPr>
              <a:t>between</a:t>
            </a:r>
            <a:r>
              <a:rPr sz="1600" spc="30" dirty="0">
                <a:latin typeface="Calibri"/>
                <a:cs typeface="Calibri"/>
              </a:rPr>
              <a:t> </a:t>
            </a:r>
            <a:r>
              <a:rPr sz="1600" dirty="0">
                <a:latin typeface="Calibri"/>
                <a:cs typeface="Calibri"/>
              </a:rPr>
              <a:t>different</a:t>
            </a:r>
            <a:r>
              <a:rPr sz="1600" spc="25" dirty="0">
                <a:latin typeface="Calibri"/>
                <a:cs typeface="Calibri"/>
              </a:rPr>
              <a:t> </a:t>
            </a:r>
            <a:r>
              <a:rPr sz="1600" dirty="0">
                <a:latin typeface="Calibri"/>
                <a:cs typeface="Calibri"/>
              </a:rPr>
              <a:t>machine</a:t>
            </a:r>
            <a:r>
              <a:rPr sz="1600" spc="15" dirty="0">
                <a:latin typeface="Calibri"/>
                <a:cs typeface="Calibri"/>
              </a:rPr>
              <a:t> </a:t>
            </a:r>
            <a:r>
              <a:rPr sz="1600" dirty="0">
                <a:latin typeface="Calibri"/>
                <a:cs typeface="Calibri"/>
              </a:rPr>
              <a:t>learning</a:t>
            </a:r>
            <a:r>
              <a:rPr sz="1600" spc="25" dirty="0">
                <a:latin typeface="Calibri"/>
                <a:cs typeface="Calibri"/>
              </a:rPr>
              <a:t> </a:t>
            </a:r>
            <a:r>
              <a:rPr sz="1600" dirty="0">
                <a:latin typeface="Calibri"/>
                <a:cs typeface="Calibri"/>
              </a:rPr>
              <a:t>techniques</a:t>
            </a:r>
            <a:r>
              <a:rPr sz="1600" spc="25" dirty="0">
                <a:latin typeface="Calibri"/>
                <a:cs typeface="Calibri"/>
              </a:rPr>
              <a:t> </a:t>
            </a:r>
            <a:r>
              <a:rPr sz="1600" dirty="0">
                <a:latin typeface="Calibri"/>
                <a:cs typeface="Calibri"/>
              </a:rPr>
              <a:t>that</a:t>
            </a:r>
            <a:r>
              <a:rPr sz="1600" spc="25" dirty="0">
                <a:latin typeface="Calibri"/>
                <a:cs typeface="Calibri"/>
              </a:rPr>
              <a:t> </a:t>
            </a:r>
            <a:r>
              <a:rPr sz="1600" dirty="0">
                <a:latin typeface="Calibri"/>
                <a:cs typeface="Calibri"/>
              </a:rPr>
              <a:t>were</a:t>
            </a:r>
            <a:r>
              <a:rPr sz="1600" spc="20" dirty="0">
                <a:latin typeface="Calibri"/>
                <a:cs typeface="Calibri"/>
              </a:rPr>
              <a:t> </a:t>
            </a:r>
            <a:r>
              <a:rPr sz="1600" dirty="0">
                <a:latin typeface="Calibri"/>
                <a:cs typeface="Calibri"/>
              </a:rPr>
              <a:t>applied</a:t>
            </a:r>
            <a:r>
              <a:rPr sz="1600" spc="25" dirty="0">
                <a:latin typeface="Calibri"/>
                <a:cs typeface="Calibri"/>
              </a:rPr>
              <a:t> </a:t>
            </a:r>
            <a:r>
              <a:rPr sz="1600" spc="-25" dirty="0">
                <a:latin typeface="Calibri"/>
                <a:cs typeface="Calibri"/>
              </a:rPr>
              <a:t>to </a:t>
            </a:r>
            <a:r>
              <a:rPr sz="1600" dirty="0">
                <a:latin typeface="Calibri"/>
                <a:cs typeface="Calibri"/>
              </a:rPr>
              <a:t>predict</a:t>
            </a:r>
            <a:r>
              <a:rPr sz="1600" spc="200" dirty="0">
                <a:latin typeface="Calibri"/>
                <a:cs typeface="Calibri"/>
              </a:rPr>
              <a:t> </a:t>
            </a:r>
            <a:r>
              <a:rPr sz="1600" dirty="0">
                <a:latin typeface="Calibri"/>
                <a:cs typeface="Calibri"/>
              </a:rPr>
              <a:t>the</a:t>
            </a:r>
            <a:r>
              <a:rPr sz="1600" spc="200" dirty="0">
                <a:latin typeface="Calibri"/>
                <a:cs typeface="Calibri"/>
              </a:rPr>
              <a:t> </a:t>
            </a:r>
            <a:r>
              <a:rPr sz="1600" dirty="0">
                <a:latin typeface="Calibri"/>
                <a:cs typeface="Calibri"/>
              </a:rPr>
              <a:t>academic</a:t>
            </a:r>
            <a:r>
              <a:rPr sz="1600" spc="195" dirty="0">
                <a:latin typeface="Calibri"/>
                <a:cs typeface="Calibri"/>
              </a:rPr>
              <a:t> </a:t>
            </a:r>
            <a:r>
              <a:rPr sz="1600" dirty="0">
                <a:latin typeface="Calibri"/>
                <a:cs typeface="Calibri"/>
              </a:rPr>
              <a:t>performance</a:t>
            </a:r>
            <a:r>
              <a:rPr sz="1600" spc="210" dirty="0">
                <a:latin typeface="Calibri"/>
                <a:cs typeface="Calibri"/>
              </a:rPr>
              <a:t> </a:t>
            </a:r>
            <a:r>
              <a:rPr sz="1600" dirty="0">
                <a:latin typeface="Calibri"/>
                <a:cs typeface="Calibri"/>
              </a:rPr>
              <a:t>of</a:t>
            </a:r>
            <a:r>
              <a:rPr sz="1600" spc="204" dirty="0">
                <a:latin typeface="Calibri"/>
                <a:cs typeface="Calibri"/>
              </a:rPr>
              <a:t> </a:t>
            </a:r>
            <a:r>
              <a:rPr sz="1600" dirty="0">
                <a:latin typeface="Calibri"/>
                <a:cs typeface="Calibri"/>
              </a:rPr>
              <a:t>students.</a:t>
            </a:r>
            <a:r>
              <a:rPr sz="1600" spc="204" dirty="0">
                <a:latin typeface="Calibri"/>
                <a:cs typeface="Calibri"/>
              </a:rPr>
              <a:t> </a:t>
            </a:r>
            <a:r>
              <a:rPr sz="1600" dirty="0">
                <a:latin typeface="Calibri"/>
                <a:cs typeface="Calibri"/>
              </a:rPr>
              <a:t>This</a:t>
            </a:r>
            <a:r>
              <a:rPr sz="1600" spc="185" dirty="0">
                <a:latin typeface="Calibri"/>
                <a:cs typeface="Calibri"/>
              </a:rPr>
              <a:t> </a:t>
            </a:r>
            <a:r>
              <a:rPr sz="1600" dirty="0">
                <a:latin typeface="Calibri"/>
                <a:cs typeface="Calibri"/>
              </a:rPr>
              <a:t>graph</a:t>
            </a:r>
            <a:r>
              <a:rPr sz="1600" spc="200" dirty="0">
                <a:latin typeface="Calibri"/>
                <a:cs typeface="Calibri"/>
              </a:rPr>
              <a:t> </a:t>
            </a:r>
            <a:r>
              <a:rPr sz="1600" dirty="0">
                <a:latin typeface="Calibri"/>
                <a:cs typeface="Calibri"/>
              </a:rPr>
              <a:t>represents</a:t>
            </a:r>
            <a:r>
              <a:rPr sz="1600" spc="220" dirty="0">
                <a:latin typeface="Calibri"/>
                <a:cs typeface="Calibri"/>
              </a:rPr>
              <a:t> </a:t>
            </a:r>
            <a:r>
              <a:rPr sz="1600" dirty="0">
                <a:latin typeface="Calibri"/>
                <a:cs typeface="Calibri"/>
              </a:rPr>
              <a:t>a</a:t>
            </a:r>
            <a:r>
              <a:rPr sz="1600" spc="200" dirty="0">
                <a:latin typeface="Calibri"/>
                <a:cs typeface="Calibri"/>
              </a:rPr>
              <a:t> </a:t>
            </a:r>
            <a:r>
              <a:rPr sz="1600" dirty="0">
                <a:latin typeface="Calibri"/>
                <a:cs typeface="Calibri"/>
              </a:rPr>
              <a:t>comparison</a:t>
            </a:r>
            <a:r>
              <a:rPr sz="1600" spc="204" dirty="0">
                <a:latin typeface="Calibri"/>
                <a:cs typeface="Calibri"/>
              </a:rPr>
              <a:t> </a:t>
            </a:r>
            <a:r>
              <a:rPr sz="1600" dirty="0">
                <a:latin typeface="Calibri"/>
                <a:cs typeface="Calibri"/>
              </a:rPr>
              <a:t>based</a:t>
            </a:r>
            <a:r>
              <a:rPr sz="1600" spc="204" dirty="0">
                <a:latin typeface="Calibri"/>
                <a:cs typeface="Calibri"/>
              </a:rPr>
              <a:t> </a:t>
            </a:r>
            <a:r>
              <a:rPr sz="1600" spc="-25" dirty="0">
                <a:latin typeface="Calibri"/>
                <a:cs typeface="Calibri"/>
              </a:rPr>
              <a:t>on </a:t>
            </a:r>
            <a:r>
              <a:rPr sz="1600" dirty="0">
                <a:latin typeface="Calibri"/>
                <a:cs typeface="Calibri"/>
              </a:rPr>
              <a:t>accuracy</a:t>
            </a:r>
            <a:r>
              <a:rPr sz="1600" spc="130" dirty="0">
                <a:latin typeface="Calibri"/>
                <a:cs typeface="Calibri"/>
              </a:rPr>
              <a:t>  </a:t>
            </a:r>
            <a:r>
              <a:rPr sz="1600" dirty="0">
                <a:latin typeface="Calibri"/>
                <a:cs typeface="Calibri"/>
              </a:rPr>
              <a:t>of</a:t>
            </a:r>
            <a:r>
              <a:rPr sz="1600" spc="125" dirty="0">
                <a:latin typeface="Calibri"/>
                <a:cs typeface="Calibri"/>
              </a:rPr>
              <a:t>  </a:t>
            </a:r>
            <a:r>
              <a:rPr sz="1600" dirty="0">
                <a:latin typeface="Calibri"/>
                <a:cs typeface="Calibri"/>
              </a:rPr>
              <a:t>the</a:t>
            </a:r>
            <a:r>
              <a:rPr sz="1600" spc="135" dirty="0">
                <a:latin typeface="Calibri"/>
                <a:cs typeface="Calibri"/>
              </a:rPr>
              <a:t>  </a:t>
            </a:r>
            <a:r>
              <a:rPr sz="1600" dirty="0">
                <a:latin typeface="Calibri"/>
                <a:cs typeface="Calibri"/>
              </a:rPr>
              <a:t>several</a:t>
            </a:r>
            <a:r>
              <a:rPr sz="1600" spc="130" dirty="0">
                <a:latin typeface="Calibri"/>
                <a:cs typeface="Calibri"/>
              </a:rPr>
              <a:t>  </a:t>
            </a:r>
            <a:r>
              <a:rPr sz="1600" dirty="0">
                <a:latin typeface="Calibri"/>
                <a:cs typeface="Calibri"/>
              </a:rPr>
              <a:t>literatures</a:t>
            </a:r>
            <a:r>
              <a:rPr sz="1600" spc="125" dirty="0">
                <a:latin typeface="Calibri"/>
                <a:cs typeface="Calibri"/>
              </a:rPr>
              <a:t>  </a:t>
            </a:r>
            <a:r>
              <a:rPr sz="1600" dirty="0">
                <a:latin typeface="Calibri"/>
                <a:cs typeface="Calibri"/>
              </a:rPr>
              <a:t>which</a:t>
            </a:r>
            <a:r>
              <a:rPr sz="1600" spc="125" dirty="0">
                <a:latin typeface="Calibri"/>
                <a:cs typeface="Calibri"/>
              </a:rPr>
              <a:t>  </a:t>
            </a:r>
            <a:r>
              <a:rPr sz="1600" dirty="0">
                <a:latin typeface="Calibri"/>
                <a:cs typeface="Calibri"/>
              </a:rPr>
              <a:t>are</a:t>
            </a:r>
            <a:r>
              <a:rPr sz="1600" spc="125" dirty="0">
                <a:latin typeface="Calibri"/>
                <a:cs typeface="Calibri"/>
              </a:rPr>
              <a:t>  </a:t>
            </a:r>
            <a:r>
              <a:rPr sz="1600" dirty="0">
                <a:latin typeface="Calibri"/>
                <a:cs typeface="Calibri"/>
              </a:rPr>
              <a:t>studies</a:t>
            </a:r>
            <a:r>
              <a:rPr sz="1600" spc="125" dirty="0">
                <a:latin typeface="Calibri"/>
                <a:cs typeface="Calibri"/>
              </a:rPr>
              <a:t>  </a:t>
            </a:r>
            <a:r>
              <a:rPr sz="1600" dirty="0">
                <a:latin typeface="Calibri"/>
                <a:cs typeface="Calibri"/>
              </a:rPr>
              <a:t>during</a:t>
            </a:r>
            <a:r>
              <a:rPr sz="1600" spc="130" dirty="0">
                <a:latin typeface="Calibri"/>
                <a:cs typeface="Calibri"/>
              </a:rPr>
              <a:t>  </a:t>
            </a:r>
            <a:r>
              <a:rPr sz="1600" dirty="0">
                <a:latin typeface="Calibri"/>
                <a:cs typeface="Calibri"/>
              </a:rPr>
              <a:t>this</a:t>
            </a:r>
            <a:r>
              <a:rPr sz="1600" spc="120" dirty="0">
                <a:latin typeface="Calibri"/>
                <a:cs typeface="Calibri"/>
              </a:rPr>
              <a:t>  </a:t>
            </a:r>
            <a:r>
              <a:rPr sz="1600" dirty="0">
                <a:latin typeface="Calibri"/>
                <a:cs typeface="Calibri"/>
              </a:rPr>
              <a:t>review.</a:t>
            </a:r>
            <a:r>
              <a:rPr sz="1600" spc="135" dirty="0">
                <a:latin typeface="Calibri"/>
                <a:cs typeface="Calibri"/>
              </a:rPr>
              <a:t>  </a:t>
            </a:r>
            <a:r>
              <a:rPr sz="1600" dirty="0">
                <a:latin typeface="Calibri"/>
                <a:cs typeface="Calibri"/>
              </a:rPr>
              <a:t>Deep</a:t>
            </a:r>
            <a:r>
              <a:rPr sz="1600" spc="120" dirty="0">
                <a:latin typeface="Calibri"/>
                <a:cs typeface="Calibri"/>
              </a:rPr>
              <a:t>  </a:t>
            </a:r>
            <a:r>
              <a:rPr sz="1600" spc="-10" dirty="0">
                <a:latin typeface="Calibri"/>
                <a:cs typeface="Calibri"/>
              </a:rPr>
              <a:t>learning </a:t>
            </a:r>
            <a:r>
              <a:rPr sz="1600" dirty="0">
                <a:latin typeface="Calibri"/>
                <a:cs typeface="Calibri"/>
              </a:rPr>
              <a:t>models,</a:t>
            </a:r>
            <a:r>
              <a:rPr sz="1600" spc="-50" dirty="0">
                <a:latin typeface="Calibri"/>
                <a:cs typeface="Calibri"/>
              </a:rPr>
              <a:t> </a:t>
            </a:r>
            <a:r>
              <a:rPr sz="1600" dirty="0">
                <a:latin typeface="Calibri"/>
                <a:cs typeface="Calibri"/>
              </a:rPr>
              <a:t>DNN</a:t>
            </a:r>
            <a:r>
              <a:rPr sz="1600" spc="-20" dirty="0">
                <a:latin typeface="Calibri"/>
                <a:cs typeface="Calibri"/>
              </a:rPr>
              <a:t> </a:t>
            </a:r>
            <a:r>
              <a:rPr sz="1600" dirty="0">
                <a:latin typeface="Calibri"/>
                <a:cs typeface="Calibri"/>
              </a:rPr>
              <a:t>and</a:t>
            </a:r>
            <a:r>
              <a:rPr sz="1600" spc="-50" dirty="0">
                <a:latin typeface="Calibri"/>
                <a:cs typeface="Calibri"/>
              </a:rPr>
              <a:t> </a:t>
            </a:r>
            <a:r>
              <a:rPr sz="1600" dirty="0">
                <a:latin typeface="Calibri"/>
                <a:cs typeface="Calibri"/>
              </a:rPr>
              <a:t>GRU,</a:t>
            </a:r>
            <a:r>
              <a:rPr sz="1600" spc="-15" dirty="0">
                <a:latin typeface="Calibri"/>
                <a:cs typeface="Calibri"/>
              </a:rPr>
              <a:t> </a:t>
            </a:r>
            <a:r>
              <a:rPr sz="1600" spc="-10" dirty="0">
                <a:latin typeface="Calibri"/>
                <a:cs typeface="Calibri"/>
              </a:rPr>
              <a:t>revealed</a:t>
            </a:r>
            <a:r>
              <a:rPr sz="1600" spc="-20" dirty="0">
                <a:latin typeface="Calibri"/>
                <a:cs typeface="Calibri"/>
              </a:rPr>
              <a:t> </a:t>
            </a:r>
            <a:r>
              <a:rPr sz="1600" dirty="0">
                <a:latin typeface="Calibri"/>
                <a:cs typeface="Calibri"/>
              </a:rPr>
              <a:t>the</a:t>
            </a:r>
            <a:r>
              <a:rPr sz="1600" spc="-45" dirty="0">
                <a:latin typeface="Calibri"/>
                <a:cs typeface="Calibri"/>
              </a:rPr>
              <a:t> </a:t>
            </a:r>
            <a:r>
              <a:rPr sz="1600" dirty="0">
                <a:latin typeface="Calibri"/>
                <a:cs typeface="Calibri"/>
              </a:rPr>
              <a:t>highest</a:t>
            </a:r>
            <a:r>
              <a:rPr sz="1600" spc="-40" dirty="0">
                <a:latin typeface="Calibri"/>
                <a:cs typeface="Calibri"/>
              </a:rPr>
              <a:t> </a:t>
            </a:r>
            <a:r>
              <a:rPr sz="1600" spc="-10" dirty="0">
                <a:latin typeface="Calibri"/>
                <a:cs typeface="Calibri"/>
              </a:rPr>
              <a:t>accuracy</a:t>
            </a:r>
            <a:r>
              <a:rPr sz="1600" spc="-35" dirty="0">
                <a:latin typeface="Calibri"/>
                <a:cs typeface="Calibri"/>
              </a:rPr>
              <a:t> </a:t>
            </a:r>
            <a:r>
              <a:rPr sz="1600" spc="-10" dirty="0">
                <a:latin typeface="Calibri"/>
                <a:cs typeface="Calibri"/>
              </a:rPr>
              <a:t>rates</a:t>
            </a:r>
            <a:r>
              <a:rPr sz="1600" spc="-35" dirty="0">
                <a:latin typeface="Calibri"/>
                <a:cs typeface="Calibri"/>
              </a:rPr>
              <a:t> </a:t>
            </a:r>
            <a:r>
              <a:rPr sz="1600" dirty="0">
                <a:latin typeface="Calibri"/>
                <a:cs typeface="Calibri"/>
              </a:rPr>
              <a:t>for</a:t>
            </a:r>
            <a:r>
              <a:rPr sz="1600" spc="-25" dirty="0">
                <a:latin typeface="Calibri"/>
                <a:cs typeface="Calibri"/>
              </a:rPr>
              <a:t> </a:t>
            </a:r>
            <a:r>
              <a:rPr sz="1600" dirty="0">
                <a:latin typeface="Calibri"/>
                <a:cs typeface="Calibri"/>
              </a:rPr>
              <a:t>these</a:t>
            </a:r>
            <a:r>
              <a:rPr sz="1600" spc="-30" dirty="0">
                <a:latin typeface="Calibri"/>
                <a:cs typeface="Calibri"/>
              </a:rPr>
              <a:t> </a:t>
            </a:r>
            <a:r>
              <a:rPr sz="1600" spc="-10" dirty="0">
                <a:latin typeface="Calibri"/>
                <a:cs typeface="Calibri"/>
              </a:rPr>
              <a:t>analyses.</a:t>
            </a:r>
            <a:endParaRPr sz="1600">
              <a:latin typeface="Calibri"/>
              <a:cs typeface="Calibri"/>
            </a:endParaRPr>
          </a:p>
        </p:txBody>
      </p:sp>
    </p:spTree>
    <p:extLst>
      <p:ext uri="{BB962C8B-B14F-4D97-AF65-F5344CB8AC3E}">
        <p14:creationId xmlns="" xmlns:p14="http://schemas.microsoft.com/office/powerpoint/2010/main" val="8391872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79;p25">
            <a:extLst>
              <a:ext uri="{FF2B5EF4-FFF2-40B4-BE49-F238E27FC236}">
                <a16:creationId xmlns="" xmlns:a16="http://schemas.microsoft.com/office/drawing/2014/main" id="{776DA1DE-5E6F-A0BB-7874-52F9D0D8B73A}"/>
              </a:ext>
            </a:extLst>
          </p:cNvPr>
          <p:cNvSpPr txBox="1"/>
          <p:nvPr/>
        </p:nvSpPr>
        <p:spPr>
          <a:xfrm>
            <a:off x="445660" y="463592"/>
            <a:ext cx="9395700" cy="520784"/>
          </a:xfrm>
          <a:prstGeom prst="rect">
            <a:avLst/>
          </a:prstGeom>
          <a:noFill/>
          <a:ln>
            <a:noFill/>
          </a:ln>
        </p:spPr>
        <p:txBody>
          <a:bodyPr spcFirstLastPara="1" wrap="square" lIns="0" tIns="0" rIns="0" bIns="0" anchor="t" anchorCtr="0">
            <a:spAutoFit/>
          </a:bodyPr>
          <a:lstStyle/>
          <a:p>
            <a:pPr>
              <a:lnSpc>
                <a:spcPct val="94416"/>
              </a:lnSpc>
            </a:pPr>
            <a:r>
              <a:rPr lang="en-US" sz="3600" b="1" dirty="0" smtClean="0">
                <a:solidFill>
                  <a:srgbClr val="EB283F"/>
                </a:solidFill>
                <a:latin typeface="Montserrat"/>
                <a:ea typeface="Montserrat"/>
                <a:cs typeface="Montserrat"/>
                <a:sym typeface="Montserrat"/>
              </a:rPr>
              <a:t>CONCLUSION</a:t>
            </a:r>
            <a:endParaRPr dirty="0">
              <a:solidFill>
                <a:srgbClr val="EB283F"/>
              </a:solidFill>
            </a:endParaRPr>
          </a:p>
        </p:txBody>
      </p:sp>
      <p:sp>
        <p:nvSpPr>
          <p:cNvPr id="3" name="Google Shape;280;p25">
            <a:extLst>
              <a:ext uri="{FF2B5EF4-FFF2-40B4-BE49-F238E27FC236}">
                <a16:creationId xmlns="" xmlns:a16="http://schemas.microsoft.com/office/drawing/2014/main" id="{996DFEE9-3DC4-DDE9-5A74-04291B3D8238}"/>
              </a:ext>
            </a:extLst>
          </p:cNvPr>
          <p:cNvSpPr/>
          <p:nvPr/>
        </p:nvSpPr>
        <p:spPr>
          <a:xfrm>
            <a:off x="296424" y="1137920"/>
            <a:ext cx="11428216" cy="5384800"/>
          </a:xfrm>
          <a:prstGeom prst="rect">
            <a:avLst/>
          </a:prstGeom>
          <a:noFill/>
          <a:ln>
            <a:noFill/>
          </a:ln>
        </p:spPr>
        <p:txBody>
          <a:bodyPr spcFirstLastPara="1" wrap="square" lIns="91425" tIns="45700" rIns="91425" bIns="45700" anchor="ctr" anchorCtr="0">
            <a:noAutofit/>
          </a:bodyPr>
          <a:lstStyle/>
          <a:p>
            <a:pPr algn="just"/>
            <a:r>
              <a:rPr lang="en-US" sz="2000" b="1" dirty="0" smtClean="0">
                <a:solidFill>
                  <a:srgbClr val="112D63"/>
                </a:solidFill>
              </a:rPr>
              <a:t>An important  topic  of  educational  research  that could  greatly  improve  learning  experiences  and instructional  tactics  is  the  prediction  of  student academic results using ML and DL techniques. These models provide a quantitative framework for analyzing educational  data,  offering  actionable  insights  that  can be used to tailor teaching methods and improve student outcomes. This study explores the role of ML and DL in forecasting student academic performance, a topic of increasing relevance as educational data becomes more accessible and varied. The review thoroughly evaluates a  range  of  ML  and  DL  models,  such  as  SVM,  DNN, GRU,  SMOTE,  </a:t>
            </a:r>
            <a:r>
              <a:rPr lang="en-US" sz="2000" b="1" dirty="0" err="1" smtClean="0">
                <a:solidFill>
                  <a:srgbClr val="112D63"/>
                </a:solidFill>
              </a:rPr>
              <a:t>XGBoost</a:t>
            </a:r>
            <a:r>
              <a:rPr lang="en-US" sz="2000" b="1" dirty="0" smtClean="0">
                <a:solidFill>
                  <a:srgbClr val="112D63"/>
                </a:solidFill>
              </a:rPr>
              <a:t> etc.,  highlighting  their potential  to  reshape  educational  approaches  through accurate predictions. </a:t>
            </a:r>
          </a:p>
          <a:p>
            <a:pPr algn="just"/>
            <a:r>
              <a:rPr lang="en-US" sz="2000" b="1" dirty="0" smtClean="0">
                <a:solidFill>
                  <a:srgbClr val="112D63"/>
                </a:solidFill>
              </a:rPr>
              <a:t>It emphasizes the significance of diverse data inputs to enhance prediction accuracy and discusses  the  challenges  faced,  including  model over fitting,  concerns  around  data  privacy,  and  ethical issues  in  using  predictive  analytics.  Comparative results show that the  DL  models, DNN  (99.97%)  and GRU  (99.7%), revealed the  highest accuracy rates for these  analyses  among  ML  models.  The  paper recommends  fostering  ethical  transparency  and augmenting  machine  learning  predictions  with qualitative  data,  providing  a  valuable  framework  for educators  and  policymakers  aiming  to  optimize educational  outcomes  using  technology.  Looking forward, the study suggests that future research should explore the integration  of more real-time  data sources and the development of dynamic models that can adapt to  changing  educational  environments,  potentially enhancing predictive accuracy and student engagement.</a:t>
            </a:r>
          </a:p>
        </p:txBody>
      </p:sp>
    </p:spTree>
    <p:extLst>
      <p:ext uri="{BB962C8B-B14F-4D97-AF65-F5344CB8AC3E}">
        <p14:creationId xmlns="" xmlns:p14="http://schemas.microsoft.com/office/powerpoint/2010/main" val="8391872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79;p25">
            <a:extLst>
              <a:ext uri="{FF2B5EF4-FFF2-40B4-BE49-F238E27FC236}">
                <a16:creationId xmlns="" xmlns:a16="http://schemas.microsoft.com/office/drawing/2014/main" id="{776DA1DE-5E6F-A0BB-7874-52F9D0D8B73A}"/>
              </a:ext>
            </a:extLst>
          </p:cNvPr>
          <p:cNvSpPr txBox="1"/>
          <p:nvPr/>
        </p:nvSpPr>
        <p:spPr>
          <a:xfrm>
            <a:off x="445660" y="463592"/>
            <a:ext cx="9395700" cy="781176"/>
          </a:xfrm>
          <a:prstGeom prst="rect">
            <a:avLst/>
          </a:prstGeom>
          <a:noFill/>
          <a:ln>
            <a:noFill/>
          </a:ln>
        </p:spPr>
        <p:txBody>
          <a:bodyPr spcFirstLastPara="1" wrap="square" lIns="0" tIns="0" rIns="0" bIns="0" anchor="t" anchorCtr="0">
            <a:spAutoFit/>
          </a:bodyPr>
          <a:lstStyle/>
          <a:p>
            <a:pPr lvl="0">
              <a:lnSpc>
                <a:spcPct val="94416"/>
              </a:lnSpc>
            </a:pPr>
            <a:r>
              <a:rPr lang="en-US" sz="3600" b="1" dirty="0" smtClean="0">
                <a:solidFill>
                  <a:srgbClr val="EB283F"/>
                </a:solidFill>
                <a:latin typeface="Montserrat"/>
                <a:ea typeface="Montserrat"/>
                <a:cs typeface="Montserrat"/>
                <a:sym typeface="Montserrat"/>
              </a:rPr>
              <a:t>REFERENCES</a:t>
            </a:r>
          </a:p>
          <a:p>
            <a:pPr lvl="0">
              <a:lnSpc>
                <a:spcPct val="94416"/>
              </a:lnSpc>
            </a:pPr>
            <a:endParaRPr dirty="0">
              <a:solidFill>
                <a:srgbClr val="EB283F"/>
              </a:solidFill>
            </a:endParaRPr>
          </a:p>
        </p:txBody>
      </p:sp>
      <p:sp>
        <p:nvSpPr>
          <p:cNvPr id="3" name="object 3"/>
          <p:cNvSpPr txBox="1"/>
          <p:nvPr/>
        </p:nvSpPr>
        <p:spPr>
          <a:xfrm>
            <a:off x="321195" y="1018609"/>
            <a:ext cx="11469024" cy="5676554"/>
          </a:xfrm>
          <a:prstGeom prst="rect">
            <a:avLst/>
          </a:prstGeom>
        </p:spPr>
        <p:txBody>
          <a:bodyPr vert="horz" wrap="square" lIns="0" tIns="13335" rIns="0" bIns="0" rtlCol="0">
            <a:spAutoFit/>
          </a:bodyPr>
          <a:lstStyle/>
          <a:p>
            <a:pPr marL="352425" marR="5080" indent="-339725" algn="just">
              <a:lnSpc>
                <a:spcPct val="100000"/>
              </a:lnSpc>
              <a:spcBef>
                <a:spcPts val="105"/>
              </a:spcBef>
              <a:tabLst>
                <a:tab pos="355600" algn="l"/>
              </a:tabLst>
            </a:pPr>
            <a:r>
              <a:rPr lang="en-US" sz="1600" spc="-30" dirty="0" smtClean="0">
                <a:cs typeface="Calibri"/>
              </a:rPr>
              <a:t>[</a:t>
            </a:r>
            <a:r>
              <a:rPr lang="en-US" sz="1600" spc="-30" dirty="0" smtClean="0">
                <a:cs typeface="Calibri"/>
              </a:rPr>
              <a:t>1]  </a:t>
            </a:r>
            <a:r>
              <a:rPr lang="en-US" sz="1600" spc="-30" dirty="0" err="1" smtClean="0">
                <a:cs typeface="Calibri"/>
              </a:rPr>
              <a:t>Farhood</a:t>
            </a:r>
            <a:r>
              <a:rPr lang="en-US" sz="1600" spc="-30" dirty="0" smtClean="0">
                <a:cs typeface="Calibri"/>
              </a:rPr>
              <a:t>,  </a:t>
            </a:r>
            <a:r>
              <a:rPr lang="en-US" sz="1600" spc="-30" dirty="0" err="1" smtClean="0">
                <a:cs typeface="Calibri"/>
              </a:rPr>
              <a:t>Helia</a:t>
            </a:r>
            <a:r>
              <a:rPr lang="en-US" sz="1600" spc="-30" dirty="0" smtClean="0">
                <a:cs typeface="Calibri"/>
              </a:rPr>
              <a:t>,  Ibrahim  </a:t>
            </a:r>
            <a:r>
              <a:rPr lang="en-US" sz="1600" spc="-30" dirty="0" err="1" smtClean="0">
                <a:cs typeface="Calibri"/>
              </a:rPr>
              <a:t>Joudah</a:t>
            </a:r>
            <a:r>
              <a:rPr lang="en-US" sz="1600" spc="-30" dirty="0" smtClean="0">
                <a:cs typeface="Calibri"/>
              </a:rPr>
              <a:t>,  </a:t>
            </a:r>
            <a:r>
              <a:rPr lang="en-US" sz="1600" spc="-30" dirty="0" err="1" smtClean="0">
                <a:cs typeface="Calibri"/>
              </a:rPr>
              <a:t>Amin</a:t>
            </a:r>
            <a:r>
              <a:rPr lang="en-US" sz="1600" spc="-30" dirty="0" smtClean="0">
                <a:cs typeface="Calibri"/>
              </a:rPr>
              <a:t> </a:t>
            </a:r>
            <a:r>
              <a:rPr lang="en-US" sz="1600" spc="-30" dirty="0" err="1" smtClean="0">
                <a:cs typeface="Calibri"/>
              </a:rPr>
              <a:t>Beheshti</a:t>
            </a:r>
            <a:r>
              <a:rPr lang="en-US" sz="1600" spc="-30" dirty="0" smtClean="0">
                <a:cs typeface="Calibri"/>
              </a:rPr>
              <a:t>, and  Samuel Muller. "Evaluating  and  enhancing  artificial  intelligence  models  for predicting  student  learning  outcomes."  In  Informatics, vol. 11, no. 3, p. 46. MDPI, 2024.</a:t>
            </a:r>
          </a:p>
          <a:p>
            <a:pPr marL="352425" marR="5080" indent="-339725" algn="just">
              <a:lnSpc>
                <a:spcPct val="100000"/>
              </a:lnSpc>
              <a:spcBef>
                <a:spcPts val="105"/>
              </a:spcBef>
              <a:tabLst>
                <a:tab pos="355600" algn="l"/>
              </a:tabLst>
            </a:pPr>
            <a:endParaRPr lang="en-US" sz="1600" spc="-30" dirty="0" smtClean="0">
              <a:cs typeface="Calibri"/>
            </a:endParaRPr>
          </a:p>
          <a:p>
            <a:pPr marL="352425" marR="5080" indent="-339725" algn="just">
              <a:lnSpc>
                <a:spcPct val="100000"/>
              </a:lnSpc>
              <a:spcBef>
                <a:spcPts val="105"/>
              </a:spcBef>
              <a:tabLst>
                <a:tab pos="355600" algn="l"/>
              </a:tabLst>
            </a:pPr>
            <a:r>
              <a:rPr lang="en-US" sz="1600" spc="-30" dirty="0" smtClean="0">
                <a:cs typeface="Calibri"/>
              </a:rPr>
              <a:t>[</a:t>
            </a:r>
            <a:r>
              <a:rPr lang="en-US" sz="1600" spc="-30" dirty="0" smtClean="0">
                <a:cs typeface="Calibri"/>
              </a:rPr>
              <a:t>2</a:t>
            </a:r>
            <a:r>
              <a:rPr lang="en-US" sz="1600" spc="-30" dirty="0" smtClean="0">
                <a:cs typeface="Calibri"/>
              </a:rPr>
              <a:t>]  </a:t>
            </a:r>
            <a:r>
              <a:rPr lang="en-US" sz="1600" spc="-30" dirty="0" err="1" smtClean="0">
                <a:cs typeface="Calibri"/>
              </a:rPr>
              <a:t>Alnomay</a:t>
            </a:r>
            <a:r>
              <a:rPr lang="en-US" sz="1600" spc="-30" dirty="0" smtClean="0">
                <a:cs typeface="Calibri"/>
              </a:rPr>
              <a:t>,  Ibrahim,  Abdullah  </a:t>
            </a:r>
            <a:r>
              <a:rPr lang="en-US" sz="1600" spc="-30" dirty="0" err="1" smtClean="0">
                <a:cs typeface="Calibri"/>
              </a:rPr>
              <a:t>Alfadhly</a:t>
            </a:r>
            <a:r>
              <a:rPr lang="en-US" sz="1600" spc="-30" dirty="0" smtClean="0">
                <a:cs typeface="Calibri"/>
              </a:rPr>
              <a:t>,  and  </a:t>
            </a:r>
            <a:r>
              <a:rPr lang="en-US" sz="1600" spc="-30" dirty="0" err="1" smtClean="0">
                <a:cs typeface="Calibri"/>
              </a:rPr>
              <a:t>Aali</a:t>
            </a:r>
            <a:r>
              <a:rPr lang="en-US" sz="1600" spc="-30" dirty="0" smtClean="0">
                <a:cs typeface="Calibri"/>
              </a:rPr>
              <a:t>  </a:t>
            </a:r>
            <a:r>
              <a:rPr lang="en-US" sz="1600" spc="-30" dirty="0" err="1" smtClean="0">
                <a:cs typeface="Calibri"/>
              </a:rPr>
              <a:t>Alqarni</a:t>
            </a:r>
            <a:r>
              <a:rPr lang="en-US" sz="1600" spc="-30" dirty="0" smtClean="0">
                <a:cs typeface="Calibri"/>
              </a:rPr>
              <a:t>.  "A  Comparative  Analysis  for GPA  Prediction  of  Undergraduate  Students  Using  Machine  and  Deep  Learning."  International  Journal  of  Information  and  Education Technology 14, no. 2 (2024).</a:t>
            </a:r>
          </a:p>
          <a:p>
            <a:pPr marL="352425" marR="5080" indent="-339725" algn="just">
              <a:lnSpc>
                <a:spcPct val="100000"/>
              </a:lnSpc>
              <a:spcBef>
                <a:spcPts val="105"/>
              </a:spcBef>
              <a:tabLst>
                <a:tab pos="355600" algn="l"/>
              </a:tabLst>
            </a:pPr>
            <a:endParaRPr lang="en-US" sz="1600" spc="-30" dirty="0" smtClean="0">
              <a:cs typeface="Calibri"/>
            </a:endParaRPr>
          </a:p>
          <a:p>
            <a:pPr marL="352425" marR="5080" indent="-339725" algn="just">
              <a:lnSpc>
                <a:spcPct val="100000"/>
              </a:lnSpc>
              <a:spcBef>
                <a:spcPts val="105"/>
              </a:spcBef>
              <a:tabLst>
                <a:tab pos="355600" algn="l"/>
              </a:tabLst>
            </a:pPr>
            <a:r>
              <a:rPr lang="en-US" sz="1600" spc="-30" dirty="0" smtClean="0">
                <a:cs typeface="Calibri"/>
              </a:rPr>
              <a:t>[</a:t>
            </a:r>
            <a:r>
              <a:rPr lang="en-US" sz="1600" spc="-30" dirty="0" smtClean="0">
                <a:cs typeface="Calibri"/>
              </a:rPr>
              <a:t>3</a:t>
            </a:r>
            <a:r>
              <a:rPr lang="en-US" sz="1600" spc="-30" dirty="0" smtClean="0">
                <a:cs typeface="Calibri"/>
              </a:rPr>
              <a:t>]  </a:t>
            </a:r>
            <a:r>
              <a:rPr lang="en-US" sz="1600" spc="-30" dirty="0" err="1" smtClean="0">
                <a:cs typeface="Calibri"/>
              </a:rPr>
              <a:t>Bhushan</a:t>
            </a:r>
            <a:r>
              <a:rPr lang="en-US" sz="1600" spc="-30" dirty="0" smtClean="0">
                <a:cs typeface="Calibri"/>
              </a:rPr>
              <a:t>, </a:t>
            </a:r>
            <a:r>
              <a:rPr lang="en-US" sz="1600" spc="-30" dirty="0" err="1" smtClean="0">
                <a:cs typeface="Calibri"/>
              </a:rPr>
              <a:t>Megha</a:t>
            </a:r>
            <a:r>
              <a:rPr lang="en-US" sz="1600" spc="-30" dirty="0" smtClean="0">
                <a:cs typeface="Calibri"/>
              </a:rPr>
              <a:t>, </a:t>
            </a:r>
            <a:r>
              <a:rPr lang="en-US" sz="1600" spc="-30" dirty="0" err="1" smtClean="0">
                <a:cs typeface="Calibri"/>
              </a:rPr>
              <a:t>Utkarsh</a:t>
            </a:r>
            <a:r>
              <a:rPr lang="en-US" sz="1600" spc="-30" dirty="0" smtClean="0">
                <a:cs typeface="Calibri"/>
              </a:rPr>
              <a:t> </a:t>
            </a:r>
            <a:r>
              <a:rPr lang="en-US" sz="1600" spc="-30" dirty="0" err="1" smtClean="0">
                <a:cs typeface="Calibri"/>
              </a:rPr>
              <a:t>Verma</a:t>
            </a:r>
            <a:r>
              <a:rPr lang="en-US" sz="1600" spc="-30" dirty="0" smtClean="0">
                <a:cs typeface="Calibri"/>
              </a:rPr>
              <a:t>, </a:t>
            </a:r>
            <a:r>
              <a:rPr lang="en-US" sz="1600" spc="-30" dirty="0" err="1" smtClean="0">
                <a:cs typeface="Calibri"/>
              </a:rPr>
              <a:t>Chetna</a:t>
            </a:r>
            <a:r>
              <a:rPr lang="en-US" sz="1600" spc="-30" dirty="0" smtClean="0">
                <a:cs typeface="Calibri"/>
              </a:rPr>
              <a:t> </a:t>
            </a:r>
            <a:r>
              <a:rPr lang="en-US" sz="1600" spc="-30" dirty="0" err="1" smtClean="0">
                <a:cs typeface="Calibri"/>
              </a:rPr>
              <a:t>Garg</a:t>
            </a:r>
            <a:r>
              <a:rPr lang="en-US" sz="1600" spc="-30" dirty="0" smtClean="0">
                <a:cs typeface="Calibri"/>
              </a:rPr>
              <a:t>,  and  </a:t>
            </a:r>
            <a:r>
              <a:rPr lang="en-US" sz="1600" spc="-30" dirty="0" err="1" smtClean="0">
                <a:cs typeface="Calibri"/>
              </a:rPr>
              <a:t>Arun</a:t>
            </a:r>
            <a:r>
              <a:rPr lang="en-US" sz="1600" spc="-30" dirty="0" smtClean="0">
                <a:cs typeface="Calibri"/>
              </a:rPr>
              <a:t>  </a:t>
            </a:r>
            <a:r>
              <a:rPr lang="en-US" sz="1600" spc="-30" dirty="0" err="1" smtClean="0">
                <a:cs typeface="Calibri"/>
              </a:rPr>
              <a:t>Negi</a:t>
            </a:r>
            <a:r>
              <a:rPr lang="en-US" sz="1600" spc="-30" dirty="0" smtClean="0">
                <a:cs typeface="Calibri"/>
              </a:rPr>
              <a:t>.  "Machine  Learning-Based Academic  Result  Prediction  System."  International  Journal  of  Software  Innovation  (IJSI) 12, no. 1 (2024): 1-14.</a:t>
            </a:r>
          </a:p>
          <a:p>
            <a:pPr marL="352425" marR="5080" indent="-339725" algn="just">
              <a:lnSpc>
                <a:spcPct val="100000"/>
              </a:lnSpc>
              <a:spcBef>
                <a:spcPts val="105"/>
              </a:spcBef>
              <a:tabLst>
                <a:tab pos="355600" algn="l"/>
              </a:tabLst>
            </a:pPr>
            <a:endParaRPr lang="en-US" sz="1600" spc="-30" dirty="0" smtClean="0">
              <a:cs typeface="Calibri"/>
            </a:endParaRPr>
          </a:p>
          <a:p>
            <a:pPr marL="352425" marR="5080" indent="-339725" algn="just">
              <a:lnSpc>
                <a:spcPct val="100000"/>
              </a:lnSpc>
              <a:spcBef>
                <a:spcPts val="105"/>
              </a:spcBef>
              <a:tabLst>
                <a:tab pos="355600" algn="l"/>
              </a:tabLst>
            </a:pPr>
            <a:r>
              <a:rPr lang="en-US" sz="1600" spc="-30" dirty="0" smtClean="0">
                <a:cs typeface="Calibri"/>
              </a:rPr>
              <a:t>[</a:t>
            </a:r>
            <a:r>
              <a:rPr lang="en-US" sz="1600" spc="-30" dirty="0" smtClean="0">
                <a:cs typeface="Calibri"/>
              </a:rPr>
              <a:t>4</a:t>
            </a:r>
            <a:r>
              <a:rPr lang="en-US" sz="1600" spc="-30" dirty="0" smtClean="0">
                <a:cs typeface="Calibri"/>
              </a:rPr>
              <a:t>]  </a:t>
            </a:r>
            <a:r>
              <a:rPr lang="en-US" sz="1600" spc="-30" dirty="0" err="1" smtClean="0">
                <a:cs typeface="Calibri"/>
              </a:rPr>
              <a:t>Baniata</a:t>
            </a:r>
            <a:r>
              <a:rPr lang="en-US" sz="1600" spc="-30" dirty="0" smtClean="0">
                <a:cs typeface="Calibri"/>
              </a:rPr>
              <a:t>, </a:t>
            </a:r>
            <a:r>
              <a:rPr lang="en-US" sz="1600" spc="-30" dirty="0" err="1" smtClean="0">
                <a:cs typeface="Calibri"/>
              </a:rPr>
              <a:t>Laith</a:t>
            </a:r>
            <a:r>
              <a:rPr lang="en-US" sz="1600" spc="-30" dirty="0" smtClean="0">
                <a:cs typeface="Calibri"/>
              </a:rPr>
              <a:t> H., </a:t>
            </a:r>
            <a:r>
              <a:rPr lang="en-US" sz="1600" spc="-30" dirty="0" err="1" smtClean="0">
                <a:cs typeface="Calibri"/>
              </a:rPr>
              <a:t>Sangwoo</a:t>
            </a:r>
            <a:r>
              <a:rPr lang="en-US" sz="1600" spc="-30" dirty="0" smtClean="0">
                <a:cs typeface="Calibri"/>
              </a:rPr>
              <a:t> Kang, Mohammad  A.  </a:t>
            </a:r>
            <a:r>
              <a:rPr lang="en-US" sz="1600" spc="-30" dirty="0" err="1" smtClean="0">
                <a:cs typeface="Calibri"/>
              </a:rPr>
              <a:t>Alsharaiah</a:t>
            </a:r>
            <a:r>
              <a:rPr lang="en-US" sz="1600" spc="-30" dirty="0" smtClean="0">
                <a:cs typeface="Calibri"/>
              </a:rPr>
              <a:t>,  and  Mohammad  H.  </a:t>
            </a:r>
            <a:r>
              <a:rPr lang="en-US" sz="1600" spc="-30" dirty="0" err="1" smtClean="0">
                <a:cs typeface="Calibri"/>
              </a:rPr>
              <a:t>Baniata</a:t>
            </a:r>
            <a:r>
              <a:rPr lang="en-US" sz="1600" spc="-30" dirty="0" smtClean="0">
                <a:cs typeface="Calibri"/>
              </a:rPr>
              <a:t>.  "Advanced  Deep  Learning  Model  for Predicting  the  Academic  Performances  of  Students  in  Educational  Institutions."  Applied  Sciences 14, no. 5 (2024): 1963.</a:t>
            </a:r>
          </a:p>
          <a:p>
            <a:pPr marL="352425" marR="5080" indent="-339725" algn="just">
              <a:lnSpc>
                <a:spcPct val="100000"/>
              </a:lnSpc>
              <a:spcBef>
                <a:spcPts val="105"/>
              </a:spcBef>
              <a:tabLst>
                <a:tab pos="355600" algn="l"/>
              </a:tabLst>
            </a:pPr>
            <a:endParaRPr lang="en-US" sz="1600" spc="-30" dirty="0" smtClean="0">
              <a:cs typeface="Calibri"/>
            </a:endParaRPr>
          </a:p>
          <a:p>
            <a:pPr marL="352425" marR="5080" indent="-339725" algn="just">
              <a:lnSpc>
                <a:spcPct val="100000"/>
              </a:lnSpc>
              <a:spcBef>
                <a:spcPts val="105"/>
              </a:spcBef>
              <a:tabLst>
                <a:tab pos="355600" algn="l"/>
              </a:tabLst>
            </a:pPr>
            <a:r>
              <a:rPr lang="en-US" sz="1600" spc="-30" dirty="0" smtClean="0">
                <a:cs typeface="Calibri"/>
              </a:rPr>
              <a:t>[</a:t>
            </a:r>
            <a:r>
              <a:rPr lang="en-US" sz="1600" spc="-30" dirty="0" smtClean="0">
                <a:cs typeface="Calibri"/>
              </a:rPr>
              <a:t>5</a:t>
            </a:r>
            <a:r>
              <a:rPr lang="en-US" sz="1600" spc="-30" dirty="0" smtClean="0">
                <a:cs typeface="Calibri"/>
              </a:rPr>
              <a:t>]  </a:t>
            </a:r>
            <a:r>
              <a:rPr lang="en-US" sz="1600" spc="-30" dirty="0" err="1" smtClean="0">
                <a:cs typeface="Calibri"/>
              </a:rPr>
              <a:t>Alshamaila</a:t>
            </a:r>
            <a:r>
              <a:rPr lang="en-US" sz="1600" spc="-30" dirty="0" smtClean="0">
                <a:cs typeface="Calibri"/>
              </a:rPr>
              <a:t>, </a:t>
            </a:r>
            <a:r>
              <a:rPr lang="en-US" sz="1600" spc="-30" dirty="0" err="1" smtClean="0">
                <a:cs typeface="Calibri"/>
              </a:rPr>
              <a:t>Yazn</a:t>
            </a:r>
            <a:r>
              <a:rPr lang="en-US" sz="1600" spc="-30" dirty="0" smtClean="0">
                <a:cs typeface="Calibri"/>
              </a:rPr>
              <a:t>, </a:t>
            </a:r>
            <a:r>
              <a:rPr lang="en-US" sz="1600" spc="-30" dirty="0" err="1" smtClean="0">
                <a:cs typeface="Calibri"/>
              </a:rPr>
              <a:t>Hamad</a:t>
            </a:r>
            <a:r>
              <a:rPr lang="en-US" sz="1600" spc="-30" dirty="0" smtClean="0">
                <a:cs typeface="Calibri"/>
              </a:rPr>
              <a:t> </a:t>
            </a:r>
            <a:r>
              <a:rPr lang="en-US" sz="1600" spc="-30" dirty="0" err="1" smtClean="0">
                <a:cs typeface="Calibri"/>
              </a:rPr>
              <a:t>Alsawalqah</a:t>
            </a:r>
            <a:r>
              <a:rPr lang="en-US" sz="1600" spc="-30" dirty="0" smtClean="0">
                <a:cs typeface="Calibri"/>
              </a:rPr>
              <a:t>, Ibrahim </a:t>
            </a:r>
            <a:r>
              <a:rPr lang="en-US" sz="1600" spc="-30" dirty="0" err="1" smtClean="0">
                <a:cs typeface="Calibri"/>
              </a:rPr>
              <a:t>Aljarah</a:t>
            </a:r>
            <a:r>
              <a:rPr lang="en-US" sz="1600" spc="-30" dirty="0" smtClean="0">
                <a:cs typeface="Calibri"/>
              </a:rPr>
              <a:t>,  Maria  </a:t>
            </a:r>
            <a:r>
              <a:rPr lang="en-US" sz="1600" spc="-30" dirty="0" err="1" smtClean="0">
                <a:cs typeface="Calibri"/>
              </a:rPr>
              <a:t>Habib</a:t>
            </a:r>
            <a:r>
              <a:rPr lang="en-US" sz="1600" spc="-30" dirty="0" smtClean="0">
                <a:cs typeface="Calibri"/>
              </a:rPr>
              <a:t>,  </a:t>
            </a:r>
            <a:r>
              <a:rPr lang="en-US" sz="1600" spc="-30" dirty="0" err="1" smtClean="0">
                <a:cs typeface="Calibri"/>
              </a:rPr>
              <a:t>Hossam</a:t>
            </a:r>
            <a:r>
              <a:rPr lang="en-US" sz="1600" spc="-30" dirty="0" smtClean="0">
                <a:cs typeface="Calibri"/>
              </a:rPr>
              <a:t>  </a:t>
            </a:r>
            <a:r>
              <a:rPr lang="en-US" sz="1600" spc="-30" dirty="0" err="1" smtClean="0">
                <a:cs typeface="Calibri"/>
              </a:rPr>
              <a:t>Faris</a:t>
            </a:r>
            <a:r>
              <a:rPr lang="en-US" sz="1600" spc="-30" dirty="0" smtClean="0">
                <a:cs typeface="Calibri"/>
              </a:rPr>
              <a:t>,  Mohammad  </a:t>
            </a:r>
            <a:r>
              <a:rPr lang="en-US" sz="1600" spc="-30" dirty="0" err="1" smtClean="0">
                <a:cs typeface="Calibri"/>
              </a:rPr>
              <a:t>Alshraideh</a:t>
            </a:r>
            <a:r>
              <a:rPr lang="en-US" sz="1600" spc="-30" dirty="0" smtClean="0">
                <a:cs typeface="Calibri"/>
              </a:rPr>
              <a:t>,  and  </a:t>
            </a:r>
            <a:r>
              <a:rPr lang="en-US" sz="1600" spc="-30" dirty="0" err="1" smtClean="0">
                <a:cs typeface="Calibri"/>
              </a:rPr>
              <a:t>Bilal</a:t>
            </a:r>
            <a:r>
              <a:rPr lang="en-US" sz="1600" spc="-30" dirty="0" smtClean="0">
                <a:cs typeface="Calibri"/>
              </a:rPr>
              <a:t>  Abu  </a:t>
            </a:r>
            <a:r>
              <a:rPr lang="en-US" sz="1600" spc="-30" dirty="0" err="1" smtClean="0">
                <a:cs typeface="Calibri"/>
              </a:rPr>
              <a:t>Salih</a:t>
            </a:r>
            <a:r>
              <a:rPr lang="en-US" sz="1600" spc="-30" dirty="0" smtClean="0">
                <a:cs typeface="Calibri"/>
              </a:rPr>
              <a:t>. "An  automatic  prediction  of  students’  performance to support the university education system: a deep learning approach." Multimedia Tools  and  Applications  83,  no.  15  (2024):  46369-46396.</a:t>
            </a:r>
          </a:p>
          <a:p>
            <a:pPr marL="352425" marR="5080" indent="-339725" algn="just">
              <a:lnSpc>
                <a:spcPct val="100000"/>
              </a:lnSpc>
              <a:spcBef>
                <a:spcPts val="105"/>
              </a:spcBef>
              <a:tabLst>
                <a:tab pos="355600" algn="l"/>
              </a:tabLst>
            </a:pPr>
            <a:endParaRPr lang="en-US" sz="1600" spc="-30" dirty="0" smtClean="0">
              <a:cs typeface="Calibri"/>
            </a:endParaRPr>
          </a:p>
          <a:p>
            <a:pPr marL="352425" marR="5080" indent="-339725" algn="just">
              <a:lnSpc>
                <a:spcPct val="100000"/>
              </a:lnSpc>
              <a:spcBef>
                <a:spcPts val="105"/>
              </a:spcBef>
              <a:tabLst>
                <a:tab pos="355600" algn="l"/>
              </a:tabLst>
            </a:pPr>
            <a:r>
              <a:rPr lang="en-US" sz="1600" spc="-30" dirty="0" smtClean="0">
                <a:cs typeface="Calibri"/>
              </a:rPr>
              <a:t>[</a:t>
            </a:r>
            <a:r>
              <a:rPr lang="en-US" sz="1600" spc="-30" dirty="0" smtClean="0">
                <a:cs typeface="Calibri"/>
              </a:rPr>
              <a:t>6</a:t>
            </a:r>
            <a:r>
              <a:rPr lang="en-US" sz="1600" spc="-30" dirty="0" smtClean="0">
                <a:cs typeface="Calibri"/>
              </a:rPr>
              <a:t>]  </a:t>
            </a:r>
            <a:r>
              <a:rPr lang="en-US" sz="1600" spc="-30" dirty="0" smtClean="0">
                <a:cs typeface="Calibri"/>
              </a:rPr>
              <a:t>Chen,  </a:t>
            </a:r>
            <a:r>
              <a:rPr lang="en-US" sz="1600" spc="-30" dirty="0" err="1" smtClean="0">
                <a:cs typeface="Calibri"/>
              </a:rPr>
              <a:t>Yawen</a:t>
            </a:r>
            <a:r>
              <a:rPr lang="en-US" sz="1600" spc="-30" dirty="0" smtClean="0">
                <a:cs typeface="Calibri"/>
              </a:rPr>
              <a:t>, and </a:t>
            </a:r>
            <a:r>
              <a:rPr lang="en-US" sz="1600" spc="-30" dirty="0" err="1" smtClean="0">
                <a:cs typeface="Calibri"/>
              </a:rPr>
              <a:t>Linbo</a:t>
            </a:r>
            <a:r>
              <a:rPr lang="en-US" sz="1600" spc="-30" dirty="0" smtClean="0">
                <a:cs typeface="Calibri"/>
              </a:rPr>
              <a:t> </a:t>
            </a:r>
            <a:r>
              <a:rPr lang="en-US" sz="1600" spc="-30" dirty="0" err="1" smtClean="0">
                <a:cs typeface="Calibri"/>
              </a:rPr>
              <a:t>Zhai</a:t>
            </a:r>
            <a:r>
              <a:rPr lang="en-US" sz="1600" spc="-30" dirty="0" smtClean="0">
                <a:cs typeface="Calibri"/>
              </a:rPr>
              <a:t>. "A comparative  study  on  student  performance  prediction  using  machine  learning."  Education  and  Information Technologies 28, no. 9 (2023): 12039-12057.</a:t>
            </a:r>
          </a:p>
          <a:p>
            <a:pPr marL="352425" marR="5080" indent="-339725" algn="just">
              <a:lnSpc>
                <a:spcPct val="100000"/>
              </a:lnSpc>
              <a:spcBef>
                <a:spcPts val="105"/>
              </a:spcBef>
              <a:tabLst>
                <a:tab pos="355600" algn="l"/>
              </a:tabLst>
            </a:pPr>
            <a:endParaRPr lang="en-US" sz="1600" spc="-30" dirty="0" smtClean="0">
              <a:cs typeface="Calibri"/>
            </a:endParaRPr>
          </a:p>
          <a:p>
            <a:pPr marL="352425" marR="5080" indent="-339725" algn="just">
              <a:lnSpc>
                <a:spcPct val="100000"/>
              </a:lnSpc>
              <a:spcBef>
                <a:spcPts val="105"/>
              </a:spcBef>
              <a:tabLst>
                <a:tab pos="355600" algn="l"/>
              </a:tabLst>
            </a:pPr>
            <a:r>
              <a:rPr lang="en-US" sz="1600" spc="-30" dirty="0" smtClean="0">
                <a:cs typeface="Calibri"/>
              </a:rPr>
              <a:t>[</a:t>
            </a:r>
            <a:r>
              <a:rPr lang="en-US" sz="1600" spc="-30" dirty="0" smtClean="0">
                <a:cs typeface="Calibri"/>
              </a:rPr>
              <a:t>7</a:t>
            </a:r>
            <a:r>
              <a:rPr lang="en-US" sz="1600" spc="-30" dirty="0" smtClean="0">
                <a:cs typeface="Calibri"/>
              </a:rPr>
              <a:t>]  </a:t>
            </a:r>
            <a:r>
              <a:rPr lang="en-US" sz="1600" spc="-30" dirty="0" err="1" smtClean="0">
                <a:cs typeface="Calibri"/>
              </a:rPr>
              <a:t>Nayak</a:t>
            </a:r>
            <a:r>
              <a:rPr lang="en-US" sz="1600" spc="-30" dirty="0" smtClean="0">
                <a:cs typeface="Calibri"/>
              </a:rPr>
              <a:t>,  </a:t>
            </a:r>
            <a:r>
              <a:rPr lang="en-US" sz="1600" spc="-30" dirty="0" err="1" smtClean="0">
                <a:cs typeface="Calibri"/>
              </a:rPr>
              <a:t>Padmalaya</a:t>
            </a:r>
            <a:r>
              <a:rPr lang="en-US" sz="1600" spc="-30" dirty="0" smtClean="0">
                <a:cs typeface="Calibri"/>
              </a:rPr>
              <a:t>,  </a:t>
            </a:r>
            <a:r>
              <a:rPr lang="en-US" sz="1600" spc="-30" dirty="0" err="1" smtClean="0">
                <a:cs typeface="Calibri"/>
              </a:rPr>
              <a:t>Sk</a:t>
            </a:r>
            <a:r>
              <a:rPr lang="en-US" sz="1600" spc="-30" dirty="0" smtClean="0">
                <a:cs typeface="Calibri"/>
              </a:rPr>
              <a:t>  </a:t>
            </a:r>
            <a:r>
              <a:rPr lang="en-US" sz="1600" spc="-30" dirty="0" err="1" smtClean="0">
                <a:cs typeface="Calibri"/>
              </a:rPr>
              <a:t>Vaheed</a:t>
            </a:r>
            <a:r>
              <a:rPr lang="en-US" sz="1600" spc="-30" dirty="0" smtClean="0">
                <a:cs typeface="Calibri"/>
              </a:rPr>
              <a:t>,  </a:t>
            </a:r>
            <a:r>
              <a:rPr lang="en-US" sz="1600" spc="-30" dirty="0" err="1" smtClean="0">
                <a:cs typeface="Calibri"/>
              </a:rPr>
              <a:t>Surbhi</a:t>
            </a:r>
            <a:r>
              <a:rPr lang="en-US" sz="1600" spc="-30" dirty="0" smtClean="0">
                <a:cs typeface="Calibri"/>
              </a:rPr>
              <a:t>  Gupta,  and  </a:t>
            </a:r>
            <a:r>
              <a:rPr lang="en-US" sz="1600" spc="-30" dirty="0" err="1" smtClean="0">
                <a:cs typeface="Calibri"/>
              </a:rPr>
              <a:t>Neeraj</a:t>
            </a:r>
            <a:r>
              <a:rPr lang="en-US" sz="1600" spc="-30" dirty="0" smtClean="0">
                <a:cs typeface="Calibri"/>
              </a:rPr>
              <a:t>  Mohan.  "Predicting  students’ academic  performance  by  mining  the educational  data  through  machine  </a:t>
            </a:r>
            <a:r>
              <a:rPr lang="en-US" sz="1600" spc="-30" dirty="0" err="1" smtClean="0">
                <a:cs typeface="Calibri"/>
              </a:rPr>
              <a:t>learningbased</a:t>
            </a:r>
            <a:r>
              <a:rPr lang="en-US" sz="1600" spc="-30" dirty="0" smtClean="0">
                <a:cs typeface="Calibri"/>
              </a:rPr>
              <a:t>  classification  model."  Education  and  Information  Technologies  28,  no.  11  (2023):  14611-14637.</a:t>
            </a:r>
            <a:endParaRPr sz="1600">
              <a:cs typeface="Calibri"/>
            </a:endParaRPr>
          </a:p>
        </p:txBody>
      </p:sp>
    </p:spTree>
    <p:extLst>
      <p:ext uri="{BB962C8B-B14F-4D97-AF65-F5344CB8AC3E}">
        <p14:creationId xmlns="" xmlns:p14="http://schemas.microsoft.com/office/powerpoint/2010/main" val="8391872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79;p25">
            <a:extLst>
              <a:ext uri="{FF2B5EF4-FFF2-40B4-BE49-F238E27FC236}">
                <a16:creationId xmlns="" xmlns:a16="http://schemas.microsoft.com/office/drawing/2014/main" id="{776DA1DE-5E6F-A0BB-7874-52F9D0D8B73A}"/>
              </a:ext>
            </a:extLst>
          </p:cNvPr>
          <p:cNvSpPr txBox="1"/>
          <p:nvPr/>
        </p:nvSpPr>
        <p:spPr>
          <a:xfrm>
            <a:off x="445660" y="463592"/>
            <a:ext cx="9395700" cy="781176"/>
          </a:xfrm>
          <a:prstGeom prst="rect">
            <a:avLst/>
          </a:prstGeom>
          <a:noFill/>
          <a:ln>
            <a:noFill/>
          </a:ln>
        </p:spPr>
        <p:txBody>
          <a:bodyPr spcFirstLastPara="1" wrap="square" lIns="0" tIns="0" rIns="0" bIns="0" anchor="t" anchorCtr="0">
            <a:spAutoFit/>
          </a:bodyPr>
          <a:lstStyle/>
          <a:p>
            <a:pPr lvl="0">
              <a:lnSpc>
                <a:spcPct val="94416"/>
              </a:lnSpc>
            </a:pPr>
            <a:r>
              <a:rPr lang="en-US" sz="3600" b="1" dirty="0" smtClean="0">
                <a:solidFill>
                  <a:srgbClr val="EB283F"/>
                </a:solidFill>
                <a:latin typeface="Montserrat"/>
                <a:ea typeface="Montserrat"/>
                <a:cs typeface="Montserrat"/>
                <a:sym typeface="Montserrat"/>
              </a:rPr>
              <a:t>REFERENCES</a:t>
            </a:r>
          </a:p>
          <a:p>
            <a:pPr lvl="0">
              <a:lnSpc>
                <a:spcPct val="94416"/>
              </a:lnSpc>
            </a:pPr>
            <a:endParaRPr dirty="0">
              <a:solidFill>
                <a:srgbClr val="EB283F"/>
              </a:solidFill>
            </a:endParaRPr>
          </a:p>
        </p:txBody>
      </p:sp>
      <p:sp>
        <p:nvSpPr>
          <p:cNvPr id="3" name="object 3"/>
          <p:cNvSpPr txBox="1"/>
          <p:nvPr/>
        </p:nvSpPr>
        <p:spPr>
          <a:xfrm>
            <a:off x="321195" y="1281854"/>
            <a:ext cx="11469024" cy="4819909"/>
          </a:xfrm>
          <a:prstGeom prst="rect">
            <a:avLst/>
          </a:prstGeom>
        </p:spPr>
        <p:txBody>
          <a:bodyPr vert="horz" wrap="square" lIns="0" tIns="13335" rIns="0" bIns="0" rtlCol="0">
            <a:spAutoFit/>
          </a:bodyPr>
          <a:lstStyle/>
          <a:p>
            <a:pPr marL="352425" marR="5080" indent="-339725" algn="just">
              <a:lnSpc>
                <a:spcPct val="100000"/>
              </a:lnSpc>
              <a:spcBef>
                <a:spcPts val="105"/>
              </a:spcBef>
              <a:tabLst>
                <a:tab pos="355600" algn="l"/>
              </a:tabLst>
            </a:pPr>
            <a:r>
              <a:rPr lang="en-US" sz="1600" spc="-30" dirty="0" smtClean="0">
                <a:cs typeface="Calibri"/>
              </a:rPr>
              <a:t>[</a:t>
            </a:r>
            <a:r>
              <a:rPr lang="en-US" sz="1600" spc="-30" dirty="0" smtClean="0">
                <a:cs typeface="Calibri"/>
              </a:rPr>
              <a:t>8</a:t>
            </a:r>
            <a:r>
              <a:rPr lang="en-US" sz="1600" spc="-30" dirty="0" smtClean="0">
                <a:cs typeface="Calibri"/>
              </a:rPr>
              <a:t>]  </a:t>
            </a:r>
            <a:r>
              <a:rPr lang="en-US" sz="1600" spc="-30" dirty="0" err="1" smtClean="0">
                <a:cs typeface="Calibri"/>
              </a:rPr>
              <a:t>Korchi</a:t>
            </a:r>
            <a:r>
              <a:rPr lang="en-US" sz="1600" spc="-30" dirty="0" smtClean="0">
                <a:cs typeface="Calibri"/>
              </a:rPr>
              <a:t>,  </a:t>
            </a:r>
            <a:r>
              <a:rPr lang="en-US" sz="1600" spc="-30" dirty="0" err="1" smtClean="0">
                <a:cs typeface="Calibri"/>
              </a:rPr>
              <a:t>Adil</a:t>
            </a:r>
            <a:r>
              <a:rPr lang="en-US" sz="1600" spc="-30" dirty="0" smtClean="0">
                <a:cs typeface="Calibri"/>
              </a:rPr>
              <a:t>,  </a:t>
            </a:r>
            <a:r>
              <a:rPr lang="en-US" sz="1600" spc="-30" dirty="0" err="1" smtClean="0">
                <a:cs typeface="Calibri"/>
              </a:rPr>
              <a:t>Fayçal</a:t>
            </a:r>
            <a:r>
              <a:rPr lang="en-US" sz="1600" spc="-30" dirty="0" smtClean="0">
                <a:cs typeface="Calibri"/>
              </a:rPr>
              <a:t>  </a:t>
            </a:r>
            <a:r>
              <a:rPr lang="en-US" sz="1600" spc="-30" dirty="0" err="1" smtClean="0">
                <a:cs typeface="Calibri"/>
              </a:rPr>
              <a:t>Messaoudi</a:t>
            </a:r>
            <a:r>
              <a:rPr lang="en-US" sz="1600" spc="-30" dirty="0" smtClean="0">
                <a:cs typeface="Calibri"/>
              </a:rPr>
              <a:t>,  Ahmed </a:t>
            </a:r>
            <a:r>
              <a:rPr lang="en-US" sz="1600" spc="-30" dirty="0" err="1" smtClean="0">
                <a:cs typeface="Calibri"/>
              </a:rPr>
              <a:t>Abatal</a:t>
            </a:r>
            <a:r>
              <a:rPr lang="en-US" sz="1600" spc="-30" dirty="0" smtClean="0">
                <a:cs typeface="Calibri"/>
              </a:rPr>
              <a:t>,  and  </a:t>
            </a:r>
            <a:r>
              <a:rPr lang="en-US" sz="1600" spc="-30" dirty="0" err="1" smtClean="0">
                <a:cs typeface="Calibri"/>
              </a:rPr>
              <a:t>Youness</a:t>
            </a:r>
            <a:r>
              <a:rPr lang="en-US" sz="1600" spc="-30" dirty="0" smtClean="0">
                <a:cs typeface="Calibri"/>
              </a:rPr>
              <a:t>  </a:t>
            </a:r>
            <a:r>
              <a:rPr lang="en-US" sz="1600" spc="-30" dirty="0" err="1" smtClean="0">
                <a:cs typeface="Calibri"/>
              </a:rPr>
              <a:t>Manzali</a:t>
            </a:r>
            <a:r>
              <a:rPr lang="en-US" sz="1600" spc="-30" dirty="0" smtClean="0">
                <a:cs typeface="Calibri"/>
              </a:rPr>
              <a:t>.  "Machine learning  and  deep  learning-based  students’ grade  prediction."  In  Operations  Research  Forum,  vol.  4,  no.  4,  p.  87.  Cham:  Springer International Publishing, 2023.</a:t>
            </a:r>
          </a:p>
          <a:p>
            <a:pPr marL="352425" marR="5080" indent="-339725" algn="just">
              <a:lnSpc>
                <a:spcPct val="100000"/>
              </a:lnSpc>
              <a:spcBef>
                <a:spcPts val="105"/>
              </a:spcBef>
              <a:tabLst>
                <a:tab pos="355600" algn="l"/>
              </a:tabLst>
            </a:pPr>
            <a:endParaRPr lang="en-US" sz="1600" spc="-30" dirty="0" smtClean="0">
              <a:cs typeface="Calibri"/>
            </a:endParaRPr>
          </a:p>
          <a:p>
            <a:pPr marL="352425" marR="5080" indent="-339725" algn="just">
              <a:lnSpc>
                <a:spcPct val="100000"/>
              </a:lnSpc>
              <a:spcBef>
                <a:spcPts val="105"/>
              </a:spcBef>
              <a:tabLst>
                <a:tab pos="355600" algn="l"/>
              </a:tabLst>
            </a:pPr>
            <a:r>
              <a:rPr lang="en-US" sz="1600" spc="-30" dirty="0" smtClean="0">
                <a:cs typeface="Calibri"/>
              </a:rPr>
              <a:t>[</a:t>
            </a:r>
            <a:r>
              <a:rPr lang="en-US" sz="1600" spc="-30" dirty="0" smtClean="0">
                <a:cs typeface="Calibri"/>
              </a:rPr>
              <a:t>9</a:t>
            </a:r>
            <a:r>
              <a:rPr lang="en-US" sz="1600" spc="-30" dirty="0" smtClean="0">
                <a:cs typeface="Calibri"/>
              </a:rPr>
              <a:t>]  </a:t>
            </a:r>
            <a:r>
              <a:rPr lang="en-US" sz="1600" spc="-30" dirty="0" err="1" smtClean="0">
                <a:cs typeface="Calibri"/>
              </a:rPr>
              <a:t>Yağcı</a:t>
            </a:r>
            <a:r>
              <a:rPr lang="en-US" sz="1600" spc="-30" dirty="0" smtClean="0">
                <a:cs typeface="Calibri"/>
              </a:rPr>
              <a:t>,  Mustafa.  "Educational  data  mining:  prediction  of  students'  academic  performance  using  machine  learning  algorithms."  Smart Learning Environments 9, no. 1 (2022): 11.</a:t>
            </a:r>
          </a:p>
          <a:p>
            <a:pPr marL="352425" marR="5080" indent="-339725" algn="just">
              <a:lnSpc>
                <a:spcPct val="100000"/>
              </a:lnSpc>
              <a:spcBef>
                <a:spcPts val="105"/>
              </a:spcBef>
              <a:tabLst>
                <a:tab pos="355600" algn="l"/>
              </a:tabLst>
            </a:pPr>
            <a:endParaRPr lang="en-US" sz="1600" spc="-30" dirty="0" smtClean="0">
              <a:cs typeface="Calibri"/>
            </a:endParaRPr>
          </a:p>
          <a:p>
            <a:pPr marL="352425" marR="5080" indent="-339725" algn="just">
              <a:lnSpc>
                <a:spcPct val="100000"/>
              </a:lnSpc>
              <a:spcBef>
                <a:spcPts val="105"/>
              </a:spcBef>
              <a:tabLst>
                <a:tab pos="355600" algn="l"/>
              </a:tabLst>
            </a:pPr>
            <a:r>
              <a:rPr lang="en-US" sz="1600" dirty="0" smtClean="0">
                <a:cs typeface="Calibri"/>
              </a:rPr>
              <a:t>[</a:t>
            </a:r>
            <a:r>
              <a:rPr lang="en-US" sz="1600" dirty="0" smtClean="0">
                <a:cs typeface="Calibri"/>
              </a:rPr>
              <a:t>10</a:t>
            </a:r>
            <a:r>
              <a:rPr lang="en-US" sz="1600" dirty="0" smtClean="0">
                <a:cs typeface="Calibri"/>
              </a:rPr>
              <a:t>]  </a:t>
            </a:r>
            <a:r>
              <a:rPr lang="en-US" sz="1600" dirty="0" smtClean="0">
                <a:cs typeface="Calibri"/>
              </a:rPr>
              <a:t>Li,  </a:t>
            </a:r>
            <a:r>
              <a:rPr lang="en-US" sz="1600" dirty="0" err="1" smtClean="0">
                <a:cs typeface="Calibri"/>
              </a:rPr>
              <a:t>Xiaoyong</a:t>
            </a:r>
            <a:r>
              <a:rPr lang="en-US" sz="1600" dirty="0" smtClean="0">
                <a:cs typeface="Calibri"/>
              </a:rPr>
              <a:t>,  Yong  Zhang,  </a:t>
            </a:r>
            <a:r>
              <a:rPr lang="en-US" sz="1600" dirty="0" err="1" smtClean="0">
                <a:cs typeface="Calibri"/>
              </a:rPr>
              <a:t>Huimin</a:t>
            </a:r>
            <a:r>
              <a:rPr lang="en-US" sz="1600" dirty="0" smtClean="0">
                <a:cs typeface="Calibri"/>
              </a:rPr>
              <a:t>  Cheng, </a:t>
            </a:r>
            <a:r>
              <a:rPr lang="en-US" sz="1600" dirty="0" err="1" smtClean="0">
                <a:cs typeface="Calibri"/>
              </a:rPr>
              <a:t>Mengran</a:t>
            </a:r>
            <a:r>
              <a:rPr lang="en-US" sz="1600" dirty="0" smtClean="0">
                <a:cs typeface="Calibri"/>
              </a:rPr>
              <a:t>  Li,  and  </a:t>
            </a:r>
            <a:r>
              <a:rPr lang="en-US" sz="1600" dirty="0" err="1" smtClean="0">
                <a:cs typeface="Calibri"/>
              </a:rPr>
              <a:t>Baocai</a:t>
            </a:r>
            <a:r>
              <a:rPr lang="en-US" sz="1600" dirty="0" smtClean="0">
                <a:cs typeface="Calibri"/>
              </a:rPr>
              <a:t>  Yin.  "Student achievement  prediction  using  deep  neural network  from  multi-source  campus  data.“ Complex &amp; Intelligent Systems 8, no. 6 (2022): 5143-5156.</a:t>
            </a:r>
          </a:p>
          <a:p>
            <a:pPr marL="352425" marR="5080" indent="-339725" algn="just">
              <a:lnSpc>
                <a:spcPct val="100000"/>
              </a:lnSpc>
              <a:spcBef>
                <a:spcPts val="105"/>
              </a:spcBef>
              <a:tabLst>
                <a:tab pos="355600" algn="l"/>
              </a:tabLst>
            </a:pPr>
            <a:endParaRPr lang="en-US" sz="1600" dirty="0" smtClean="0">
              <a:cs typeface="Calibri"/>
            </a:endParaRPr>
          </a:p>
          <a:p>
            <a:pPr marL="352425" marR="5080" indent="-339725" algn="just">
              <a:lnSpc>
                <a:spcPct val="100000"/>
              </a:lnSpc>
              <a:spcBef>
                <a:spcPts val="105"/>
              </a:spcBef>
              <a:tabLst>
                <a:tab pos="355600" algn="l"/>
              </a:tabLst>
            </a:pPr>
            <a:r>
              <a:rPr lang="en-US" sz="1600" dirty="0" smtClean="0">
                <a:cs typeface="Calibri"/>
              </a:rPr>
              <a:t>[</a:t>
            </a:r>
            <a:r>
              <a:rPr lang="en-US" sz="1600" dirty="0" smtClean="0">
                <a:cs typeface="Calibri"/>
              </a:rPr>
              <a:t>11</a:t>
            </a:r>
            <a:r>
              <a:rPr lang="en-US" sz="1600" dirty="0" smtClean="0">
                <a:cs typeface="Calibri"/>
              </a:rPr>
              <a:t>]  </a:t>
            </a:r>
            <a:r>
              <a:rPr lang="en-US" sz="1600" dirty="0" err="1" smtClean="0">
                <a:cs typeface="Calibri"/>
              </a:rPr>
              <a:t>Olabanjo</a:t>
            </a:r>
            <a:r>
              <a:rPr lang="en-US" sz="1600" dirty="0" smtClean="0">
                <a:cs typeface="Calibri"/>
              </a:rPr>
              <a:t>,  </a:t>
            </a:r>
            <a:r>
              <a:rPr lang="en-US" sz="1600" dirty="0" err="1" smtClean="0">
                <a:cs typeface="Calibri"/>
              </a:rPr>
              <a:t>Olusola</a:t>
            </a:r>
            <a:r>
              <a:rPr lang="en-US" sz="1600" dirty="0" smtClean="0">
                <a:cs typeface="Calibri"/>
              </a:rPr>
              <a:t>  A.,  </a:t>
            </a:r>
            <a:r>
              <a:rPr lang="en-US" sz="1600" dirty="0" err="1" smtClean="0">
                <a:cs typeface="Calibri"/>
              </a:rPr>
              <a:t>Ashiribo</a:t>
            </a:r>
            <a:r>
              <a:rPr lang="en-US" sz="1600" dirty="0" smtClean="0">
                <a:cs typeface="Calibri"/>
              </a:rPr>
              <a:t>  S.  </a:t>
            </a:r>
            <a:r>
              <a:rPr lang="en-US" sz="1600" dirty="0" err="1" smtClean="0">
                <a:cs typeface="Calibri"/>
              </a:rPr>
              <a:t>Wusu</a:t>
            </a:r>
            <a:r>
              <a:rPr lang="en-US" sz="1600" dirty="0" smtClean="0">
                <a:cs typeface="Calibri"/>
              </a:rPr>
              <a:t>,  and </a:t>
            </a:r>
            <a:r>
              <a:rPr lang="en-US" sz="1600" dirty="0" err="1" smtClean="0">
                <a:cs typeface="Calibri"/>
              </a:rPr>
              <a:t>Mazzara</a:t>
            </a:r>
            <a:r>
              <a:rPr lang="en-US" sz="1600" dirty="0" smtClean="0">
                <a:cs typeface="Calibri"/>
              </a:rPr>
              <a:t>  Manuel.  "A  machine  learning prediction  of  academic  performance  of secondary  school  students  using  radial  basis function  neural  network."  Trends  in Neuroscience  and  Education  29  (2022): 100190.</a:t>
            </a:r>
          </a:p>
          <a:p>
            <a:pPr marL="352425" marR="5080" indent="-339725" algn="just">
              <a:lnSpc>
                <a:spcPct val="100000"/>
              </a:lnSpc>
              <a:spcBef>
                <a:spcPts val="105"/>
              </a:spcBef>
              <a:tabLst>
                <a:tab pos="355600" algn="l"/>
              </a:tabLst>
            </a:pPr>
            <a:endParaRPr lang="en-US" sz="1600" dirty="0" smtClean="0">
              <a:cs typeface="Calibri"/>
            </a:endParaRPr>
          </a:p>
          <a:p>
            <a:pPr marL="352425" marR="5080" indent="-339725" algn="just">
              <a:lnSpc>
                <a:spcPct val="100000"/>
              </a:lnSpc>
              <a:spcBef>
                <a:spcPts val="105"/>
              </a:spcBef>
              <a:tabLst>
                <a:tab pos="355600" algn="l"/>
              </a:tabLst>
            </a:pPr>
            <a:r>
              <a:rPr lang="en-US" sz="1600" dirty="0" smtClean="0">
                <a:cs typeface="Calibri"/>
              </a:rPr>
              <a:t>[</a:t>
            </a:r>
            <a:r>
              <a:rPr lang="en-US" sz="1600" dirty="0" smtClean="0">
                <a:cs typeface="Calibri"/>
              </a:rPr>
              <a:t>12</a:t>
            </a:r>
            <a:r>
              <a:rPr lang="en-US" sz="1600" dirty="0" smtClean="0">
                <a:cs typeface="Calibri"/>
              </a:rPr>
              <a:t>]  </a:t>
            </a:r>
            <a:r>
              <a:rPr lang="en-US" sz="1600" dirty="0" err="1" smtClean="0">
                <a:cs typeface="Calibri"/>
              </a:rPr>
              <a:t>Ojajuni</a:t>
            </a:r>
            <a:r>
              <a:rPr lang="en-US" sz="1600" dirty="0" smtClean="0">
                <a:cs typeface="Calibri"/>
              </a:rPr>
              <a:t>,  </a:t>
            </a:r>
            <a:r>
              <a:rPr lang="en-US" sz="1600" dirty="0" err="1" smtClean="0">
                <a:cs typeface="Calibri"/>
              </a:rPr>
              <a:t>Opeyemi</a:t>
            </a:r>
            <a:r>
              <a:rPr lang="en-US" sz="1600" dirty="0" smtClean="0">
                <a:cs typeface="Calibri"/>
              </a:rPr>
              <a:t>,  </a:t>
            </a:r>
            <a:r>
              <a:rPr lang="en-US" sz="1600" dirty="0" err="1" smtClean="0">
                <a:cs typeface="Calibri"/>
              </a:rPr>
              <a:t>Foluso</a:t>
            </a:r>
            <a:r>
              <a:rPr lang="en-US" sz="1600" dirty="0" smtClean="0">
                <a:cs typeface="Calibri"/>
              </a:rPr>
              <a:t>  </a:t>
            </a:r>
            <a:r>
              <a:rPr lang="en-US" sz="1600" dirty="0" err="1" smtClean="0">
                <a:cs typeface="Calibri"/>
              </a:rPr>
              <a:t>Ayeni</a:t>
            </a:r>
            <a:r>
              <a:rPr lang="en-US" sz="1600" dirty="0" smtClean="0">
                <a:cs typeface="Calibri"/>
              </a:rPr>
              <a:t>,  </a:t>
            </a:r>
            <a:r>
              <a:rPr lang="en-US" sz="1600" dirty="0" err="1" smtClean="0">
                <a:cs typeface="Calibri"/>
              </a:rPr>
              <a:t>Olagunju</a:t>
            </a:r>
            <a:r>
              <a:rPr lang="en-US" sz="1600" dirty="0" smtClean="0">
                <a:cs typeface="Calibri"/>
              </a:rPr>
              <a:t>  </a:t>
            </a:r>
            <a:r>
              <a:rPr lang="en-US" sz="1600" dirty="0" err="1" smtClean="0">
                <a:cs typeface="Calibri"/>
              </a:rPr>
              <a:t>Akodu</a:t>
            </a:r>
            <a:r>
              <a:rPr lang="en-US" sz="1600" dirty="0" smtClean="0">
                <a:cs typeface="Calibri"/>
              </a:rPr>
              <a:t>,  Femi  </a:t>
            </a:r>
            <a:r>
              <a:rPr lang="en-US" sz="1600" dirty="0" err="1" smtClean="0">
                <a:cs typeface="Calibri"/>
              </a:rPr>
              <a:t>Ekanoye</a:t>
            </a:r>
            <a:r>
              <a:rPr lang="en-US" sz="1600" dirty="0" smtClean="0">
                <a:cs typeface="Calibri"/>
              </a:rPr>
              <a:t>,  Samson  </a:t>
            </a:r>
            <a:r>
              <a:rPr lang="en-US" sz="1600" dirty="0" err="1" smtClean="0">
                <a:cs typeface="Calibri"/>
              </a:rPr>
              <a:t>Adewole</a:t>
            </a:r>
            <a:r>
              <a:rPr lang="en-US" sz="1600" dirty="0" smtClean="0">
                <a:cs typeface="Calibri"/>
              </a:rPr>
              <a:t>, Timothy  Ayo,  Sanjay  </a:t>
            </a:r>
            <a:r>
              <a:rPr lang="en-US" sz="1600" dirty="0" err="1" smtClean="0">
                <a:cs typeface="Calibri"/>
              </a:rPr>
              <a:t>Misra</a:t>
            </a:r>
            <a:r>
              <a:rPr lang="en-US" sz="1600" dirty="0" smtClean="0">
                <a:cs typeface="Calibri"/>
              </a:rPr>
              <a:t>,  and  Victor </a:t>
            </a:r>
            <a:r>
              <a:rPr lang="en-US" sz="1600" dirty="0" err="1" smtClean="0">
                <a:cs typeface="Calibri"/>
              </a:rPr>
              <a:t>Mbarika</a:t>
            </a:r>
            <a:r>
              <a:rPr lang="en-US" sz="1600" dirty="0" smtClean="0">
                <a:cs typeface="Calibri"/>
              </a:rPr>
              <a:t>.  "Predicting  student  academic performance  using  machine  learning."  In Computational  Science  and  Its  Applications–ICCSA  2021:  21st  International  Conference, Cagliari,  Italy,  September  13–16,  2021, Proceedings, Part IX 21, pp. 481-491. Springer International Publishing, 2021.</a:t>
            </a:r>
          </a:p>
          <a:p>
            <a:pPr marL="352425" marR="5080" indent="-339725" algn="just">
              <a:lnSpc>
                <a:spcPct val="100000"/>
              </a:lnSpc>
              <a:spcBef>
                <a:spcPts val="105"/>
              </a:spcBef>
              <a:tabLst>
                <a:tab pos="355600" algn="l"/>
              </a:tabLst>
            </a:pPr>
            <a:endParaRPr lang="en-US" sz="1600" dirty="0" smtClean="0">
              <a:cs typeface="Calibri"/>
            </a:endParaRPr>
          </a:p>
          <a:p>
            <a:pPr marL="352425" marR="5080" indent="-339725" algn="just">
              <a:lnSpc>
                <a:spcPct val="100000"/>
              </a:lnSpc>
              <a:spcBef>
                <a:spcPts val="105"/>
              </a:spcBef>
              <a:tabLst>
                <a:tab pos="355600" algn="l"/>
              </a:tabLst>
            </a:pPr>
            <a:endParaRPr sz="1600">
              <a:cs typeface="Calibri"/>
            </a:endParaRPr>
          </a:p>
        </p:txBody>
      </p:sp>
    </p:spTree>
    <p:extLst>
      <p:ext uri="{BB962C8B-B14F-4D97-AF65-F5344CB8AC3E}">
        <p14:creationId xmlns="" xmlns:p14="http://schemas.microsoft.com/office/powerpoint/2010/main" val="8391872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79;p25">
            <a:extLst>
              <a:ext uri="{FF2B5EF4-FFF2-40B4-BE49-F238E27FC236}">
                <a16:creationId xmlns="" xmlns:a16="http://schemas.microsoft.com/office/drawing/2014/main" id="{776DA1DE-5E6F-A0BB-7874-52F9D0D8B73A}"/>
              </a:ext>
            </a:extLst>
          </p:cNvPr>
          <p:cNvSpPr txBox="1"/>
          <p:nvPr/>
        </p:nvSpPr>
        <p:spPr>
          <a:xfrm>
            <a:off x="445660" y="463592"/>
            <a:ext cx="9395700" cy="781176"/>
          </a:xfrm>
          <a:prstGeom prst="rect">
            <a:avLst/>
          </a:prstGeom>
          <a:noFill/>
          <a:ln>
            <a:noFill/>
          </a:ln>
        </p:spPr>
        <p:txBody>
          <a:bodyPr spcFirstLastPara="1" wrap="square" lIns="0" tIns="0" rIns="0" bIns="0" anchor="t" anchorCtr="0">
            <a:spAutoFit/>
          </a:bodyPr>
          <a:lstStyle/>
          <a:p>
            <a:pPr lvl="0">
              <a:lnSpc>
                <a:spcPct val="94416"/>
              </a:lnSpc>
            </a:pPr>
            <a:r>
              <a:rPr lang="en-US" sz="3600" b="1" dirty="0" smtClean="0">
                <a:solidFill>
                  <a:srgbClr val="EB283F"/>
                </a:solidFill>
                <a:latin typeface="Montserrat"/>
                <a:ea typeface="Montserrat"/>
                <a:cs typeface="Montserrat"/>
                <a:sym typeface="Montserrat"/>
              </a:rPr>
              <a:t>REFERENCES</a:t>
            </a:r>
          </a:p>
          <a:p>
            <a:pPr lvl="0">
              <a:lnSpc>
                <a:spcPct val="94416"/>
              </a:lnSpc>
            </a:pPr>
            <a:endParaRPr dirty="0">
              <a:solidFill>
                <a:srgbClr val="EB283F"/>
              </a:solidFill>
            </a:endParaRPr>
          </a:p>
        </p:txBody>
      </p:sp>
      <p:sp>
        <p:nvSpPr>
          <p:cNvPr id="3" name="object 3"/>
          <p:cNvSpPr txBox="1"/>
          <p:nvPr/>
        </p:nvSpPr>
        <p:spPr>
          <a:xfrm>
            <a:off x="321195" y="1226434"/>
            <a:ext cx="11469024" cy="2034531"/>
          </a:xfrm>
          <a:prstGeom prst="rect">
            <a:avLst/>
          </a:prstGeom>
        </p:spPr>
        <p:txBody>
          <a:bodyPr vert="horz" wrap="square" lIns="0" tIns="13335" rIns="0" bIns="0" rtlCol="0">
            <a:spAutoFit/>
          </a:bodyPr>
          <a:lstStyle/>
          <a:p>
            <a:pPr marL="352425" marR="5080" indent="-339725" algn="just">
              <a:lnSpc>
                <a:spcPct val="100000"/>
              </a:lnSpc>
              <a:spcBef>
                <a:spcPts val="105"/>
              </a:spcBef>
              <a:tabLst>
                <a:tab pos="355600" algn="l"/>
              </a:tabLst>
            </a:pPr>
            <a:r>
              <a:rPr lang="en-US" sz="1600" spc="-30" dirty="0" smtClean="0">
                <a:cs typeface="Calibri"/>
              </a:rPr>
              <a:t>[</a:t>
            </a:r>
            <a:r>
              <a:rPr lang="en-US" sz="1600" spc="-30" dirty="0" smtClean="0">
                <a:cs typeface="Calibri"/>
              </a:rPr>
              <a:t>13</a:t>
            </a:r>
            <a:r>
              <a:rPr lang="en-US" sz="1600" spc="-30" dirty="0" smtClean="0">
                <a:cs typeface="Calibri"/>
              </a:rPr>
              <a:t>]  </a:t>
            </a:r>
            <a:r>
              <a:rPr lang="en-US" sz="1600" spc="-30" dirty="0" err="1" smtClean="0">
                <a:cs typeface="Calibri"/>
              </a:rPr>
              <a:t>Neha</a:t>
            </a:r>
            <a:r>
              <a:rPr lang="en-US" sz="1600" spc="-30" dirty="0" smtClean="0">
                <a:cs typeface="Calibri"/>
              </a:rPr>
              <a:t>,  </a:t>
            </a:r>
            <a:r>
              <a:rPr lang="en-US" sz="1600" spc="-30" dirty="0" err="1" smtClean="0">
                <a:cs typeface="Calibri"/>
              </a:rPr>
              <a:t>Kandula</a:t>
            </a:r>
            <a:r>
              <a:rPr lang="en-US" sz="1600" spc="-30" dirty="0" smtClean="0">
                <a:cs typeface="Calibri"/>
              </a:rPr>
              <a:t>,  </a:t>
            </a:r>
            <a:r>
              <a:rPr lang="en-US" sz="1600" spc="-30" dirty="0" err="1" smtClean="0">
                <a:cs typeface="Calibri"/>
              </a:rPr>
              <a:t>Jahangeer</a:t>
            </a:r>
            <a:r>
              <a:rPr lang="en-US" sz="1600" spc="-30" dirty="0" smtClean="0">
                <a:cs typeface="Calibri"/>
              </a:rPr>
              <a:t>  </a:t>
            </a:r>
            <a:r>
              <a:rPr lang="en-US" sz="1600" spc="-30" dirty="0" err="1" smtClean="0">
                <a:cs typeface="Calibri"/>
              </a:rPr>
              <a:t>Sidiq</a:t>
            </a:r>
            <a:r>
              <a:rPr lang="en-US" sz="1600" spc="-30" dirty="0" smtClean="0">
                <a:cs typeface="Calibri"/>
              </a:rPr>
              <a:t>,  and  </a:t>
            </a:r>
            <a:r>
              <a:rPr lang="en-US" sz="1600" spc="-30" dirty="0" err="1" smtClean="0">
                <a:cs typeface="Calibri"/>
              </a:rPr>
              <a:t>Majid</a:t>
            </a:r>
            <a:r>
              <a:rPr lang="en-US" sz="1600" spc="-30" dirty="0" smtClean="0">
                <a:cs typeface="Calibri"/>
              </a:rPr>
              <a:t>  </a:t>
            </a:r>
            <a:r>
              <a:rPr lang="en-US" sz="1600" spc="-30" dirty="0" err="1" smtClean="0">
                <a:cs typeface="Calibri"/>
              </a:rPr>
              <a:t>Zaman</a:t>
            </a:r>
            <a:r>
              <a:rPr lang="en-US" sz="1600" spc="-30" dirty="0" smtClean="0">
                <a:cs typeface="Calibri"/>
              </a:rPr>
              <a:t>.  "Deep  Neural  Network  Model  for Identification  of  Predictive  Variables  and Evaluation  of  Student's  Academic  Performance."  Revue  </a:t>
            </a:r>
            <a:r>
              <a:rPr lang="en-US" sz="1600" spc="-30" dirty="0" err="1" smtClean="0">
                <a:cs typeface="Calibri"/>
              </a:rPr>
              <a:t>d'Intelligence</a:t>
            </a:r>
            <a:r>
              <a:rPr lang="en-US" sz="1600" spc="-30" dirty="0" smtClean="0">
                <a:cs typeface="Calibri"/>
              </a:rPr>
              <a:t>  </a:t>
            </a:r>
            <a:r>
              <a:rPr lang="en-US" sz="1600" spc="-30" dirty="0" err="1" smtClean="0">
                <a:cs typeface="Calibri"/>
              </a:rPr>
              <a:t>Artificielle</a:t>
            </a:r>
            <a:r>
              <a:rPr lang="en-US" sz="1600" spc="-30" dirty="0" smtClean="0">
                <a:cs typeface="Calibri"/>
              </a:rPr>
              <a:t> 35, no. 5 (2021).</a:t>
            </a:r>
          </a:p>
          <a:p>
            <a:pPr marL="352425" marR="5080" indent="-339725" algn="just">
              <a:lnSpc>
                <a:spcPct val="100000"/>
              </a:lnSpc>
              <a:spcBef>
                <a:spcPts val="105"/>
              </a:spcBef>
              <a:tabLst>
                <a:tab pos="355600" algn="l"/>
              </a:tabLst>
            </a:pPr>
            <a:endParaRPr lang="en-US" sz="1600" spc="-30" dirty="0" smtClean="0">
              <a:cs typeface="Calibri"/>
            </a:endParaRPr>
          </a:p>
          <a:p>
            <a:pPr marL="352425" marR="5080" indent="-339725" algn="just">
              <a:lnSpc>
                <a:spcPct val="100000"/>
              </a:lnSpc>
              <a:spcBef>
                <a:spcPts val="105"/>
              </a:spcBef>
              <a:tabLst>
                <a:tab pos="355600" algn="l"/>
              </a:tabLst>
            </a:pPr>
            <a:r>
              <a:rPr lang="en-US" sz="1600" spc="-30" dirty="0" smtClean="0">
                <a:cs typeface="Calibri"/>
              </a:rPr>
              <a:t>[</a:t>
            </a:r>
            <a:r>
              <a:rPr lang="en-US" sz="1600" spc="-30" dirty="0" smtClean="0">
                <a:cs typeface="Calibri"/>
              </a:rPr>
              <a:t>14</a:t>
            </a:r>
            <a:r>
              <a:rPr lang="en-US" sz="1600" spc="-30" dirty="0" smtClean="0">
                <a:cs typeface="Calibri"/>
              </a:rPr>
              <a:t>]  </a:t>
            </a:r>
            <a:r>
              <a:rPr lang="en-US" sz="1600" spc="-30" dirty="0" err="1" smtClean="0">
                <a:cs typeface="Calibri"/>
              </a:rPr>
              <a:t>Hussain</a:t>
            </a:r>
            <a:r>
              <a:rPr lang="en-US" sz="1600" spc="-30" dirty="0" smtClean="0">
                <a:cs typeface="Calibri"/>
              </a:rPr>
              <a:t>,  </a:t>
            </a:r>
            <a:r>
              <a:rPr lang="en-US" sz="1600" spc="-30" dirty="0" err="1" smtClean="0">
                <a:cs typeface="Calibri"/>
              </a:rPr>
              <a:t>Sadiq</a:t>
            </a:r>
            <a:r>
              <a:rPr lang="en-US" sz="1600" spc="-30" dirty="0" smtClean="0">
                <a:cs typeface="Calibri"/>
              </a:rPr>
              <a:t>,  Silvia  </a:t>
            </a:r>
            <a:r>
              <a:rPr lang="en-US" sz="1600" spc="-30" dirty="0" err="1" smtClean="0">
                <a:cs typeface="Calibri"/>
              </a:rPr>
              <a:t>Gaftandzhieva</a:t>
            </a:r>
            <a:r>
              <a:rPr lang="en-US" sz="1600" spc="-30" dirty="0" smtClean="0">
                <a:cs typeface="Calibri"/>
              </a:rPr>
              <a:t>,  </a:t>
            </a:r>
            <a:r>
              <a:rPr lang="en-US" sz="1600" spc="-30" dirty="0" err="1" smtClean="0">
                <a:cs typeface="Calibri"/>
              </a:rPr>
              <a:t>Md</a:t>
            </a:r>
            <a:r>
              <a:rPr lang="en-US" sz="1600" spc="-30" dirty="0" smtClean="0">
                <a:cs typeface="Calibri"/>
              </a:rPr>
              <a:t> </a:t>
            </a:r>
            <a:r>
              <a:rPr lang="en-US" sz="1600" spc="-30" dirty="0" err="1" smtClean="0">
                <a:cs typeface="Calibri"/>
              </a:rPr>
              <a:t>Maniruzzaman</a:t>
            </a:r>
            <a:r>
              <a:rPr lang="en-US" sz="1600" spc="-30" dirty="0" smtClean="0">
                <a:cs typeface="Calibri"/>
              </a:rPr>
              <a:t>,  </a:t>
            </a:r>
            <a:r>
              <a:rPr lang="en-US" sz="1600" spc="-30" dirty="0" err="1" smtClean="0">
                <a:cs typeface="Calibri"/>
              </a:rPr>
              <a:t>Rositsa</a:t>
            </a:r>
            <a:r>
              <a:rPr lang="en-US" sz="1600" spc="-30" dirty="0" smtClean="0">
                <a:cs typeface="Calibri"/>
              </a:rPr>
              <a:t>  </a:t>
            </a:r>
            <a:r>
              <a:rPr lang="en-US" sz="1600" spc="-30" dirty="0" err="1" smtClean="0">
                <a:cs typeface="Calibri"/>
              </a:rPr>
              <a:t>Doneva</a:t>
            </a:r>
            <a:r>
              <a:rPr lang="en-US" sz="1600" spc="-30" dirty="0" smtClean="0">
                <a:cs typeface="Calibri"/>
              </a:rPr>
              <a:t>,  and  </a:t>
            </a:r>
            <a:r>
              <a:rPr lang="en-US" sz="1600" spc="-30" dirty="0" err="1" smtClean="0">
                <a:cs typeface="Calibri"/>
              </a:rPr>
              <a:t>Zahraa</a:t>
            </a:r>
            <a:r>
              <a:rPr lang="en-US" sz="1600" spc="-30" dirty="0" smtClean="0">
                <a:cs typeface="Calibri"/>
              </a:rPr>
              <a:t> </a:t>
            </a:r>
            <a:r>
              <a:rPr lang="en-US" sz="1600" spc="-30" dirty="0" err="1" smtClean="0">
                <a:cs typeface="Calibri"/>
              </a:rPr>
              <a:t>Fadhil</a:t>
            </a:r>
            <a:r>
              <a:rPr lang="en-US" sz="1600" spc="-30" dirty="0" smtClean="0">
                <a:cs typeface="Calibri"/>
              </a:rPr>
              <a:t> </a:t>
            </a:r>
            <a:r>
              <a:rPr lang="en-US" sz="1600" spc="-30" dirty="0" err="1" smtClean="0">
                <a:cs typeface="Calibri"/>
              </a:rPr>
              <a:t>Muhsin</a:t>
            </a:r>
            <a:r>
              <a:rPr lang="en-US" sz="1600" spc="-30" dirty="0" smtClean="0">
                <a:cs typeface="Calibri"/>
              </a:rPr>
              <a:t>. "Regression analysis of  student academic  performance  using  deep  learning.“  Education  and  Information  Technologies  26, no. 1 (2021): 783-798.</a:t>
            </a:r>
          </a:p>
          <a:p>
            <a:pPr marL="352425" marR="5080" indent="-339725" algn="just">
              <a:lnSpc>
                <a:spcPct val="100000"/>
              </a:lnSpc>
              <a:spcBef>
                <a:spcPts val="105"/>
              </a:spcBef>
              <a:tabLst>
                <a:tab pos="355600" algn="l"/>
              </a:tabLst>
            </a:pPr>
            <a:endParaRPr lang="en-US" sz="1600" spc="-30" dirty="0" smtClean="0">
              <a:cs typeface="Calibri"/>
            </a:endParaRPr>
          </a:p>
          <a:p>
            <a:pPr marL="352425" marR="5080" indent="-339725" algn="just">
              <a:lnSpc>
                <a:spcPct val="100000"/>
              </a:lnSpc>
              <a:spcBef>
                <a:spcPts val="105"/>
              </a:spcBef>
              <a:tabLst>
                <a:tab pos="355600" algn="l"/>
              </a:tabLst>
            </a:pPr>
            <a:r>
              <a:rPr lang="en-US" sz="1600" spc="-30" dirty="0" smtClean="0">
                <a:cs typeface="Calibri"/>
              </a:rPr>
              <a:t>[</a:t>
            </a:r>
            <a:r>
              <a:rPr lang="en-US" sz="1600" spc="-30" dirty="0" smtClean="0">
                <a:cs typeface="Calibri"/>
              </a:rPr>
              <a:t>15</a:t>
            </a:r>
            <a:r>
              <a:rPr lang="en-US" sz="1600" spc="-30" dirty="0" smtClean="0">
                <a:cs typeface="Calibri"/>
              </a:rPr>
              <a:t>]  </a:t>
            </a:r>
            <a:r>
              <a:rPr lang="en-US" sz="1600" spc="-30" dirty="0" err="1" smtClean="0">
                <a:cs typeface="Calibri"/>
              </a:rPr>
              <a:t>Aslam</a:t>
            </a:r>
            <a:r>
              <a:rPr lang="en-US" sz="1600" spc="-30" dirty="0" smtClean="0">
                <a:cs typeface="Calibri"/>
              </a:rPr>
              <a:t>,  </a:t>
            </a:r>
            <a:r>
              <a:rPr lang="en-US" sz="1600" spc="-30" dirty="0" err="1" smtClean="0">
                <a:cs typeface="Calibri"/>
              </a:rPr>
              <a:t>Nida</a:t>
            </a:r>
            <a:r>
              <a:rPr lang="en-US" sz="1600" spc="-30" dirty="0" smtClean="0">
                <a:cs typeface="Calibri"/>
              </a:rPr>
              <a:t>,  </a:t>
            </a:r>
            <a:r>
              <a:rPr lang="en-US" sz="1600" spc="-30" dirty="0" err="1" smtClean="0">
                <a:cs typeface="Calibri"/>
              </a:rPr>
              <a:t>Irfan</a:t>
            </a:r>
            <a:r>
              <a:rPr lang="en-US" sz="1600" spc="-30" dirty="0" smtClean="0">
                <a:cs typeface="Calibri"/>
              </a:rPr>
              <a:t>  Khan,  </a:t>
            </a:r>
            <a:r>
              <a:rPr lang="en-US" sz="1600" spc="-30" dirty="0" err="1" smtClean="0">
                <a:cs typeface="Calibri"/>
              </a:rPr>
              <a:t>Leena</a:t>
            </a:r>
            <a:r>
              <a:rPr lang="en-US" sz="1600" spc="-30" dirty="0" smtClean="0">
                <a:cs typeface="Calibri"/>
              </a:rPr>
              <a:t>  </a:t>
            </a:r>
            <a:r>
              <a:rPr lang="en-US" sz="1600" spc="-30" dirty="0" err="1" smtClean="0">
                <a:cs typeface="Calibri"/>
              </a:rPr>
              <a:t>Alamri</a:t>
            </a:r>
            <a:r>
              <a:rPr lang="en-US" sz="1600" spc="-30" dirty="0" smtClean="0">
                <a:cs typeface="Calibri"/>
              </a:rPr>
              <a:t>,  and  </a:t>
            </a:r>
            <a:r>
              <a:rPr lang="en-US" sz="1600" spc="-30" dirty="0" err="1" smtClean="0">
                <a:cs typeface="Calibri"/>
              </a:rPr>
              <a:t>Ranim</a:t>
            </a:r>
            <a:r>
              <a:rPr lang="en-US" sz="1600" spc="-30" dirty="0" smtClean="0">
                <a:cs typeface="Calibri"/>
              </a:rPr>
              <a:t> </a:t>
            </a:r>
            <a:r>
              <a:rPr lang="en-US" sz="1600" spc="-30" dirty="0" err="1" smtClean="0">
                <a:cs typeface="Calibri"/>
              </a:rPr>
              <a:t>Almuslim</a:t>
            </a:r>
            <a:r>
              <a:rPr lang="en-US" sz="1600" spc="-30" dirty="0" smtClean="0">
                <a:cs typeface="Calibri"/>
              </a:rPr>
              <a:t>. "An improved  early  student’s academic  performance  prediction  using  deep  learning."  International  Journal  of  Emerging  Technologies  in  Learning  (</a:t>
            </a:r>
            <a:r>
              <a:rPr lang="en-US" sz="1600" spc="-30" dirty="0" err="1" smtClean="0">
                <a:cs typeface="Calibri"/>
              </a:rPr>
              <a:t>iJET</a:t>
            </a:r>
            <a:r>
              <a:rPr lang="en-US" sz="1600" spc="-30" dirty="0" smtClean="0">
                <a:cs typeface="Calibri"/>
              </a:rPr>
              <a:t>)  16,  no.  12 (2021): 108-122.</a:t>
            </a:r>
            <a:endParaRPr sz="1600">
              <a:cs typeface="Calibri"/>
            </a:endParaRPr>
          </a:p>
        </p:txBody>
      </p:sp>
    </p:spTree>
    <p:extLst>
      <p:ext uri="{BB962C8B-B14F-4D97-AF65-F5344CB8AC3E}">
        <p14:creationId xmlns="" xmlns:p14="http://schemas.microsoft.com/office/powerpoint/2010/main" val="8391872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ank you PNG transparent image download, size: 650x751px"/>
          <p:cNvPicPr>
            <a:picLocks noChangeAspect="1" noChangeArrowheads="1"/>
          </p:cNvPicPr>
          <p:nvPr/>
        </p:nvPicPr>
        <p:blipFill>
          <a:blip r:embed="rId2"/>
          <a:stretch>
            <a:fillRect/>
          </a:stretch>
        </p:blipFill>
        <p:spPr bwMode="auto">
          <a:xfrm>
            <a:off x="2388105" y="1066800"/>
            <a:ext cx="7263392" cy="3738880"/>
          </a:xfrm>
          <a:prstGeom prst="rect">
            <a:avLst/>
          </a:prstGeom>
          <a:noFill/>
        </p:spPr>
      </p:pic>
    </p:spTree>
    <p:extLst>
      <p:ext uri="{BB962C8B-B14F-4D97-AF65-F5344CB8AC3E}">
        <p14:creationId xmlns="" xmlns:p14="http://schemas.microsoft.com/office/powerpoint/2010/main" val="8391872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122;p14">
            <a:extLst>
              <a:ext uri="{FF2B5EF4-FFF2-40B4-BE49-F238E27FC236}">
                <a16:creationId xmlns="" xmlns:a16="http://schemas.microsoft.com/office/drawing/2014/main" id="{FA06F4E1-9EF8-D93C-A096-3A4B59D3507A}"/>
              </a:ext>
            </a:extLst>
          </p:cNvPr>
          <p:cNvSpPr txBox="1"/>
          <p:nvPr/>
        </p:nvSpPr>
        <p:spPr>
          <a:xfrm>
            <a:off x="445660" y="463592"/>
            <a:ext cx="9395677" cy="520784"/>
          </a:xfrm>
          <a:prstGeom prst="rect">
            <a:avLst/>
          </a:prstGeom>
          <a:noFill/>
          <a:ln>
            <a:noFill/>
          </a:ln>
        </p:spPr>
        <p:txBody>
          <a:bodyPr spcFirstLastPara="1" wrap="square" lIns="0" tIns="0" rIns="0" bIns="0" anchor="t" anchorCtr="0">
            <a:spAutoFit/>
          </a:bodyPr>
          <a:lstStyle/>
          <a:p>
            <a:pPr marL="0" marR="0" lvl="0" indent="0" algn="l" rtl="0">
              <a:lnSpc>
                <a:spcPct val="94416"/>
              </a:lnSpc>
              <a:spcBef>
                <a:spcPts val="0"/>
              </a:spcBef>
              <a:spcAft>
                <a:spcPts val="0"/>
              </a:spcAft>
              <a:buNone/>
            </a:pPr>
            <a:r>
              <a:rPr lang="en-US" sz="3600" b="1" dirty="0">
                <a:solidFill>
                  <a:srgbClr val="EB283F"/>
                </a:solidFill>
                <a:latin typeface="Montserrat"/>
                <a:ea typeface="Montserrat"/>
                <a:cs typeface="Montserrat"/>
                <a:sym typeface="Montserrat"/>
              </a:rPr>
              <a:t>Contents</a:t>
            </a:r>
            <a:endParaRPr dirty="0">
              <a:solidFill>
                <a:srgbClr val="EB283F"/>
              </a:solidFill>
            </a:endParaRPr>
          </a:p>
        </p:txBody>
      </p:sp>
      <p:sp>
        <p:nvSpPr>
          <p:cNvPr id="11" name="Google Shape;123;p14">
            <a:extLst>
              <a:ext uri="{FF2B5EF4-FFF2-40B4-BE49-F238E27FC236}">
                <a16:creationId xmlns="" xmlns:a16="http://schemas.microsoft.com/office/drawing/2014/main" id="{88033A7F-13D3-D679-3AF3-0C7AFF1A4756}"/>
              </a:ext>
            </a:extLst>
          </p:cNvPr>
          <p:cNvSpPr txBox="1"/>
          <p:nvPr/>
        </p:nvSpPr>
        <p:spPr>
          <a:xfrm>
            <a:off x="723900" y="1094740"/>
            <a:ext cx="9395677" cy="4524315"/>
          </a:xfrm>
          <a:prstGeom prst="rect">
            <a:avLst/>
          </a:prstGeom>
          <a:noFill/>
          <a:ln>
            <a:noFill/>
          </a:ln>
        </p:spPr>
        <p:txBody>
          <a:bodyPr spcFirstLastPara="1" wrap="square" lIns="0" tIns="0" rIns="0" bIns="0" anchor="t" anchorCtr="0">
            <a:spAutoFit/>
          </a:bodyPr>
          <a:lstStyle/>
          <a:p>
            <a:pPr marL="514350" lvl="0" indent="-514350">
              <a:lnSpc>
                <a:spcPct val="150000"/>
              </a:lnSpc>
              <a:buClr>
                <a:srgbClr val="C00000"/>
              </a:buClr>
              <a:buSzPts val="2800"/>
              <a:buAutoNum type="arabicPeriod"/>
            </a:pPr>
            <a:r>
              <a:rPr lang="en-US" sz="2800" b="1" dirty="0" smtClean="0">
                <a:solidFill>
                  <a:srgbClr val="112D63"/>
                </a:solidFill>
                <a:latin typeface="Calibri"/>
                <a:ea typeface="Calibri"/>
                <a:cs typeface="Calibri"/>
                <a:sym typeface="Calibri"/>
              </a:rPr>
              <a:t>ABSTRACT</a:t>
            </a:r>
          </a:p>
          <a:p>
            <a:pPr marL="514350" lvl="0" indent="-514350">
              <a:lnSpc>
                <a:spcPct val="150000"/>
              </a:lnSpc>
              <a:buClr>
                <a:srgbClr val="C00000"/>
              </a:buClr>
              <a:buSzPts val="2800"/>
              <a:buAutoNum type="arabicPeriod"/>
            </a:pPr>
            <a:r>
              <a:rPr lang="en-US" sz="2800" b="1" dirty="0" smtClean="0">
                <a:solidFill>
                  <a:srgbClr val="112D63"/>
                </a:solidFill>
                <a:latin typeface="Calibri"/>
                <a:ea typeface="Calibri"/>
                <a:cs typeface="Calibri"/>
                <a:sym typeface="Calibri"/>
              </a:rPr>
              <a:t>INTRODUCTION</a:t>
            </a:r>
          </a:p>
          <a:p>
            <a:pPr marL="514350" lvl="0" indent="-514350">
              <a:lnSpc>
                <a:spcPct val="150000"/>
              </a:lnSpc>
              <a:buClr>
                <a:srgbClr val="C00000"/>
              </a:buClr>
              <a:buSzPts val="2800"/>
              <a:buAutoNum type="arabicPeriod"/>
            </a:pPr>
            <a:r>
              <a:rPr lang="en-US" sz="2800" b="1" dirty="0" smtClean="0">
                <a:solidFill>
                  <a:srgbClr val="112D63"/>
                </a:solidFill>
                <a:latin typeface="Calibri"/>
                <a:ea typeface="Calibri"/>
                <a:cs typeface="Calibri"/>
                <a:sym typeface="Calibri"/>
              </a:rPr>
              <a:t>OBJECTIVES</a:t>
            </a:r>
          </a:p>
          <a:p>
            <a:pPr marL="514350" lvl="0" indent="-514350">
              <a:lnSpc>
                <a:spcPct val="150000"/>
              </a:lnSpc>
              <a:buClr>
                <a:srgbClr val="C00000"/>
              </a:buClr>
              <a:buSzPts val="2800"/>
              <a:buAutoNum type="arabicPeriod"/>
            </a:pPr>
            <a:r>
              <a:rPr lang="en-US" sz="2800" b="1" dirty="0" smtClean="0">
                <a:solidFill>
                  <a:srgbClr val="112D63"/>
                </a:solidFill>
                <a:latin typeface="Calibri"/>
                <a:ea typeface="Calibri"/>
                <a:cs typeface="Calibri"/>
                <a:sym typeface="Calibri"/>
              </a:rPr>
              <a:t>MACHINE LEARNING</a:t>
            </a:r>
          </a:p>
          <a:p>
            <a:pPr marL="514350" lvl="0" indent="-514350">
              <a:lnSpc>
                <a:spcPct val="150000"/>
              </a:lnSpc>
              <a:buClr>
                <a:srgbClr val="C00000"/>
              </a:buClr>
              <a:buSzPts val="2800"/>
              <a:buAutoNum type="arabicPeriod"/>
            </a:pPr>
            <a:r>
              <a:rPr lang="en-US" sz="2800" b="1" dirty="0" smtClean="0">
                <a:solidFill>
                  <a:srgbClr val="112D63"/>
                </a:solidFill>
                <a:latin typeface="Calibri"/>
                <a:ea typeface="Calibri"/>
                <a:cs typeface="Calibri"/>
                <a:sym typeface="Calibri"/>
              </a:rPr>
              <a:t>LITERATURE REVIEW</a:t>
            </a:r>
          </a:p>
          <a:p>
            <a:pPr marL="514350" lvl="0" indent="-514350">
              <a:lnSpc>
                <a:spcPct val="150000"/>
              </a:lnSpc>
              <a:buClr>
                <a:srgbClr val="C00000"/>
              </a:buClr>
              <a:buSzPts val="2800"/>
              <a:buAutoNum type="arabicPeriod"/>
            </a:pPr>
            <a:r>
              <a:rPr lang="en-US" sz="2800" b="1" dirty="0" smtClean="0">
                <a:solidFill>
                  <a:srgbClr val="112D63"/>
                </a:solidFill>
                <a:latin typeface="Calibri"/>
                <a:ea typeface="Calibri"/>
                <a:cs typeface="Calibri"/>
                <a:sym typeface="Calibri"/>
              </a:rPr>
              <a:t>CONCLUSION</a:t>
            </a:r>
          </a:p>
          <a:p>
            <a:pPr marL="514350" lvl="0" indent="-514350">
              <a:lnSpc>
                <a:spcPct val="150000"/>
              </a:lnSpc>
              <a:buClr>
                <a:srgbClr val="C00000"/>
              </a:buClr>
              <a:buSzPts val="2800"/>
              <a:buAutoNum type="arabicPeriod"/>
            </a:pPr>
            <a:r>
              <a:rPr lang="en-US" sz="2800" b="1" dirty="0" smtClean="0">
                <a:solidFill>
                  <a:srgbClr val="112D63"/>
                </a:solidFill>
                <a:latin typeface="Calibri"/>
                <a:ea typeface="Calibri"/>
                <a:cs typeface="Calibri"/>
                <a:sym typeface="Calibri"/>
              </a:rPr>
              <a:t>REFERENCES</a:t>
            </a:r>
            <a:endParaRPr lang="en-US" sz="2800" b="1" dirty="0">
              <a:solidFill>
                <a:srgbClr val="112D63"/>
              </a:solidFill>
              <a:latin typeface="Calibri"/>
              <a:ea typeface="Calibri"/>
              <a:cs typeface="Calibri"/>
              <a:sym typeface="Calibri"/>
            </a:endParaRPr>
          </a:p>
        </p:txBody>
      </p:sp>
    </p:spTree>
    <p:extLst>
      <p:ext uri="{BB962C8B-B14F-4D97-AF65-F5344CB8AC3E}">
        <p14:creationId xmlns="" xmlns:p14="http://schemas.microsoft.com/office/powerpoint/2010/main" val="21007185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79;p25">
            <a:extLst>
              <a:ext uri="{FF2B5EF4-FFF2-40B4-BE49-F238E27FC236}">
                <a16:creationId xmlns="" xmlns:a16="http://schemas.microsoft.com/office/drawing/2014/main" id="{776DA1DE-5E6F-A0BB-7874-52F9D0D8B73A}"/>
              </a:ext>
            </a:extLst>
          </p:cNvPr>
          <p:cNvSpPr txBox="1"/>
          <p:nvPr/>
        </p:nvSpPr>
        <p:spPr>
          <a:xfrm>
            <a:off x="445660" y="463592"/>
            <a:ext cx="9395700" cy="520784"/>
          </a:xfrm>
          <a:prstGeom prst="rect">
            <a:avLst/>
          </a:prstGeom>
          <a:noFill/>
          <a:ln>
            <a:noFill/>
          </a:ln>
        </p:spPr>
        <p:txBody>
          <a:bodyPr spcFirstLastPara="1" wrap="square" lIns="0" tIns="0" rIns="0" bIns="0" anchor="t" anchorCtr="0">
            <a:spAutoFit/>
          </a:bodyPr>
          <a:lstStyle/>
          <a:p>
            <a:pPr lvl="0">
              <a:lnSpc>
                <a:spcPct val="94416"/>
              </a:lnSpc>
            </a:pPr>
            <a:r>
              <a:rPr lang="en-US" sz="3600" b="1" dirty="0" smtClean="0">
                <a:solidFill>
                  <a:srgbClr val="EB283F"/>
                </a:solidFill>
                <a:latin typeface="Montserrat"/>
                <a:ea typeface="Montserrat"/>
                <a:cs typeface="Montserrat"/>
                <a:sym typeface="Montserrat"/>
              </a:rPr>
              <a:t>ABSTRACT</a:t>
            </a:r>
            <a:endParaRPr dirty="0">
              <a:solidFill>
                <a:srgbClr val="EB283F"/>
              </a:solidFill>
            </a:endParaRPr>
          </a:p>
        </p:txBody>
      </p:sp>
      <p:sp>
        <p:nvSpPr>
          <p:cNvPr id="3" name="Google Shape;280;p25">
            <a:extLst>
              <a:ext uri="{FF2B5EF4-FFF2-40B4-BE49-F238E27FC236}">
                <a16:creationId xmlns="" xmlns:a16="http://schemas.microsoft.com/office/drawing/2014/main" id="{996DFEE9-3DC4-DDE9-5A74-04291B3D8238}"/>
              </a:ext>
            </a:extLst>
          </p:cNvPr>
          <p:cNvSpPr/>
          <p:nvPr/>
        </p:nvSpPr>
        <p:spPr>
          <a:xfrm>
            <a:off x="306584" y="670560"/>
            <a:ext cx="11072615" cy="5120640"/>
          </a:xfrm>
          <a:prstGeom prst="rect">
            <a:avLst/>
          </a:prstGeom>
          <a:noFill/>
          <a:ln>
            <a:noFill/>
          </a:ln>
        </p:spPr>
        <p:txBody>
          <a:bodyPr spcFirstLastPara="1" wrap="square" lIns="91425" tIns="45700" rIns="91425" bIns="45700" anchor="ctr" anchorCtr="0">
            <a:noAutofit/>
          </a:bodyPr>
          <a:lstStyle/>
          <a:p>
            <a:pPr lvl="0" algn="just"/>
            <a:r>
              <a:rPr lang="en-US" sz="2000" b="1" dirty="0" smtClean="0">
                <a:solidFill>
                  <a:srgbClr val="112D63"/>
                </a:solidFill>
              </a:rPr>
              <a:t>A prominent area of focus in modern research in education is using ML models to predict student  outcomes  for  academic  success.  The explosive generation of educational data that might be  triggered  by  a  technological  learning environment  fosters  improved  learning experiences.  This  review  paper  examines  the literature  on  the  use  of  Machine  Learning  (ML) and Deep Learning (DL)  models for the prediction of  student  academic  performance.  The  study discusses many of the ML and DL algorithms such as  Random  Forest  (RF),  Decision  Tree  (DT), Support Vector Machine (SVM), and Deep Neural Networks  (DNN)  to  find  their  comparison  on  the prediction  of  student  performance.  </a:t>
            </a:r>
          </a:p>
          <a:p>
            <a:pPr lvl="0" algn="just"/>
            <a:endParaRPr lang="en-US" sz="2000" b="1" dirty="0" smtClean="0">
              <a:solidFill>
                <a:srgbClr val="112D63"/>
              </a:solidFill>
            </a:endParaRPr>
          </a:p>
          <a:p>
            <a:pPr lvl="0" algn="just"/>
            <a:r>
              <a:rPr lang="en-US" sz="2000" b="1" dirty="0" smtClean="0">
                <a:solidFill>
                  <a:srgbClr val="112D63"/>
                </a:solidFill>
              </a:rPr>
              <a:t>Findings  have been highlighted for better accuracy by DL models such  as  Gated  Recurrent  Neural  Networks  and DNN,  which  have  even  reached  over  99%.  This paper  would  provide  insights  for  teachers  and policymakers  on  optimizing  instructional  strategy and  improving  student  achievement  by  using predictive analytics. Then, future studies will need to concentrate on the real time integration of data and  dynamic  model  development  to  achieve  more accurate predictions.</a:t>
            </a:r>
            <a:endParaRPr sz="2000" b="1" dirty="0">
              <a:solidFill>
                <a:srgbClr val="112D63"/>
              </a:solidFill>
            </a:endParaRPr>
          </a:p>
        </p:txBody>
      </p:sp>
    </p:spTree>
    <p:extLst>
      <p:ext uri="{BB962C8B-B14F-4D97-AF65-F5344CB8AC3E}">
        <p14:creationId xmlns="" xmlns:p14="http://schemas.microsoft.com/office/powerpoint/2010/main" val="8391872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79;p25">
            <a:extLst>
              <a:ext uri="{FF2B5EF4-FFF2-40B4-BE49-F238E27FC236}">
                <a16:creationId xmlns="" xmlns:a16="http://schemas.microsoft.com/office/drawing/2014/main" id="{776DA1DE-5E6F-A0BB-7874-52F9D0D8B73A}"/>
              </a:ext>
            </a:extLst>
          </p:cNvPr>
          <p:cNvSpPr txBox="1"/>
          <p:nvPr/>
        </p:nvSpPr>
        <p:spPr>
          <a:xfrm>
            <a:off x="445660" y="463592"/>
            <a:ext cx="9395700" cy="781176"/>
          </a:xfrm>
          <a:prstGeom prst="rect">
            <a:avLst/>
          </a:prstGeom>
          <a:noFill/>
          <a:ln>
            <a:noFill/>
          </a:ln>
        </p:spPr>
        <p:txBody>
          <a:bodyPr spcFirstLastPara="1" wrap="square" lIns="0" tIns="0" rIns="0" bIns="0" anchor="t" anchorCtr="0">
            <a:spAutoFit/>
          </a:bodyPr>
          <a:lstStyle/>
          <a:p>
            <a:pPr>
              <a:lnSpc>
                <a:spcPct val="94416"/>
              </a:lnSpc>
            </a:pPr>
            <a:r>
              <a:rPr lang="en-US" sz="3600" b="1" dirty="0" smtClean="0">
                <a:solidFill>
                  <a:srgbClr val="EB283F"/>
                </a:solidFill>
                <a:latin typeface="Montserrat"/>
                <a:ea typeface="Montserrat"/>
                <a:cs typeface="Montserrat"/>
                <a:sym typeface="Montserrat"/>
              </a:rPr>
              <a:t>INTRODUCTION</a:t>
            </a:r>
          </a:p>
          <a:p>
            <a:pPr>
              <a:lnSpc>
                <a:spcPct val="94416"/>
              </a:lnSpc>
            </a:pPr>
            <a:endParaRPr dirty="0">
              <a:solidFill>
                <a:srgbClr val="EB283F"/>
              </a:solidFill>
            </a:endParaRPr>
          </a:p>
        </p:txBody>
      </p:sp>
      <p:sp>
        <p:nvSpPr>
          <p:cNvPr id="3" name="Google Shape;280;p25">
            <a:extLst>
              <a:ext uri="{FF2B5EF4-FFF2-40B4-BE49-F238E27FC236}">
                <a16:creationId xmlns="" xmlns:a16="http://schemas.microsoft.com/office/drawing/2014/main" id="{996DFEE9-3DC4-DDE9-5A74-04291B3D8238}"/>
              </a:ext>
            </a:extLst>
          </p:cNvPr>
          <p:cNvSpPr/>
          <p:nvPr/>
        </p:nvSpPr>
        <p:spPr>
          <a:xfrm>
            <a:off x="306584" y="447040"/>
            <a:ext cx="11072615" cy="5435600"/>
          </a:xfrm>
          <a:prstGeom prst="rect">
            <a:avLst/>
          </a:prstGeom>
          <a:noFill/>
          <a:ln>
            <a:noFill/>
          </a:ln>
        </p:spPr>
        <p:txBody>
          <a:bodyPr spcFirstLastPara="1" wrap="square" lIns="91425" tIns="45700" rIns="91425" bIns="45700" anchor="ctr" anchorCtr="0">
            <a:noAutofit/>
          </a:bodyPr>
          <a:lstStyle/>
          <a:p>
            <a:pPr algn="just"/>
            <a:r>
              <a:rPr lang="en-US" sz="2000" b="1" dirty="0" smtClean="0">
                <a:solidFill>
                  <a:srgbClr val="112D63"/>
                </a:solidFill>
              </a:rPr>
              <a:t>Students are very important part of an educational institute and also for the country.  In  a  crowded  class  a  teacher  can’t monitor  every  students.  So it becomes very difficult for a teacher to give attention to every student in the class equally. A  classroom  is  filled  with  a  lot  of  introvert  and  extrovert students. When we started giving tuition to students we feel the importance of monitoring every student. A teacher should know before a student falls behind. So we decided to research on it how we can predict a student's condition using Artificial Intelligence and a student’s previous academic career. Student’s academic data is the most important thing for this research, because it indicates most of the things about a student. Like how much he/she studies, what type of subjects he likes and subjects he doesn’t like.  </a:t>
            </a:r>
          </a:p>
          <a:p>
            <a:pPr algn="just"/>
            <a:endParaRPr lang="en-US" sz="2000" b="1" dirty="0" smtClean="0">
              <a:solidFill>
                <a:srgbClr val="112D63"/>
              </a:solidFill>
            </a:endParaRPr>
          </a:p>
          <a:p>
            <a:pPr algn="just"/>
            <a:r>
              <a:rPr lang="en-US" sz="2000" b="1" dirty="0" smtClean="0">
                <a:solidFill>
                  <a:srgbClr val="112D63"/>
                </a:solidFill>
              </a:rPr>
              <a:t>An IQ test and a physiological test can also help a lot for this research. If we could  know  how  much  time  he  spends  for  studies  and  how much he spends for a hobby then we could understand what type of motivation he needs from his teacher.</a:t>
            </a:r>
          </a:p>
          <a:p>
            <a:pPr lvl="0" algn="ctr"/>
            <a:endParaRPr lang="en-US" sz="1050" b="1" dirty="0">
              <a:solidFill>
                <a:srgbClr val="112D63"/>
              </a:solidFill>
            </a:endParaRPr>
          </a:p>
        </p:txBody>
      </p:sp>
    </p:spTree>
    <p:extLst>
      <p:ext uri="{BB962C8B-B14F-4D97-AF65-F5344CB8AC3E}">
        <p14:creationId xmlns="" xmlns:p14="http://schemas.microsoft.com/office/powerpoint/2010/main" val="8391872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79;p25">
            <a:extLst>
              <a:ext uri="{FF2B5EF4-FFF2-40B4-BE49-F238E27FC236}">
                <a16:creationId xmlns="" xmlns:a16="http://schemas.microsoft.com/office/drawing/2014/main" id="{776DA1DE-5E6F-A0BB-7874-52F9D0D8B73A}"/>
              </a:ext>
            </a:extLst>
          </p:cNvPr>
          <p:cNvSpPr txBox="1"/>
          <p:nvPr/>
        </p:nvSpPr>
        <p:spPr>
          <a:xfrm>
            <a:off x="445660" y="463592"/>
            <a:ext cx="9395700" cy="520784"/>
          </a:xfrm>
          <a:prstGeom prst="rect">
            <a:avLst/>
          </a:prstGeom>
          <a:noFill/>
          <a:ln>
            <a:noFill/>
          </a:ln>
        </p:spPr>
        <p:txBody>
          <a:bodyPr spcFirstLastPara="1" wrap="square" lIns="0" tIns="0" rIns="0" bIns="0" anchor="t" anchorCtr="0">
            <a:spAutoFit/>
          </a:bodyPr>
          <a:lstStyle/>
          <a:p>
            <a:pPr>
              <a:lnSpc>
                <a:spcPct val="94416"/>
              </a:lnSpc>
            </a:pPr>
            <a:r>
              <a:rPr lang="en-US" sz="3600" b="1" dirty="0" smtClean="0">
                <a:solidFill>
                  <a:srgbClr val="EB283F"/>
                </a:solidFill>
                <a:latin typeface="Montserrat"/>
                <a:ea typeface="Montserrat"/>
                <a:cs typeface="Montserrat"/>
                <a:sym typeface="Montserrat"/>
              </a:rPr>
              <a:t>OBJECTIVES</a:t>
            </a:r>
            <a:endParaRPr dirty="0">
              <a:solidFill>
                <a:srgbClr val="EB283F"/>
              </a:solidFill>
            </a:endParaRPr>
          </a:p>
        </p:txBody>
      </p:sp>
      <p:sp>
        <p:nvSpPr>
          <p:cNvPr id="3" name="Google Shape;280;p25">
            <a:extLst>
              <a:ext uri="{FF2B5EF4-FFF2-40B4-BE49-F238E27FC236}">
                <a16:creationId xmlns="" xmlns:a16="http://schemas.microsoft.com/office/drawing/2014/main" id="{996DFEE9-3DC4-DDE9-5A74-04291B3D8238}"/>
              </a:ext>
            </a:extLst>
          </p:cNvPr>
          <p:cNvSpPr/>
          <p:nvPr/>
        </p:nvSpPr>
        <p:spPr>
          <a:xfrm>
            <a:off x="286264" y="1066800"/>
            <a:ext cx="11072615" cy="4602480"/>
          </a:xfrm>
          <a:prstGeom prst="rect">
            <a:avLst/>
          </a:prstGeom>
          <a:noFill/>
          <a:ln>
            <a:noFill/>
          </a:ln>
        </p:spPr>
        <p:txBody>
          <a:bodyPr spcFirstLastPara="1" wrap="square" lIns="91425" tIns="45700" rIns="91425" bIns="45700" anchor="ctr" anchorCtr="0">
            <a:noAutofit/>
          </a:bodyPr>
          <a:lstStyle/>
          <a:p>
            <a:pPr algn="just"/>
            <a:r>
              <a:rPr lang="en-US" sz="2000" b="1" dirty="0" smtClean="0">
                <a:solidFill>
                  <a:srgbClr val="112D63"/>
                </a:solidFill>
              </a:rPr>
              <a:t>If  a  student  is regular  in the  class  and  can  carry  a good remark  in  class  test  and  mid-term,  then  he/she  can  perform well in the final examination. But what if when a student carry good  mark  in  mid-term  and  has  poor  performance  in attendance or class test! Or what would happen in a case when he/or she has an excellent presentation skill but cannot perform in the main examination! It is said that ‘No one is perfect in this earth’ and it is also applicable for a student. But we believe that  we  can  boost  our  perfectness  to  a  maximum  level according  to  our  personal  capacity.  So  primarily  we  would predict  the  performance  of  the  final  examination  in  this research according to students past event’s report. </a:t>
            </a:r>
          </a:p>
          <a:p>
            <a:pPr algn="just"/>
            <a:endParaRPr lang="en-US" sz="2000" b="1" dirty="0" smtClean="0">
              <a:solidFill>
                <a:srgbClr val="112D63"/>
              </a:solidFill>
            </a:endParaRPr>
          </a:p>
          <a:p>
            <a:pPr algn="just"/>
            <a:r>
              <a:rPr lang="en-US" sz="2000" b="1" dirty="0" smtClean="0">
                <a:solidFill>
                  <a:srgbClr val="112D63"/>
                </a:solidFill>
              </a:rPr>
              <a:t>In Machine Learning,  K-Nearest  Neighbors,  SVC,  Decision  Tree Classifier,  Random  Forest  Classifier,  Gradient  Boosting Classifier,  Linear  Discriminate  Analysis  algorithm  can  be applied  to  predict  the  future  result  from  some  existing attributes of students.</a:t>
            </a:r>
          </a:p>
          <a:p>
            <a:pPr algn="just"/>
            <a:endParaRPr lang="en-US" sz="2000" b="1" dirty="0" smtClean="0">
              <a:solidFill>
                <a:srgbClr val="112D63"/>
              </a:solidFill>
            </a:endParaRPr>
          </a:p>
          <a:p>
            <a:pPr marL="0" lvl="0" indent="0" algn="ctr" rtl="0">
              <a:spcBef>
                <a:spcPts val="0"/>
              </a:spcBef>
              <a:spcAft>
                <a:spcPts val="0"/>
              </a:spcAft>
              <a:buNone/>
            </a:pPr>
            <a:endParaRPr sz="1050" b="1" dirty="0">
              <a:solidFill>
                <a:srgbClr val="112D63"/>
              </a:solidFill>
            </a:endParaRPr>
          </a:p>
        </p:txBody>
      </p:sp>
    </p:spTree>
    <p:extLst>
      <p:ext uri="{BB962C8B-B14F-4D97-AF65-F5344CB8AC3E}">
        <p14:creationId xmlns="" xmlns:p14="http://schemas.microsoft.com/office/powerpoint/2010/main" val="8391872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79;p25">
            <a:extLst>
              <a:ext uri="{FF2B5EF4-FFF2-40B4-BE49-F238E27FC236}">
                <a16:creationId xmlns="" xmlns:a16="http://schemas.microsoft.com/office/drawing/2014/main" id="{776DA1DE-5E6F-A0BB-7874-52F9D0D8B73A}"/>
              </a:ext>
            </a:extLst>
          </p:cNvPr>
          <p:cNvSpPr txBox="1"/>
          <p:nvPr/>
        </p:nvSpPr>
        <p:spPr>
          <a:xfrm>
            <a:off x="445660" y="463592"/>
            <a:ext cx="9395700" cy="520784"/>
          </a:xfrm>
          <a:prstGeom prst="rect">
            <a:avLst/>
          </a:prstGeom>
          <a:noFill/>
          <a:ln>
            <a:noFill/>
          </a:ln>
        </p:spPr>
        <p:txBody>
          <a:bodyPr spcFirstLastPara="1" wrap="square" lIns="0" tIns="0" rIns="0" bIns="0" anchor="t" anchorCtr="0">
            <a:spAutoFit/>
          </a:bodyPr>
          <a:lstStyle/>
          <a:p>
            <a:pPr>
              <a:lnSpc>
                <a:spcPct val="94416"/>
              </a:lnSpc>
            </a:pPr>
            <a:r>
              <a:rPr lang="en-US" sz="3600" b="1" dirty="0" smtClean="0">
                <a:solidFill>
                  <a:srgbClr val="EB283F"/>
                </a:solidFill>
                <a:latin typeface="Montserrat"/>
                <a:ea typeface="Montserrat"/>
                <a:cs typeface="Montserrat"/>
                <a:sym typeface="Montserrat"/>
              </a:rPr>
              <a:t>MACHINE LEARNING</a:t>
            </a:r>
            <a:endParaRPr lang="en-US" dirty="0">
              <a:solidFill>
                <a:srgbClr val="EB283F"/>
              </a:solidFill>
            </a:endParaRPr>
          </a:p>
        </p:txBody>
      </p:sp>
      <p:sp>
        <p:nvSpPr>
          <p:cNvPr id="3" name="Google Shape;280;p25">
            <a:extLst>
              <a:ext uri="{FF2B5EF4-FFF2-40B4-BE49-F238E27FC236}">
                <a16:creationId xmlns="" xmlns:a16="http://schemas.microsoft.com/office/drawing/2014/main" id="{996DFEE9-3DC4-DDE9-5A74-04291B3D8238}"/>
              </a:ext>
            </a:extLst>
          </p:cNvPr>
          <p:cNvSpPr/>
          <p:nvPr/>
        </p:nvSpPr>
        <p:spPr>
          <a:xfrm>
            <a:off x="296424" y="1463040"/>
            <a:ext cx="11072615" cy="4602480"/>
          </a:xfrm>
          <a:prstGeom prst="rect">
            <a:avLst/>
          </a:prstGeom>
          <a:noFill/>
          <a:ln>
            <a:noFill/>
          </a:ln>
        </p:spPr>
        <p:txBody>
          <a:bodyPr spcFirstLastPara="1" wrap="square" lIns="91425" tIns="45700" rIns="91425" bIns="45700" anchor="ctr" anchorCtr="0">
            <a:noAutofit/>
          </a:bodyPr>
          <a:lstStyle/>
          <a:p>
            <a:pPr algn="just"/>
            <a:r>
              <a:rPr lang="en-US" sz="2000" b="1" dirty="0" smtClean="0">
                <a:solidFill>
                  <a:srgbClr val="112D63"/>
                </a:solidFill>
              </a:rPr>
              <a:t>Machine  learning  is  a  part  of  man-made  reasoning  (AI)  and  software  engineering  which  centers  around  the  utilization  of information and Algorithm to mimic the way that human learn, bit by bit working on its precision. ML algorithms fabricate a model in light of test information, known as preparing information, to make forecasts without being expressly modified to do as such. ML algorithms  are  utilized  in  a  wide  assortment  of  utilizations,  like  medication,  discourse  acknowledgment  and   PC  vision.  ML approaches are customarily isolated into three general classifications, contingent upon the idea of the sign or input accessible to the learning framework.  Administered  learning,  solo  learning,  and  Reinforcement  learning  are  the  three  classifications  of  machine learning. ML is a part of artificial intelligence (AI) and software engineering which centers around the utilization of information and Algorithm to mimic the way that human learn, bit by bit working on its precision. ML algorithms fabricate a model in light of test information, known as preparing information, to make forecasts without being expressly modified to do as such. AI calculations are utilized  in  a  wide  assortment  of  utilizations,  like  medication,  discourse  acknowledgment  and  PC  vision.  ML  algorithms  are customarily  isolated  into  three  general  classifications,  contingent  upon  the  idea  of  the  sign  or  input  accessible  to  the  learning framework. Administered learning, solo learning, and Reinforcement learning are the three classifications of AI.</a:t>
            </a:r>
          </a:p>
        </p:txBody>
      </p:sp>
    </p:spTree>
    <p:extLst>
      <p:ext uri="{BB962C8B-B14F-4D97-AF65-F5344CB8AC3E}">
        <p14:creationId xmlns="" xmlns:p14="http://schemas.microsoft.com/office/powerpoint/2010/main" val="8391872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79;p25">
            <a:extLst>
              <a:ext uri="{FF2B5EF4-FFF2-40B4-BE49-F238E27FC236}">
                <a16:creationId xmlns="" xmlns:a16="http://schemas.microsoft.com/office/drawing/2014/main" id="{776DA1DE-5E6F-A0BB-7874-52F9D0D8B73A}"/>
              </a:ext>
            </a:extLst>
          </p:cNvPr>
          <p:cNvSpPr txBox="1"/>
          <p:nvPr/>
        </p:nvSpPr>
        <p:spPr>
          <a:xfrm>
            <a:off x="445660" y="463592"/>
            <a:ext cx="9395700" cy="520784"/>
          </a:xfrm>
          <a:prstGeom prst="rect">
            <a:avLst/>
          </a:prstGeom>
          <a:noFill/>
          <a:ln>
            <a:noFill/>
          </a:ln>
        </p:spPr>
        <p:txBody>
          <a:bodyPr spcFirstLastPara="1" wrap="square" lIns="0" tIns="0" rIns="0" bIns="0" anchor="t" anchorCtr="0">
            <a:spAutoFit/>
          </a:bodyPr>
          <a:lstStyle/>
          <a:p>
            <a:pPr>
              <a:lnSpc>
                <a:spcPct val="94416"/>
              </a:lnSpc>
            </a:pPr>
            <a:r>
              <a:rPr lang="en-US" sz="3600" b="1" dirty="0" smtClean="0">
                <a:solidFill>
                  <a:srgbClr val="EB283F"/>
                </a:solidFill>
                <a:latin typeface="Montserrat"/>
                <a:ea typeface="Montserrat"/>
                <a:cs typeface="Montserrat"/>
                <a:sym typeface="Montserrat"/>
              </a:rPr>
              <a:t>LITRATURE REVIEW</a:t>
            </a:r>
            <a:endParaRPr dirty="0">
              <a:solidFill>
                <a:srgbClr val="EB283F"/>
              </a:solidFill>
            </a:endParaRPr>
          </a:p>
        </p:txBody>
      </p:sp>
      <p:graphicFrame>
        <p:nvGraphicFramePr>
          <p:cNvPr id="4" name="Table 3"/>
          <p:cNvGraphicFramePr>
            <a:graphicFrameLocks noGrp="1"/>
          </p:cNvGraphicFramePr>
          <p:nvPr/>
        </p:nvGraphicFramePr>
        <p:xfrm>
          <a:off x="218440" y="1083888"/>
          <a:ext cx="11567160" cy="5607365"/>
        </p:xfrm>
        <a:graphic>
          <a:graphicData uri="http://schemas.openxmlformats.org/drawingml/2006/table">
            <a:tbl>
              <a:tblPr firstRow="1" bandRow="1">
                <a:tableStyleId>{5940675A-B579-460E-94D1-54222C63F5DA}</a:tableStyleId>
              </a:tblPr>
              <a:tblGrid>
                <a:gridCol w="1485689"/>
                <a:gridCol w="2268431"/>
                <a:gridCol w="2540000"/>
                <a:gridCol w="2938383"/>
                <a:gridCol w="2334657"/>
              </a:tblGrid>
              <a:tr h="367707">
                <a:tc>
                  <a:txBody>
                    <a:bodyPr/>
                    <a:lstStyle/>
                    <a:p>
                      <a:pPr marL="0" marR="0" algn="l">
                        <a:lnSpc>
                          <a:spcPts val="1560"/>
                        </a:lnSpc>
                        <a:spcBef>
                          <a:spcPts val="375"/>
                        </a:spcBef>
                        <a:spcAft>
                          <a:spcPts val="1000"/>
                        </a:spcAft>
                      </a:pPr>
                      <a:r>
                        <a:rPr lang="en-US" sz="1600" b="1" dirty="0">
                          <a:solidFill>
                            <a:srgbClr val="000000"/>
                          </a:solidFill>
                          <a:latin typeface="Calibri"/>
                          <a:ea typeface="Times New Roman"/>
                          <a:cs typeface="Calibri"/>
                        </a:rPr>
                        <a:t>Author Name</a:t>
                      </a:r>
                      <a:endParaRPr lang="en-US" sz="2000" dirty="0">
                        <a:latin typeface="Calibri"/>
                        <a:ea typeface="Times New Roman"/>
                        <a:cs typeface="Times New Roman"/>
                      </a:endParaRPr>
                    </a:p>
                  </a:txBody>
                  <a:tcPr marL="68580" marR="68580" marT="0" marB="0" anchor="ctr"/>
                </a:tc>
                <a:tc>
                  <a:txBody>
                    <a:bodyPr/>
                    <a:lstStyle/>
                    <a:p>
                      <a:pPr marL="0" marR="0" algn="l">
                        <a:lnSpc>
                          <a:spcPts val="1560"/>
                        </a:lnSpc>
                        <a:spcBef>
                          <a:spcPts val="375"/>
                        </a:spcBef>
                        <a:spcAft>
                          <a:spcPts val="1000"/>
                        </a:spcAft>
                      </a:pPr>
                      <a:r>
                        <a:rPr lang="en-US" sz="1600" b="1" dirty="0">
                          <a:solidFill>
                            <a:srgbClr val="000000"/>
                          </a:solidFill>
                          <a:latin typeface="Calibri"/>
                          <a:ea typeface="Times New Roman"/>
                          <a:cs typeface="Calibri"/>
                        </a:rPr>
                        <a:t>Paper Title</a:t>
                      </a:r>
                      <a:endParaRPr lang="en-US" sz="2000" dirty="0">
                        <a:latin typeface="Calibri"/>
                        <a:ea typeface="Times New Roman"/>
                        <a:cs typeface="Times New Roman"/>
                      </a:endParaRPr>
                    </a:p>
                  </a:txBody>
                  <a:tcPr marL="68580" marR="68580" marT="0" marB="0" anchor="ctr"/>
                </a:tc>
                <a:tc>
                  <a:txBody>
                    <a:bodyPr/>
                    <a:lstStyle/>
                    <a:p>
                      <a:pPr marL="0" marR="0" algn="l">
                        <a:lnSpc>
                          <a:spcPts val="1560"/>
                        </a:lnSpc>
                        <a:spcBef>
                          <a:spcPts val="375"/>
                        </a:spcBef>
                        <a:spcAft>
                          <a:spcPts val="1000"/>
                        </a:spcAft>
                      </a:pPr>
                      <a:r>
                        <a:rPr lang="en-US" sz="1600" b="1" dirty="0">
                          <a:solidFill>
                            <a:srgbClr val="000000"/>
                          </a:solidFill>
                          <a:latin typeface="Calibri"/>
                          <a:ea typeface="Times New Roman"/>
                          <a:cs typeface="Calibri"/>
                        </a:rPr>
                        <a:t>Methods/Techniques used</a:t>
                      </a:r>
                      <a:endParaRPr lang="en-US" sz="2000" dirty="0">
                        <a:latin typeface="Calibri"/>
                        <a:ea typeface="Times New Roman"/>
                        <a:cs typeface="Times New Roman"/>
                      </a:endParaRPr>
                    </a:p>
                  </a:txBody>
                  <a:tcPr marL="68580" marR="68580" marT="0" marB="0" anchor="ctr"/>
                </a:tc>
                <a:tc>
                  <a:txBody>
                    <a:bodyPr/>
                    <a:lstStyle/>
                    <a:p>
                      <a:pPr marL="0" marR="0" algn="l">
                        <a:lnSpc>
                          <a:spcPts val="1560"/>
                        </a:lnSpc>
                        <a:spcBef>
                          <a:spcPts val="375"/>
                        </a:spcBef>
                        <a:spcAft>
                          <a:spcPts val="1000"/>
                        </a:spcAft>
                      </a:pPr>
                      <a:r>
                        <a:rPr lang="en-US" sz="1600" b="1" dirty="0">
                          <a:solidFill>
                            <a:srgbClr val="000000"/>
                          </a:solidFill>
                          <a:latin typeface="Calibri"/>
                          <a:ea typeface="Times New Roman"/>
                          <a:cs typeface="Calibri"/>
                        </a:rPr>
                        <a:t>Advantages</a:t>
                      </a:r>
                      <a:endParaRPr lang="en-US" sz="2000" dirty="0">
                        <a:latin typeface="Calibri"/>
                        <a:ea typeface="Times New Roman"/>
                        <a:cs typeface="Times New Roman"/>
                      </a:endParaRPr>
                    </a:p>
                  </a:txBody>
                  <a:tcPr marL="68580" marR="68580" marT="0" marB="0" anchor="ctr"/>
                </a:tc>
                <a:tc>
                  <a:txBody>
                    <a:bodyPr/>
                    <a:lstStyle/>
                    <a:p>
                      <a:pPr marL="0" marR="0" algn="l">
                        <a:lnSpc>
                          <a:spcPts val="1560"/>
                        </a:lnSpc>
                        <a:spcBef>
                          <a:spcPts val="375"/>
                        </a:spcBef>
                        <a:spcAft>
                          <a:spcPts val="1000"/>
                        </a:spcAft>
                      </a:pPr>
                      <a:r>
                        <a:rPr lang="en-US" sz="1600" b="1" dirty="0">
                          <a:solidFill>
                            <a:srgbClr val="000000"/>
                          </a:solidFill>
                          <a:latin typeface="Calibri"/>
                          <a:ea typeface="Times New Roman"/>
                          <a:cs typeface="Calibri"/>
                        </a:rPr>
                        <a:t>Limitations</a:t>
                      </a:r>
                      <a:endParaRPr lang="en-US" sz="2000" dirty="0">
                        <a:latin typeface="Calibri"/>
                        <a:ea typeface="Times New Roman"/>
                        <a:cs typeface="Times New Roman"/>
                      </a:endParaRPr>
                    </a:p>
                  </a:txBody>
                  <a:tcPr marL="68580" marR="68580" marT="0" marB="0" anchor="ctr"/>
                </a:tc>
              </a:tr>
              <a:tr h="1679532">
                <a:tc>
                  <a:txBody>
                    <a:bodyPr/>
                    <a:lstStyle/>
                    <a:p>
                      <a:pPr marL="67945">
                        <a:lnSpc>
                          <a:spcPct val="100000"/>
                        </a:lnSpc>
                      </a:pPr>
                      <a:r>
                        <a:rPr lang="da-DK" sz="1600" b="1" kern="1200" dirty="0" smtClean="0">
                          <a:solidFill>
                            <a:srgbClr val="000000"/>
                          </a:solidFill>
                          <a:latin typeface="Calibri"/>
                          <a:ea typeface="Times New Roman"/>
                          <a:cs typeface="Calibri"/>
                        </a:rPr>
                        <a:t>Farhood et</a:t>
                      </a:r>
                    </a:p>
                    <a:p>
                      <a:pPr marL="67945">
                        <a:lnSpc>
                          <a:spcPct val="100000"/>
                        </a:lnSpc>
                      </a:pPr>
                      <a:r>
                        <a:rPr lang="da-DK" sz="1600" b="1" kern="1200" dirty="0" smtClean="0">
                          <a:solidFill>
                            <a:srgbClr val="000000"/>
                          </a:solidFill>
                          <a:latin typeface="Calibri"/>
                          <a:ea typeface="Times New Roman"/>
                          <a:cs typeface="Calibri"/>
                        </a:rPr>
                        <a:t>al., (2024</a:t>
                      </a:r>
                      <a:r>
                        <a:rPr lang="da-DK" sz="1600" b="1" kern="1200" dirty="0" smtClean="0">
                          <a:solidFill>
                            <a:srgbClr val="000000"/>
                          </a:solidFill>
                          <a:latin typeface="Calibri"/>
                          <a:ea typeface="Times New Roman"/>
                          <a:cs typeface="Calibri"/>
                        </a:rPr>
                        <a:t>) [1]</a:t>
                      </a:r>
                      <a:endParaRPr lang="da-DK" sz="1600" b="1" kern="1200" dirty="0" smtClean="0">
                        <a:solidFill>
                          <a:srgbClr val="000000"/>
                        </a:solidFill>
                        <a:latin typeface="Calibri"/>
                        <a:ea typeface="Times New Roman"/>
                        <a:cs typeface="Calibri"/>
                      </a:endParaRPr>
                    </a:p>
                    <a:p>
                      <a:pPr marL="0" marR="0">
                        <a:lnSpc>
                          <a:spcPct val="100000"/>
                        </a:lnSpc>
                        <a:spcBef>
                          <a:spcPts val="375"/>
                        </a:spcBef>
                        <a:spcAft>
                          <a:spcPts val="1000"/>
                        </a:spcAft>
                      </a:pPr>
                      <a:endParaRPr lang="en-US" sz="1600" b="1" kern="1200" dirty="0">
                        <a:solidFill>
                          <a:srgbClr val="000000"/>
                        </a:solidFill>
                        <a:latin typeface="+mn-lt"/>
                        <a:ea typeface="Times New Roman"/>
                        <a:cs typeface="Calibri"/>
                      </a:endParaRPr>
                    </a:p>
                  </a:txBody>
                  <a:tcPr marL="68580" marR="68580" marT="0" marB="0"/>
                </a:tc>
                <a:tc>
                  <a:txBody>
                    <a:bodyPr/>
                    <a:lstStyle/>
                    <a:p>
                      <a:pPr marL="68580" marR="0" indent="0" algn="l" defTabSz="914400" rtl="0" eaLnBrk="1" fontAlgn="auto" latinLnBrk="0" hangingPunct="1">
                        <a:lnSpc>
                          <a:spcPct val="100000"/>
                        </a:lnSpc>
                        <a:spcBef>
                          <a:spcPts val="375"/>
                        </a:spcBef>
                        <a:spcAft>
                          <a:spcPts val="1000"/>
                        </a:spcAft>
                        <a:buClrTx/>
                        <a:buSzTx/>
                        <a:buFontTx/>
                        <a:buNone/>
                        <a:tabLst/>
                        <a:defRPr/>
                      </a:pPr>
                      <a:r>
                        <a:rPr lang="en-US" sz="1600" kern="1200" spc="-10" dirty="0" smtClean="0">
                          <a:solidFill>
                            <a:schemeClr val="tx1"/>
                          </a:solidFill>
                          <a:latin typeface="Arial MT"/>
                          <a:ea typeface="+mn-ea"/>
                          <a:cs typeface="Arial MT"/>
                        </a:rPr>
                        <a:t>Random Forest, Decision Tree, SVM, KNN, Logistic &amp; Linear Regression,  </a:t>
                      </a:r>
                      <a:r>
                        <a:rPr lang="en-US" sz="1600" kern="1200" spc="-10" dirty="0" err="1" smtClean="0">
                          <a:solidFill>
                            <a:schemeClr val="tx1"/>
                          </a:solidFill>
                          <a:latin typeface="Arial MT"/>
                          <a:ea typeface="+mn-ea"/>
                          <a:cs typeface="Arial MT"/>
                        </a:rPr>
                        <a:t>XGBoost</a:t>
                      </a:r>
                      <a:r>
                        <a:rPr lang="en-US" sz="1600" kern="1200" spc="-10" dirty="0" smtClean="0">
                          <a:solidFill>
                            <a:schemeClr val="tx1"/>
                          </a:solidFill>
                          <a:latin typeface="Arial MT"/>
                          <a:ea typeface="+mn-ea"/>
                          <a:cs typeface="Arial MT"/>
                        </a:rPr>
                        <a:t>, CNN, Gradient Boosted NN</a:t>
                      </a:r>
                    </a:p>
                    <a:p>
                      <a:pPr marL="0" marR="0" algn="l" defTabSz="914400" rtl="0" eaLnBrk="1" latinLnBrk="0" hangingPunct="1">
                        <a:lnSpc>
                          <a:spcPct val="100000"/>
                        </a:lnSpc>
                        <a:spcBef>
                          <a:spcPts val="375"/>
                        </a:spcBef>
                        <a:spcAft>
                          <a:spcPts val="1000"/>
                        </a:spcAft>
                      </a:pPr>
                      <a:endParaRPr lang="en-US" sz="1600" kern="1200" dirty="0">
                        <a:solidFill>
                          <a:srgbClr val="000000"/>
                        </a:solidFill>
                        <a:latin typeface="Calibri"/>
                        <a:ea typeface="Times New Roman"/>
                        <a:cs typeface="Calibri"/>
                      </a:endParaRPr>
                    </a:p>
                  </a:txBody>
                  <a:tcPr marL="68580" marR="68580" marT="0" marB="0"/>
                </a:tc>
                <a:tc>
                  <a:txBody>
                    <a:bodyPr/>
                    <a:lstStyle/>
                    <a:p>
                      <a:pPr marL="68580">
                        <a:lnSpc>
                          <a:spcPct val="100000"/>
                        </a:lnSpc>
                      </a:pPr>
                      <a:r>
                        <a:rPr lang="en-US" sz="1600" kern="1200" spc="-10" dirty="0" smtClean="0">
                          <a:solidFill>
                            <a:schemeClr val="tx1"/>
                          </a:solidFill>
                          <a:latin typeface="Arial MT"/>
                          <a:ea typeface="+mn-ea"/>
                          <a:cs typeface="Arial MT"/>
                        </a:rPr>
                        <a:t>Used two evaluation methods	to see if students passed or failed the final exam</a:t>
                      </a:r>
                    </a:p>
                    <a:p>
                      <a:pPr marL="0" marR="0">
                        <a:lnSpc>
                          <a:spcPct val="100000"/>
                        </a:lnSpc>
                        <a:spcBef>
                          <a:spcPts val="375"/>
                        </a:spcBef>
                        <a:spcAft>
                          <a:spcPts val="1000"/>
                        </a:spcAft>
                      </a:pPr>
                      <a:endParaRPr lang="en-US" sz="1600" kern="1200" spc="-10" dirty="0">
                        <a:solidFill>
                          <a:schemeClr val="tx1"/>
                        </a:solidFill>
                        <a:latin typeface="Arial MT"/>
                        <a:ea typeface="+mn-ea"/>
                        <a:cs typeface="Arial MT"/>
                      </a:endParaRPr>
                    </a:p>
                  </a:txBody>
                  <a:tcPr marL="68580" marR="68580" marT="0" marB="0"/>
                </a:tc>
                <a:tc>
                  <a:txBody>
                    <a:bodyPr/>
                    <a:lstStyle/>
                    <a:p>
                      <a:pPr marL="68580" marR="0" indent="0" algn="l" defTabSz="914400" rtl="0" eaLnBrk="1" fontAlgn="auto" latinLnBrk="0" hangingPunct="1">
                        <a:lnSpc>
                          <a:spcPct val="100000"/>
                        </a:lnSpc>
                        <a:spcBef>
                          <a:spcPts val="375"/>
                        </a:spcBef>
                        <a:spcAft>
                          <a:spcPts val="0"/>
                        </a:spcAft>
                        <a:buClrTx/>
                        <a:buSzTx/>
                        <a:buFontTx/>
                        <a:buNone/>
                        <a:tabLst/>
                        <a:defRPr/>
                      </a:pPr>
                      <a:r>
                        <a:rPr lang="en-US" sz="1600" kern="1200" spc="-10" dirty="0" smtClean="0">
                          <a:solidFill>
                            <a:schemeClr val="tx1"/>
                          </a:solidFill>
                          <a:latin typeface="Arial MT"/>
                          <a:ea typeface="+mn-ea"/>
                          <a:cs typeface="Arial MT"/>
                        </a:rPr>
                        <a:t>Tested a wide variety of</a:t>
                      </a:r>
                    </a:p>
                    <a:p>
                      <a:pPr marL="68580" algn="l" defTabSz="914400" rtl="0" eaLnBrk="1" latinLnBrk="0" hangingPunct="1">
                        <a:lnSpc>
                          <a:spcPct val="100000"/>
                        </a:lnSpc>
                        <a:tabLst>
                          <a:tab pos="1253490" algn="l"/>
                          <a:tab pos="2072005" algn="l"/>
                        </a:tabLst>
                      </a:pPr>
                      <a:r>
                        <a:rPr lang="en-US" sz="1600" kern="1200" spc="-10" dirty="0" smtClean="0">
                          <a:solidFill>
                            <a:schemeClr val="tx1"/>
                          </a:solidFill>
                          <a:latin typeface="Arial MT"/>
                          <a:ea typeface="+mn-ea"/>
                          <a:cs typeface="Arial MT"/>
                        </a:rPr>
                        <a:t>Models for a comprehensive</a:t>
                      </a:r>
                    </a:p>
                    <a:p>
                      <a:pPr marL="68580" algn="l" defTabSz="914400" rtl="0" eaLnBrk="1" latinLnBrk="0" hangingPunct="1">
                        <a:lnSpc>
                          <a:spcPct val="100000"/>
                        </a:lnSpc>
                      </a:pPr>
                      <a:r>
                        <a:rPr lang="en-US" sz="1600" kern="1200" spc="-10" dirty="0" smtClean="0">
                          <a:solidFill>
                            <a:schemeClr val="tx1"/>
                          </a:solidFill>
                          <a:latin typeface="Arial MT"/>
                          <a:ea typeface="+mn-ea"/>
                          <a:cs typeface="Arial MT"/>
                        </a:rPr>
                        <a:t>comparison</a:t>
                      </a:r>
                    </a:p>
                    <a:p>
                      <a:pPr marL="0" marR="0">
                        <a:lnSpc>
                          <a:spcPct val="100000"/>
                        </a:lnSpc>
                        <a:spcBef>
                          <a:spcPts val="375"/>
                        </a:spcBef>
                        <a:spcAft>
                          <a:spcPts val="0"/>
                        </a:spcAft>
                      </a:pPr>
                      <a:endParaRPr lang="en-US" sz="1600" kern="1200" spc="-10" dirty="0">
                        <a:solidFill>
                          <a:schemeClr val="tx1"/>
                        </a:solidFill>
                        <a:latin typeface="Arial MT"/>
                        <a:ea typeface="+mn-ea"/>
                        <a:cs typeface="Arial MT"/>
                      </a:endParaRPr>
                    </a:p>
                  </a:txBody>
                  <a:tcPr marL="68580" marR="68580" marT="0" marB="0"/>
                </a:tc>
                <a:tc>
                  <a:txBody>
                    <a:bodyPr/>
                    <a:lstStyle/>
                    <a:p>
                      <a:pPr marL="68580" algn="l" defTabSz="914400" rtl="0" eaLnBrk="1" latinLnBrk="0" hangingPunct="1">
                        <a:lnSpc>
                          <a:spcPct val="100000"/>
                        </a:lnSpc>
                        <a:tabLst>
                          <a:tab pos="1336040" algn="l"/>
                        </a:tabLst>
                      </a:pPr>
                      <a:r>
                        <a:rPr lang="en-US" sz="1600" kern="1200" spc="-10" dirty="0" smtClean="0">
                          <a:solidFill>
                            <a:schemeClr val="tx1"/>
                          </a:solidFill>
                          <a:latin typeface="Arial MT"/>
                          <a:ea typeface="+mn-ea"/>
                          <a:cs typeface="Arial MT"/>
                        </a:rPr>
                        <a:t>Accuracy</a:t>
                      </a:r>
                      <a:r>
                        <a:rPr lang="en-US" sz="1600" kern="1200" spc="-10" baseline="0" dirty="0" smtClean="0">
                          <a:solidFill>
                            <a:schemeClr val="tx1"/>
                          </a:solidFill>
                          <a:latin typeface="Arial MT"/>
                          <a:ea typeface="+mn-ea"/>
                          <a:cs typeface="Arial MT"/>
                        </a:rPr>
                        <a:t> </a:t>
                      </a:r>
                      <a:r>
                        <a:rPr lang="en-US" sz="1600" kern="1200" spc="-10" dirty="0" smtClean="0">
                          <a:solidFill>
                            <a:schemeClr val="tx1"/>
                          </a:solidFill>
                          <a:latin typeface="Arial MT"/>
                          <a:ea typeface="+mn-ea"/>
                          <a:cs typeface="Arial MT"/>
                        </a:rPr>
                        <a:t>and</a:t>
                      </a:r>
                    </a:p>
                    <a:p>
                      <a:pPr marL="68580" algn="l" defTabSz="914400" rtl="0" eaLnBrk="1" latinLnBrk="0" hangingPunct="1">
                        <a:lnSpc>
                          <a:spcPct val="100000"/>
                        </a:lnSpc>
                        <a:tabLst>
                          <a:tab pos="1483995" algn="l"/>
                        </a:tabLst>
                      </a:pPr>
                      <a:r>
                        <a:rPr lang="en-US" sz="1600" kern="1200" spc="-10" dirty="0" smtClean="0">
                          <a:solidFill>
                            <a:schemeClr val="tx1"/>
                          </a:solidFill>
                          <a:latin typeface="Arial MT"/>
                          <a:ea typeface="+mn-ea"/>
                          <a:cs typeface="Arial MT"/>
                        </a:rPr>
                        <a:t>performance</a:t>
                      </a:r>
                      <a:r>
                        <a:rPr lang="en-US" sz="1600" kern="1200" spc="-10" baseline="0" dirty="0" smtClean="0">
                          <a:solidFill>
                            <a:schemeClr val="tx1"/>
                          </a:solidFill>
                          <a:latin typeface="Arial MT"/>
                          <a:ea typeface="+mn-ea"/>
                          <a:cs typeface="Arial MT"/>
                        </a:rPr>
                        <a:t> </a:t>
                      </a:r>
                      <a:r>
                        <a:rPr lang="en-US" sz="1600" kern="1200" spc="-10" dirty="0" smtClean="0">
                          <a:solidFill>
                            <a:schemeClr val="tx1"/>
                          </a:solidFill>
                          <a:latin typeface="Arial MT"/>
                          <a:ea typeface="+mn-ea"/>
                          <a:cs typeface="Arial MT"/>
                        </a:rPr>
                        <a:t>of</a:t>
                      </a:r>
                    </a:p>
                    <a:p>
                      <a:pPr marL="68580" algn="l" defTabSz="914400" rtl="0" eaLnBrk="1" latinLnBrk="0" hangingPunct="1">
                        <a:lnSpc>
                          <a:spcPct val="100000"/>
                        </a:lnSpc>
                        <a:tabLst>
                          <a:tab pos="843915" algn="l"/>
                        </a:tabLst>
                      </a:pPr>
                      <a:r>
                        <a:rPr lang="en-US" sz="1600" kern="1200" spc="-10" dirty="0" smtClean="0">
                          <a:solidFill>
                            <a:schemeClr val="tx1"/>
                          </a:solidFill>
                          <a:latin typeface="Arial MT"/>
                          <a:ea typeface="+mn-ea"/>
                          <a:cs typeface="Arial MT"/>
                        </a:rPr>
                        <a:t>models	presented</a:t>
                      </a:r>
                    </a:p>
                    <a:p>
                      <a:pPr marL="68580" algn="l" defTabSz="914400" rtl="0" eaLnBrk="1" latinLnBrk="0" hangingPunct="1">
                        <a:lnSpc>
                          <a:spcPct val="100000"/>
                        </a:lnSpc>
                      </a:pPr>
                      <a:r>
                        <a:rPr lang="en-US" sz="1600" kern="1200" spc="-10" dirty="0" smtClean="0">
                          <a:solidFill>
                            <a:schemeClr val="tx1"/>
                          </a:solidFill>
                          <a:latin typeface="Arial MT"/>
                          <a:ea typeface="+mn-ea"/>
                          <a:cs typeface="Arial MT"/>
                        </a:rPr>
                        <a:t>Significant challenges</a:t>
                      </a:r>
                    </a:p>
                    <a:p>
                      <a:pPr marL="0" marR="0">
                        <a:lnSpc>
                          <a:spcPct val="100000"/>
                        </a:lnSpc>
                        <a:spcBef>
                          <a:spcPts val="375"/>
                        </a:spcBef>
                        <a:spcAft>
                          <a:spcPts val="0"/>
                        </a:spcAft>
                      </a:pPr>
                      <a:endParaRPr lang="en-US" sz="1600" kern="1200" spc="-10" dirty="0">
                        <a:solidFill>
                          <a:schemeClr val="tx1"/>
                        </a:solidFill>
                        <a:latin typeface="Arial MT"/>
                        <a:ea typeface="+mn-ea"/>
                        <a:cs typeface="Arial MT"/>
                      </a:endParaRPr>
                    </a:p>
                  </a:txBody>
                  <a:tcPr marL="68580" marR="68580" marT="0" marB="0"/>
                </a:tc>
              </a:tr>
              <a:tr h="1628777">
                <a:tc>
                  <a:txBody>
                    <a:bodyPr/>
                    <a:lstStyle/>
                    <a:p>
                      <a:pPr marL="67945" algn="l" defTabSz="914400" rtl="0" eaLnBrk="1" latinLnBrk="0" hangingPunct="1">
                        <a:lnSpc>
                          <a:spcPct val="100000"/>
                        </a:lnSpc>
                      </a:pPr>
                      <a:r>
                        <a:rPr lang="da-DK" sz="1600" b="1" kern="1200" dirty="0" smtClean="0">
                          <a:solidFill>
                            <a:srgbClr val="000000"/>
                          </a:solidFill>
                          <a:latin typeface="Calibri"/>
                          <a:ea typeface="Times New Roman"/>
                          <a:cs typeface="Calibri"/>
                        </a:rPr>
                        <a:t>Alnomay</a:t>
                      </a:r>
                    </a:p>
                    <a:p>
                      <a:pPr marL="67945" algn="l" defTabSz="914400" rtl="0" eaLnBrk="1" latinLnBrk="0" hangingPunct="1">
                        <a:lnSpc>
                          <a:spcPct val="100000"/>
                        </a:lnSpc>
                      </a:pPr>
                      <a:r>
                        <a:rPr lang="da-DK" sz="1600" b="1" kern="1200" dirty="0" smtClean="0">
                          <a:solidFill>
                            <a:srgbClr val="000000"/>
                          </a:solidFill>
                          <a:latin typeface="Calibri"/>
                          <a:ea typeface="Times New Roman"/>
                          <a:cs typeface="Calibri"/>
                        </a:rPr>
                        <a:t>et al.,</a:t>
                      </a:r>
                    </a:p>
                    <a:p>
                      <a:pPr marL="67945" algn="l" defTabSz="914400" rtl="0" eaLnBrk="1" latinLnBrk="0" hangingPunct="1">
                        <a:lnSpc>
                          <a:spcPct val="100000"/>
                        </a:lnSpc>
                      </a:pPr>
                      <a:r>
                        <a:rPr lang="da-DK" sz="1600" b="1" kern="1200" dirty="0" smtClean="0">
                          <a:solidFill>
                            <a:srgbClr val="000000"/>
                          </a:solidFill>
                          <a:latin typeface="Calibri"/>
                          <a:ea typeface="Times New Roman"/>
                          <a:cs typeface="Calibri"/>
                        </a:rPr>
                        <a:t>(2024</a:t>
                      </a:r>
                      <a:r>
                        <a:rPr lang="da-DK" sz="1600" b="1" kern="1200" dirty="0" smtClean="0">
                          <a:solidFill>
                            <a:srgbClr val="000000"/>
                          </a:solidFill>
                          <a:latin typeface="Calibri"/>
                          <a:ea typeface="Times New Roman"/>
                          <a:cs typeface="Calibri"/>
                        </a:rPr>
                        <a:t>) [2]</a:t>
                      </a:r>
                      <a:endParaRPr lang="da-DK" sz="1600" b="1" kern="1200" dirty="0" smtClean="0">
                        <a:solidFill>
                          <a:srgbClr val="000000"/>
                        </a:solidFill>
                        <a:latin typeface="Calibri"/>
                        <a:ea typeface="Times New Roman"/>
                        <a:cs typeface="Calibri"/>
                      </a:endParaRPr>
                    </a:p>
                    <a:p>
                      <a:pPr marL="0" marR="0">
                        <a:lnSpc>
                          <a:spcPct val="100000"/>
                        </a:lnSpc>
                        <a:spcBef>
                          <a:spcPts val="375"/>
                        </a:spcBef>
                        <a:spcAft>
                          <a:spcPts val="1000"/>
                        </a:spcAft>
                      </a:pPr>
                      <a:endParaRPr lang="en-US" sz="1600" dirty="0">
                        <a:latin typeface="Calibri"/>
                        <a:ea typeface="Times New Roman"/>
                        <a:cs typeface="Times New Roman"/>
                      </a:endParaRPr>
                    </a:p>
                  </a:txBody>
                  <a:tcPr marL="68580" marR="68580" marT="0" marB="0"/>
                </a:tc>
                <a:tc>
                  <a:txBody>
                    <a:bodyPr/>
                    <a:lstStyle/>
                    <a:p>
                      <a:pPr marL="68580">
                        <a:lnSpc>
                          <a:spcPct val="100000"/>
                        </a:lnSpc>
                      </a:pPr>
                      <a:r>
                        <a:rPr lang="en-US" sz="1600" spc="-10" dirty="0" smtClean="0">
                          <a:latin typeface="Arial MT"/>
                          <a:cs typeface="Arial MT"/>
                        </a:rPr>
                        <a:t>Regression,</a:t>
                      </a:r>
                      <a:endParaRPr lang="en-US" sz="1600" dirty="0" smtClean="0">
                        <a:latin typeface="Arial MT"/>
                        <a:cs typeface="Arial MT"/>
                      </a:endParaRPr>
                    </a:p>
                    <a:p>
                      <a:pPr marL="68580">
                        <a:lnSpc>
                          <a:spcPct val="100000"/>
                        </a:lnSpc>
                      </a:pPr>
                      <a:r>
                        <a:rPr lang="en-US" sz="1600" spc="-10" dirty="0" smtClean="0">
                          <a:latin typeface="Arial MT"/>
                          <a:cs typeface="Arial MT"/>
                        </a:rPr>
                        <a:t>Supervised</a:t>
                      </a:r>
                      <a:endParaRPr lang="en-US" sz="1600" dirty="0" smtClean="0">
                        <a:latin typeface="Arial MT"/>
                        <a:cs typeface="Arial MT"/>
                      </a:endParaRPr>
                    </a:p>
                    <a:p>
                      <a:pPr marL="68580">
                        <a:lnSpc>
                          <a:spcPct val="100000"/>
                        </a:lnSpc>
                      </a:pPr>
                      <a:r>
                        <a:rPr lang="en-US" sz="1600" spc="-10" dirty="0" smtClean="0">
                          <a:latin typeface="Arial MT"/>
                          <a:cs typeface="Arial MT"/>
                        </a:rPr>
                        <a:t>Learning</a:t>
                      </a:r>
                      <a:endParaRPr lang="en-US" sz="1600" dirty="0" smtClean="0">
                        <a:latin typeface="Arial MT"/>
                        <a:cs typeface="Arial MT"/>
                      </a:endParaRPr>
                    </a:p>
                    <a:p>
                      <a:pPr marL="0" marR="0">
                        <a:lnSpc>
                          <a:spcPct val="100000"/>
                        </a:lnSpc>
                        <a:spcBef>
                          <a:spcPts val="375"/>
                        </a:spcBef>
                        <a:spcAft>
                          <a:spcPts val="1000"/>
                        </a:spcAft>
                      </a:pPr>
                      <a:endParaRPr lang="en-US" sz="1600" dirty="0">
                        <a:latin typeface="Calibri"/>
                        <a:ea typeface="Times New Roman"/>
                        <a:cs typeface="Times New Roman"/>
                      </a:endParaRPr>
                    </a:p>
                  </a:txBody>
                  <a:tcPr marL="68580" marR="68580" marT="0" marB="0"/>
                </a:tc>
                <a:tc>
                  <a:txBody>
                    <a:bodyPr/>
                    <a:lstStyle/>
                    <a:p>
                      <a:pPr marL="68580" marR="0" algn="l" defTabSz="914400" rtl="0" eaLnBrk="1" latinLnBrk="0" hangingPunct="1">
                        <a:lnSpc>
                          <a:spcPct val="100000"/>
                        </a:lnSpc>
                        <a:spcBef>
                          <a:spcPts val="375"/>
                        </a:spcBef>
                        <a:spcAft>
                          <a:spcPts val="1000"/>
                        </a:spcAft>
                      </a:pPr>
                      <a:r>
                        <a:rPr lang="en-US" sz="1600" kern="1200" spc="-10" dirty="0" smtClean="0">
                          <a:solidFill>
                            <a:schemeClr val="tx1"/>
                          </a:solidFill>
                          <a:latin typeface="Arial MT"/>
                          <a:ea typeface="+mn-ea"/>
                          <a:cs typeface="Arial MT"/>
                        </a:rPr>
                        <a:t>Predicted final GPA	 using past grades, with Linear and Bagging Regression performing best</a:t>
                      </a:r>
                    </a:p>
                    <a:p>
                      <a:pPr marL="0" marR="0">
                        <a:lnSpc>
                          <a:spcPct val="100000"/>
                        </a:lnSpc>
                        <a:spcBef>
                          <a:spcPts val="375"/>
                        </a:spcBef>
                        <a:spcAft>
                          <a:spcPts val="1000"/>
                        </a:spcAft>
                      </a:pPr>
                      <a:endParaRPr lang="en-US" sz="1600" dirty="0">
                        <a:latin typeface="Calibri"/>
                        <a:ea typeface="Times New Roman"/>
                        <a:cs typeface="Times New Roman"/>
                      </a:endParaRPr>
                    </a:p>
                  </a:txBody>
                  <a:tcPr marL="68580" marR="68580" marT="0" marB="0"/>
                </a:tc>
                <a:tc>
                  <a:txBody>
                    <a:bodyPr/>
                    <a:lstStyle/>
                    <a:p>
                      <a:pPr marL="69215" algn="l">
                        <a:lnSpc>
                          <a:spcPct val="100000"/>
                        </a:lnSpc>
                      </a:pPr>
                      <a:r>
                        <a:rPr lang="en-US" sz="1600" dirty="0" smtClean="0">
                          <a:latin typeface="Arial MT"/>
                          <a:cs typeface="Arial MT"/>
                        </a:rPr>
                        <a:t>Helps</a:t>
                      </a:r>
                      <a:r>
                        <a:rPr lang="en-US" sz="1600" spc="180" dirty="0" smtClean="0">
                          <a:latin typeface="Arial MT"/>
                          <a:cs typeface="Arial MT"/>
                        </a:rPr>
                        <a:t> </a:t>
                      </a:r>
                      <a:r>
                        <a:rPr lang="en-US" sz="1600" dirty="0" smtClean="0">
                          <a:latin typeface="Arial MT"/>
                          <a:cs typeface="Arial MT"/>
                        </a:rPr>
                        <a:t>identify</a:t>
                      </a:r>
                      <a:r>
                        <a:rPr lang="en-US" sz="1600" spc="170" dirty="0" smtClean="0">
                          <a:latin typeface="Arial MT"/>
                          <a:cs typeface="Arial MT"/>
                        </a:rPr>
                        <a:t> </a:t>
                      </a:r>
                      <a:r>
                        <a:rPr lang="en-US" sz="1600" spc="-10" dirty="0" smtClean="0">
                          <a:latin typeface="Arial MT"/>
                          <a:cs typeface="Arial MT"/>
                        </a:rPr>
                        <a:t>students</a:t>
                      </a:r>
                      <a:endParaRPr lang="en-US" sz="1600" dirty="0" smtClean="0">
                        <a:latin typeface="Arial MT"/>
                        <a:cs typeface="Arial MT"/>
                      </a:endParaRPr>
                    </a:p>
                    <a:p>
                      <a:pPr marL="69215" algn="l">
                        <a:lnSpc>
                          <a:spcPct val="100000"/>
                        </a:lnSpc>
                        <a:tabLst>
                          <a:tab pos="1729105" algn="l"/>
                        </a:tabLst>
                      </a:pPr>
                      <a:r>
                        <a:rPr lang="en-US" sz="1600" spc="-10" dirty="0" smtClean="0">
                          <a:latin typeface="Arial MT"/>
                          <a:cs typeface="Arial MT"/>
                        </a:rPr>
                        <a:t>needing</a:t>
                      </a:r>
                      <a:r>
                        <a:rPr lang="en-US" sz="1600" spc="-10" baseline="0" dirty="0" smtClean="0">
                          <a:latin typeface="Arial MT"/>
                          <a:cs typeface="Arial MT"/>
                        </a:rPr>
                        <a:t> </a:t>
                      </a:r>
                      <a:r>
                        <a:rPr lang="en-US" sz="1600" spc="-20" dirty="0" smtClean="0">
                          <a:latin typeface="Arial MT"/>
                          <a:cs typeface="Arial MT"/>
                        </a:rPr>
                        <a:t>early </a:t>
                      </a:r>
                      <a:r>
                        <a:rPr lang="en-US" sz="1600" dirty="0" smtClean="0">
                          <a:latin typeface="Arial MT"/>
                          <a:cs typeface="Arial MT"/>
                        </a:rPr>
                        <a:t>academic</a:t>
                      </a:r>
                      <a:r>
                        <a:rPr lang="en-US" sz="1600" spc="-100" dirty="0" smtClean="0">
                          <a:latin typeface="Arial MT"/>
                          <a:cs typeface="Arial MT"/>
                        </a:rPr>
                        <a:t> </a:t>
                      </a:r>
                      <a:r>
                        <a:rPr lang="en-US" sz="1600" spc="-10" dirty="0" smtClean="0">
                          <a:latin typeface="Arial MT"/>
                          <a:cs typeface="Arial MT"/>
                        </a:rPr>
                        <a:t>support</a:t>
                      </a:r>
                      <a:endParaRPr lang="en-US" sz="1600" dirty="0" smtClean="0">
                        <a:latin typeface="Arial MT"/>
                        <a:cs typeface="Arial MT"/>
                      </a:endParaRPr>
                    </a:p>
                    <a:p>
                      <a:pPr marL="0" marR="0">
                        <a:lnSpc>
                          <a:spcPct val="100000"/>
                        </a:lnSpc>
                        <a:spcBef>
                          <a:spcPts val="375"/>
                        </a:spcBef>
                        <a:spcAft>
                          <a:spcPts val="1000"/>
                        </a:spcAft>
                      </a:pPr>
                      <a:endParaRPr lang="en-US" sz="1600" dirty="0">
                        <a:latin typeface="Calibri"/>
                        <a:ea typeface="Times New Roman"/>
                        <a:cs typeface="Times New Roman"/>
                      </a:endParaRPr>
                    </a:p>
                  </a:txBody>
                  <a:tcPr marL="68580" marR="68580" marT="0" marB="0"/>
                </a:tc>
                <a:tc>
                  <a:txBody>
                    <a:bodyPr/>
                    <a:lstStyle/>
                    <a:p>
                      <a:pPr marL="69215" algn="l" defTabSz="914400" rtl="0" eaLnBrk="1" latinLnBrk="0" hangingPunct="1">
                        <a:lnSpc>
                          <a:spcPct val="100000"/>
                        </a:lnSpc>
                        <a:tabLst>
                          <a:tab pos="1729105" algn="l"/>
                        </a:tabLst>
                      </a:pPr>
                      <a:r>
                        <a:rPr lang="en-US" sz="1600" kern="1200" spc="-10" dirty="0" smtClean="0">
                          <a:solidFill>
                            <a:schemeClr val="tx1"/>
                          </a:solidFill>
                          <a:latin typeface="Arial MT"/>
                          <a:ea typeface="+mn-ea"/>
                          <a:cs typeface="Arial MT"/>
                        </a:rPr>
                        <a:t>Relies mostly on</a:t>
                      </a:r>
                    </a:p>
                    <a:p>
                      <a:pPr marL="69215" algn="l" defTabSz="914400" rtl="0" eaLnBrk="1" latinLnBrk="0" hangingPunct="1">
                        <a:lnSpc>
                          <a:spcPct val="100000"/>
                        </a:lnSpc>
                        <a:tabLst>
                          <a:tab pos="1729105" algn="l"/>
                        </a:tabLst>
                      </a:pPr>
                      <a:r>
                        <a:rPr lang="en-US" sz="1600" kern="1200" spc="-10" dirty="0" smtClean="0">
                          <a:solidFill>
                            <a:schemeClr val="tx1"/>
                          </a:solidFill>
                          <a:latin typeface="Arial MT"/>
                          <a:ea typeface="+mn-ea"/>
                          <a:cs typeface="Arial MT"/>
                        </a:rPr>
                        <a:t>GPA data, which</a:t>
                      </a:r>
                    </a:p>
                    <a:p>
                      <a:pPr marL="69215" algn="l" defTabSz="914400" rtl="0" eaLnBrk="1" latinLnBrk="0" hangingPunct="1">
                        <a:lnSpc>
                          <a:spcPct val="100000"/>
                        </a:lnSpc>
                        <a:tabLst>
                          <a:tab pos="1729105" algn="l"/>
                        </a:tabLst>
                      </a:pPr>
                      <a:r>
                        <a:rPr lang="en-US" sz="1600" kern="1200" spc="-10" dirty="0" smtClean="0">
                          <a:solidFill>
                            <a:schemeClr val="tx1"/>
                          </a:solidFill>
                          <a:latin typeface="Arial MT"/>
                          <a:ea typeface="+mn-ea"/>
                          <a:cs typeface="Arial MT"/>
                        </a:rPr>
                        <a:t>may not capture</a:t>
                      </a:r>
                    </a:p>
                    <a:p>
                      <a:pPr marL="69215" algn="l" defTabSz="914400" rtl="0" eaLnBrk="1" latinLnBrk="0" hangingPunct="1">
                        <a:lnSpc>
                          <a:spcPct val="100000"/>
                        </a:lnSpc>
                        <a:tabLst>
                          <a:tab pos="1729105" algn="l"/>
                        </a:tabLst>
                      </a:pPr>
                      <a:r>
                        <a:rPr lang="en-US" sz="1600" kern="1200" spc="-10" dirty="0" smtClean="0">
                          <a:solidFill>
                            <a:schemeClr val="tx1"/>
                          </a:solidFill>
                          <a:latin typeface="Arial MT"/>
                          <a:ea typeface="+mn-ea"/>
                          <a:cs typeface="Arial MT"/>
                        </a:rPr>
                        <a:t>the full picture of</a:t>
                      </a:r>
                    </a:p>
                    <a:p>
                      <a:pPr marL="69215" algn="l" defTabSz="914400" rtl="0" eaLnBrk="1" latinLnBrk="0" hangingPunct="1">
                        <a:lnSpc>
                          <a:spcPct val="100000"/>
                        </a:lnSpc>
                        <a:tabLst>
                          <a:tab pos="1729105" algn="l"/>
                        </a:tabLst>
                      </a:pPr>
                      <a:r>
                        <a:rPr lang="en-US" sz="1600" kern="1200" spc="-10" dirty="0" smtClean="0">
                          <a:solidFill>
                            <a:schemeClr val="tx1"/>
                          </a:solidFill>
                          <a:latin typeface="Arial MT"/>
                          <a:ea typeface="+mn-ea"/>
                          <a:cs typeface="Arial MT"/>
                        </a:rPr>
                        <a:t>student</a:t>
                      </a:r>
                    </a:p>
                    <a:p>
                      <a:pPr marL="69215" algn="l" defTabSz="914400" rtl="0" eaLnBrk="1" latinLnBrk="0" hangingPunct="1">
                        <a:lnSpc>
                          <a:spcPct val="100000"/>
                        </a:lnSpc>
                        <a:tabLst>
                          <a:tab pos="1729105" algn="l"/>
                        </a:tabLst>
                      </a:pPr>
                      <a:r>
                        <a:rPr lang="en-US" sz="1600" kern="1200" spc="-10" dirty="0" smtClean="0">
                          <a:solidFill>
                            <a:schemeClr val="tx1"/>
                          </a:solidFill>
                          <a:latin typeface="Arial MT"/>
                          <a:ea typeface="+mn-ea"/>
                          <a:cs typeface="Arial MT"/>
                        </a:rPr>
                        <a:t>performance</a:t>
                      </a:r>
                    </a:p>
                    <a:p>
                      <a:pPr marL="0" marR="0">
                        <a:lnSpc>
                          <a:spcPct val="100000"/>
                        </a:lnSpc>
                        <a:spcBef>
                          <a:spcPts val="375"/>
                        </a:spcBef>
                        <a:spcAft>
                          <a:spcPts val="1000"/>
                        </a:spcAft>
                      </a:pPr>
                      <a:endParaRPr lang="en-US" sz="1600" dirty="0">
                        <a:latin typeface="Calibri"/>
                        <a:ea typeface="Times New Roman"/>
                        <a:cs typeface="Times New Roman"/>
                      </a:endParaRPr>
                    </a:p>
                  </a:txBody>
                  <a:tcPr marL="68580" marR="68580" marT="0" marB="0"/>
                </a:tc>
              </a:tr>
              <a:tr h="1597298">
                <a:tc>
                  <a:txBody>
                    <a:bodyPr/>
                    <a:lstStyle/>
                    <a:p>
                      <a:pPr marL="67945" algn="l" defTabSz="914400" rtl="0" eaLnBrk="1" latinLnBrk="0" hangingPunct="1">
                        <a:lnSpc>
                          <a:spcPct val="100000"/>
                        </a:lnSpc>
                      </a:pPr>
                      <a:r>
                        <a:rPr lang="nb-NO" sz="1600" b="1" kern="1200" dirty="0" smtClean="0">
                          <a:solidFill>
                            <a:srgbClr val="000000"/>
                          </a:solidFill>
                          <a:latin typeface="Calibri"/>
                          <a:ea typeface="Times New Roman"/>
                          <a:cs typeface="Calibri"/>
                        </a:rPr>
                        <a:t>Bhushan et al.,</a:t>
                      </a:r>
                    </a:p>
                    <a:p>
                      <a:pPr marL="67945" algn="l" defTabSz="914400" rtl="0" eaLnBrk="1" latinLnBrk="0" hangingPunct="1">
                        <a:lnSpc>
                          <a:spcPct val="100000"/>
                        </a:lnSpc>
                        <a:spcBef>
                          <a:spcPts val="120"/>
                        </a:spcBef>
                      </a:pPr>
                      <a:r>
                        <a:rPr lang="nb-NO" sz="1600" b="1" kern="1200" dirty="0" smtClean="0">
                          <a:solidFill>
                            <a:srgbClr val="000000"/>
                          </a:solidFill>
                          <a:latin typeface="Calibri"/>
                          <a:ea typeface="Times New Roman"/>
                          <a:cs typeface="Calibri"/>
                        </a:rPr>
                        <a:t>(2024) </a:t>
                      </a:r>
                      <a:r>
                        <a:rPr lang="nb-NO" sz="1600" b="1" kern="1200" dirty="0" smtClean="0">
                          <a:solidFill>
                            <a:srgbClr val="000000"/>
                          </a:solidFill>
                          <a:latin typeface="Calibri"/>
                          <a:ea typeface="Times New Roman"/>
                          <a:cs typeface="Calibri"/>
                        </a:rPr>
                        <a:t>[3]</a:t>
                      </a:r>
                      <a:endParaRPr lang="nb-NO" sz="1600" b="1" kern="1200" dirty="0" smtClean="0">
                        <a:solidFill>
                          <a:srgbClr val="000000"/>
                        </a:solidFill>
                        <a:latin typeface="Calibri"/>
                        <a:ea typeface="Times New Roman"/>
                        <a:cs typeface="Calibri"/>
                      </a:endParaRPr>
                    </a:p>
                    <a:p>
                      <a:pPr marL="0" marR="0">
                        <a:lnSpc>
                          <a:spcPct val="100000"/>
                        </a:lnSpc>
                        <a:spcBef>
                          <a:spcPts val="375"/>
                        </a:spcBef>
                        <a:spcAft>
                          <a:spcPts val="1000"/>
                        </a:spcAft>
                      </a:pPr>
                      <a:endParaRPr lang="en-US" sz="1600" dirty="0">
                        <a:latin typeface="Calibri"/>
                        <a:ea typeface="Times New Roman"/>
                        <a:cs typeface="Times New Roman"/>
                      </a:endParaRPr>
                    </a:p>
                  </a:txBody>
                  <a:tcPr marL="68580" marR="68580" marT="0" marB="0"/>
                </a:tc>
                <a:tc>
                  <a:txBody>
                    <a:bodyPr/>
                    <a:lstStyle/>
                    <a:p>
                      <a:pPr marL="68580" algn="l" defTabSz="914400" rtl="0" eaLnBrk="1" latinLnBrk="0" hangingPunct="1">
                        <a:lnSpc>
                          <a:spcPct val="100000"/>
                        </a:lnSpc>
                      </a:pPr>
                      <a:r>
                        <a:rPr lang="en-US" sz="1600" kern="1200" spc="-10" dirty="0" smtClean="0">
                          <a:solidFill>
                            <a:schemeClr val="tx1"/>
                          </a:solidFill>
                          <a:latin typeface="Arial MT"/>
                          <a:ea typeface="+mn-ea"/>
                          <a:cs typeface="Arial MT"/>
                        </a:rPr>
                        <a:t>Regression, Classification, Deep Learning</a:t>
                      </a:r>
                    </a:p>
                    <a:p>
                      <a:pPr marL="0" marR="0">
                        <a:lnSpc>
                          <a:spcPct val="100000"/>
                        </a:lnSpc>
                        <a:spcBef>
                          <a:spcPts val="375"/>
                        </a:spcBef>
                        <a:spcAft>
                          <a:spcPts val="1000"/>
                        </a:spcAft>
                      </a:pPr>
                      <a:endParaRPr lang="en-US" sz="1600" dirty="0">
                        <a:latin typeface="Calibri"/>
                        <a:ea typeface="Times New Roman"/>
                        <a:cs typeface="Times New Roman"/>
                      </a:endParaRPr>
                    </a:p>
                  </a:txBody>
                  <a:tcPr marL="68580" marR="68580" marT="0" marB="0"/>
                </a:tc>
                <a:tc>
                  <a:txBody>
                    <a:bodyPr/>
                    <a:lstStyle/>
                    <a:p>
                      <a:pPr marL="68580" marR="78105" algn="l" defTabSz="914400" rtl="0" eaLnBrk="1" latinLnBrk="0" hangingPunct="1">
                        <a:lnSpc>
                          <a:spcPct val="100000"/>
                        </a:lnSpc>
                        <a:tabLst>
                          <a:tab pos="1261110" algn="l"/>
                        </a:tabLst>
                      </a:pPr>
                      <a:r>
                        <a:rPr lang="en-US" sz="1600" kern="1200" spc="-10" dirty="0" smtClean="0">
                          <a:solidFill>
                            <a:schemeClr val="tx1"/>
                          </a:solidFill>
                          <a:latin typeface="Arial MT"/>
                          <a:ea typeface="+mn-ea"/>
                          <a:cs typeface="Arial MT"/>
                        </a:rPr>
                        <a:t>Found</a:t>
                      </a:r>
                      <a:r>
                        <a:rPr lang="en-US" sz="1600" kern="1200" spc="-10" baseline="0" dirty="0" smtClean="0">
                          <a:solidFill>
                            <a:schemeClr val="tx1"/>
                          </a:solidFill>
                          <a:latin typeface="Arial MT"/>
                          <a:ea typeface="+mn-ea"/>
                          <a:cs typeface="Arial MT"/>
                        </a:rPr>
                        <a:t> </a:t>
                      </a:r>
                      <a:r>
                        <a:rPr lang="en-US" sz="1600" kern="1200" spc="-10" dirty="0" smtClean="0">
                          <a:solidFill>
                            <a:schemeClr val="tx1"/>
                          </a:solidFill>
                          <a:latin typeface="Arial MT"/>
                          <a:ea typeface="+mn-ea"/>
                          <a:cs typeface="Arial MT"/>
                        </a:rPr>
                        <a:t>deep learning models to be</a:t>
                      </a:r>
                      <a:r>
                        <a:rPr lang="en-US" sz="1600" kern="1200" spc="-10" baseline="0" dirty="0" smtClean="0">
                          <a:solidFill>
                            <a:schemeClr val="tx1"/>
                          </a:solidFill>
                          <a:latin typeface="Arial MT"/>
                          <a:ea typeface="+mn-ea"/>
                          <a:cs typeface="Arial MT"/>
                        </a:rPr>
                        <a:t> </a:t>
                      </a:r>
                      <a:r>
                        <a:rPr lang="en-US" sz="1600" kern="1200" spc="-10" dirty="0" smtClean="0">
                          <a:solidFill>
                            <a:schemeClr val="tx1"/>
                          </a:solidFill>
                          <a:latin typeface="Arial MT"/>
                          <a:ea typeface="+mn-ea"/>
                          <a:cs typeface="Arial MT"/>
                        </a:rPr>
                        <a:t>the most accurate</a:t>
                      </a:r>
                      <a:r>
                        <a:rPr lang="en-US" sz="1600" kern="1200" spc="-10" baseline="0" dirty="0" smtClean="0">
                          <a:solidFill>
                            <a:schemeClr val="tx1"/>
                          </a:solidFill>
                          <a:latin typeface="Arial MT"/>
                          <a:ea typeface="+mn-ea"/>
                          <a:cs typeface="Arial MT"/>
                        </a:rPr>
                        <a:t> </a:t>
                      </a:r>
                      <a:r>
                        <a:rPr lang="en-US" sz="1600" kern="1200" spc="-10" dirty="0" smtClean="0">
                          <a:solidFill>
                            <a:schemeClr val="tx1"/>
                          </a:solidFill>
                          <a:latin typeface="Arial MT"/>
                          <a:ea typeface="+mn-ea"/>
                          <a:cs typeface="Arial MT"/>
                        </a:rPr>
                        <a:t>in predicting SGPA</a:t>
                      </a:r>
                    </a:p>
                    <a:p>
                      <a:pPr marL="0" marR="0">
                        <a:lnSpc>
                          <a:spcPct val="100000"/>
                        </a:lnSpc>
                        <a:spcBef>
                          <a:spcPts val="375"/>
                        </a:spcBef>
                        <a:spcAft>
                          <a:spcPts val="1000"/>
                        </a:spcAft>
                      </a:pPr>
                      <a:endParaRPr lang="en-US" sz="1600" dirty="0">
                        <a:latin typeface="Calibri"/>
                        <a:ea typeface="Times New Roman"/>
                        <a:cs typeface="Times New Roman"/>
                      </a:endParaRPr>
                    </a:p>
                  </a:txBody>
                  <a:tcPr marL="68580" marR="68580" marT="0" marB="0"/>
                </a:tc>
                <a:tc>
                  <a:txBody>
                    <a:bodyPr/>
                    <a:lstStyle/>
                    <a:p>
                      <a:pPr marL="68580" marR="78105" algn="l" defTabSz="914400" rtl="0" eaLnBrk="1" latinLnBrk="0" hangingPunct="1">
                        <a:lnSpc>
                          <a:spcPct val="100000"/>
                        </a:lnSpc>
                        <a:tabLst>
                          <a:tab pos="1506855" algn="l"/>
                        </a:tabLst>
                      </a:pPr>
                      <a:r>
                        <a:rPr lang="en-US" sz="1600" kern="1200" spc="-10" dirty="0" smtClean="0">
                          <a:solidFill>
                            <a:schemeClr val="tx1"/>
                          </a:solidFill>
                          <a:latin typeface="Arial MT"/>
                          <a:ea typeface="+mn-ea"/>
                          <a:cs typeface="Arial MT"/>
                        </a:rPr>
                        <a:t>Effective</a:t>
                      </a:r>
                      <a:r>
                        <a:rPr lang="en-US" sz="1600" kern="1200" spc="-10" baseline="0" dirty="0" smtClean="0">
                          <a:solidFill>
                            <a:schemeClr val="tx1"/>
                          </a:solidFill>
                          <a:latin typeface="Arial MT"/>
                          <a:ea typeface="+mn-ea"/>
                          <a:cs typeface="Arial MT"/>
                        </a:rPr>
                        <a:t> </a:t>
                      </a:r>
                      <a:r>
                        <a:rPr lang="en-US" sz="1600" kern="1200" spc="-10" dirty="0" smtClean="0">
                          <a:solidFill>
                            <a:schemeClr val="tx1"/>
                          </a:solidFill>
                          <a:latin typeface="Arial MT"/>
                          <a:ea typeface="+mn-ea"/>
                          <a:cs typeface="Arial MT"/>
                        </a:rPr>
                        <a:t>at predicting outcomes based on behavior and habits</a:t>
                      </a:r>
                    </a:p>
                    <a:p>
                      <a:pPr marL="0" marR="0" algn="l">
                        <a:lnSpc>
                          <a:spcPct val="100000"/>
                        </a:lnSpc>
                        <a:spcBef>
                          <a:spcPts val="375"/>
                        </a:spcBef>
                        <a:spcAft>
                          <a:spcPts val="1000"/>
                        </a:spcAft>
                      </a:pPr>
                      <a:endParaRPr lang="en-US" sz="2000" dirty="0">
                        <a:latin typeface="Calibri"/>
                        <a:ea typeface="Times New Roman"/>
                        <a:cs typeface="Times New Roman"/>
                      </a:endParaRPr>
                    </a:p>
                  </a:txBody>
                  <a:tcPr marL="68580" marR="68580" marT="0" marB="0"/>
                </a:tc>
                <a:tc>
                  <a:txBody>
                    <a:bodyPr/>
                    <a:lstStyle/>
                    <a:p>
                      <a:pPr marL="68580" marR="78105" algn="l" defTabSz="914400" rtl="0" eaLnBrk="1" latinLnBrk="0" hangingPunct="1">
                        <a:lnSpc>
                          <a:spcPct val="100000"/>
                        </a:lnSpc>
                      </a:pPr>
                      <a:r>
                        <a:rPr lang="en-US" sz="1600" kern="1200" spc="-10" dirty="0" smtClean="0">
                          <a:solidFill>
                            <a:schemeClr val="tx1"/>
                          </a:solidFill>
                          <a:latin typeface="Arial MT"/>
                          <a:ea typeface="+mn-ea"/>
                          <a:cs typeface="Arial MT"/>
                        </a:rPr>
                        <a:t>Results    depend</a:t>
                      </a:r>
                    </a:p>
                    <a:p>
                      <a:pPr marL="68580" marR="78105" algn="l" defTabSz="914400" rtl="0" eaLnBrk="1" latinLnBrk="0" hangingPunct="1">
                        <a:lnSpc>
                          <a:spcPct val="100000"/>
                        </a:lnSpc>
                      </a:pPr>
                      <a:r>
                        <a:rPr lang="en-US" sz="1600" kern="1200" spc="-10" dirty="0" smtClean="0">
                          <a:solidFill>
                            <a:schemeClr val="tx1"/>
                          </a:solidFill>
                          <a:latin typeface="Arial MT"/>
                          <a:ea typeface="+mn-ea"/>
                          <a:cs typeface="Arial MT"/>
                        </a:rPr>
                        <a:t>heavily   on   the attributes  used  for the predictions</a:t>
                      </a:r>
                    </a:p>
                    <a:p>
                      <a:pPr marL="0" marR="0" algn="l">
                        <a:lnSpc>
                          <a:spcPct val="100000"/>
                        </a:lnSpc>
                        <a:spcBef>
                          <a:spcPts val="375"/>
                        </a:spcBef>
                        <a:spcAft>
                          <a:spcPts val="1000"/>
                        </a:spcAft>
                      </a:pPr>
                      <a:endParaRPr lang="en-US" sz="2000" dirty="0">
                        <a:latin typeface="Calibri"/>
                        <a:ea typeface="Times New Roman"/>
                        <a:cs typeface="Times New Roman"/>
                      </a:endParaRPr>
                    </a:p>
                  </a:txBody>
                  <a:tcPr marL="68580" marR="68580" marT="0" marB="0"/>
                </a:tc>
              </a:tr>
            </a:tbl>
          </a:graphicData>
        </a:graphic>
      </p:graphicFrame>
    </p:spTree>
    <p:extLst>
      <p:ext uri="{BB962C8B-B14F-4D97-AF65-F5344CB8AC3E}">
        <p14:creationId xmlns="" xmlns:p14="http://schemas.microsoft.com/office/powerpoint/2010/main" val="8391872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79;p25">
            <a:extLst>
              <a:ext uri="{FF2B5EF4-FFF2-40B4-BE49-F238E27FC236}">
                <a16:creationId xmlns="" xmlns:a16="http://schemas.microsoft.com/office/drawing/2014/main" id="{776DA1DE-5E6F-A0BB-7874-52F9D0D8B73A}"/>
              </a:ext>
            </a:extLst>
          </p:cNvPr>
          <p:cNvSpPr txBox="1"/>
          <p:nvPr/>
        </p:nvSpPr>
        <p:spPr>
          <a:xfrm>
            <a:off x="445660" y="463592"/>
            <a:ext cx="9395700" cy="520784"/>
          </a:xfrm>
          <a:prstGeom prst="rect">
            <a:avLst/>
          </a:prstGeom>
          <a:noFill/>
          <a:ln>
            <a:noFill/>
          </a:ln>
        </p:spPr>
        <p:txBody>
          <a:bodyPr spcFirstLastPara="1" wrap="square" lIns="0" tIns="0" rIns="0" bIns="0" anchor="t" anchorCtr="0">
            <a:spAutoFit/>
          </a:bodyPr>
          <a:lstStyle/>
          <a:p>
            <a:pPr>
              <a:lnSpc>
                <a:spcPct val="94416"/>
              </a:lnSpc>
            </a:pPr>
            <a:r>
              <a:rPr lang="en-US" sz="3600" b="1" dirty="0" smtClean="0">
                <a:solidFill>
                  <a:srgbClr val="EB283F"/>
                </a:solidFill>
                <a:latin typeface="Montserrat"/>
                <a:ea typeface="Montserrat"/>
                <a:cs typeface="Montserrat"/>
                <a:sym typeface="Montserrat"/>
              </a:rPr>
              <a:t>LITRATURE REVIEW</a:t>
            </a:r>
            <a:endParaRPr dirty="0">
              <a:solidFill>
                <a:srgbClr val="EB283F"/>
              </a:solidFill>
            </a:endParaRPr>
          </a:p>
        </p:txBody>
      </p:sp>
      <p:graphicFrame>
        <p:nvGraphicFramePr>
          <p:cNvPr id="3" name="Table 2"/>
          <p:cNvGraphicFramePr>
            <a:graphicFrameLocks noGrp="1"/>
          </p:cNvGraphicFramePr>
          <p:nvPr/>
        </p:nvGraphicFramePr>
        <p:xfrm>
          <a:off x="228600" y="1099213"/>
          <a:ext cx="11546840" cy="5614750"/>
        </p:xfrm>
        <a:graphic>
          <a:graphicData uri="http://schemas.openxmlformats.org/drawingml/2006/table">
            <a:tbl>
              <a:tblPr firstRow="1" bandRow="1">
                <a:tableStyleId>{5940675A-B579-460E-94D1-54222C63F5DA}</a:tableStyleId>
              </a:tblPr>
              <a:tblGrid>
                <a:gridCol w="1941504"/>
                <a:gridCol w="2248057"/>
                <a:gridCol w="2350242"/>
                <a:gridCol w="2697669"/>
                <a:gridCol w="2309368"/>
              </a:tblGrid>
              <a:tr h="437268">
                <a:tc>
                  <a:txBody>
                    <a:bodyPr/>
                    <a:lstStyle/>
                    <a:p>
                      <a:pPr marL="0" marR="0" algn="l">
                        <a:lnSpc>
                          <a:spcPts val="1560"/>
                        </a:lnSpc>
                        <a:spcBef>
                          <a:spcPts val="375"/>
                        </a:spcBef>
                        <a:spcAft>
                          <a:spcPts val="1000"/>
                        </a:spcAft>
                      </a:pPr>
                      <a:r>
                        <a:rPr lang="en-US" sz="1600" b="1" dirty="0"/>
                        <a:t>Author Name</a:t>
                      </a:r>
                      <a:endParaRPr lang="en-US" sz="2000" b="1" dirty="0">
                        <a:latin typeface="Calibri"/>
                        <a:ea typeface="Times New Roman"/>
                        <a:cs typeface="Times New Roman"/>
                      </a:endParaRPr>
                    </a:p>
                  </a:txBody>
                  <a:tcPr marL="68580" marR="68580" marT="0" marB="0" anchor="ctr"/>
                </a:tc>
                <a:tc>
                  <a:txBody>
                    <a:bodyPr/>
                    <a:lstStyle/>
                    <a:p>
                      <a:pPr marL="0" marR="0" algn="l">
                        <a:lnSpc>
                          <a:spcPts val="1560"/>
                        </a:lnSpc>
                        <a:spcBef>
                          <a:spcPts val="375"/>
                        </a:spcBef>
                        <a:spcAft>
                          <a:spcPts val="1000"/>
                        </a:spcAft>
                      </a:pPr>
                      <a:r>
                        <a:rPr lang="en-US" sz="1600" b="1" dirty="0"/>
                        <a:t>Paper Title</a:t>
                      </a:r>
                      <a:endParaRPr lang="en-US" sz="2000" b="1" dirty="0">
                        <a:latin typeface="Calibri"/>
                        <a:ea typeface="Times New Roman"/>
                        <a:cs typeface="Times New Roman"/>
                      </a:endParaRPr>
                    </a:p>
                  </a:txBody>
                  <a:tcPr marL="68580" marR="68580" marT="0" marB="0" anchor="ctr"/>
                </a:tc>
                <a:tc>
                  <a:txBody>
                    <a:bodyPr/>
                    <a:lstStyle/>
                    <a:p>
                      <a:pPr marL="0" marR="0" algn="l">
                        <a:lnSpc>
                          <a:spcPts val="1560"/>
                        </a:lnSpc>
                        <a:spcBef>
                          <a:spcPts val="375"/>
                        </a:spcBef>
                        <a:spcAft>
                          <a:spcPts val="1000"/>
                        </a:spcAft>
                      </a:pPr>
                      <a:r>
                        <a:rPr lang="en-US" sz="1600" b="1" dirty="0"/>
                        <a:t>Methods/Techniques used</a:t>
                      </a:r>
                      <a:endParaRPr lang="en-US" sz="2000" b="1" dirty="0">
                        <a:latin typeface="Calibri"/>
                        <a:ea typeface="Times New Roman"/>
                        <a:cs typeface="Times New Roman"/>
                      </a:endParaRPr>
                    </a:p>
                  </a:txBody>
                  <a:tcPr marL="68580" marR="68580" marT="0" marB="0" anchor="ctr"/>
                </a:tc>
                <a:tc>
                  <a:txBody>
                    <a:bodyPr/>
                    <a:lstStyle/>
                    <a:p>
                      <a:pPr marL="0" marR="0" algn="l">
                        <a:lnSpc>
                          <a:spcPts val="1560"/>
                        </a:lnSpc>
                        <a:spcBef>
                          <a:spcPts val="375"/>
                        </a:spcBef>
                        <a:spcAft>
                          <a:spcPts val="1000"/>
                        </a:spcAft>
                      </a:pPr>
                      <a:r>
                        <a:rPr lang="en-US" sz="1600" b="1" dirty="0"/>
                        <a:t>Advantages</a:t>
                      </a:r>
                      <a:endParaRPr lang="en-US" sz="2000" b="1" dirty="0">
                        <a:latin typeface="Calibri"/>
                        <a:ea typeface="Times New Roman"/>
                        <a:cs typeface="Times New Roman"/>
                      </a:endParaRPr>
                    </a:p>
                  </a:txBody>
                  <a:tcPr marL="68580" marR="68580" marT="0" marB="0" anchor="ctr"/>
                </a:tc>
                <a:tc>
                  <a:txBody>
                    <a:bodyPr/>
                    <a:lstStyle/>
                    <a:p>
                      <a:pPr marL="0" marR="0" algn="l">
                        <a:lnSpc>
                          <a:spcPts val="1560"/>
                        </a:lnSpc>
                        <a:spcBef>
                          <a:spcPts val="375"/>
                        </a:spcBef>
                        <a:spcAft>
                          <a:spcPts val="1000"/>
                        </a:spcAft>
                      </a:pPr>
                      <a:r>
                        <a:rPr lang="en-US" sz="1600" b="1" dirty="0"/>
                        <a:t>Limitations</a:t>
                      </a:r>
                      <a:endParaRPr lang="en-US" sz="2000" b="1" dirty="0">
                        <a:latin typeface="Calibri"/>
                        <a:ea typeface="Times New Roman"/>
                        <a:cs typeface="Times New Roman"/>
                      </a:endParaRPr>
                    </a:p>
                  </a:txBody>
                  <a:tcPr marL="68580" marR="68580" marT="0" marB="0" anchor="ctr"/>
                </a:tc>
              </a:tr>
              <a:tr h="1309865">
                <a:tc>
                  <a:txBody>
                    <a:bodyPr/>
                    <a:lstStyle/>
                    <a:p>
                      <a:pPr marL="67945">
                        <a:lnSpc>
                          <a:spcPts val="1625"/>
                        </a:lnSpc>
                      </a:pPr>
                      <a:r>
                        <a:rPr sz="1600" b="1" dirty="0">
                          <a:latin typeface="+mn-lt"/>
                          <a:cs typeface="Arial"/>
                        </a:rPr>
                        <a:t>Baniata</a:t>
                      </a:r>
                      <a:r>
                        <a:rPr sz="1600" b="1" spc="-60" dirty="0">
                          <a:latin typeface="+mn-lt"/>
                          <a:cs typeface="Arial"/>
                        </a:rPr>
                        <a:t> </a:t>
                      </a:r>
                      <a:r>
                        <a:rPr sz="1600" b="1" dirty="0">
                          <a:latin typeface="+mn-lt"/>
                          <a:cs typeface="Arial"/>
                        </a:rPr>
                        <a:t>et</a:t>
                      </a:r>
                      <a:r>
                        <a:rPr sz="1600" b="1" spc="-30" dirty="0">
                          <a:latin typeface="+mn-lt"/>
                          <a:cs typeface="Arial"/>
                        </a:rPr>
                        <a:t> </a:t>
                      </a:r>
                      <a:r>
                        <a:rPr sz="1600" b="1" spc="-20" dirty="0">
                          <a:latin typeface="+mn-lt"/>
                          <a:cs typeface="Arial"/>
                        </a:rPr>
                        <a:t>al.,</a:t>
                      </a:r>
                      <a:endParaRPr sz="1600">
                        <a:latin typeface="+mn-lt"/>
                        <a:cs typeface="Arial"/>
                      </a:endParaRPr>
                    </a:p>
                    <a:p>
                      <a:pPr marL="67945">
                        <a:lnSpc>
                          <a:spcPct val="100000"/>
                        </a:lnSpc>
                        <a:spcBef>
                          <a:spcPts val="120"/>
                        </a:spcBef>
                      </a:pPr>
                      <a:r>
                        <a:rPr sz="1600" b="1" dirty="0">
                          <a:latin typeface="+mn-lt"/>
                          <a:cs typeface="Arial"/>
                        </a:rPr>
                        <a:t>(2024</a:t>
                      </a:r>
                      <a:r>
                        <a:rPr sz="1600" b="1">
                          <a:latin typeface="+mn-lt"/>
                          <a:cs typeface="Arial"/>
                        </a:rPr>
                        <a:t>)</a:t>
                      </a:r>
                      <a:r>
                        <a:rPr sz="1600" b="1" spc="-45">
                          <a:latin typeface="+mn-lt"/>
                          <a:cs typeface="Arial"/>
                        </a:rPr>
                        <a:t> </a:t>
                      </a:r>
                      <a:r>
                        <a:rPr sz="1600" b="1" spc="-20" smtClean="0">
                          <a:latin typeface="+mn-lt"/>
                          <a:cs typeface="Arial"/>
                        </a:rPr>
                        <a:t>[</a:t>
                      </a:r>
                      <a:r>
                        <a:rPr lang="en-US" sz="1600" b="1" spc="-20" dirty="0" smtClean="0">
                          <a:latin typeface="+mn-lt"/>
                          <a:cs typeface="Arial"/>
                        </a:rPr>
                        <a:t>4</a:t>
                      </a:r>
                      <a:r>
                        <a:rPr sz="1600" b="1" spc="-20" smtClean="0">
                          <a:latin typeface="+mn-lt"/>
                          <a:cs typeface="Arial"/>
                        </a:rPr>
                        <a:t>]</a:t>
                      </a:r>
                      <a:endParaRPr sz="1600">
                        <a:latin typeface="+mn-lt"/>
                        <a:cs typeface="Arial"/>
                      </a:endParaRPr>
                    </a:p>
                  </a:txBody>
                  <a:tcPr marL="0" marR="0" marT="0" marB="0"/>
                </a:tc>
                <a:tc>
                  <a:txBody>
                    <a:bodyPr/>
                    <a:lstStyle/>
                    <a:p>
                      <a:pPr marL="68580">
                        <a:lnSpc>
                          <a:spcPts val="1625"/>
                        </a:lnSpc>
                      </a:pPr>
                      <a:r>
                        <a:rPr lang="en-US" sz="1600" kern="1200" spc="-10" smtClean="0">
                          <a:solidFill>
                            <a:schemeClr val="tx1"/>
                          </a:solidFill>
                          <a:latin typeface="Arial MT"/>
                          <a:ea typeface="+mn-ea"/>
                          <a:cs typeface="Arial MT"/>
                        </a:rPr>
                        <a:t>Gated Recurrent</a:t>
                      </a:r>
                    </a:p>
                    <a:p>
                      <a:pPr marL="68580" marR="424180">
                        <a:lnSpc>
                          <a:spcPts val="1800"/>
                        </a:lnSpc>
                        <a:spcBef>
                          <a:spcPts val="80"/>
                        </a:spcBef>
                      </a:pPr>
                      <a:r>
                        <a:rPr lang="en-US" sz="1600" kern="1200" spc="-10" smtClean="0">
                          <a:solidFill>
                            <a:schemeClr val="tx1"/>
                          </a:solidFill>
                          <a:latin typeface="Arial MT"/>
                          <a:ea typeface="+mn-ea"/>
                          <a:cs typeface="Arial MT"/>
                        </a:rPr>
                        <a:t>Neural Network (GRU)</a:t>
                      </a:r>
                      <a:endParaRPr lang="en-US" sz="1600" kern="1200" spc="-10">
                        <a:solidFill>
                          <a:schemeClr val="tx1"/>
                        </a:solidFill>
                        <a:latin typeface="Arial MT"/>
                        <a:ea typeface="+mn-ea"/>
                        <a:cs typeface="Arial MT"/>
                      </a:endParaRPr>
                    </a:p>
                  </a:txBody>
                  <a:tcPr marL="0" marR="0" marT="0" marB="0"/>
                </a:tc>
                <a:tc>
                  <a:txBody>
                    <a:bodyPr/>
                    <a:lstStyle/>
                    <a:p>
                      <a:pPr marL="68580" algn="l">
                        <a:lnSpc>
                          <a:spcPts val="1625"/>
                        </a:lnSpc>
                        <a:tabLst>
                          <a:tab pos="1457325" algn="l"/>
                        </a:tabLst>
                      </a:pPr>
                      <a:r>
                        <a:rPr lang="en-US" sz="1600" kern="1200" spc="-10" smtClean="0">
                          <a:solidFill>
                            <a:schemeClr val="tx1"/>
                          </a:solidFill>
                          <a:latin typeface="Arial MT"/>
                          <a:ea typeface="+mn-ea"/>
                          <a:cs typeface="Arial MT"/>
                        </a:rPr>
                        <a:t>Achieved an impressive  99.70% accuracy	 in identifying students </a:t>
                      </a:r>
                      <a:endParaRPr lang="en-US" sz="1600" kern="1200" spc="-10" dirty="0" smtClean="0">
                        <a:solidFill>
                          <a:schemeClr val="tx1"/>
                        </a:solidFill>
                        <a:latin typeface="Arial MT"/>
                        <a:ea typeface="+mn-ea"/>
                        <a:cs typeface="Arial MT"/>
                      </a:endParaRPr>
                    </a:p>
                    <a:p>
                      <a:pPr marL="68580" algn="l">
                        <a:lnSpc>
                          <a:spcPts val="1625"/>
                        </a:lnSpc>
                        <a:tabLst>
                          <a:tab pos="1457325" algn="l"/>
                        </a:tabLst>
                      </a:pPr>
                      <a:r>
                        <a:rPr lang="en-US" sz="1600" kern="1200" spc="-10" smtClean="0">
                          <a:solidFill>
                            <a:schemeClr val="tx1"/>
                          </a:solidFill>
                          <a:latin typeface="Arial MT"/>
                          <a:ea typeface="+mn-ea"/>
                          <a:cs typeface="Arial MT"/>
                        </a:rPr>
                        <a:t>needing support</a:t>
                      </a:r>
                      <a:endParaRPr lang="en-US" sz="1600" kern="1200" spc="-10">
                        <a:solidFill>
                          <a:schemeClr val="tx1"/>
                        </a:solidFill>
                        <a:latin typeface="Arial MT"/>
                        <a:ea typeface="+mn-ea"/>
                        <a:cs typeface="Arial MT"/>
                      </a:endParaRPr>
                    </a:p>
                  </a:txBody>
                  <a:tcPr marL="0" marR="0" marT="0" marB="0"/>
                </a:tc>
                <a:tc>
                  <a:txBody>
                    <a:bodyPr/>
                    <a:lstStyle/>
                    <a:p>
                      <a:pPr marL="69215" algn="l">
                        <a:lnSpc>
                          <a:spcPts val="1625"/>
                        </a:lnSpc>
                      </a:pPr>
                      <a:r>
                        <a:rPr lang="en-US" sz="1600" kern="1200" spc="-10" smtClean="0">
                          <a:solidFill>
                            <a:schemeClr val="tx1"/>
                          </a:solidFill>
                          <a:latin typeface="Arial MT"/>
                          <a:ea typeface="+mn-ea"/>
                          <a:cs typeface="Arial MT"/>
                        </a:rPr>
                        <a:t>Very high accuracy</a:t>
                      </a:r>
                    </a:p>
                    <a:p>
                      <a:pPr marL="69215" marR="59690" algn="l">
                        <a:lnSpc>
                          <a:spcPct val="107200"/>
                        </a:lnSpc>
                      </a:pPr>
                      <a:r>
                        <a:rPr lang="en-US" sz="1600" kern="1200" spc="-10" smtClean="0">
                          <a:solidFill>
                            <a:schemeClr val="tx1"/>
                          </a:solidFill>
                          <a:latin typeface="Arial MT"/>
                          <a:ea typeface="+mn-ea"/>
                          <a:cs typeface="Arial MT"/>
                        </a:rPr>
                        <a:t>and useful for </a:t>
                      </a:r>
                      <a:endParaRPr lang="en-US" sz="1600" kern="1200" spc="-10" dirty="0" smtClean="0">
                        <a:solidFill>
                          <a:schemeClr val="tx1"/>
                        </a:solidFill>
                        <a:latin typeface="Arial MT"/>
                        <a:ea typeface="+mn-ea"/>
                        <a:cs typeface="Arial MT"/>
                      </a:endParaRPr>
                    </a:p>
                    <a:p>
                      <a:pPr marL="69215" marR="59690" algn="l">
                        <a:lnSpc>
                          <a:spcPct val="107200"/>
                        </a:lnSpc>
                      </a:pPr>
                      <a:r>
                        <a:rPr lang="en-US" sz="1600" kern="1200" spc="-10" smtClean="0">
                          <a:solidFill>
                            <a:schemeClr val="tx1"/>
                          </a:solidFill>
                          <a:latin typeface="Arial MT"/>
                          <a:ea typeface="+mn-ea"/>
                          <a:cs typeface="Arial MT"/>
                        </a:rPr>
                        <a:t>educational support </a:t>
                      </a:r>
                      <a:endParaRPr lang="en-US" sz="1600" kern="1200" spc="-10" dirty="0" smtClean="0">
                        <a:solidFill>
                          <a:schemeClr val="tx1"/>
                        </a:solidFill>
                        <a:latin typeface="Arial MT"/>
                        <a:ea typeface="+mn-ea"/>
                        <a:cs typeface="Arial MT"/>
                      </a:endParaRPr>
                    </a:p>
                    <a:p>
                      <a:pPr marL="69215" marR="59690" algn="l">
                        <a:lnSpc>
                          <a:spcPct val="107200"/>
                        </a:lnSpc>
                      </a:pPr>
                      <a:r>
                        <a:rPr lang="en-US" sz="1600" kern="1200" spc="-10" smtClean="0">
                          <a:solidFill>
                            <a:schemeClr val="tx1"/>
                          </a:solidFill>
                          <a:latin typeface="Arial MT"/>
                          <a:ea typeface="+mn-ea"/>
                          <a:cs typeface="Arial MT"/>
                        </a:rPr>
                        <a:t>systems</a:t>
                      </a:r>
                      <a:endParaRPr lang="en-US" sz="1600" kern="1200" spc="-10">
                        <a:solidFill>
                          <a:schemeClr val="tx1"/>
                        </a:solidFill>
                        <a:latin typeface="Arial MT"/>
                        <a:ea typeface="+mn-ea"/>
                        <a:cs typeface="Arial MT"/>
                      </a:endParaRPr>
                    </a:p>
                  </a:txBody>
                  <a:tcPr marL="0" marR="0" marT="0" marB="0"/>
                </a:tc>
                <a:tc>
                  <a:txBody>
                    <a:bodyPr/>
                    <a:lstStyle/>
                    <a:p>
                      <a:pPr marL="69850" algn="l">
                        <a:lnSpc>
                          <a:spcPts val="1625"/>
                        </a:lnSpc>
                      </a:pPr>
                      <a:r>
                        <a:rPr lang="en-US" sz="1600" kern="1200" spc="-10" dirty="0" smtClean="0">
                          <a:solidFill>
                            <a:schemeClr val="tx1"/>
                          </a:solidFill>
                          <a:latin typeface="Arial MT"/>
                          <a:ea typeface="+mn-ea"/>
                          <a:cs typeface="Arial MT"/>
                        </a:rPr>
                        <a:t>Tested  only  on  a</a:t>
                      </a:r>
                    </a:p>
                    <a:p>
                      <a:pPr marL="69850" marR="59690" algn="l">
                        <a:lnSpc>
                          <a:spcPct val="107200"/>
                        </a:lnSpc>
                      </a:pPr>
                      <a:r>
                        <a:rPr lang="en-US" sz="1600" kern="1200" spc="-10" dirty="0" smtClean="0">
                          <a:solidFill>
                            <a:schemeClr val="tx1"/>
                          </a:solidFill>
                          <a:latin typeface="Arial MT"/>
                          <a:ea typeface="+mn-ea"/>
                          <a:cs typeface="Arial MT"/>
                        </a:rPr>
                        <a:t>specific dataset, which   may </a:t>
                      </a:r>
                      <a:r>
                        <a:rPr lang="en-US" sz="1600" kern="1200" spc="-10" baseline="0" dirty="0" smtClean="0">
                          <a:solidFill>
                            <a:schemeClr val="tx1"/>
                          </a:solidFill>
                          <a:latin typeface="Arial MT"/>
                          <a:ea typeface="+mn-ea"/>
                          <a:cs typeface="Arial MT"/>
                        </a:rPr>
                        <a:t> </a:t>
                      </a:r>
                      <a:r>
                        <a:rPr lang="en-US" sz="1600" kern="1200" spc="-10" dirty="0" smtClean="0">
                          <a:solidFill>
                            <a:schemeClr val="tx1"/>
                          </a:solidFill>
                          <a:latin typeface="Arial MT"/>
                          <a:ea typeface="+mn-ea"/>
                          <a:cs typeface="Arial MT"/>
                        </a:rPr>
                        <a:t>limit generalization.</a:t>
                      </a:r>
                      <a:endParaRPr lang="en-US" sz="1600" kern="1200" spc="-10" dirty="0">
                        <a:solidFill>
                          <a:schemeClr val="tx1"/>
                        </a:solidFill>
                        <a:latin typeface="Arial MT"/>
                        <a:ea typeface="+mn-ea"/>
                        <a:cs typeface="Arial MT"/>
                      </a:endParaRPr>
                    </a:p>
                  </a:txBody>
                  <a:tcPr marL="0" marR="0" marT="0" marB="0"/>
                </a:tc>
              </a:tr>
              <a:tr h="1649530">
                <a:tc>
                  <a:txBody>
                    <a:bodyPr/>
                    <a:lstStyle/>
                    <a:p>
                      <a:pPr marL="67945">
                        <a:lnSpc>
                          <a:spcPts val="1630"/>
                        </a:lnSpc>
                      </a:pPr>
                      <a:r>
                        <a:rPr sz="1600" b="1" dirty="0">
                          <a:latin typeface="+mn-lt"/>
                          <a:cs typeface="Arial"/>
                        </a:rPr>
                        <a:t>Alshamaila</a:t>
                      </a:r>
                      <a:r>
                        <a:rPr sz="1600" b="1" spc="-55" dirty="0">
                          <a:latin typeface="+mn-lt"/>
                          <a:cs typeface="Arial"/>
                        </a:rPr>
                        <a:t> </a:t>
                      </a:r>
                      <a:r>
                        <a:rPr sz="1600" b="1" dirty="0">
                          <a:latin typeface="+mn-lt"/>
                          <a:cs typeface="Arial"/>
                        </a:rPr>
                        <a:t>et</a:t>
                      </a:r>
                      <a:r>
                        <a:rPr sz="1600" b="1" spc="-45" dirty="0">
                          <a:latin typeface="+mn-lt"/>
                          <a:cs typeface="Arial"/>
                        </a:rPr>
                        <a:t> </a:t>
                      </a:r>
                      <a:r>
                        <a:rPr sz="1600" b="1" spc="-20" dirty="0">
                          <a:latin typeface="+mn-lt"/>
                          <a:cs typeface="Arial"/>
                        </a:rPr>
                        <a:t>al.,</a:t>
                      </a:r>
                      <a:endParaRPr sz="1600">
                        <a:latin typeface="+mn-lt"/>
                        <a:cs typeface="Arial"/>
                      </a:endParaRPr>
                    </a:p>
                    <a:p>
                      <a:pPr marL="67945">
                        <a:lnSpc>
                          <a:spcPct val="100000"/>
                        </a:lnSpc>
                        <a:spcBef>
                          <a:spcPts val="120"/>
                        </a:spcBef>
                      </a:pPr>
                      <a:r>
                        <a:rPr sz="1600" b="1" dirty="0">
                          <a:latin typeface="+mn-lt"/>
                          <a:cs typeface="Arial"/>
                        </a:rPr>
                        <a:t>(2024</a:t>
                      </a:r>
                      <a:r>
                        <a:rPr sz="1600" b="1">
                          <a:latin typeface="+mn-lt"/>
                          <a:cs typeface="Arial"/>
                        </a:rPr>
                        <a:t>)</a:t>
                      </a:r>
                      <a:r>
                        <a:rPr sz="1600" b="1" spc="-45">
                          <a:latin typeface="+mn-lt"/>
                          <a:cs typeface="Arial"/>
                        </a:rPr>
                        <a:t> </a:t>
                      </a:r>
                      <a:r>
                        <a:rPr sz="1600" b="1" spc="-20" smtClean="0">
                          <a:latin typeface="+mn-lt"/>
                          <a:cs typeface="Arial"/>
                        </a:rPr>
                        <a:t>[</a:t>
                      </a:r>
                      <a:r>
                        <a:rPr lang="en-US" sz="1600" b="1" spc="-20" dirty="0" smtClean="0">
                          <a:latin typeface="+mn-lt"/>
                          <a:cs typeface="Arial"/>
                        </a:rPr>
                        <a:t>5</a:t>
                      </a:r>
                      <a:r>
                        <a:rPr sz="1600" b="1" spc="-20" smtClean="0">
                          <a:latin typeface="+mn-lt"/>
                          <a:cs typeface="Arial"/>
                        </a:rPr>
                        <a:t>]</a:t>
                      </a:r>
                      <a:endParaRPr sz="1600">
                        <a:latin typeface="+mn-lt"/>
                        <a:cs typeface="Arial"/>
                      </a:endParaRPr>
                    </a:p>
                  </a:txBody>
                  <a:tcPr marL="0" marR="0" marT="0" marB="0"/>
                </a:tc>
                <a:tc>
                  <a:txBody>
                    <a:bodyPr/>
                    <a:lstStyle/>
                    <a:p>
                      <a:pPr marL="68580">
                        <a:lnSpc>
                          <a:spcPts val="1630"/>
                        </a:lnSpc>
                      </a:pPr>
                      <a:r>
                        <a:rPr lang="en-US" sz="1600" kern="1200" spc="-10" dirty="0" smtClean="0">
                          <a:solidFill>
                            <a:schemeClr val="tx1"/>
                          </a:solidFill>
                          <a:latin typeface="Arial MT"/>
                          <a:ea typeface="+mn-ea"/>
                          <a:cs typeface="Arial MT"/>
                        </a:rPr>
                        <a:t>Deep Learning</a:t>
                      </a:r>
                    </a:p>
                    <a:p>
                      <a:pPr marL="68580">
                        <a:lnSpc>
                          <a:spcPct val="100000"/>
                        </a:lnSpc>
                        <a:spcBef>
                          <a:spcPts val="120"/>
                        </a:spcBef>
                      </a:pPr>
                      <a:r>
                        <a:rPr lang="en-US" sz="1600" kern="1200" spc="-10" dirty="0" smtClean="0">
                          <a:solidFill>
                            <a:schemeClr val="tx1"/>
                          </a:solidFill>
                          <a:latin typeface="Arial MT"/>
                          <a:ea typeface="+mn-ea"/>
                          <a:cs typeface="Arial MT"/>
                        </a:rPr>
                        <a:t>(Convolution)</a:t>
                      </a:r>
                      <a:endParaRPr lang="en-US" sz="1600" kern="1200" spc="-10" dirty="0">
                        <a:solidFill>
                          <a:schemeClr val="tx1"/>
                        </a:solidFill>
                        <a:latin typeface="Arial MT"/>
                        <a:ea typeface="+mn-ea"/>
                        <a:cs typeface="Arial MT"/>
                      </a:endParaRPr>
                    </a:p>
                  </a:txBody>
                  <a:tcPr marL="0" marR="0" marT="0" marB="0"/>
                </a:tc>
                <a:tc>
                  <a:txBody>
                    <a:bodyPr/>
                    <a:lstStyle/>
                    <a:p>
                      <a:pPr marL="68580" algn="l">
                        <a:lnSpc>
                          <a:spcPts val="1630"/>
                        </a:lnSpc>
                      </a:pPr>
                      <a:r>
                        <a:rPr lang="en-US" sz="1600" kern="1200" spc="-10" dirty="0" smtClean="0">
                          <a:solidFill>
                            <a:schemeClr val="tx1"/>
                          </a:solidFill>
                          <a:latin typeface="Arial MT"/>
                          <a:ea typeface="+mn-ea"/>
                          <a:cs typeface="Arial MT"/>
                        </a:rPr>
                        <a:t>Addressed   class</a:t>
                      </a:r>
                    </a:p>
                    <a:p>
                      <a:pPr marL="68580" marR="59690" algn="l">
                        <a:lnSpc>
                          <a:spcPct val="107000"/>
                        </a:lnSpc>
                      </a:pPr>
                      <a:r>
                        <a:rPr lang="en-US" sz="1600" kern="1200" spc="-10" dirty="0" smtClean="0">
                          <a:solidFill>
                            <a:schemeClr val="tx1"/>
                          </a:solidFill>
                          <a:latin typeface="Arial MT"/>
                          <a:ea typeface="+mn-ea"/>
                          <a:cs typeface="Arial MT"/>
                        </a:rPr>
                        <a:t>imbalance     and showed     strong performance    in predicting   student excellence</a:t>
                      </a:r>
                    </a:p>
                    <a:p>
                      <a:pPr marL="68580" marR="59690" algn="l">
                        <a:lnSpc>
                          <a:spcPct val="107000"/>
                        </a:lnSpc>
                      </a:pPr>
                      <a:endParaRPr lang="en-US" sz="1600" kern="1200" spc="-10" dirty="0">
                        <a:solidFill>
                          <a:schemeClr val="tx1"/>
                        </a:solidFill>
                        <a:latin typeface="Arial MT"/>
                        <a:ea typeface="+mn-ea"/>
                        <a:cs typeface="Arial MT"/>
                      </a:endParaRPr>
                    </a:p>
                  </a:txBody>
                  <a:tcPr marL="0" marR="0" marT="0" marB="0"/>
                </a:tc>
                <a:tc>
                  <a:txBody>
                    <a:bodyPr/>
                    <a:lstStyle/>
                    <a:p>
                      <a:pPr marL="69215" algn="l">
                        <a:lnSpc>
                          <a:spcPts val="1630"/>
                        </a:lnSpc>
                        <a:tabLst>
                          <a:tab pos="1023619" algn="l"/>
                        </a:tabLst>
                      </a:pPr>
                      <a:r>
                        <a:rPr lang="en-US" sz="1600" kern="1200" spc="-10" dirty="0" smtClean="0">
                          <a:solidFill>
                            <a:schemeClr val="tx1"/>
                          </a:solidFill>
                          <a:latin typeface="Arial MT"/>
                          <a:ea typeface="+mn-ea"/>
                          <a:cs typeface="Arial MT"/>
                        </a:rPr>
                        <a:t>Effectively	 handled</a:t>
                      </a:r>
                    </a:p>
                    <a:p>
                      <a:pPr marL="69215" marR="59690" algn="l">
                        <a:lnSpc>
                          <a:spcPct val="107100"/>
                        </a:lnSpc>
                        <a:tabLst>
                          <a:tab pos="846455" algn="l"/>
                        </a:tabLst>
                      </a:pPr>
                      <a:r>
                        <a:rPr lang="en-US" sz="1600" kern="1200" spc="-10" dirty="0" smtClean="0">
                          <a:solidFill>
                            <a:schemeClr val="tx1"/>
                          </a:solidFill>
                          <a:latin typeface="Arial MT"/>
                          <a:ea typeface="+mn-ea"/>
                          <a:cs typeface="Arial MT"/>
                        </a:rPr>
                        <a:t>class</a:t>
                      </a:r>
                      <a:r>
                        <a:rPr lang="en-US" sz="1600" kern="1200" spc="-10" baseline="0" dirty="0" smtClean="0">
                          <a:solidFill>
                            <a:schemeClr val="tx1"/>
                          </a:solidFill>
                          <a:latin typeface="Arial MT"/>
                          <a:ea typeface="+mn-ea"/>
                          <a:cs typeface="Arial MT"/>
                        </a:rPr>
                        <a:t> </a:t>
                      </a:r>
                      <a:r>
                        <a:rPr lang="en-US" sz="1600" kern="1200" spc="-10" dirty="0" smtClean="0">
                          <a:solidFill>
                            <a:schemeClr val="tx1"/>
                          </a:solidFill>
                          <a:latin typeface="Arial MT"/>
                          <a:ea typeface="+mn-ea"/>
                          <a:cs typeface="Arial MT"/>
                        </a:rPr>
                        <a:t>imbalance issues</a:t>
                      </a:r>
                      <a:endParaRPr lang="en-US" sz="1600" kern="1200" spc="-10" dirty="0">
                        <a:solidFill>
                          <a:schemeClr val="tx1"/>
                        </a:solidFill>
                        <a:latin typeface="Arial MT"/>
                        <a:ea typeface="+mn-ea"/>
                        <a:cs typeface="Arial MT"/>
                      </a:endParaRPr>
                    </a:p>
                  </a:txBody>
                  <a:tcPr marL="0" marR="0" marT="0" marB="0"/>
                </a:tc>
                <a:tc>
                  <a:txBody>
                    <a:bodyPr/>
                    <a:lstStyle/>
                    <a:p>
                      <a:pPr marL="69850">
                        <a:lnSpc>
                          <a:spcPts val="1630"/>
                        </a:lnSpc>
                        <a:tabLst>
                          <a:tab pos="1358900" algn="l"/>
                        </a:tabLst>
                      </a:pPr>
                      <a:r>
                        <a:rPr lang="en-US" sz="1600" kern="1200" spc="-10" dirty="0" smtClean="0">
                          <a:solidFill>
                            <a:schemeClr val="tx1"/>
                          </a:solidFill>
                          <a:latin typeface="Arial MT"/>
                          <a:ea typeface="+mn-ea"/>
                          <a:cs typeface="Arial MT"/>
                        </a:rPr>
                        <a:t>Oversampling	and</a:t>
                      </a:r>
                    </a:p>
                    <a:p>
                      <a:pPr marL="69850" marR="59055">
                        <a:lnSpc>
                          <a:spcPct val="107100"/>
                        </a:lnSpc>
                        <a:tabLst>
                          <a:tab pos="1231265" algn="l"/>
                        </a:tabLst>
                      </a:pPr>
                      <a:r>
                        <a:rPr lang="en-US" sz="1600" kern="1200" spc="-10" dirty="0" smtClean="0">
                          <a:solidFill>
                            <a:schemeClr val="tx1"/>
                          </a:solidFill>
                          <a:latin typeface="Arial MT"/>
                          <a:ea typeface="+mn-ea"/>
                          <a:cs typeface="Arial MT"/>
                        </a:rPr>
                        <a:t>under sampling techniques	could introduce bias</a:t>
                      </a:r>
                      <a:endParaRPr lang="en-US" sz="1600" kern="1200" spc="-10" dirty="0">
                        <a:solidFill>
                          <a:schemeClr val="tx1"/>
                        </a:solidFill>
                        <a:latin typeface="Arial MT"/>
                        <a:ea typeface="+mn-ea"/>
                        <a:cs typeface="Arial MT"/>
                      </a:endParaRPr>
                    </a:p>
                  </a:txBody>
                  <a:tcPr marL="0" marR="0" marT="0" marB="0"/>
                </a:tc>
              </a:tr>
              <a:tr h="2098888">
                <a:tc>
                  <a:txBody>
                    <a:bodyPr/>
                    <a:lstStyle/>
                    <a:p>
                      <a:pPr marL="67945">
                        <a:lnSpc>
                          <a:spcPts val="1635"/>
                        </a:lnSpc>
                      </a:pPr>
                      <a:r>
                        <a:rPr sz="1600" b="1" dirty="0">
                          <a:latin typeface="+mn-lt"/>
                          <a:cs typeface="Arial"/>
                        </a:rPr>
                        <a:t>Chen</a:t>
                      </a:r>
                      <a:r>
                        <a:rPr sz="1600" b="1" spc="-25" dirty="0">
                          <a:latin typeface="+mn-lt"/>
                          <a:cs typeface="Arial"/>
                        </a:rPr>
                        <a:t> </a:t>
                      </a:r>
                      <a:r>
                        <a:rPr sz="1600" b="1" dirty="0">
                          <a:latin typeface="+mn-lt"/>
                          <a:cs typeface="Arial"/>
                        </a:rPr>
                        <a:t>et</a:t>
                      </a:r>
                      <a:r>
                        <a:rPr sz="1600" b="1" spc="-15" dirty="0">
                          <a:latin typeface="+mn-lt"/>
                          <a:cs typeface="Arial"/>
                        </a:rPr>
                        <a:t> </a:t>
                      </a:r>
                      <a:r>
                        <a:rPr sz="1600" b="1" dirty="0">
                          <a:latin typeface="+mn-lt"/>
                          <a:cs typeface="Arial"/>
                        </a:rPr>
                        <a:t>al</a:t>
                      </a:r>
                      <a:r>
                        <a:rPr sz="1600" b="1">
                          <a:latin typeface="+mn-lt"/>
                          <a:cs typeface="Arial"/>
                        </a:rPr>
                        <a:t>.,</a:t>
                      </a:r>
                      <a:r>
                        <a:rPr sz="1600" b="1" spc="-15">
                          <a:latin typeface="+mn-lt"/>
                          <a:cs typeface="Arial"/>
                        </a:rPr>
                        <a:t> </a:t>
                      </a:r>
                      <a:endParaRPr lang="en-US" sz="1600" b="1" spc="-15" dirty="0" smtClean="0">
                        <a:latin typeface="+mn-lt"/>
                        <a:cs typeface="Arial"/>
                      </a:endParaRPr>
                    </a:p>
                    <a:p>
                      <a:pPr marL="67945">
                        <a:lnSpc>
                          <a:spcPts val="1635"/>
                        </a:lnSpc>
                      </a:pPr>
                      <a:r>
                        <a:rPr sz="1600" b="1" spc="-10" smtClean="0">
                          <a:latin typeface="+mn-lt"/>
                          <a:cs typeface="Arial"/>
                        </a:rPr>
                        <a:t>(</a:t>
                      </a:r>
                      <a:r>
                        <a:rPr sz="1600" b="1" spc="-10">
                          <a:latin typeface="+mn-lt"/>
                          <a:cs typeface="Arial"/>
                        </a:rPr>
                        <a:t>2023</a:t>
                      </a:r>
                      <a:r>
                        <a:rPr sz="1600" b="1" spc="-10" smtClean="0">
                          <a:latin typeface="+mn-lt"/>
                          <a:cs typeface="Arial"/>
                        </a:rPr>
                        <a:t>)</a:t>
                      </a:r>
                      <a:r>
                        <a:rPr lang="en-US" sz="1600" b="1" spc="-10" baseline="0" dirty="0" smtClean="0">
                          <a:latin typeface="+mn-lt"/>
                          <a:cs typeface="Arial"/>
                        </a:rPr>
                        <a:t> </a:t>
                      </a:r>
                      <a:r>
                        <a:rPr sz="1600" b="1" spc="-20" smtClean="0">
                          <a:latin typeface="+mn-lt"/>
                          <a:cs typeface="Arial"/>
                        </a:rPr>
                        <a:t>[</a:t>
                      </a:r>
                      <a:r>
                        <a:rPr lang="en-US" sz="1600" b="1" spc="-20" dirty="0" smtClean="0">
                          <a:latin typeface="+mn-lt"/>
                          <a:cs typeface="Arial"/>
                        </a:rPr>
                        <a:t>6</a:t>
                      </a:r>
                      <a:r>
                        <a:rPr sz="1600" b="1" spc="-20" smtClean="0">
                          <a:latin typeface="+mn-lt"/>
                          <a:cs typeface="Arial"/>
                        </a:rPr>
                        <a:t>]</a:t>
                      </a:r>
                      <a:endParaRPr sz="1600">
                        <a:latin typeface="+mn-lt"/>
                        <a:cs typeface="Arial"/>
                      </a:endParaRPr>
                    </a:p>
                  </a:txBody>
                  <a:tcPr marL="0" marR="0" marT="0" marB="0"/>
                </a:tc>
                <a:tc>
                  <a:txBody>
                    <a:bodyPr/>
                    <a:lstStyle/>
                    <a:p>
                      <a:pPr marL="68580">
                        <a:lnSpc>
                          <a:spcPts val="1635"/>
                        </a:lnSpc>
                      </a:pPr>
                      <a:r>
                        <a:rPr lang="en-US" sz="1600" kern="1200" spc="-10" dirty="0" smtClean="0">
                          <a:solidFill>
                            <a:schemeClr val="tx1"/>
                          </a:solidFill>
                          <a:latin typeface="Arial MT"/>
                          <a:ea typeface="+mn-ea"/>
                          <a:cs typeface="Arial MT"/>
                        </a:rPr>
                        <a:t>Random Forest,</a:t>
                      </a:r>
                    </a:p>
                    <a:p>
                      <a:pPr marL="68580" marR="450850">
                        <a:lnSpc>
                          <a:spcPct val="107100"/>
                        </a:lnSpc>
                      </a:pPr>
                      <a:r>
                        <a:rPr lang="en-US" sz="1600" kern="1200" spc="-10" dirty="0" smtClean="0">
                          <a:solidFill>
                            <a:schemeClr val="tx1"/>
                          </a:solidFill>
                          <a:latin typeface="Arial MT"/>
                          <a:ea typeface="+mn-ea"/>
                          <a:cs typeface="Arial MT"/>
                        </a:rPr>
                        <a:t>Decision Tree, Artificial Neural Network</a:t>
                      </a:r>
                      <a:endParaRPr lang="en-US" sz="1600" kern="1200" spc="-10" dirty="0">
                        <a:solidFill>
                          <a:schemeClr val="tx1"/>
                        </a:solidFill>
                        <a:latin typeface="Arial MT"/>
                        <a:ea typeface="+mn-ea"/>
                        <a:cs typeface="Arial MT"/>
                      </a:endParaRPr>
                    </a:p>
                  </a:txBody>
                  <a:tcPr marL="0" marR="0" marT="0" marB="0"/>
                </a:tc>
                <a:tc>
                  <a:txBody>
                    <a:bodyPr/>
                    <a:lstStyle/>
                    <a:p>
                      <a:pPr marL="68580" algn="just">
                        <a:lnSpc>
                          <a:spcPts val="1635"/>
                        </a:lnSpc>
                      </a:pPr>
                      <a:r>
                        <a:rPr lang="en-US" sz="1600" kern="1200" spc="-10" dirty="0" smtClean="0">
                          <a:solidFill>
                            <a:schemeClr val="tx1"/>
                          </a:solidFill>
                          <a:latin typeface="Arial MT"/>
                          <a:ea typeface="+mn-ea"/>
                          <a:cs typeface="Arial MT"/>
                        </a:rPr>
                        <a:t>Random    Forest</a:t>
                      </a:r>
                    </a:p>
                    <a:p>
                      <a:pPr marL="68580" marR="59690" algn="just">
                        <a:lnSpc>
                          <a:spcPct val="107100"/>
                        </a:lnSpc>
                        <a:tabLst>
                          <a:tab pos="1131570" algn="l"/>
                        </a:tabLst>
                      </a:pPr>
                      <a:r>
                        <a:rPr lang="en-US" sz="1600" kern="1200" spc="-10" dirty="0" smtClean="0">
                          <a:solidFill>
                            <a:schemeClr val="tx1"/>
                          </a:solidFill>
                          <a:latin typeface="Arial MT"/>
                          <a:ea typeface="+mn-ea"/>
                          <a:cs typeface="Arial MT"/>
                        </a:rPr>
                        <a:t>was the best overall model</a:t>
                      </a:r>
                      <a:r>
                        <a:rPr lang="en-US" sz="1600" kern="1200" spc="-10" baseline="0" dirty="0" smtClean="0">
                          <a:solidFill>
                            <a:schemeClr val="tx1"/>
                          </a:solidFill>
                          <a:latin typeface="Arial MT"/>
                          <a:ea typeface="+mn-ea"/>
                          <a:cs typeface="Arial MT"/>
                        </a:rPr>
                        <a:t> </a:t>
                      </a:r>
                      <a:r>
                        <a:rPr lang="en-US" sz="1600" kern="1200" spc="-10" dirty="0" smtClean="0">
                          <a:solidFill>
                            <a:schemeClr val="tx1"/>
                          </a:solidFill>
                          <a:latin typeface="Arial MT"/>
                          <a:ea typeface="+mn-ea"/>
                          <a:cs typeface="Arial MT"/>
                        </a:rPr>
                        <a:t>across multiple tasks.</a:t>
                      </a:r>
                      <a:endParaRPr lang="en-US" sz="1600" kern="1200" spc="-10" dirty="0">
                        <a:solidFill>
                          <a:schemeClr val="tx1"/>
                        </a:solidFill>
                        <a:latin typeface="Arial MT"/>
                        <a:ea typeface="+mn-ea"/>
                        <a:cs typeface="Arial MT"/>
                      </a:endParaRPr>
                    </a:p>
                  </a:txBody>
                  <a:tcPr marL="0" marR="0" marT="0" marB="0"/>
                </a:tc>
                <a:tc>
                  <a:txBody>
                    <a:bodyPr/>
                    <a:lstStyle/>
                    <a:p>
                      <a:pPr marL="69215">
                        <a:lnSpc>
                          <a:spcPts val="1635"/>
                        </a:lnSpc>
                      </a:pPr>
                      <a:r>
                        <a:rPr lang="en-US" sz="1600" kern="1200" spc="-10" smtClean="0">
                          <a:solidFill>
                            <a:schemeClr val="tx1"/>
                          </a:solidFill>
                          <a:latin typeface="Arial MT"/>
                          <a:ea typeface="+mn-ea"/>
                          <a:cs typeface="Arial MT"/>
                        </a:rPr>
                        <a:t>Worked well across</a:t>
                      </a:r>
                    </a:p>
                    <a:p>
                      <a:pPr marL="69215" marR="272415">
                        <a:lnSpc>
                          <a:spcPct val="107100"/>
                        </a:lnSpc>
                      </a:pPr>
                      <a:r>
                        <a:rPr lang="en-US" sz="1600" kern="1200" spc="-10" smtClean="0">
                          <a:solidFill>
                            <a:schemeClr val="tx1"/>
                          </a:solidFill>
                          <a:latin typeface="Arial MT"/>
                          <a:ea typeface="+mn-ea"/>
                          <a:cs typeface="Arial MT"/>
                        </a:rPr>
                        <a:t>different educational tasks</a:t>
                      </a:r>
                      <a:endParaRPr lang="en-US" sz="1600" kern="1200" spc="-10">
                        <a:solidFill>
                          <a:schemeClr val="tx1"/>
                        </a:solidFill>
                        <a:latin typeface="Arial MT"/>
                        <a:ea typeface="+mn-ea"/>
                        <a:cs typeface="Arial MT"/>
                      </a:endParaRPr>
                    </a:p>
                  </a:txBody>
                  <a:tcPr marL="0" marR="0" marT="0" marB="0"/>
                </a:tc>
                <a:tc>
                  <a:txBody>
                    <a:bodyPr/>
                    <a:lstStyle/>
                    <a:p>
                      <a:pPr marL="69850">
                        <a:lnSpc>
                          <a:spcPts val="1635"/>
                        </a:lnSpc>
                        <a:tabLst>
                          <a:tab pos="651510" algn="l"/>
                          <a:tab pos="1358900" algn="l"/>
                        </a:tabLst>
                      </a:pPr>
                      <a:r>
                        <a:rPr lang="en-US" sz="1600" kern="1200" spc="-10" dirty="0" smtClean="0">
                          <a:solidFill>
                            <a:schemeClr val="tx1"/>
                          </a:solidFill>
                          <a:latin typeface="Arial MT"/>
                          <a:ea typeface="+mn-ea"/>
                          <a:cs typeface="Arial MT"/>
                        </a:rPr>
                        <a:t>Other	models	had</a:t>
                      </a:r>
                    </a:p>
                    <a:p>
                      <a:pPr marL="69850" marR="60960">
                        <a:lnSpc>
                          <a:spcPct val="107100"/>
                        </a:lnSpc>
                        <a:tabLst>
                          <a:tab pos="855980" algn="l"/>
                        </a:tabLst>
                      </a:pPr>
                      <a:r>
                        <a:rPr lang="en-US" sz="1600" kern="1200" spc="-10" dirty="0" smtClean="0">
                          <a:solidFill>
                            <a:schemeClr val="tx1"/>
                          </a:solidFill>
                          <a:latin typeface="Arial MT"/>
                          <a:ea typeface="+mn-ea"/>
                          <a:cs typeface="Arial MT"/>
                        </a:rPr>
                        <a:t>less</a:t>
                      </a:r>
                      <a:r>
                        <a:rPr lang="en-US" sz="1600" kern="1200" spc="-10" baseline="0" dirty="0" smtClean="0">
                          <a:solidFill>
                            <a:schemeClr val="tx1"/>
                          </a:solidFill>
                          <a:latin typeface="Arial MT"/>
                          <a:ea typeface="+mn-ea"/>
                          <a:cs typeface="Arial MT"/>
                        </a:rPr>
                        <a:t> </a:t>
                      </a:r>
                      <a:r>
                        <a:rPr lang="en-US" sz="1600" kern="1200" spc="-10" dirty="0" smtClean="0">
                          <a:solidFill>
                            <a:schemeClr val="tx1"/>
                          </a:solidFill>
                          <a:latin typeface="Arial MT"/>
                          <a:ea typeface="+mn-ea"/>
                          <a:cs typeface="Arial MT"/>
                        </a:rPr>
                        <a:t>consistent generalization</a:t>
                      </a:r>
                      <a:endParaRPr lang="en-US" sz="1600" kern="1200" spc="-10" dirty="0">
                        <a:solidFill>
                          <a:schemeClr val="tx1"/>
                        </a:solidFill>
                        <a:latin typeface="Arial MT"/>
                        <a:ea typeface="+mn-ea"/>
                        <a:cs typeface="Arial MT"/>
                      </a:endParaRPr>
                    </a:p>
                  </a:txBody>
                  <a:tcPr marL="0" marR="0" marT="0" marB="0"/>
                </a:tc>
              </a:tr>
            </a:tbl>
          </a:graphicData>
        </a:graphic>
      </p:graphicFrame>
    </p:spTree>
    <p:extLst>
      <p:ext uri="{BB962C8B-B14F-4D97-AF65-F5344CB8AC3E}">
        <p14:creationId xmlns="" xmlns:p14="http://schemas.microsoft.com/office/powerpoint/2010/main" val="8391872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79;p25">
            <a:extLst>
              <a:ext uri="{FF2B5EF4-FFF2-40B4-BE49-F238E27FC236}">
                <a16:creationId xmlns="" xmlns:a16="http://schemas.microsoft.com/office/drawing/2014/main" id="{776DA1DE-5E6F-A0BB-7874-52F9D0D8B73A}"/>
              </a:ext>
            </a:extLst>
          </p:cNvPr>
          <p:cNvSpPr txBox="1"/>
          <p:nvPr/>
        </p:nvSpPr>
        <p:spPr>
          <a:xfrm>
            <a:off x="445660" y="463592"/>
            <a:ext cx="9395700" cy="520784"/>
          </a:xfrm>
          <a:prstGeom prst="rect">
            <a:avLst/>
          </a:prstGeom>
          <a:noFill/>
          <a:ln>
            <a:noFill/>
          </a:ln>
        </p:spPr>
        <p:txBody>
          <a:bodyPr spcFirstLastPara="1" wrap="square" lIns="0" tIns="0" rIns="0" bIns="0" anchor="t" anchorCtr="0">
            <a:spAutoFit/>
          </a:bodyPr>
          <a:lstStyle/>
          <a:p>
            <a:pPr>
              <a:lnSpc>
                <a:spcPct val="94416"/>
              </a:lnSpc>
            </a:pPr>
            <a:r>
              <a:rPr lang="en-US" sz="3600" b="1" dirty="0" smtClean="0">
                <a:solidFill>
                  <a:srgbClr val="EB283F"/>
                </a:solidFill>
                <a:latin typeface="Montserrat"/>
                <a:ea typeface="Montserrat"/>
                <a:cs typeface="Montserrat"/>
                <a:sym typeface="Montserrat"/>
              </a:rPr>
              <a:t>LITRATURE REVIEW</a:t>
            </a:r>
            <a:endParaRPr dirty="0">
              <a:solidFill>
                <a:srgbClr val="EB283F"/>
              </a:solidFill>
            </a:endParaRPr>
          </a:p>
        </p:txBody>
      </p:sp>
      <p:graphicFrame>
        <p:nvGraphicFramePr>
          <p:cNvPr id="3" name="Table 2"/>
          <p:cNvGraphicFramePr>
            <a:graphicFrameLocks noGrp="1"/>
          </p:cNvGraphicFramePr>
          <p:nvPr/>
        </p:nvGraphicFramePr>
        <p:xfrm>
          <a:off x="228600" y="1099213"/>
          <a:ext cx="11546840" cy="5495551"/>
        </p:xfrm>
        <a:graphic>
          <a:graphicData uri="http://schemas.openxmlformats.org/drawingml/2006/table">
            <a:tbl>
              <a:tblPr firstRow="1" bandRow="1">
                <a:tableStyleId>{5940675A-B579-460E-94D1-54222C63F5DA}</a:tableStyleId>
              </a:tblPr>
              <a:tblGrid>
                <a:gridCol w="1941504"/>
                <a:gridCol w="2248057"/>
                <a:gridCol w="2350242"/>
                <a:gridCol w="2697669"/>
                <a:gridCol w="2309368"/>
              </a:tblGrid>
              <a:tr h="437268">
                <a:tc>
                  <a:txBody>
                    <a:bodyPr/>
                    <a:lstStyle/>
                    <a:p>
                      <a:pPr marL="0" marR="0" algn="l">
                        <a:lnSpc>
                          <a:spcPts val="1560"/>
                        </a:lnSpc>
                        <a:spcBef>
                          <a:spcPts val="375"/>
                        </a:spcBef>
                        <a:spcAft>
                          <a:spcPts val="1000"/>
                        </a:spcAft>
                      </a:pPr>
                      <a:r>
                        <a:rPr lang="en-US" sz="1600" b="1" dirty="0"/>
                        <a:t>Author Name</a:t>
                      </a:r>
                      <a:endParaRPr lang="en-US" sz="2000" b="1" dirty="0">
                        <a:latin typeface="Calibri"/>
                        <a:ea typeface="Times New Roman"/>
                        <a:cs typeface="Times New Roman"/>
                      </a:endParaRPr>
                    </a:p>
                  </a:txBody>
                  <a:tcPr marL="68580" marR="68580" marT="0" marB="0" anchor="ctr"/>
                </a:tc>
                <a:tc>
                  <a:txBody>
                    <a:bodyPr/>
                    <a:lstStyle/>
                    <a:p>
                      <a:pPr marL="0" marR="0" algn="l">
                        <a:lnSpc>
                          <a:spcPts val="1560"/>
                        </a:lnSpc>
                        <a:spcBef>
                          <a:spcPts val="375"/>
                        </a:spcBef>
                        <a:spcAft>
                          <a:spcPts val="1000"/>
                        </a:spcAft>
                      </a:pPr>
                      <a:r>
                        <a:rPr lang="en-US" sz="1600" b="1" dirty="0"/>
                        <a:t>Paper Title</a:t>
                      </a:r>
                      <a:endParaRPr lang="en-US" sz="2000" b="1" dirty="0">
                        <a:latin typeface="Calibri"/>
                        <a:ea typeface="Times New Roman"/>
                        <a:cs typeface="Times New Roman"/>
                      </a:endParaRPr>
                    </a:p>
                  </a:txBody>
                  <a:tcPr marL="68580" marR="68580" marT="0" marB="0" anchor="ctr"/>
                </a:tc>
                <a:tc>
                  <a:txBody>
                    <a:bodyPr/>
                    <a:lstStyle/>
                    <a:p>
                      <a:pPr marL="0" marR="0" algn="l">
                        <a:lnSpc>
                          <a:spcPts val="1560"/>
                        </a:lnSpc>
                        <a:spcBef>
                          <a:spcPts val="375"/>
                        </a:spcBef>
                        <a:spcAft>
                          <a:spcPts val="1000"/>
                        </a:spcAft>
                      </a:pPr>
                      <a:r>
                        <a:rPr lang="en-US" sz="1600" b="1" dirty="0"/>
                        <a:t>Methods/Techniques used</a:t>
                      </a:r>
                      <a:endParaRPr lang="en-US" sz="2000" b="1" dirty="0">
                        <a:latin typeface="Calibri"/>
                        <a:ea typeface="Times New Roman"/>
                        <a:cs typeface="Times New Roman"/>
                      </a:endParaRPr>
                    </a:p>
                  </a:txBody>
                  <a:tcPr marL="68580" marR="68580" marT="0" marB="0" anchor="ctr"/>
                </a:tc>
                <a:tc>
                  <a:txBody>
                    <a:bodyPr/>
                    <a:lstStyle/>
                    <a:p>
                      <a:pPr marL="0" marR="0" algn="l">
                        <a:lnSpc>
                          <a:spcPts val="1560"/>
                        </a:lnSpc>
                        <a:spcBef>
                          <a:spcPts val="375"/>
                        </a:spcBef>
                        <a:spcAft>
                          <a:spcPts val="1000"/>
                        </a:spcAft>
                      </a:pPr>
                      <a:r>
                        <a:rPr lang="en-US" sz="1600" b="1" dirty="0"/>
                        <a:t>Advantages</a:t>
                      </a:r>
                      <a:endParaRPr lang="en-US" sz="2000" b="1" dirty="0">
                        <a:latin typeface="Calibri"/>
                        <a:ea typeface="Times New Roman"/>
                        <a:cs typeface="Times New Roman"/>
                      </a:endParaRPr>
                    </a:p>
                  </a:txBody>
                  <a:tcPr marL="68580" marR="68580" marT="0" marB="0" anchor="ctr"/>
                </a:tc>
                <a:tc>
                  <a:txBody>
                    <a:bodyPr/>
                    <a:lstStyle/>
                    <a:p>
                      <a:pPr marL="0" marR="0" algn="l">
                        <a:lnSpc>
                          <a:spcPts val="1560"/>
                        </a:lnSpc>
                        <a:spcBef>
                          <a:spcPts val="375"/>
                        </a:spcBef>
                        <a:spcAft>
                          <a:spcPts val="1000"/>
                        </a:spcAft>
                      </a:pPr>
                      <a:r>
                        <a:rPr lang="en-US" sz="1600" b="1" dirty="0"/>
                        <a:t>Limitations</a:t>
                      </a:r>
                      <a:endParaRPr lang="en-US" sz="2000" b="1" dirty="0">
                        <a:latin typeface="Calibri"/>
                        <a:ea typeface="Times New Roman"/>
                        <a:cs typeface="Times New Roman"/>
                      </a:endParaRPr>
                    </a:p>
                  </a:txBody>
                  <a:tcPr marL="68580" marR="68580" marT="0" marB="0" anchor="ctr"/>
                </a:tc>
              </a:tr>
              <a:tr h="1309865">
                <a:tc>
                  <a:txBody>
                    <a:bodyPr/>
                    <a:lstStyle/>
                    <a:p>
                      <a:pPr marL="67945" algn="l">
                        <a:lnSpc>
                          <a:spcPts val="1635"/>
                        </a:lnSpc>
                      </a:pPr>
                      <a:r>
                        <a:rPr sz="1600" b="1" dirty="0">
                          <a:latin typeface="+mn-lt"/>
                          <a:cs typeface="Arial"/>
                        </a:rPr>
                        <a:t>Nayak</a:t>
                      </a:r>
                      <a:r>
                        <a:rPr sz="1600" b="1" spc="-10" smtClean="0">
                          <a:latin typeface="+mn-lt"/>
                          <a:cs typeface="Arial"/>
                        </a:rPr>
                        <a:t> </a:t>
                      </a:r>
                      <a:r>
                        <a:rPr sz="1600" b="1" smtClean="0">
                          <a:latin typeface="+mn-lt"/>
                          <a:cs typeface="Arial"/>
                        </a:rPr>
                        <a:t>et</a:t>
                      </a:r>
                      <a:r>
                        <a:rPr sz="1600" b="1" spc="-40" smtClean="0">
                          <a:latin typeface="+mn-lt"/>
                          <a:cs typeface="Arial"/>
                        </a:rPr>
                        <a:t> </a:t>
                      </a:r>
                      <a:r>
                        <a:rPr sz="1600" b="1" smtClean="0">
                          <a:latin typeface="+mn-lt"/>
                          <a:cs typeface="Arial"/>
                        </a:rPr>
                        <a:t>al.,</a:t>
                      </a:r>
                      <a:r>
                        <a:rPr sz="1600" b="1" spc="-45" smtClean="0">
                          <a:latin typeface="+mn-lt"/>
                          <a:cs typeface="Arial"/>
                        </a:rPr>
                        <a:t> </a:t>
                      </a:r>
                      <a:endParaRPr lang="en-US" sz="1600" b="1" spc="-45" dirty="0" smtClean="0">
                        <a:latin typeface="+mn-lt"/>
                        <a:cs typeface="Arial"/>
                      </a:endParaRPr>
                    </a:p>
                    <a:p>
                      <a:pPr marL="67945" algn="l">
                        <a:lnSpc>
                          <a:spcPts val="1635"/>
                        </a:lnSpc>
                      </a:pPr>
                      <a:r>
                        <a:rPr sz="1600" b="1" spc="-10" smtClean="0">
                          <a:latin typeface="+mn-lt"/>
                          <a:cs typeface="Arial"/>
                        </a:rPr>
                        <a:t>(2023)</a:t>
                      </a:r>
                      <a:r>
                        <a:rPr lang="en-US" sz="1600" b="1" spc="-10" baseline="0" dirty="0" smtClean="0">
                          <a:latin typeface="+mn-lt"/>
                          <a:cs typeface="Arial"/>
                        </a:rPr>
                        <a:t> </a:t>
                      </a:r>
                      <a:r>
                        <a:rPr sz="1600" b="1" spc="-20" smtClean="0">
                          <a:latin typeface="+mn-lt"/>
                          <a:cs typeface="Arial"/>
                        </a:rPr>
                        <a:t>[</a:t>
                      </a:r>
                      <a:r>
                        <a:rPr lang="en-US" sz="1600" b="1" spc="-20" dirty="0" smtClean="0">
                          <a:latin typeface="+mn-lt"/>
                          <a:cs typeface="Arial"/>
                        </a:rPr>
                        <a:t>7</a:t>
                      </a:r>
                      <a:r>
                        <a:rPr sz="1600" b="1" spc="-20" smtClean="0">
                          <a:latin typeface="+mn-lt"/>
                          <a:cs typeface="Arial"/>
                        </a:rPr>
                        <a:t>]</a:t>
                      </a:r>
                      <a:endParaRPr sz="1600">
                        <a:latin typeface="+mn-lt"/>
                        <a:cs typeface="Arial"/>
                      </a:endParaRPr>
                    </a:p>
                  </a:txBody>
                  <a:tcPr marL="0" marR="0" marT="0" marB="0"/>
                </a:tc>
                <a:tc>
                  <a:txBody>
                    <a:bodyPr/>
                    <a:lstStyle/>
                    <a:p>
                      <a:pPr marL="68580" algn="l" defTabSz="914400" rtl="0" eaLnBrk="1" latinLnBrk="0" hangingPunct="1">
                        <a:lnSpc>
                          <a:spcPts val="1635"/>
                        </a:lnSpc>
                      </a:pPr>
                      <a:r>
                        <a:rPr lang="en-US" sz="1600" kern="1200" spc="-10" dirty="0" smtClean="0">
                          <a:solidFill>
                            <a:schemeClr val="tx1"/>
                          </a:solidFill>
                          <a:latin typeface="Arial MT"/>
                          <a:ea typeface="+mn-ea"/>
                          <a:cs typeface="Arial MT"/>
                        </a:rPr>
                        <a:t>Decision Tree,</a:t>
                      </a:r>
                    </a:p>
                    <a:p>
                      <a:pPr marL="68580" marR="372110" algn="l" defTabSz="914400" rtl="0" eaLnBrk="1" latinLnBrk="0" hangingPunct="1">
                        <a:lnSpc>
                          <a:spcPct val="107200"/>
                        </a:lnSpc>
                      </a:pPr>
                      <a:r>
                        <a:rPr lang="en-US" sz="1600" kern="1200" spc="-10" dirty="0" smtClean="0">
                          <a:solidFill>
                            <a:schemeClr val="tx1"/>
                          </a:solidFill>
                          <a:latin typeface="Arial MT"/>
                          <a:ea typeface="+mn-ea"/>
                          <a:cs typeface="Arial MT"/>
                        </a:rPr>
                        <a:t>Naïve </a:t>
                      </a:r>
                      <a:r>
                        <a:rPr lang="en-US" sz="1600" kern="1200" spc="-10" dirty="0" err="1" smtClean="0">
                          <a:solidFill>
                            <a:schemeClr val="tx1"/>
                          </a:solidFill>
                          <a:latin typeface="Arial MT"/>
                          <a:ea typeface="+mn-ea"/>
                          <a:cs typeface="Arial MT"/>
                        </a:rPr>
                        <a:t>Bayes</a:t>
                      </a:r>
                      <a:r>
                        <a:rPr lang="en-US" sz="1600" kern="1200" spc="-10" dirty="0" smtClean="0">
                          <a:solidFill>
                            <a:schemeClr val="tx1"/>
                          </a:solidFill>
                          <a:latin typeface="Arial MT"/>
                          <a:ea typeface="+mn-ea"/>
                          <a:cs typeface="Arial MT"/>
                        </a:rPr>
                        <a:t>, Random Forest, MLP</a:t>
                      </a:r>
                      <a:endParaRPr lang="en-US" sz="1600" kern="1200" spc="-10" dirty="0">
                        <a:solidFill>
                          <a:schemeClr val="tx1"/>
                        </a:solidFill>
                        <a:latin typeface="Arial MT"/>
                        <a:ea typeface="+mn-ea"/>
                        <a:cs typeface="Arial MT"/>
                      </a:endParaRPr>
                    </a:p>
                  </a:txBody>
                  <a:tcPr marL="0" marR="0" marT="0" marB="0"/>
                </a:tc>
                <a:tc>
                  <a:txBody>
                    <a:bodyPr/>
                    <a:lstStyle/>
                    <a:p>
                      <a:pPr marL="68580" algn="l" defTabSz="914400" rtl="0" eaLnBrk="1" latinLnBrk="0" hangingPunct="1">
                        <a:lnSpc>
                          <a:spcPts val="1635"/>
                        </a:lnSpc>
                      </a:pPr>
                      <a:r>
                        <a:rPr lang="en-US" sz="1600" kern="1200" spc="-10" dirty="0" smtClean="0">
                          <a:solidFill>
                            <a:schemeClr val="tx1"/>
                          </a:solidFill>
                          <a:latin typeface="Arial MT"/>
                          <a:ea typeface="+mn-ea"/>
                          <a:cs typeface="Arial MT"/>
                        </a:rPr>
                        <a:t>The optimized MLP</a:t>
                      </a:r>
                    </a:p>
                    <a:p>
                      <a:pPr marL="68580" marR="59690" algn="l" defTabSz="914400" rtl="0" eaLnBrk="1" latinLnBrk="0" hangingPunct="1">
                        <a:lnSpc>
                          <a:spcPct val="107200"/>
                        </a:lnSpc>
                        <a:tabLst>
                          <a:tab pos="1102360" algn="l"/>
                        </a:tabLst>
                      </a:pPr>
                      <a:r>
                        <a:rPr lang="en-US" sz="1600" kern="1200" spc="-10" dirty="0" smtClean="0">
                          <a:solidFill>
                            <a:schemeClr val="tx1"/>
                          </a:solidFill>
                          <a:latin typeface="Arial MT"/>
                          <a:ea typeface="+mn-ea"/>
                          <a:cs typeface="Arial MT"/>
                        </a:rPr>
                        <a:t>model     reached 97.08%   accuracy with</a:t>
                      </a:r>
                      <a:r>
                        <a:rPr lang="en-US" sz="1600" kern="1200" spc="-10" baseline="0" dirty="0" smtClean="0">
                          <a:solidFill>
                            <a:schemeClr val="tx1"/>
                          </a:solidFill>
                          <a:latin typeface="Arial MT"/>
                          <a:ea typeface="+mn-ea"/>
                          <a:cs typeface="Arial MT"/>
                        </a:rPr>
                        <a:t> </a:t>
                      </a:r>
                      <a:r>
                        <a:rPr lang="en-US" sz="1600" kern="1200" spc="-10" dirty="0" smtClean="0">
                          <a:solidFill>
                            <a:schemeClr val="tx1"/>
                          </a:solidFill>
                          <a:latin typeface="Arial MT"/>
                          <a:ea typeface="+mn-ea"/>
                          <a:cs typeface="Arial MT"/>
                        </a:rPr>
                        <a:t>feature selection</a:t>
                      </a:r>
                      <a:endParaRPr lang="en-US" sz="1600" kern="1200" spc="-10" dirty="0">
                        <a:solidFill>
                          <a:schemeClr val="tx1"/>
                        </a:solidFill>
                        <a:latin typeface="Arial MT"/>
                        <a:ea typeface="+mn-ea"/>
                        <a:cs typeface="Arial MT"/>
                      </a:endParaRPr>
                    </a:p>
                  </a:txBody>
                  <a:tcPr marL="0" marR="0" marT="0" marB="0"/>
                </a:tc>
                <a:tc>
                  <a:txBody>
                    <a:bodyPr/>
                    <a:lstStyle/>
                    <a:p>
                      <a:pPr marL="68580" algn="l" defTabSz="914400" rtl="0" eaLnBrk="1" latinLnBrk="0" hangingPunct="1">
                        <a:lnSpc>
                          <a:spcPts val="1635"/>
                        </a:lnSpc>
                        <a:tabLst>
                          <a:tab pos="972819" algn="l"/>
                        </a:tabLst>
                      </a:pPr>
                      <a:r>
                        <a:rPr lang="en-US" sz="1600" kern="1200" spc="-10" dirty="0" smtClean="0">
                          <a:solidFill>
                            <a:schemeClr val="tx1"/>
                          </a:solidFill>
                          <a:latin typeface="Arial MT"/>
                          <a:ea typeface="+mn-ea"/>
                          <a:cs typeface="Arial MT"/>
                        </a:rPr>
                        <a:t>Highly	accurate</a:t>
                      </a:r>
                    </a:p>
                    <a:p>
                      <a:pPr marL="68580" marR="59690" algn="l" defTabSz="914400" rtl="0" eaLnBrk="1" latinLnBrk="0" hangingPunct="1">
                        <a:lnSpc>
                          <a:spcPct val="107100"/>
                        </a:lnSpc>
                        <a:tabLst>
                          <a:tab pos="1339215" algn="l"/>
                        </a:tabLst>
                      </a:pPr>
                      <a:r>
                        <a:rPr lang="en-US" sz="1600" kern="1200" spc="-10" dirty="0" smtClean="0">
                          <a:solidFill>
                            <a:schemeClr val="tx1"/>
                          </a:solidFill>
                          <a:latin typeface="Arial MT"/>
                          <a:ea typeface="+mn-ea"/>
                          <a:cs typeface="Arial MT"/>
                        </a:rPr>
                        <a:t>model</a:t>
                      </a:r>
                      <a:r>
                        <a:rPr lang="en-US" sz="1600" kern="1200" spc="-10" baseline="0" dirty="0" smtClean="0">
                          <a:solidFill>
                            <a:schemeClr val="tx1"/>
                          </a:solidFill>
                          <a:latin typeface="Arial MT"/>
                          <a:ea typeface="+mn-ea"/>
                          <a:cs typeface="Arial MT"/>
                        </a:rPr>
                        <a:t> </a:t>
                      </a:r>
                      <a:r>
                        <a:rPr lang="en-US" sz="1600" kern="1200" spc="-10" dirty="0" smtClean="0">
                          <a:solidFill>
                            <a:schemeClr val="tx1"/>
                          </a:solidFill>
                          <a:latin typeface="Arial MT"/>
                          <a:ea typeface="+mn-ea"/>
                          <a:cs typeface="Arial MT"/>
                        </a:rPr>
                        <a:t>with behavioral insights</a:t>
                      </a:r>
                      <a:endParaRPr lang="en-US" sz="1600" kern="1200" spc="-10" dirty="0">
                        <a:solidFill>
                          <a:schemeClr val="tx1"/>
                        </a:solidFill>
                        <a:latin typeface="Arial MT"/>
                        <a:ea typeface="+mn-ea"/>
                        <a:cs typeface="Arial MT"/>
                      </a:endParaRPr>
                    </a:p>
                  </a:txBody>
                  <a:tcPr marL="0" marR="0" marT="0" marB="0"/>
                </a:tc>
                <a:tc>
                  <a:txBody>
                    <a:bodyPr/>
                    <a:lstStyle/>
                    <a:p>
                      <a:pPr marL="68580" algn="l" defTabSz="914400" rtl="0" eaLnBrk="1" latinLnBrk="0" hangingPunct="1">
                        <a:lnSpc>
                          <a:spcPts val="1635"/>
                        </a:lnSpc>
                      </a:pPr>
                      <a:r>
                        <a:rPr lang="en-US" sz="1600" kern="1200" spc="-10" dirty="0" smtClean="0">
                          <a:solidFill>
                            <a:schemeClr val="tx1"/>
                          </a:solidFill>
                          <a:latin typeface="Arial MT"/>
                          <a:ea typeface="+mn-ea"/>
                          <a:cs typeface="Arial MT"/>
                        </a:rPr>
                        <a:t>Behavioral   data</a:t>
                      </a:r>
                    </a:p>
                    <a:p>
                      <a:pPr marL="68580" marR="59055" algn="l" defTabSz="914400" rtl="0" eaLnBrk="1" latinLnBrk="0" hangingPunct="1">
                        <a:lnSpc>
                          <a:spcPct val="107200"/>
                        </a:lnSpc>
                        <a:tabLst>
                          <a:tab pos="1082675" algn="l"/>
                        </a:tabLst>
                      </a:pPr>
                      <a:r>
                        <a:rPr lang="en-US" sz="1600" kern="1200" spc="-10" dirty="0" smtClean="0">
                          <a:solidFill>
                            <a:schemeClr val="tx1"/>
                          </a:solidFill>
                          <a:latin typeface="Arial MT"/>
                          <a:ea typeface="+mn-ea"/>
                          <a:cs typeface="Arial MT"/>
                        </a:rPr>
                        <a:t>was  essential  for the</a:t>
                      </a:r>
                      <a:r>
                        <a:rPr lang="en-US" sz="1600" kern="1200" spc="-10" baseline="0" dirty="0" smtClean="0">
                          <a:solidFill>
                            <a:schemeClr val="tx1"/>
                          </a:solidFill>
                          <a:latin typeface="Arial MT"/>
                          <a:ea typeface="+mn-ea"/>
                          <a:cs typeface="Arial MT"/>
                        </a:rPr>
                        <a:t> </a:t>
                      </a:r>
                      <a:r>
                        <a:rPr lang="en-US" sz="1600" kern="1200" spc="-10" dirty="0" smtClean="0">
                          <a:solidFill>
                            <a:schemeClr val="tx1"/>
                          </a:solidFill>
                          <a:latin typeface="Arial MT"/>
                          <a:ea typeface="+mn-ea"/>
                          <a:cs typeface="Arial MT"/>
                        </a:rPr>
                        <a:t>highest accuracy.</a:t>
                      </a:r>
                      <a:endParaRPr lang="en-US" sz="1600" kern="1200" spc="-10" dirty="0">
                        <a:solidFill>
                          <a:schemeClr val="tx1"/>
                        </a:solidFill>
                        <a:latin typeface="Arial MT"/>
                        <a:ea typeface="+mn-ea"/>
                        <a:cs typeface="Arial MT"/>
                      </a:endParaRPr>
                    </a:p>
                  </a:txBody>
                  <a:tcPr marL="0" marR="0" marT="0" marB="0"/>
                </a:tc>
              </a:tr>
              <a:tr h="1649530">
                <a:tc>
                  <a:txBody>
                    <a:bodyPr/>
                    <a:lstStyle/>
                    <a:p>
                      <a:pPr marL="67945" algn="l">
                        <a:lnSpc>
                          <a:spcPts val="1860"/>
                        </a:lnSpc>
                      </a:pPr>
                      <a:r>
                        <a:rPr sz="1600" b="1" dirty="0">
                          <a:latin typeface="+mn-lt"/>
                          <a:cs typeface="Arial"/>
                        </a:rPr>
                        <a:t>Korchi</a:t>
                      </a:r>
                      <a:r>
                        <a:rPr sz="1600" b="1" spc="-40" smtClean="0">
                          <a:latin typeface="+mn-lt"/>
                          <a:cs typeface="Arial"/>
                        </a:rPr>
                        <a:t> </a:t>
                      </a:r>
                      <a:r>
                        <a:rPr sz="1600" b="1" smtClean="0">
                          <a:latin typeface="+mn-lt"/>
                          <a:cs typeface="Arial"/>
                        </a:rPr>
                        <a:t>et</a:t>
                      </a:r>
                      <a:r>
                        <a:rPr sz="1600" b="1" spc="-15" smtClean="0">
                          <a:latin typeface="+mn-lt"/>
                          <a:cs typeface="Arial"/>
                        </a:rPr>
                        <a:t> </a:t>
                      </a:r>
                      <a:r>
                        <a:rPr sz="1600" b="1" spc="-20" smtClean="0">
                          <a:latin typeface="+mn-lt"/>
                          <a:cs typeface="Arial"/>
                        </a:rPr>
                        <a:t>al.,</a:t>
                      </a:r>
                      <a:endParaRPr sz="1600">
                        <a:latin typeface="+mn-lt"/>
                        <a:cs typeface="Arial"/>
                      </a:endParaRPr>
                    </a:p>
                    <a:p>
                      <a:pPr marL="67945" algn="l">
                        <a:lnSpc>
                          <a:spcPct val="100000"/>
                        </a:lnSpc>
                        <a:spcBef>
                          <a:spcPts val="140"/>
                        </a:spcBef>
                      </a:pPr>
                      <a:r>
                        <a:rPr sz="1600" b="1" smtClean="0">
                          <a:latin typeface="+mn-lt"/>
                          <a:cs typeface="Arial"/>
                        </a:rPr>
                        <a:t>(2023)</a:t>
                      </a:r>
                      <a:r>
                        <a:rPr sz="1600" b="1" spc="-45" smtClean="0">
                          <a:latin typeface="+mn-lt"/>
                          <a:cs typeface="Arial"/>
                        </a:rPr>
                        <a:t> </a:t>
                      </a:r>
                      <a:r>
                        <a:rPr sz="1600" b="1" spc="-20" smtClean="0">
                          <a:latin typeface="+mn-lt"/>
                          <a:cs typeface="Arial"/>
                        </a:rPr>
                        <a:t>[</a:t>
                      </a:r>
                      <a:r>
                        <a:rPr lang="en-US" sz="1600" b="1" spc="-20" dirty="0" smtClean="0">
                          <a:latin typeface="+mn-lt"/>
                          <a:cs typeface="Arial"/>
                        </a:rPr>
                        <a:t>8</a:t>
                      </a:r>
                      <a:r>
                        <a:rPr sz="1600" b="1" spc="-20" smtClean="0">
                          <a:latin typeface="+mn-lt"/>
                          <a:cs typeface="Arial"/>
                        </a:rPr>
                        <a:t>]</a:t>
                      </a:r>
                      <a:endParaRPr sz="1600">
                        <a:latin typeface="+mn-lt"/>
                        <a:cs typeface="Arial"/>
                      </a:endParaRPr>
                    </a:p>
                  </a:txBody>
                  <a:tcPr marL="0" marR="0" marT="0" marB="0"/>
                </a:tc>
                <a:tc>
                  <a:txBody>
                    <a:bodyPr/>
                    <a:lstStyle/>
                    <a:p>
                      <a:pPr marL="68580" algn="l" defTabSz="914400" rtl="0" eaLnBrk="1" latinLnBrk="0" hangingPunct="1">
                        <a:lnSpc>
                          <a:spcPts val="1860"/>
                        </a:lnSpc>
                      </a:pPr>
                      <a:r>
                        <a:rPr lang="en-US" sz="1600" kern="1200" spc="-10" dirty="0" smtClean="0">
                          <a:solidFill>
                            <a:schemeClr val="tx1"/>
                          </a:solidFill>
                          <a:latin typeface="Arial MT"/>
                          <a:ea typeface="+mn-ea"/>
                          <a:cs typeface="Arial MT"/>
                        </a:rPr>
                        <a:t>J48, RF, LR,</a:t>
                      </a:r>
                    </a:p>
                    <a:p>
                      <a:pPr marL="68580" marR="237490" algn="l" defTabSz="914400" rtl="0" eaLnBrk="1" latinLnBrk="0" hangingPunct="1">
                        <a:lnSpc>
                          <a:spcPct val="106900"/>
                        </a:lnSpc>
                        <a:spcBef>
                          <a:spcPts val="10"/>
                        </a:spcBef>
                      </a:pPr>
                      <a:r>
                        <a:rPr lang="en-US" sz="1600" kern="1200" spc="-10" dirty="0" smtClean="0">
                          <a:solidFill>
                            <a:schemeClr val="tx1"/>
                          </a:solidFill>
                          <a:latin typeface="Arial MT"/>
                          <a:ea typeface="+mn-ea"/>
                          <a:cs typeface="Arial MT"/>
                        </a:rPr>
                        <a:t>KNN, </a:t>
                      </a:r>
                      <a:r>
                        <a:rPr lang="en-US" sz="1600" kern="1200" spc="-10" dirty="0" err="1" smtClean="0">
                          <a:solidFill>
                            <a:schemeClr val="tx1"/>
                          </a:solidFill>
                          <a:latin typeface="Arial MT"/>
                          <a:ea typeface="+mn-ea"/>
                          <a:cs typeface="Arial MT"/>
                        </a:rPr>
                        <a:t>XGBoost</a:t>
                      </a:r>
                      <a:r>
                        <a:rPr lang="en-US" sz="1600" kern="1200" spc="-10" dirty="0" smtClean="0">
                          <a:solidFill>
                            <a:schemeClr val="tx1"/>
                          </a:solidFill>
                          <a:latin typeface="Arial MT"/>
                          <a:ea typeface="+mn-ea"/>
                          <a:cs typeface="Arial MT"/>
                        </a:rPr>
                        <a:t>, </a:t>
                      </a:r>
                    </a:p>
                    <a:p>
                      <a:pPr marL="68580" marR="237490" algn="l" defTabSz="914400" rtl="0" eaLnBrk="1" latinLnBrk="0" hangingPunct="1">
                        <a:lnSpc>
                          <a:spcPct val="106900"/>
                        </a:lnSpc>
                        <a:spcBef>
                          <a:spcPts val="10"/>
                        </a:spcBef>
                      </a:pPr>
                      <a:r>
                        <a:rPr lang="en-US" sz="1600" kern="1200" spc="-10" dirty="0" smtClean="0">
                          <a:solidFill>
                            <a:schemeClr val="tx1"/>
                          </a:solidFill>
                          <a:latin typeface="Arial MT"/>
                          <a:ea typeface="+mn-ea"/>
                          <a:cs typeface="Arial MT"/>
                        </a:rPr>
                        <a:t>DNN</a:t>
                      </a:r>
                      <a:endParaRPr lang="en-US" sz="1600" kern="1200" spc="-10" dirty="0">
                        <a:solidFill>
                          <a:schemeClr val="tx1"/>
                        </a:solidFill>
                        <a:latin typeface="Arial MT"/>
                        <a:ea typeface="+mn-ea"/>
                        <a:cs typeface="Arial MT"/>
                      </a:endParaRPr>
                    </a:p>
                  </a:txBody>
                  <a:tcPr marL="0" marR="0" marT="0" marB="0"/>
                </a:tc>
                <a:tc>
                  <a:txBody>
                    <a:bodyPr/>
                    <a:lstStyle/>
                    <a:p>
                      <a:pPr marL="68580" algn="l" defTabSz="914400" rtl="0" eaLnBrk="1" latinLnBrk="0" hangingPunct="1">
                        <a:lnSpc>
                          <a:spcPts val="1860"/>
                        </a:lnSpc>
                        <a:tabLst>
                          <a:tab pos="1101090" algn="l"/>
                        </a:tabLst>
                      </a:pPr>
                      <a:r>
                        <a:rPr lang="en-US" sz="1600" kern="1200" spc="-10" dirty="0" smtClean="0">
                          <a:solidFill>
                            <a:schemeClr val="tx1"/>
                          </a:solidFill>
                          <a:latin typeface="Arial MT"/>
                          <a:ea typeface="+mn-ea"/>
                          <a:cs typeface="Arial MT"/>
                        </a:rPr>
                        <a:t>DNN</a:t>
                      </a:r>
                      <a:r>
                        <a:rPr lang="en-US" sz="1600" kern="1200" spc="-10" baseline="0" dirty="0" smtClean="0">
                          <a:solidFill>
                            <a:schemeClr val="tx1"/>
                          </a:solidFill>
                          <a:latin typeface="Arial MT"/>
                          <a:ea typeface="+mn-ea"/>
                          <a:cs typeface="Arial MT"/>
                        </a:rPr>
                        <a:t> </a:t>
                      </a:r>
                      <a:r>
                        <a:rPr lang="en-US" sz="1600" kern="1200" spc="-10" dirty="0" smtClean="0">
                          <a:solidFill>
                            <a:schemeClr val="tx1"/>
                          </a:solidFill>
                          <a:latin typeface="Arial MT"/>
                          <a:ea typeface="+mn-ea"/>
                          <a:cs typeface="Arial MT"/>
                        </a:rPr>
                        <a:t>model performed</a:t>
                      </a:r>
                      <a:r>
                        <a:rPr lang="en-US" sz="1600" kern="1200" spc="-10" baseline="0" dirty="0" smtClean="0">
                          <a:solidFill>
                            <a:schemeClr val="tx1"/>
                          </a:solidFill>
                          <a:latin typeface="Arial MT"/>
                          <a:ea typeface="+mn-ea"/>
                          <a:cs typeface="Arial MT"/>
                        </a:rPr>
                        <a:t> </a:t>
                      </a:r>
                      <a:r>
                        <a:rPr lang="en-US" sz="1600" kern="1200" spc="-10" dirty="0" smtClean="0">
                          <a:solidFill>
                            <a:schemeClr val="tx1"/>
                          </a:solidFill>
                          <a:latin typeface="Arial MT"/>
                          <a:ea typeface="+mn-ea"/>
                          <a:cs typeface="Arial MT"/>
                        </a:rPr>
                        <a:t>best, with</a:t>
                      </a:r>
                      <a:r>
                        <a:rPr lang="en-US" sz="1600" kern="1200" spc="-10" baseline="0" dirty="0" smtClean="0">
                          <a:solidFill>
                            <a:schemeClr val="tx1"/>
                          </a:solidFill>
                          <a:latin typeface="Arial MT"/>
                          <a:ea typeface="+mn-ea"/>
                          <a:cs typeface="Arial MT"/>
                        </a:rPr>
                        <a:t> </a:t>
                      </a:r>
                      <a:r>
                        <a:rPr lang="en-US" sz="1600" kern="1200" spc="-10" dirty="0" smtClean="0">
                          <a:solidFill>
                            <a:schemeClr val="tx1"/>
                          </a:solidFill>
                          <a:latin typeface="Arial MT"/>
                          <a:ea typeface="+mn-ea"/>
                          <a:cs typeface="Arial MT"/>
                        </a:rPr>
                        <a:t>a high</a:t>
                      </a:r>
                    </a:p>
                    <a:p>
                      <a:pPr marL="68580" marR="59690" algn="l" defTabSz="914400" rtl="0" eaLnBrk="1" latinLnBrk="0" hangingPunct="1">
                        <a:lnSpc>
                          <a:spcPct val="106900"/>
                        </a:lnSpc>
                        <a:tabLst>
                          <a:tab pos="1482090" algn="l"/>
                        </a:tabLst>
                      </a:pPr>
                      <a:r>
                        <a:rPr lang="en-US" sz="1600" kern="1200" spc="-10" dirty="0" smtClean="0">
                          <a:solidFill>
                            <a:schemeClr val="tx1"/>
                          </a:solidFill>
                          <a:latin typeface="Arial MT"/>
                          <a:ea typeface="+mn-ea"/>
                          <a:cs typeface="Arial MT"/>
                        </a:rPr>
                        <a:t>accuracy</a:t>
                      </a:r>
                      <a:r>
                        <a:rPr lang="en-US" sz="1600" kern="1200" spc="-10" baseline="0" dirty="0" smtClean="0">
                          <a:solidFill>
                            <a:schemeClr val="tx1"/>
                          </a:solidFill>
                          <a:latin typeface="Arial MT"/>
                          <a:ea typeface="+mn-ea"/>
                          <a:cs typeface="Arial MT"/>
                        </a:rPr>
                        <a:t> </a:t>
                      </a:r>
                      <a:r>
                        <a:rPr lang="en-US" sz="1600" kern="1200" spc="-10" dirty="0" smtClean="0">
                          <a:solidFill>
                            <a:schemeClr val="tx1"/>
                          </a:solidFill>
                          <a:latin typeface="Arial MT"/>
                          <a:ea typeface="+mn-ea"/>
                          <a:cs typeface="Arial MT"/>
                        </a:rPr>
                        <a:t>of </a:t>
                      </a:r>
                    </a:p>
                    <a:p>
                      <a:pPr marL="68580" marR="59690" algn="l" defTabSz="914400" rtl="0" eaLnBrk="1" latinLnBrk="0" hangingPunct="1">
                        <a:lnSpc>
                          <a:spcPct val="106900"/>
                        </a:lnSpc>
                        <a:tabLst>
                          <a:tab pos="1482090" algn="l"/>
                        </a:tabLst>
                      </a:pPr>
                      <a:r>
                        <a:rPr lang="en-US" sz="1600" kern="1200" spc="-10" dirty="0" smtClean="0">
                          <a:solidFill>
                            <a:schemeClr val="tx1"/>
                          </a:solidFill>
                          <a:latin typeface="Arial MT"/>
                          <a:ea typeface="+mn-ea"/>
                          <a:cs typeface="Arial MT"/>
                        </a:rPr>
                        <a:t>99.97%</a:t>
                      </a:r>
                      <a:endParaRPr lang="en-US" sz="1600" kern="1200" spc="-10" dirty="0">
                        <a:solidFill>
                          <a:schemeClr val="tx1"/>
                        </a:solidFill>
                        <a:latin typeface="Arial MT"/>
                        <a:ea typeface="+mn-ea"/>
                        <a:cs typeface="Arial MT"/>
                      </a:endParaRPr>
                    </a:p>
                  </a:txBody>
                  <a:tcPr marL="0" marR="0" marT="0" marB="0"/>
                </a:tc>
                <a:tc>
                  <a:txBody>
                    <a:bodyPr/>
                    <a:lstStyle/>
                    <a:p>
                      <a:pPr marL="68580" algn="l" defTabSz="914400" rtl="0" eaLnBrk="1" latinLnBrk="0" hangingPunct="1">
                        <a:lnSpc>
                          <a:spcPts val="1860"/>
                        </a:lnSpc>
                      </a:pPr>
                      <a:r>
                        <a:rPr lang="en-US" sz="1600" kern="1200" spc="-10" dirty="0" smtClean="0">
                          <a:solidFill>
                            <a:schemeClr val="tx1"/>
                          </a:solidFill>
                          <a:latin typeface="Arial MT"/>
                          <a:ea typeface="+mn-ea"/>
                          <a:cs typeface="Arial MT"/>
                        </a:rPr>
                        <a:t>Exceptional accuracy</a:t>
                      </a:r>
                      <a:r>
                        <a:rPr lang="en-US" sz="1600" kern="1200" spc="-10" baseline="0" dirty="0" smtClean="0">
                          <a:solidFill>
                            <a:schemeClr val="tx1"/>
                          </a:solidFill>
                          <a:latin typeface="Arial MT"/>
                          <a:ea typeface="+mn-ea"/>
                          <a:cs typeface="Arial MT"/>
                        </a:rPr>
                        <a:t> </a:t>
                      </a:r>
                      <a:r>
                        <a:rPr lang="en-US" sz="1600" kern="1200" spc="-10" dirty="0" smtClean="0">
                          <a:solidFill>
                            <a:schemeClr val="tx1"/>
                          </a:solidFill>
                          <a:latin typeface="Arial MT"/>
                          <a:ea typeface="+mn-ea"/>
                          <a:cs typeface="Arial MT"/>
                        </a:rPr>
                        <a:t>for predicting grades.</a:t>
                      </a:r>
                      <a:endParaRPr lang="en-US" sz="1600" kern="1200" spc="-10" dirty="0">
                        <a:solidFill>
                          <a:schemeClr val="tx1"/>
                        </a:solidFill>
                        <a:latin typeface="Arial MT"/>
                        <a:ea typeface="+mn-ea"/>
                        <a:cs typeface="Arial MT"/>
                      </a:endParaRPr>
                    </a:p>
                  </a:txBody>
                  <a:tcPr marL="0" marR="0" marT="0" marB="0"/>
                </a:tc>
                <a:tc>
                  <a:txBody>
                    <a:bodyPr/>
                    <a:lstStyle/>
                    <a:p>
                      <a:pPr marL="68580" algn="l" defTabSz="914400" rtl="0" eaLnBrk="1" latinLnBrk="0" hangingPunct="1">
                        <a:lnSpc>
                          <a:spcPts val="1860"/>
                        </a:lnSpc>
                        <a:tabLst>
                          <a:tab pos="1067435" algn="l"/>
                        </a:tabLst>
                      </a:pPr>
                      <a:r>
                        <a:rPr lang="en-US" sz="1600" kern="1200" spc="-10" dirty="0" smtClean="0">
                          <a:solidFill>
                            <a:schemeClr val="tx1"/>
                          </a:solidFill>
                          <a:latin typeface="Arial MT"/>
                          <a:ea typeface="+mn-ea"/>
                          <a:cs typeface="Arial MT"/>
                        </a:rPr>
                        <a:t>Focused</a:t>
                      </a:r>
                      <a:r>
                        <a:rPr lang="en-US" sz="1600" kern="1200" spc="-10" baseline="0" dirty="0" smtClean="0">
                          <a:solidFill>
                            <a:schemeClr val="tx1"/>
                          </a:solidFill>
                          <a:latin typeface="Arial MT"/>
                          <a:ea typeface="+mn-ea"/>
                          <a:cs typeface="Arial MT"/>
                        </a:rPr>
                        <a:t> </a:t>
                      </a:r>
                      <a:r>
                        <a:rPr lang="en-US" sz="1600" kern="1200" spc="-10" dirty="0" smtClean="0">
                          <a:solidFill>
                            <a:schemeClr val="tx1"/>
                          </a:solidFill>
                          <a:latin typeface="Arial MT"/>
                          <a:ea typeface="+mn-ea"/>
                          <a:cs typeface="Arial MT"/>
                        </a:rPr>
                        <a:t>mainly</a:t>
                      </a:r>
                    </a:p>
                    <a:p>
                      <a:pPr marL="68580" marR="59690" algn="l" defTabSz="914400" rtl="0" eaLnBrk="1" latinLnBrk="0" hangingPunct="1">
                        <a:lnSpc>
                          <a:spcPct val="106900"/>
                        </a:lnSpc>
                        <a:tabLst>
                          <a:tab pos="502284" algn="l"/>
                          <a:tab pos="704850" algn="l"/>
                        </a:tabLst>
                      </a:pPr>
                      <a:r>
                        <a:rPr lang="en-US" sz="1600" kern="1200" spc="-10" dirty="0" smtClean="0">
                          <a:solidFill>
                            <a:schemeClr val="tx1"/>
                          </a:solidFill>
                          <a:latin typeface="Arial MT"/>
                          <a:ea typeface="+mn-ea"/>
                          <a:cs typeface="Arial MT"/>
                        </a:rPr>
                        <a:t>on</a:t>
                      </a:r>
                      <a:r>
                        <a:rPr lang="en-US" sz="1600" kern="1200" spc="-10" baseline="0" dirty="0" smtClean="0">
                          <a:solidFill>
                            <a:schemeClr val="tx1"/>
                          </a:solidFill>
                          <a:latin typeface="Arial MT"/>
                          <a:ea typeface="+mn-ea"/>
                          <a:cs typeface="Arial MT"/>
                        </a:rPr>
                        <a:t> </a:t>
                      </a:r>
                      <a:r>
                        <a:rPr lang="en-US" sz="1600" kern="1200" spc="-10" dirty="0" smtClean="0">
                          <a:solidFill>
                            <a:schemeClr val="tx1"/>
                          </a:solidFill>
                          <a:latin typeface="Arial MT"/>
                          <a:ea typeface="+mn-ea"/>
                          <a:cs typeface="Arial MT"/>
                        </a:rPr>
                        <a:t>regression techniques, limiting the scope for	classification tasks</a:t>
                      </a:r>
                      <a:endParaRPr lang="en-US" sz="1600" kern="1200" spc="-10" dirty="0">
                        <a:solidFill>
                          <a:schemeClr val="tx1"/>
                        </a:solidFill>
                        <a:latin typeface="Arial MT"/>
                        <a:ea typeface="+mn-ea"/>
                        <a:cs typeface="Arial MT"/>
                      </a:endParaRPr>
                    </a:p>
                  </a:txBody>
                  <a:tcPr marL="0" marR="0" marT="0" marB="0"/>
                </a:tc>
              </a:tr>
              <a:tr h="2098888">
                <a:tc>
                  <a:txBody>
                    <a:bodyPr/>
                    <a:lstStyle/>
                    <a:p>
                      <a:pPr marL="67945" algn="l">
                        <a:lnSpc>
                          <a:spcPts val="1860"/>
                        </a:lnSpc>
                      </a:pPr>
                      <a:r>
                        <a:rPr sz="1600" b="1" spc="-10" dirty="0">
                          <a:latin typeface="+mn-lt"/>
                          <a:cs typeface="Arial"/>
                        </a:rPr>
                        <a:t>Yağcı</a:t>
                      </a:r>
                      <a:r>
                        <a:rPr sz="1600" b="1" spc="-55" smtClean="0">
                          <a:latin typeface="+mn-lt"/>
                          <a:cs typeface="Arial"/>
                        </a:rPr>
                        <a:t> </a:t>
                      </a:r>
                      <a:r>
                        <a:rPr sz="1600" b="1" smtClean="0">
                          <a:latin typeface="+mn-lt"/>
                          <a:cs typeface="Arial"/>
                        </a:rPr>
                        <a:t>et</a:t>
                      </a:r>
                      <a:r>
                        <a:rPr sz="1600" b="1" spc="-25" smtClean="0">
                          <a:latin typeface="+mn-lt"/>
                          <a:cs typeface="Arial"/>
                        </a:rPr>
                        <a:t> </a:t>
                      </a:r>
                      <a:r>
                        <a:rPr sz="1600" b="1" spc="-20" smtClean="0">
                          <a:latin typeface="+mn-lt"/>
                          <a:cs typeface="Arial"/>
                        </a:rPr>
                        <a:t>al.,</a:t>
                      </a:r>
                      <a:endParaRPr sz="1600">
                        <a:latin typeface="+mn-lt"/>
                        <a:cs typeface="Arial"/>
                      </a:endParaRPr>
                    </a:p>
                    <a:p>
                      <a:pPr marL="67945" algn="l">
                        <a:lnSpc>
                          <a:spcPct val="100000"/>
                        </a:lnSpc>
                        <a:spcBef>
                          <a:spcPts val="145"/>
                        </a:spcBef>
                      </a:pPr>
                      <a:r>
                        <a:rPr sz="1600" b="1" smtClean="0">
                          <a:latin typeface="+mn-lt"/>
                          <a:cs typeface="Arial"/>
                        </a:rPr>
                        <a:t>(2022)</a:t>
                      </a:r>
                      <a:r>
                        <a:rPr sz="1600" b="1" spc="-45" smtClean="0">
                          <a:latin typeface="+mn-lt"/>
                          <a:cs typeface="Arial"/>
                        </a:rPr>
                        <a:t> </a:t>
                      </a:r>
                      <a:r>
                        <a:rPr sz="1600" b="1" spc="-20" smtClean="0">
                          <a:latin typeface="+mn-lt"/>
                          <a:cs typeface="Arial"/>
                        </a:rPr>
                        <a:t>[</a:t>
                      </a:r>
                      <a:r>
                        <a:rPr lang="en-US" sz="1600" b="1" spc="-20" dirty="0" smtClean="0">
                          <a:latin typeface="+mn-lt"/>
                          <a:cs typeface="Arial"/>
                        </a:rPr>
                        <a:t>9</a:t>
                      </a:r>
                      <a:r>
                        <a:rPr sz="1600" b="1" spc="-20" smtClean="0">
                          <a:latin typeface="+mn-lt"/>
                          <a:cs typeface="Arial"/>
                        </a:rPr>
                        <a:t>]</a:t>
                      </a:r>
                      <a:endParaRPr sz="1600">
                        <a:latin typeface="+mn-lt"/>
                        <a:cs typeface="Arial"/>
                      </a:endParaRPr>
                    </a:p>
                  </a:txBody>
                  <a:tcPr marL="0" marR="0" marT="0" marB="0"/>
                </a:tc>
                <a:tc>
                  <a:txBody>
                    <a:bodyPr/>
                    <a:lstStyle/>
                    <a:p>
                      <a:pPr marL="68580" algn="l" defTabSz="914400" rtl="0" eaLnBrk="1" latinLnBrk="0" hangingPunct="1">
                        <a:lnSpc>
                          <a:spcPts val="1860"/>
                        </a:lnSpc>
                      </a:pPr>
                      <a:r>
                        <a:rPr lang="en-US" sz="1600" kern="1200" spc="-10" dirty="0" smtClean="0">
                          <a:solidFill>
                            <a:schemeClr val="tx1"/>
                          </a:solidFill>
                          <a:latin typeface="Arial MT"/>
                          <a:ea typeface="+mn-ea"/>
                          <a:cs typeface="Arial MT"/>
                        </a:rPr>
                        <a:t>Random Forest,</a:t>
                      </a:r>
                    </a:p>
                    <a:p>
                      <a:pPr marL="68580" marR="403860" algn="l" defTabSz="914400" rtl="0" eaLnBrk="1" latinLnBrk="0" hangingPunct="1">
                        <a:lnSpc>
                          <a:spcPct val="106900"/>
                        </a:lnSpc>
                      </a:pPr>
                      <a:r>
                        <a:rPr lang="en-US" sz="1600" kern="1200" spc="-10" dirty="0" smtClean="0">
                          <a:solidFill>
                            <a:schemeClr val="tx1"/>
                          </a:solidFill>
                          <a:latin typeface="Arial MT"/>
                          <a:ea typeface="+mn-ea"/>
                          <a:cs typeface="Arial MT"/>
                        </a:rPr>
                        <a:t>SVM, Logistic Regression, Naïve </a:t>
                      </a:r>
                      <a:r>
                        <a:rPr lang="en-US" sz="1600" kern="1200" spc="-10" dirty="0" err="1" smtClean="0">
                          <a:solidFill>
                            <a:schemeClr val="tx1"/>
                          </a:solidFill>
                          <a:latin typeface="Arial MT"/>
                          <a:ea typeface="+mn-ea"/>
                          <a:cs typeface="Arial MT"/>
                        </a:rPr>
                        <a:t>Bayes</a:t>
                      </a:r>
                      <a:r>
                        <a:rPr lang="en-US" sz="1600" kern="1200" spc="-10" dirty="0" smtClean="0">
                          <a:solidFill>
                            <a:schemeClr val="tx1"/>
                          </a:solidFill>
                          <a:latin typeface="Arial MT"/>
                          <a:ea typeface="+mn-ea"/>
                          <a:cs typeface="Arial MT"/>
                        </a:rPr>
                        <a:t>, KNN</a:t>
                      </a:r>
                      <a:endParaRPr lang="en-US" sz="1600" kern="1200" spc="-10" dirty="0">
                        <a:solidFill>
                          <a:schemeClr val="tx1"/>
                        </a:solidFill>
                        <a:latin typeface="Arial MT"/>
                        <a:ea typeface="+mn-ea"/>
                        <a:cs typeface="Arial MT"/>
                      </a:endParaRPr>
                    </a:p>
                  </a:txBody>
                  <a:tcPr marL="0" marR="0" marT="0" marB="0"/>
                </a:tc>
                <a:tc>
                  <a:txBody>
                    <a:bodyPr/>
                    <a:lstStyle/>
                    <a:p>
                      <a:pPr marL="68580" algn="l" defTabSz="914400" rtl="0" eaLnBrk="1" latinLnBrk="0" hangingPunct="1">
                        <a:lnSpc>
                          <a:spcPts val="1860"/>
                        </a:lnSpc>
                      </a:pPr>
                      <a:r>
                        <a:rPr lang="en-US" sz="1600" kern="1200" spc="-10" dirty="0" smtClean="0">
                          <a:solidFill>
                            <a:schemeClr val="tx1"/>
                          </a:solidFill>
                          <a:latin typeface="Arial MT"/>
                          <a:ea typeface="+mn-ea"/>
                          <a:cs typeface="Arial MT"/>
                        </a:rPr>
                        <a:t>Midterm  grades</a:t>
                      </a:r>
                    </a:p>
                    <a:p>
                      <a:pPr marL="68580" algn="l" defTabSz="914400" rtl="0" eaLnBrk="1" latinLnBrk="0" hangingPunct="1">
                        <a:lnSpc>
                          <a:spcPct val="100000"/>
                        </a:lnSpc>
                        <a:spcBef>
                          <a:spcPts val="145"/>
                        </a:spcBef>
                      </a:pPr>
                      <a:r>
                        <a:rPr lang="en-US" sz="1600" kern="1200" spc="-10" dirty="0" smtClean="0">
                          <a:solidFill>
                            <a:schemeClr val="tx1"/>
                          </a:solidFill>
                          <a:latin typeface="Arial MT"/>
                          <a:ea typeface="+mn-ea"/>
                          <a:cs typeface="Arial MT"/>
                        </a:rPr>
                        <a:t>predicted </a:t>
                      </a:r>
                      <a:r>
                        <a:rPr lang="en-US" sz="1600" kern="1200" spc="-10" baseline="0" dirty="0" smtClean="0">
                          <a:solidFill>
                            <a:schemeClr val="tx1"/>
                          </a:solidFill>
                          <a:latin typeface="Arial MT"/>
                          <a:ea typeface="+mn-ea"/>
                          <a:cs typeface="Arial MT"/>
                        </a:rPr>
                        <a:t> </a:t>
                      </a:r>
                      <a:r>
                        <a:rPr lang="en-US" sz="1600" kern="1200" spc="-10" dirty="0" smtClean="0">
                          <a:solidFill>
                            <a:schemeClr val="tx1"/>
                          </a:solidFill>
                          <a:latin typeface="Arial MT"/>
                          <a:ea typeface="+mn-ea"/>
                          <a:cs typeface="Arial MT"/>
                        </a:rPr>
                        <a:t>final</a:t>
                      </a:r>
                    </a:p>
                    <a:p>
                      <a:pPr marL="68580" marR="60325" algn="l" defTabSz="914400" rtl="0" eaLnBrk="1" latinLnBrk="0" hangingPunct="1">
                        <a:lnSpc>
                          <a:spcPct val="106900"/>
                        </a:lnSpc>
                        <a:tabLst>
                          <a:tab pos="1292860" algn="l"/>
                        </a:tabLst>
                      </a:pPr>
                      <a:r>
                        <a:rPr lang="en-US" sz="1600" kern="1200" spc="-10" dirty="0" smtClean="0">
                          <a:solidFill>
                            <a:schemeClr val="tx1"/>
                          </a:solidFill>
                          <a:latin typeface="Arial MT"/>
                          <a:ea typeface="+mn-ea"/>
                          <a:cs typeface="Arial MT"/>
                        </a:rPr>
                        <a:t>Results</a:t>
                      </a:r>
                      <a:r>
                        <a:rPr lang="en-US" sz="1600" kern="1200" spc="-10" baseline="0" dirty="0" smtClean="0">
                          <a:solidFill>
                            <a:schemeClr val="tx1"/>
                          </a:solidFill>
                          <a:latin typeface="Arial MT"/>
                          <a:ea typeface="+mn-ea"/>
                          <a:cs typeface="Arial MT"/>
                        </a:rPr>
                        <a:t> </a:t>
                      </a:r>
                      <a:r>
                        <a:rPr lang="en-US" sz="1600" kern="1200" spc="-10" dirty="0" smtClean="0">
                          <a:solidFill>
                            <a:schemeClr val="tx1"/>
                          </a:solidFill>
                          <a:latin typeface="Arial MT"/>
                          <a:ea typeface="+mn-ea"/>
                          <a:cs typeface="Arial MT"/>
                        </a:rPr>
                        <a:t>with around    70-75% accuracy</a:t>
                      </a:r>
                      <a:endParaRPr lang="en-US" sz="1600" kern="1200" spc="-10" dirty="0">
                        <a:solidFill>
                          <a:schemeClr val="tx1"/>
                        </a:solidFill>
                        <a:latin typeface="Arial MT"/>
                        <a:ea typeface="+mn-ea"/>
                        <a:cs typeface="Arial MT"/>
                      </a:endParaRPr>
                    </a:p>
                  </a:txBody>
                  <a:tcPr marL="0" marR="0" marT="0" marB="0"/>
                </a:tc>
                <a:tc>
                  <a:txBody>
                    <a:bodyPr/>
                    <a:lstStyle/>
                    <a:p>
                      <a:pPr marL="68580" algn="l" defTabSz="914400" rtl="0" eaLnBrk="1" latinLnBrk="0" hangingPunct="1">
                        <a:lnSpc>
                          <a:spcPts val="1860"/>
                        </a:lnSpc>
                        <a:tabLst>
                          <a:tab pos="1101090" algn="l"/>
                        </a:tabLst>
                      </a:pPr>
                      <a:r>
                        <a:rPr lang="en-US" sz="1600" kern="1200" spc="-10" dirty="0" smtClean="0">
                          <a:solidFill>
                            <a:schemeClr val="tx1"/>
                          </a:solidFill>
                          <a:latin typeface="Arial MT"/>
                          <a:ea typeface="+mn-ea"/>
                          <a:cs typeface="Arial MT"/>
                        </a:rPr>
                        <a:t>Simple</a:t>
                      </a:r>
                      <a:r>
                        <a:rPr lang="en-US" sz="1600" kern="1200" spc="-10" baseline="0" dirty="0" smtClean="0">
                          <a:solidFill>
                            <a:schemeClr val="tx1"/>
                          </a:solidFill>
                          <a:latin typeface="Arial MT"/>
                          <a:ea typeface="+mn-ea"/>
                          <a:cs typeface="Arial MT"/>
                        </a:rPr>
                        <a:t> </a:t>
                      </a:r>
                      <a:r>
                        <a:rPr lang="en-US" sz="1600" kern="1200" spc="-10" dirty="0" smtClean="0">
                          <a:solidFill>
                            <a:schemeClr val="tx1"/>
                          </a:solidFill>
                          <a:latin typeface="Arial MT"/>
                          <a:ea typeface="+mn-ea"/>
                          <a:cs typeface="Arial MT"/>
                        </a:rPr>
                        <a:t>model that</a:t>
                      </a:r>
                      <a:r>
                        <a:rPr lang="en-US" sz="1600" kern="1200" spc="-10" baseline="0" dirty="0" smtClean="0">
                          <a:solidFill>
                            <a:schemeClr val="tx1"/>
                          </a:solidFill>
                          <a:latin typeface="Arial MT"/>
                          <a:ea typeface="+mn-ea"/>
                          <a:cs typeface="Arial MT"/>
                        </a:rPr>
                        <a:t> </a:t>
                      </a:r>
                    </a:p>
                    <a:p>
                      <a:pPr marL="68580" algn="l" defTabSz="914400" rtl="0" eaLnBrk="1" latinLnBrk="0" hangingPunct="1">
                        <a:lnSpc>
                          <a:spcPts val="1860"/>
                        </a:lnSpc>
                        <a:tabLst>
                          <a:tab pos="1101090" algn="l"/>
                        </a:tabLst>
                      </a:pPr>
                      <a:r>
                        <a:rPr lang="en-US" sz="1600" kern="1200" spc="-10" dirty="0" smtClean="0">
                          <a:solidFill>
                            <a:schemeClr val="tx1"/>
                          </a:solidFill>
                          <a:latin typeface="Arial MT"/>
                          <a:ea typeface="+mn-ea"/>
                          <a:cs typeface="Arial MT"/>
                        </a:rPr>
                        <a:t>provides early </a:t>
                      </a:r>
                    </a:p>
                    <a:p>
                      <a:pPr marL="68580" algn="l" defTabSz="914400" rtl="0" eaLnBrk="1" latinLnBrk="0" hangingPunct="1">
                        <a:lnSpc>
                          <a:spcPts val="1860"/>
                        </a:lnSpc>
                        <a:tabLst>
                          <a:tab pos="1101090" algn="l"/>
                        </a:tabLst>
                      </a:pPr>
                      <a:r>
                        <a:rPr lang="en-US" sz="1600" kern="1200" spc="-10" dirty="0" smtClean="0">
                          <a:solidFill>
                            <a:schemeClr val="tx1"/>
                          </a:solidFill>
                          <a:latin typeface="Arial MT"/>
                          <a:ea typeface="+mn-ea"/>
                          <a:cs typeface="Arial MT"/>
                        </a:rPr>
                        <a:t>performance </a:t>
                      </a:r>
                    </a:p>
                    <a:p>
                      <a:pPr marL="68580" algn="l" defTabSz="914400" rtl="0" eaLnBrk="1" latinLnBrk="0" hangingPunct="1">
                        <a:lnSpc>
                          <a:spcPts val="1860"/>
                        </a:lnSpc>
                        <a:tabLst>
                          <a:tab pos="1101090" algn="l"/>
                        </a:tabLst>
                      </a:pPr>
                      <a:r>
                        <a:rPr lang="en-US" sz="1600" kern="1200" spc="-10" dirty="0" smtClean="0">
                          <a:solidFill>
                            <a:schemeClr val="tx1"/>
                          </a:solidFill>
                          <a:latin typeface="Arial MT"/>
                          <a:ea typeface="+mn-ea"/>
                          <a:cs typeface="Arial MT"/>
                        </a:rPr>
                        <a:t>insights</a:t>
                      </a:r>
                      <a:endParaRPr lang="en-US" sz="1600" kern="1200" spc="-10" dirty="0">
                        <a:solidFill>
                          <a:schemeClr val="tx1"/>
                        </a:solidFill>
                        <a:latin typeface="Arial MT"/>
                        <a:ea typeface="+mn-ea"/>
                        <a:cs typeface="Arial MT"/>
                      </a:endParaRPr>
                    </a:p>
                  </a:txBody>
                  <a:tcPr marL="0" marR="0" marT="0" marB="0"/>
                </a:tc>
                <a:tc>
                  <a:txBody>
                    <a:bodyPr/>
                    <a:lstStyle/>
                    <a:p>
                      <a:pPr marL="68580" algn="l" defTabSz="914400" rtl="0" eaLnBrk="1" latinLnBrk="0" hangingPunct="1">
                        <a:lnSpc>
                          <a:spcPts val="1860"/>
                        </a:lnSpc>
                      </a:pPr>
                      <a:r>
                        <a:rPr lang="en-US" sz="1600" kern="1200" spc="-10" dirty="0" smtClean="0">
                          <a:solidFill>
                            <a:schemeClr val="tx1"/>
                          </a:solidFill>
                          <a:latin typeface="Arial MT"/>
                          <a:ea typeface="+mn-ea"/>
                          <a:cs typeface="Arial MT"/>
                        </a:rPr>
                        <a:t>Lower  accuracy</a:t>
                      </a:r>
                    </a:p>
                    <a:p>
                      <a:pPr marL="68580" marR="57785" algn="l" defTabSz="914400" rtl="0" eaLnBrk="1" latinLnBrk="0" hangingPunct="1">
                        <a:lnSpc>
                          <a:spcPct val="106900"/>
                        </a:lnSpc>
                        <a:spcBef>
                          <a:spcPts val="10"/>
                        </a:spcBef>
                        <a:tabLst>
                          <a:tab pos="1189990" algn="l"/>
                        </a:tabLst>
                      </a:pPr>
                      <a:r>
                        <a:rPr lang="en-US" sz="1600" kern="1200" spc="-10" dirty="0" smtClean="0">
                          <a:solidFill>
                            <a:schemeClr val="tx1"/>
                          </a:solidFill>
                          <a:latin typeface="Arial MT"/>
                          <a:ea typeface="+mn-ea"/>
                          <a:cs typeface="Arial MT"/>
                        </a:rPr>
                        <a:t>Compared</a:t>
                      </a:r>
                      <a:r>
                        <a:rPr lang="en-US" sz="1600" kern="1200" spc="-10" baseline="0" dirty="0" smtClean="0">
                          <a:solidFill>
                            <a:schemeClr val="tx1"/>
                          </a:solidFill>
                          <a:latin typeface="Arial MT"/>
                          <a:ea typeface="+mn-ea"/>
                          <a:cs typeface="Arial MT"/>
                        </a:rPr>
                        <a:t> </a:t>
                      </a:r>
                      <a:r>
                        <a:rPr lang="en-US" sz="1600" kern="1200" spc="-10" dirty="0" smtClean="0">
                          <a:solidFill>
                            <a:schemeClr val="tx1"/>
                          </a:solidFill>
                          <a:latin typeface="Arial MT"/>
                          <a:ea typeface="+mn-ea"/>
                          <a:cs typeface="Arial MT"/>
                        </a:rPr>
                        <a:t>to other</a:t>
                      </a:r>
                    </a:p>
                    <a:p>
                      <a:pPr marL="68580" marR="57785" algn="l" defTabSz="914400" rtl="0" eaLnBrk="1" latinLnBrk="0" hangingPunct="1">
                        <a:lnSpc>
                          <a:spcPct val="106900"/>
                        </a:lnSpc>
                        <a:spcBef>
                          <a:spcPts val="10"/>
                        </a:spcBef>
                        <a:tabLst>
                          <a:tab pos="1189990" algn="l"/>
                        </a:tabLst>
                      </a:pPr>
                      <a:r>
                        <a:rPr lang="en-US" sz="1600" kern="1200" spc="-10" dirty="0" smtClean="0">
                          <a:solidFill>
                            <a:schemeClr val="tx1"/>
                          </a:solidFill>
                          <a:latin typeface="Arial MT"/>
                          <a:ea typeface="+mn-ea"/>
                          <a:cs typeface="Arial MT"/>
                        </a:rPr>
                        <a:t>more complex </a:t>
                      </a:r>
                    </a:p>
                    <a:p>
                      <a:pPr marL="68580" marR="57785" algn="l" defTabSz="914400" rtl="0" eaLnBrk="1" latinLnBrk="0" hangingPunct="1">
                        <a:lnSpc>
                          <a:spcPct val="106900"/>
                        </a:lnSpc>
                        <a:spcBef>
                          <a:spcPts val="10"/>
                        </a:spcBef>
                        <a:tabLst>
                          <a:tab pos="1189990" algn="l"/>
                        </a:tabLst>
                      </a:pPr>
                      <a:r>
                        <a:rPr lang="en-US" sz="1600" kern="1200" spc="-10" dirty="0" smtClean="0">
                          <a:solidFill>
                            <a:schemeClr val="tx1"/>
                          </a:solidFill>
                          <a:latin typeface="Arial MT"/>
                          <a:ea typeface="+mn-ea"/>
                          <a:cs typeface="Arial MT"/>
                        </a:rPr>
                        <a:t>models</a:t>
                      </a:r>
                      <a:endParaRPr lang="en-US" sz="1600" kern="1200" spc="-10" dirty="0">
                        <a:solidFill>
                          <a:schemeClr val="tx1"/>
                        </a:solidFill>
                        <a:latin typeface="Arial MT"/>
                        <a:ea typeface="+mn-ea"/>
                        <a:cs typeface="Arial MT"/>
                      </a:endParaRPr>
                    </a:p>
                  </a:txBody>
                  <a:tcPr marL="0" marR="0" marT="0" marB="0"/>
                </a:tc>
              </a:tr>
            </a:tbl>
          </a:graphicData>
        </a:graphic>
      </p:graphicFrame>
    </p:spTree>
    <p:extLst>
      <p:ext uri="{BB962C8B-B14F-4D97-AF65-F5344CB8AC3E}">
        <p14:creationId xmlns="" xmlns:p14="http://schemas.microsoft.com/office/powerpoint/2010/main" val="8391872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206</TotalTime>
  <Words>2769</Words>
  <Application>Microsoft Office PowerPoint</Application>
  <PresentationFormat>Custom</PresentationFormat>
  <Paragraphs>290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1st International Conference on  Futuristic Aspects in Science &amp; Engineering (ICFAiSE-2025)</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1st International Conference on  Futuristic Aspects in Science &amp; Engineering (ICFAiSE-2025)</dc:title>
  <dc:creator>abizer safdari</dc:creator>
  <cp:lastModifiedBy>Windows User</cp:lastModifiedBy>
  <cp:revision>107</cp:revision>
  <dcterms:created xsi:type="dcterms:W3CDTF">2025-01-21T09:50:48Z</dcterms:created>
  <dcterms:modified xsi:type="dcterms:W3CDTF">2025-01-25T15:08:28Z</dcterms:modified>
</cp:coreProperties>
</file>