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59" r:id="rId6"/>
    <p:sldId id="261" r:id="rId7"/>
    <p:sldId id="264"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9F280D-C6BE-4707-99BF-6D22B74691D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CCB4FBF-48DA-4D2D-A745-130BEF999FD8}">
      <dgm:prSet/>
      <dgm:spPr/>
      <dgm:t>
        <a:bodyPr/>
        <a:lstStyle/>
        <a:p>
          <a:r>
            <a:rPr lang="en-US" b="0" i="0"/>
            <a:t>Power BI is a business analytics service and data visualization tool developed by Microsoft. It allows users to connect to various data sources, transform and clean the data, create interactive reports, and share them with others. Power BI is part of the Microsoft Power Platform, which also includes Power Apps (for creating custom applications) and Power Automate (for workflow automation).</a:t>
          </a:r>
          <a:endParaRPr lang="en-IN"/>
        </a:p>
      </dgm:t>
    </dgm:pt>
    <dgm:pt modelId="{6E41AF95-FA31-481A-B707-EF382BC394E8}" type="parTrans" cxnId="{DF7882E4-DF42-46AF-B75C-D2756AABB132}">
      <dgm:prSet/>
      <dgm:spPr/>
      <dgm:t>
        <a:bodyPr/>
        <a:lstStyle/>
        <a:p>
          <a:endParaRPr lang="en-IN"/>
        </a:p>
      </dgm:t>
    </dgm:pt>
    <dgm:pt modelId="{A1C03250-D5D0-40DF-AF8D-D5E693068F7C}" type="sibTrans" cxnId="{DF7882E4-DF42-46AF-B75C-D2756AABB132}">
      <dgm:prSet/>
      <dgm:spPr/>
      <dgm:t>
        <a:bodyPr/>
        <a:lstStyle/>
        <a:p>
          <a:endParaRPr lang="en-IN"/>
        </a:p>
      </dgm:t>
    </dgm:pt>
    <dgm:pt modelId="{69CDE25A-9DA9-45BD-8727-F6EE9CF0D7B0}" type="pres">
      <dgm:prSet presAssocID="{4E9F280D-C6BE-4707-99BF-6D22B74691D6}" presName="linear" presStyleCnt="0">
        <dgm:presLayoutVars>
          <dgm:animLvl val="lvl"/>
          <dgm:resizeHandles val="exact"/>
        </dgm:presLayoutVars>
      </dgm:prSet>
      <dgm:spPr/>
    </dgm:pt>
    <dgm:pt modelId="{0F9250BB-D9DA-4CAE-B840-7669943CCB64}" type="pres">
      <dgm:prSet presAssocID="{0CCB4FBF-48DA-4D2D-A745-130BEF999FD8}" presName="parentText" presStyleLbl="node1" presStyleIdx="0" presStyleCnt="1">
        <dgm:presLayoutVars>
          <dgm:chMax val="0"/>
          <dgm:bulletEnabled val="1"/>
        </dgm:presLayoutVars>
      </dgm:prSet>
      <dgm:spPr/>
    </dgm:pt>
  </dgm:ptLst>
  <dgm:cxnLst>
    <dgm:cxn modelId="{05DADB83-8E5E-45FC-88D5-E78B3B3B9414}" type="presOf" srcId="{0CCB4FBF-48DA-4D2D-A745-130BEF999FD8}" destId="{0F9250BB-D9DA-4CAE-B840-7669943CCB64}" srcOrd="0" destOrd="0" presId="urn:microsoft.com/office/officeart/2005/8/layout/vList2"/>
    <dgm:cxn modelId="{F757BDC5-9391-4875-BCF5-41345D41C3AB}" type="presOf" srcId="{4E9F280D-C6BE-4707-99BF-6D22B74691D6}" destId="{69CDE25A-9DA9-45BD-8727-F6EE9CF0D7B0}" srcOrd="0" destOrd="0" presId="urn:microsoft.com/office/officeart/2005/8/layout/vList2"/>
    <dgm:cxn modelId="{DF7882E4-DF42-46AF-B75C-D2756AABB132}" srcId="{4E9F280D-C6BE-4707-99BF-6D22B74691D6}" destId="{0CCB4FBF-48DA-4D2D-A745-130BEF999FD8}" srcOrd="0" destOrd="0" parTransId="{6E41AF95-FA31-481A-B707-EF382BC394E8}" sibTransId="{A1C03250-D5D0-40DF-AF8D-D5E693068F7C}"/>
    <dgm:cxn modelId="{E2329865-AA75-4A50-9972-F1396DD1DD46}" type="presParOf" srcId="{69CDE25A-9DA9-45BD-8727-F6EE9CF0D7B0}" destId="{0F9250BB-D9DA-4CAE-B840-7669943CCB6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6BCFA42-D3D2-4D42-B246-D0900851A8B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8D2D90D-444B-4FEF-9768-62CC6C762564}">
      <dgm:prSet/>
      <dgm:spPr/>
      <dgm:t>
        <a:bodyPr/>
        <a:lstStyle/>
        <a:p>
          <a:r>
            <a:rPr lang="en-US" b="0" i="0"/>
            <a:t>User-Friendly and Intuitive: Power BI has a user-friendly interface, making it easy for both technical and non-technical users to work with data. The drag-and-drop functionality and intuitive design allow users to create reports and dashboards without extensive training.</a:t>
          </a:r>
          <a:endParaRPr lang="en-IN"/>
        </a:p>
      </dgm:t>
    </dgm:pt>
    <dgm:pt modelId="{BCB62215-AB31-4CE1-B0F1-A01C1F3C731E}" type="parTrans" cxnId="{3A5A2B5E-4946-4706-AE50-0680AF68630D}">
      <dgm:prSet/>
      <dgm:spPr/>
      <dgm:t>
        <a:bodyPr/>
        <a:lstStyle/>
        <a:p>
          <a:endParaRPr lang="en-IN"/>
        </a:p>
      </dgm:t>
    </dgm:pt>
    <dgm:pt modelId="{987282A6-6ED5-4B0E-B880-3EB7D2392E5F}" type="sibTrans" cxnId="{3A5A2B5E-4946-4706-AE50-0680AF68630D}">
      <dgm:prSet/>
      <dgm:spPr/>
      <dgm:t>
        <a:bodyPr/>
        <a:lstStyle/>
        <a:p>
          <a:endParaRPr lang="en-IN"/>
        </a:p>
      </dgm:t>
    </dgm:pt>
    <dgm:pt modelId="{6DFB919B-DD3E-4693-93E6-F3E37AB6FFC1}">
      <dgm:prSet/>
      <dgm:spPr/>
      <dgm:t>
        <a:bodyPr/>
        <a:lstStyle/>
        <a:p>
          <a:r>
            <a:rPr lang="en-US" b="0" i="0"/>
            <a:t>Data Connectivity: Power BI supports a wide range of data connectors, allowing users to connect to various data sources, whether they are on-premises or in the cloud. This versatility ensures that users can bring in data from multiple sources for comprehensive analysis.</a:t>
          </a:r>
          <a:endParaRPr lang="en-IN"/>
        </a:p>
      </dgm:t>
    </dgm:pt>
    <dgm:pt modelId="{D7AE82F0-522C-443D-BFFB-E3DC8D3135FB}" type="parTrans" cxnId="{3985A29D-C8BB-4D87-AF93-22ADB28D4548}">
      <dgm:prSet/>
      <dgm:spPr/>
      <dgm:t>
        <a:bodyPr/>
        <a:lstStyle/>
        <a:p>
          <a:endParaRPr lang="en-IN"/>
        </a:p>
      </dgm:t>
    </dgm:pt>
    <dgm:pt modelId="{A7EE9620-BF3E-48BD-BC8D-DC4F11392422}" type="sibTrans" cxnId="{3985A29D-C8BB-4D87-AF93-22ADB28D4548}">
      <dgm:prSet/>
      <dgm:spPr/>
      <dgm:t>
        <a:bodyPr/>
        <a:lstStyle/>
        <a:p>
          <a:endParaRPr lang="en-IN"/>
        </a:p>
      </dgm:t>
    </dgm:pt>
    <dgm:pt modelId="{4D96062A-DB1C-48A2-A224-B720D6F95DBE}">
      <dgm:prSet/>
      <dgm:spPr/>
      <dgm:t>
        <a:bodyPr/>
        <a:lstStyle/>
        <a:p>
          <a:r>
            <a:rPr lang="en-US" b="0" i="0"/>
            <a:t>Data Transformation and Modeling: With Power Query and Power Pivot, Power BI allows users to clean, shape, and model data effectively. These tools streamline the process of preparing data for analysis, ensuring data accuracy and consistency.</a:t>
          </a:r>
          <a:endParaRPr lang="en-IN"/>
        </a:p>
      </dgm:t>
    </dgm:pt>
    <dgm:pt modelId="{9845B13E-E74D-4F08-91C1-6ADBE82B300A}" type="parTrans" cxnId="{F221F56A-5E38-4C57-81C2-FF583A19C261}">
      <dgm:prSet/>
      <dgm:spPr/>
      <dgm:t>
        <a:bodyPr/>
        <a:lstStyle/>
        <a:p>
          <a:endParaRPr lang="en-IN"/>
        </a:p>
      </dgm:t>
    </dgm:pt>
    <dgm:pt modelId="{9A7F6D2C-92F8-40FF-AD0C-D770B445057B}" type="sibTrans" cxnId="{F221F56A-5E38-4C57-81C2-FF583A19C261}">
      <dgm:prSet/>
      <dgm:spPr/>
      <dgm:t>
        <a:bodyPr/>
        <a:lstStyle/>
        <a:p>
          <a:endParaRPr lang="en-IN"/>
        </a:p>
      </dgm:t>
    </dgm:pt>
    <dgm:pt modelId="{2182579D-440F-4C72-B2F9-E865B1D32D24}">
      <dgm:prSet/>
      <dgm:spPr/>
      <dgm:t>
        <a:bodyPr/>
        <a:lstStyle/>
        <a:p>
          <a:r>
            <a:rPr lang="en-US" b="0" i="0"/>
            <a:t>Rich Visualization Options: Power BI offers an extensive library of pre-built visualizations, including charts, graphs, maps, tables, and more. Additionally, users can access a vast collection of custom visuals from the Power BI marketplace, providing limitless possibilities for data representation.</a:t>
          </a:r>
          <a:endParaRPr lang="en-IN"/>
        </a:p>
      </dgm:t>
    </dgm:pt>
    <dgm:pt modelId="{4609AAD7-F348-44DB-A8EF-CD722F2184E1}" type="parTrans" cxnId="{00E6D2ED-58B4-4E1E-9678-57F0321DAE4A}">
      <dgm:prSet/>
      <dgm:spPr/>
      <dgm:t>
        <a:bodyPr/>
        <a:lstStyle/>
        <a:p>
          <a:endParaRPr lang="en-IN"/>
        </a:p>
      </dgm:t>
    </dgm:pt>
    <dgm:pt modelId="{CC147DE8-0B41-4F91-99E9-2E88B9DCBD91}" type="sibTrans" cxnId="{00E6D2ED-58B4-4E1E-9678-57F0321DAE4A}">
      <dgm:prSet/>
      <dgm:spPr/>
      <dgm:t>
        <a:bodyPr/>
        <a:lstStyle/>
        <a:p>
          <a:endParaRPr lang="en-IN"/>
        </a:p>
      </dgm:t>
    </dgm:pt>
    <dgm:pt modelId="{178E7FD5-A7D7-468F-8899-0886C1B814A4}">
      <dgm:prSet/>
      <dgm:spPr/>
      <dgm:t>
        <a:bodyPr/>
        <a:lstStyle/>
        <a:p>
          <a:r>
            <a:rPr lang="en-US" b="0" i="0"/>
            <a:t>Interactive Reports and Dashboards: Power BI enables the creation of interactive reports and dashboards that allow users to explore data and gain insights on the fly. Users can slice and dice data, apply filters, and drill down into details for deeper analysis.</a:t>
          </a:r>
          <a:endParaRPr lang="en-IN"/>
        </a:p>
      </dgm:t>
    </dgm:pt>
    <dgm:pt modelId="{CD89430F-B911-44A4-9BD9-72B3D444B75F}" type="parTrans" cxnId="{67D21A69-5CED-4573-BC37-3333399FA202}">
      <dgm:prSet/>
      <dgm:spPr/>
      <dgm:t>
        <a:bodyPr/>
        <a:lstStyle/>
        <a:p>
          <a:endParaRPr lang="en-IN"/>
        </a:p>
      </dgm:t>
    </dgm:pt>
    <dgm:pt modelId="{6ACA8128-8429-4B0A-86C9-21A1270696E0}" type="sibTrans" cxnId="{67D21A69-5CED-4573-BC37-3333399FA202}">
      <dgm:prSet/>
      <dgm:spPr/>
      <dgm:t>
        <a:bodyPr/>
        <a:lstStyle/>
        <a:p>
          <a:endParaRPr lang="en-IN"/>
        </a:p>
      </dgm:t>
    </dgm:pt>
    <dgm:pt modelId="{15A76D73-9342-4AD7-A33D-23C85F4A0AD9}" type="pres">
      <dgm:prSet presAssocID="{B6BCFA42-D3D2-4D42-B246-D0900851A8B3}" presName="linear" presStyleCnt="0">
        <dgm:presLayoutVars>
          <dgm:animLvl val="lvl"/>
          <dgm:resizeHandles val="exact"/>
        </dgm:presLayoutVars>
      </dgm:prSet>
      <dgm:spPr/>
    </dgm:pt>
    <dgm:pt modelId="{D8A6ACA4-6D3C-43DD-BD8A-CD66A1904576}" type="pres">
      <dgm:prSet presAssocID="{68D2D90D-444B-4FEF-9768-62CC6C762564}" presName="parentText" presStyleLbl="node1" presStyleIdx="0" presStyleCnt="5">
        <dgm:presLayoutVars>
          <dgm:chMax val="0"/>
          <dgm:bulletEnabled val="1"/>
        </dgm:presLayoutVars>
      </dgm:prSet>
      <dgm:spPr/>
    </dgm:pt>
    <dgm:pt modelId="{7369B628-16F8-409D-A4E4-EDA3B73D1246}" type="pres">
      <dgm:prSet presAssocID="{987282A6-6ED5-4B0E-B880-3EB7D2392E5F}" presName="spacer" presStyleCnt="0"/>
      <dgm:spPr/>
    </dgm:pt>
    <dgm:pt modelId="{618C27B6-93A5-4F5C-A002-5384A1D41013}" type="pres">
      <dgm:prSet presAssocID="{6DFB919B-DD3E-4693-93E6-F3E37AB6FFC1}" presName="parentText" presStyleLbl="node1" presStyleIdx="1" presStyleCnt="5">
        <dgm:presLayoutVars>
          <dgm:chMax val="0"/>
          <dgm:bulletEnabled val="1"/>
        </dgm:presLayoutVars>
      </dgm:prSet>
      <dgm:spPr/>
    </dgm:pt>
    <dgm:pt modelId="{333BA837-A7BC-4FB0-9144-C17574265CAC}" type="pres">
      <dgm:prSet presAssocID="{A7EE9620-BF3E-48BD-BC8D-DC4F11392422}" presName="spacer" presStyleCnt="0"/>
      <dgm:spPr/>
    </dgm:pt>
    <dgm:pt modelId="{A260B2BE-70AC-49BE-A191-F2EF72E4DB06}" type="pres">
      <dgm:prSet presAssocID="{4D96062A-DB1C-48A2-A224-B720D6F95DBE}" presName="parentText" presStyleLbl="node1" presStyleIdx="2" presStyleCnt="5">
        <dgm:presLayoutVars>
          <dgm:chMax val="0"/>
          <dgm:bulletEnabled val="1"/>
        </dgm:presLayoutVars>
      </dgm:prSet>
      <dgm:spPr/>
    </dgm:pt>
    <dgm:pt modelId="{E06E63F8-6437-4DC6-83C6-D35461E76899}" type="pres">
      <dgm:prSet presAssocID="{9A7F6D2C-92F8-40FF-AD0C-D770B445057B}" presName="spacer" presStyleCnt="0"/>
      <dgm:spPr/>
    </dgm:pt>
    <dgm:pt modelId="{3AC2253B-89CB-4967-B15C-F8E8C8736276}" type="pres">
      <dgm:prSet presAssocID="{2182579D-440F-4C72-B2F9-E865B1D32D24}" presName="parentText" presStyleLbl="node1" presStyleIdx="3" presStyleCnt="5">
        <dgm:presLayoutVars>
          <dgm:chMax val="0"/>
          <dgm:bulletEnabled val="1"/>
        </dgm:presLayoutVars>
      </dgm:prSet>
      <dgm:spPr/>
    </dgm:pt>
    <dgm:pt modelId="{5262AB7D-45D5-4D4D-BD7F-325DB1645F5F}" type="pres">
      <dgm:prSet presAssocID="{CC147DE8-0B41-4F91-99E9-2E88B9DCBD91}" presName="spacer" presStyleCnt="0"/>
      <dgm:spPr/>
    </dgm:pt>
    <dgm:pt modelId="{0EEC5538-069D-4EB7-B17C-D15A461E03F5}" type="pres">
      <dgm:prSet presAssocID="{178E7FD5-A7D7-468F-8899-0886C1B814A4}" presName="parentText" presStyleLbl="node1" presStyleIdx="4" presStyleCnt="5">
        <dgm:presLayoutVars>
          <dgm:chMax val="0"/>
          <dgm:bulletEnabled val="1"/>
        </dgm:presLayoutVars>
      </dgm:prSet>
      <dgm:spPr/>
    </dgm:pt>
  </dgm:ptLst>
  <dgm:cxnLst>
    <dgm:cxn modelId="{59AEDD2A-2208-4A19-B5FF-43B92985CF43}" type="presOf" srcId="{178E7FD5-A7D7-468F-8899-0886C1B814A4}" destId="{0EEC5538-069D-4EB7-B17C-D15A461E03F5}" srcOrd="0" destOrd="0" presId="urn:microsoft.com/office/officeart/2005/8/layout/vList2"/>
    <dgm:cxn modelId="{0BFC332C-0281-418A-82EA-19E3FAC64DB1}" type="presOf" srcId="{68D2D90D-444B-4FEF-9768-62CC6C762564}" destId="{D8A6ACA4-6D3C-43DD-BD8A-CD66A1904576}" srcOrd="0" destOrd="0" presId="urn:microsoft.com/office/officeart/2005/8/layout/vList2"/>
    <dgm:cxn modelId="{3A5A2B5E-4946-4706-AE50-0680AF68630D}" srcId="{B6BCFA42-D3D2-4D42-B246-D0900851A8B3}" destId="{68D2D90D-444B-4FEF-9768-62CC6C762564}" srcOrd="0" destOrd="0" parTransId="{BCB62215-AB31-4CE1-B0F1-A01C1F3C731E}" sibTransId="{987282A6-6ED5-4B0E-B880-3EB7D2392E5F}"/>
    <dgm:cxn modelId="{688E2060-D9E8-411B-B97E-708D57633053}" type="presOf" srcId="{2182579D-440F-4C72-B2F9-E865B1D32D24}" destId="{3AC2253B-89CB-4967-B15C-F8E8C8736276}" srcOrd="0" destOrd="0" presId="urn:microsoft.com/office/officeart/2005/8/layout/vList2"/>
    <dgm:cxn modelId="{67D21A69-5CED-4573-BC37-3333399FA202}" srcId="{B6BCFA42-D3D2-4D42-B246-D0900851A8B3}" destId="{178E7FD5-A7D7-468F-8899-0886C1B814A4}" srcOrd="4" destOrd="0" parTransId="{CD89430F-B911-44A4-9BD9-72B3D444B75F}" sibTransId="{6ACA8128-8429-4B0A-86C9-21A1270696E0}"/>
    <dgm:cxn modelId="{F221F56A-5E38-4C57-81C2-FF583A19C261}" srcId="{B6BCFA42-D3D2-4D42-B246-D0900851A8B3}" destId="{4D96062A-DB1C-48A2-A224-B720D6F95DBE}" srcOrd="2" destOrd="0" parTransId="{9845B13E-E74D-4F08-91C1-6ADBE82B300A}" sibTransId="{9A7F6D2C-92F8-40FF-AD0C-D770B445057B}"/>
    <dgm:cxn modelId="{9336D24F-1326-4F5F-AF20-5ACFAA05194A}" type="presOf" srcId="{B6BCFA42-D3D2-4D42-B246-D0900851A8B3}" destId="{15A76D73-9342-4AD7-A33D-23C85F4A0AD9}" srcOrd="0" destOrd="0" presId="urn:microsoft.com/office/officeart/2005/8/layout/vList2"/>
    <dgm:cxn modelId="{3985A29D-C8BB-4D87-AF93-22ADB28D4548}" srcId="{B6BCFA42-D3D2-4D42-B246-D0900851A8B3}" destId="{6DFB919B-DD3E-4693-93E6-F3E37AB6FFC1}" srcOrd="1" destOrd="0" parTransId="{D7AE82F0-522C-443D-BFFB-E3DC8D3135FB}" sibTransId="{A7EE9620-BF3E-48BD-BC8D-DC4F11392422}"/>
    <dgm:cxn modelId="{ADDB7BA2-E5F6-4B6A-8BC4-4BF505E87538}" type="presOf" srcId="{4D96062A-DB1C-48A2-A224-B720D6F95DBE}" destId="{A260B2BE-70AC-49BE-A191-F2EF72E4DB06}" srcOrd="0" destOrd="0" presId="urn:microsoft.com/office/officeart/2005/8/layout/vList2"/>
    <dgm:cxn modelId="{21346BC5-FF0F-42BB-ADCF-5A1659CEABC3}" type="presOf" srcId="{6DFB919B-DD3E-4693-93E6-F3E37AB6FFC1}" destId="{618C27B6-93A5-4F5C-A002-5384A1D41013}" srcOrd="0" destOrd="0" presId="urn:microsoft.com/office/officeart/2005/8/layout/vList2"/>
    <dgm:cxn modelId="{00E6D2ED-58B4-4E1E-9678-57F0321DAE4A}" srcId="{B6BCFA42-D3D2-4D42-B246-D0900851A8B3}" destId="{2182579D-440F-4C72-B2F9-E865B1D32D24}" srcOrd="3" destOrd="0" parTransId="{4609AAD7-F348-44DB-A8EF-CD722F2184E1}" sibTransId="{CC147DE8-0B41-4F91-99E9-2E88B9DCBD91}"/>
    <dgm:cxn modelId="{8082C1CA-3D7E-4F49-89E0-BF8AA1C93529}" type="presParOf" srcId="{15A76D73-9342-4AD7-A33D-23C85F4A0AD9}" destId="{D8A6ACA4-6D3C-43DD-BD8A-CD66A1904576}" srcOrd="0" destOrd="0" presId="urn:microsoft.com/office/officeart/2005/8/layout/vList2"/>
    <dgm:cxn modelId="{0CB35292-DB8F-40B7-9C3B-35D890A00BE9}" type="presParOf" srcId="{15A76D73-9342-4AD7-A33D-23C85F4A0AD9}" destId="{7369B628-16F8-409D-A4E4-EDA3B73D1246}" srcOrd="1" destOrd="0" presId="urn:microsoft.com/office/officeart/2005/8/layout/vList2"/>
    <dgm:cxn modelId="{8FD16676-94A7-439B-8FB9-667AE2E60DC2}" type="presParOf" srcId="{15A76D73-9342-4AD7-A33D-23C85F4A0AD9}" destId="{618C27B6-93A5-4F5C-A002-5384A1D41013}" srcOrd="2" destOrd="0" presId="urn:microsoft.com/office/officeart/2005/8/layout/vList2"/>
    <dgm:cxn modelId="{FED63A60-8553-46BC-8598-BD68963A3692}" type="presParOf" srcId="{15A76D73-9342-4AD7-A33D-23C85F4A0AD9}" destId="{333BA837-A7BC-4FB0-9144-C17574265CAC}" srcOrd="3" destOrd="0" presId="urn:microsoft.com/office/officeart/2005/8/layout/vList2"/>
    <dgm:cxn modelId="{94C67B56-220A-4CB0-A662-F9CD2839C3E4}" type="presParOf" srcId="{15A76D73-9342-4AD7-A33D-23C85F4A0AD9}" destId="{A260B2BE-70AC-49BE-A191-F2EF72E4DB06}" srcOrd="4" destOrd="0" presId="urn:microsoft.com/office/officeart/2005/8/layout/vList2"/>
    <dgm:cxn modelId="{BDA7986F-7729-4F01-B439-154CE795B145}" type="presParOf" srcId="{15A76D73-9342-4AD7-A33D-23C85F4A0AD9}" destId="{E06E63F8-6437-4DC6-83C6-D35461E76899}" srcOrd="5" destOrd="0" presId="urn:microsoft.com/office/officeart/2005/8/layout/vList2"/>
    <dgm:cxn modelId="{7B44AD59-D044-4DA1-A658-705FFDC95482}" type="presParOf" srcId="{15A76D73-9342-4AD7-A33D-23C85F4A0AD9}" destId="{3AC2253B-89CB-4967-B15C-F8E8C8736276}" srcOrd="6" destOrd="0" presId="urn:microsoft.com/office/officeart/2005/8/layout/vList2"/>
    <dgm:cxn modelId="{CE7795B7-4D52-4FEA-AD3D-0D0EBB01DF04}" type="presParOf" srcId="{15A76D73-9342-4AD7-A33D-23C85F4A0AD9}" destId="{5262AB7D-45D5-4D4D-BD7F-325DB1645F5F}" srcOrd="7" destOrd="0" presId="urn:microsoft.com/office/officeart/2005/8/layout/vList2"/>
    <dgm:cxn modelId="{D092EB9A-FF20-4848-866F-1D651C8FC0D5}" type="presParOf" srcId="{15A76D73-9342-4AD7-A33D-23C85F4A0AD9}" destId="{0EEC5538-069D-4EB7-B17C-D15A461E03F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11A2C5F-A6B6-47E6-9420-324B4B5D877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B8ABD167-DCFF-45E7-B564-215AF1DA1B36}">
      <dgm:prSet/>
      <dgm:spPr/>
      <dgm:t>
        <a:bodyPr/>
        <a:lstStyle/>
        <a:p>
          <a:r>
            <a:rPr lang="en-US" b="0" i="0"/>
            <a:t>Real-time Data Exploration: Power BI supports real-time data streaming and integration, allowing users to work with up-to-date information. This is crucial for businesses that need to monitor real-time metrics and make data-driven decisions on the latest data.</a:t>
          </a:r>
          <a:endParaRPr lang="en-IN"/>
        </a:p>
      </dgm:t>
    </dgm:pt>
    <dgm:pt modelId="{0D99CFD8-2C29-4EC6-8E2B-D26F9EB243C0}" type="parTrans" cxnId="{D7BF4538-039D-4450-8B48-48B3565275F5}">
      <dgm:prSet/>
      <dgm:spPr/>
      <dgm:t>
        <a:bodyPr/>
        <a:lstStyle/>
        <a:p>
          <a:endParaRPr lang="en-IN"/>
        </a:p>
      </dgm:t>
    </dgm:pt>
    <dgm:pt modelId="{F4CC4145-7D4F-495F-BD8F-625BD30D894D}" type="sibTrans" cxnId="{D7BF4538-039D-4450-8B48-48B3565275F5}">
      <dgm:prSet/>
      <dgm:spPr/>
      <dgm:t>
        <a:bodyPr/>
        <a:lstStyle/>
        <a:p>
          <a:endParaRPr lang="en-IN"/>
        </a:p>
      </dgm:t>
    </dgm:pt>
    <dgm:pt modelId="{A762252E-10AD-4AF2-8F91-FC8E10C563B9}">
      <dgm:prSet/>
      <dgm:spPr/>
      <dgm:t>
        <a:bodyPr/>
        <a:lstStyle/>
        <a:p>
          <a:r>
            <a:rPr lang="en-US" b="0" i="0"/>
            <a:t>Collaboration and Sharing: Power BI's cloud-based service (Power BI Service) enables easy sharing and collaboration. Users can share reports and dashboards with colleagues or external stakeholders, facilitating better communication and collaboration within teams.</a:t>
          </a:r>
          <a:endParaRPr lang="en-IN"/>
        </a:p>
      </dgm:t>
    </dgm:pt>
    <dgm:pt modelId="{0662722B-F634-442A-B5BE-819B0918A18A}" type="parTrans" cxnId="{475100E6-DAF6-46B8-A31C-CC24D39B2B78}">
      <dgm:prSet/>
      <dgm:spPr/>
      <dgm:t>
        <a:bodyPr/>
        <a:lstStyle/>
        <a:p>
          <a:endParaRPr lang="en-IN"/>
        </a:p>
      </dgm:t>
    </dgm:pt>
    <dgm:pt modelId="{69CD1149-2366-48AC-B4D8-D5927DC6C898}" type="sibTrans" cxnId="{475100E6-DAF6-46B8-A31C-CC24D39B2B78}">
      <dgm:prSet/>
      <dgm:spPr/>
      <dgm:t>
        <a:bodyPr/>
        <a:lstStyle/>
        <a:p>
          <a:endParaRPr lang="en-IN"/>
        </a:p>
      </dgm:t>
    </dgm:pt>
    <dgm:pt modelId="{7F0277CF-C605-4FF3-9179-35790F2B7D0E}">
      <dgm:prSet/>
      <dgm:spPr/>
      <dgm:t>
        <a:bodyPr/>
        <a:lstStyle/>
        <a:p>
          <a:r>
            <a:rPr lang="en-US" b="0" i="0"/>
            <a:t>Mobile Accessibility: Power BI offers native mobile apps for iOS and Android, allowing users to access their reports and dashboards on smartphones and tablets. This flexibility enables users to stay connected and make data-driven decisions on the go.</a:t>
          </a:r>
          <a:endParaRPr lang="en-IN"/>
        </a:p>
      </dgm:t>
    </dgm:pt>
    <dgm:pt modelId="{31FA88E9-DA4B-4752-B23F-71903D3EADB9}" type="parTrans" cxnId="{FE72D1FA-F8D5-48E3-9130-8723EABC0569}">
      <dgm:prSet/>
      <dgm:spPr/>
      <dgm:t>
        <a:bodyPr/>
        <a:lstStyle/>
        <a:p>
          <a:endParaRPr lang="en-IN"/>
        </a:p>
      </dgm:t>
    </dgm:pt>
    <dgm:pt modelId="{17ACB06E-8CEA-4C8F-9F4A-00BFEF1AEA36}" type="sibTrans" cxnId="{FE72D1FA-F8D5-48E3-9130-8723EABC0569}">
      <dgm:prSet/>
      <dgm:spPr/>
      <dgm:t>
        <a:bodyPr/>
        <a:lstStyle/>
        <a:p>
          <a:endParaRPr lang="en-IN"/>
        </a:p>
      </dgm:t>
    </dgm:pt>
    <dgm:pt modelId="{43EB92C7-3DA8-4970-9E79-0C716AD5CEE7}">
      <dgm:prSet/>
      <dgm:spPr/>
      <dgm:t>
        <a:bodyPr/>
        <a:lstStyle/>
        <a:p>
          <a:r>
            <a:rPr lang="en-US" b="0" i="0"/>
            <a:t>Integration with Microsoft Ecosystem: Power BI seamlessly integrates with other Microsoft products like Excel, SharePoint, Azure, and Office 365. This integration allows users to leverage their existing Microsoft investments and create a unified ecosystem for data analysis and reporting.</a:t>
          </a:r>
          <a:endParaRPr lang="en-IN"/>
        </a:p>
      </dgm:t>
    </dgm:pt>
    <dgm:pt modelId="{86C6F880-69D1-4D8E-903B-F68E4A2267F5}" type="parTrans" cxnId="{C4F5C047-B129-4F3F-891E-5595716DA2BC}">
      <dgm:prSet/>
      <dgm:spPr/>
      <dgm:t>
        <a:bodyPr/>
        <a:lstStyle/>
        <a:p>
          <a:endParaRPr lang="en-IN"/>
        </a:p>
      </dgm:t>
    </dgm:pt>
    <dgm:pt modelId="{135F5797-C5CB-4CBB-9E27-07E94C45C2D4}" type="sibTrans" cxnId="{C4F5C047-B129-4F3F-891E-5595716DA2BC}">
      <dgm:prSet/>
      <dgm:spPr/>
      <dgm:t>
        <a:bodyPr/>
        <a:lstStyle/>
        <a:p>
          <a:endParaRPr lang="en-IN"/>
        </a:p>
      </dgm:t>
    </dgm:pt>
    <dgm:pt modelId="{19250A63-B280-4922-9ED6-70159DDC05EA}">
      <dgm:prSet/>
      <dgm:spPr/>
      <dgm:t>
        <a:bodyPr/>
        <a:lstStyle/>
        <a:p>
          <a:r>
            <a:rPr lang="en-US" b="0" i="0"/>
            <a:t>Scalability: Power BI can cater to the needs of individuals, small businesses, and large enterprises alike. Its architecture allows for easy scaling and handling of large datasets, making it suitable for organizations of all sizes.</a:t>
          </a:r>
          <a:endParaRPr lang="en-IN"/>
        </a:p>
      </dgm:t>
    </dgm:pt>
    <dgm:pt modelId="{63780B23-D781-4388-BC8E-15E1CE975E9A}" type="parTrans" cxnId="{A34E0124-AA5A-4613-AD4E-B07BC466B988}">
      <dgm:prSet/>
      <dgm:spPr/>
      <dgm:t>
        <a:bodyPr/>
        <a:lstStyle/>
        <a:p>
          <a:endParaRPr lang="en-IN"/>
        </a:p>
      </dgm:t>
    </dgm:pt>
    <dgm:pt modelId="{26324C26-B2FB-40CC-93E4-36DB9015B315}" type="sibTrans" cxnId="{A34E0124-AA5A-4613-AD4E-B07BC466B988}">
      <dgm:prSet/>
      <dgm:spPr/>
      <dgm:t>
        <a:bodyPr/>
        <a:lstStyle/>
        <a:p>
          <a:endParaRPr lang="en-IN"/>
        </a:p>
      </dgm:t>
    </dgm:pt>
    <dgm:pt modelId="{7F381824-451B-48E7-9729-2E198B3A44EB}" type="pres">
      <dgm:prSet presAssocID="{911A2C5F-A6B6-47E6-9420-324B4B5D8772}" presName="linear" presStyleCnt="0">
        <dgm:presLayoutVars>
          <dgm:animLvl val="lvl"/>
          <dgm:resizeHandles val="exact"/>
        </dgm:presLayoutVars>
      </dgm:prSet>
      <dgm:spPr/>
    </dgm:pt>
    <dgm:pt modelId="{1CDB3B1E-015E-4E62-81FF-8BED21ECE950}" type="pres">
      <dgm:prSet presAssocID="{B8ABD167-DCFF-45E7-B564-215AF1DA1B36}" presName="parentText" presStyleLbl="node1" presStyleIdx="0" presStyleCnt="5">
        <dgm:presLayoutVars>
          <dgm:chMax val="0"/>
          <dgm:bulletEnabled val="1"/>
        </dgm:presLayoutVars>
      </dgm:prSet>
      <dgm:spPr/>
    </dgm:pt>
    <dgm:pt modelId="{BF7FC44B-8A90-4BBF-A0AC-29AACF51C5F8}" type="pres">
      <dgm:prSet presAssocID="{F4CC4145-7D4F-495F-BD8F-625BD30D894D}" presName="spacer" presStyleCnt="0"/>
      <dgm:spPr/>
    </dgm:pt>
    <dgm:pt modelId="{4E34A06C-6230-4870-B9A9-B31C8D0F15BA}" type="pres">
      <dgm:prSet presAssocID="{A762252E-10AD-4AF2-8F91-FC8E10C563B9}" presName="parentText" presStyleLbl="node1" presStyleIdx="1" presStyleCnt="5">
        <dgm:presLayoutVars>
          <dgm:chMax val="0"/>
          <dgm:bulletEnabled val="1"/>
        </dgm:presLayoutVars>
      </dgm:prSet>
      <dgm:spPr/>
    </dgm:pt>
    <dgm:pt modelId="{D68EE718-9B61-4D02-88FD-2286BADC1A63}" type="pres">
      <dgm:prSet presAssocID="{69CD1149-2366-48AC-B4D8-D5927DC6C898}" presName="spacer" presStyleCnt="0"/>
      <dgm:spPr/>
    </dgm:pt>
    <dgm:pt modelId="{0DD2A628-895A-47F8-93C4-B00E17827DD5}" type="pres">
      <dgm:prSet presAssocID="{7F0277CF-C605-4FF3-9179-35790F2B7D0E}" presName="parentText" presStyleLbl="node1" presStyleIdx="2" presStyleCnt="5">
        <dgm:presLayoutVars>
          <dgm:chMax val="0"/>
          <dgm:bulletEnabled val="1"/>
        </dgm:presLayoutVars>
      </dgm:prSet>
      <dgm:spPr/>
    </dgm:pt>
    <dgm:pt modelId="{F5A6FDF4-7322-4DC0-9181-D4709D158948}" type="pres">
      <dgm:prSet presAssocID="{17ACB06E-8CEA-4C8F-9F4A-00BFEF1AEA36}" presName="spacer" presStyleCnt="0"/>
      <dgm:spPr/>
    </dgm:pt>
    <dgm:pt modelId="{D1426BDB-47E1-4B5C-8A8F-F01C3C25FA98}" type="pres">
      <dgm:prSet presAssocID="{43EB92C7-3DA8-4970-9E79-0C716AD5CEE7}" presName="parentText" presStyleLbl="node1" presStyleIdx="3" presStyleCnt="5">
        <dgm:presLayoutVars>
          <dgm:chMax val="0"/>
          <dgm:bulletEnabled val="1"/>
        </dgm:presLayoutVars>
      </dgm:prSet>
      <dgm:spPr/>
    </dgm:pt>
    <dgm:pt modelId="{4E426938-DCF3-4284-A2B3-94B8FB7E24EE}" type="pres">
      <dgm:prSet presAssocID="{135F5797-C5CB-4CBB-9E27-07E94C45C2D4}" presName="spacer" presStyleCnt="0"/>
      <dgm:spPr/>
    </dgm:pt>
    <dgm:pt modelId="{4E64AA7A-0828-42CF-B10B-FD0F783E2C3E}" type="pres">
      <dgm:prSet presAssocID="{19250A63-B280-4922-9ED6-70159DDC05EA}" presName="parentText" presStyleLbl="node1" presStyleIdx="4" presStyleCnt="5">
        <dgm:presLayoutVars>
          <dgm:chMax val="0"/>
          <dgm:bulletEnabled val="1"/>
        </dgm:presLayoutVars>
      </dgm:prSet>
      <dgm:spPr/>
    </dgm:pt>
  </dgm:ptLst>
  <dgm:cxnLst>
    <dgm:cxn modelId="{A34E0124-AA5A-4613-AD4E-B07BC466B988}" srcId="{911A2C5F-A6B6-47E6-9420-324B4B5D8772}" destId="{19250A63-B280-4922-9ED6-70159DDC05EA}" srcOrd="4" destOrd="0" parTransId="{63780B23-D781-4388-BC8E-15E1CE975E9A}" sibTransId="{26324C26-B2FB-40CC-93E4-36DB9015B315}"/>
    <dgm:cxn modelId="{D7BF4538-039D-4450-8B48-48B3565275F5}" srcId="{911A2C5F-A6B6-47E6-9420-324B4B5D8772}" destId="{B8ABD167-DCFF-45E7-B564-215AF1DA1B36}" srcOrd="0" destOrd="0" parTransId="{0D99CFD8-2C29-4EC6-8E2B-D26F9EB243C0}" sibTransId="{F4CC4145-7D4F-495F-BD8F-625BD30D894D}"/>
    <dgm:cxn modelId="{234C5038-FC9A-42AD-B58E-5D7CB0E1F905}" type="presOf" srcId="{A762252E-10AD-4AF2-8F91-FC8E10C563B9}" destId="{4E34A06C-6230-4870-B9A9-B31C8D0F15BA}" srcOrd="0" destOrd="0" presId="urn:microsoft.com/office/officeart/2005/8/layout/vList2"/>
    <dgm:cxn modelId="{C4F5C047-B129-4F3F-891E-5595716DA2BC}" srcId="{911A2C5F-A6B6-47E6-9420-324B4B5D8772}" destId="{43EB92C7-3DA8-4970-9E79-0C716AD5CEE7}" srcOrd="3" destOrd="0" parTransId="{86C6F880-69D1-4D8E-903B-F68E4A2267F5}" sibTransId="{135F5797-C5CB-4CBB-9E27-07E94C45C2D4}"/>
    <dgm:cxn modelId="{1A73CCAA-5163-4A11-8A9D-1807A97A55F5}" type="presOf" srcId="{19250A63-B280-4922-9ED6-70159DDC05EA}" destId="{4E64AA7A-0828-42CF-B10B-FD0F783E2C3E}" srcOrd="0" destOrd="0" presId="urn:microsoft.com/office/officeart/2005/8/layout/vList2"/>
    <dgm:cxn modelId="{9C3896C1-AD73-4DED-AB1F-C7921B43F3FB}" type="presOf" srcId="{43EB92C7-3DA8-4970-9E79-0C716AD5CEE7}" destId="{D1426BDB-47E1-4B5C-8A8F-F01C3C25FA98}" srcOrd="0" destOrd="0" presId="urn:microsoft.com/office/officeart/2005/8/layout/vList2"/>
    <dgm:cxn modelId="{7D6B8AE4-2BBB-4C33-860A-F0E59F0D610F}" type="presOf" srcId="{911A2C5F-A6B6-47E6-9420-324B4B5D8772}" destId="{7F381824-451B-48E7-9729-2E198B3A44EB}" srcOrd="0" destOrd="0" presId="urn:microsoft.com/office/officeart/2005/8/layout/vList2"/>
    <dgm:cxn modelId="{475100E6-DAF6-46B8-A31C-CC24D39B2B78}" srcId="{911A2C5F-A6B6-47E6-9420-324B4B5D8772}" destId="{A762252E-10AD-4AF2-8F91-FC8E10C563B9}" srcOrd="1" destOrd="0" parTransId="{0662722B-F634-442A-B5BE-819B0918A18A}" sibTransId="{69CD1149-2366-48AC-B4D8-D5927DC6C898}"/>
    <dgm:cxn modelId="{A8563BE7-1384-4DA5-9506-5002706E351B}" type="presOf" srcId="{7F0277CF-C605-4FF3-9179-35790F2B7D0E}" destId="{0DD2A628-895A-47F8-93C4-B00E17827DD5}" srcOrd="0" destOrd="0" presId="urn:microsoft.com/office/officeart/2005/8/layout/vList2"/>
    <dgm:cxn modelId="{FBA1E9F0-507E-4BD8-95E4-73C49B31E6F5}" type="presOf" srcId="{B8ABD167-DCFF-45E7-B564-215AF1DA1B36}" destId="{1CDB3B1E-015E-4E62-81FF-8BED21ECE950}" srcOrd="0" destOrd="0" presId="urn:microsoft.com/office/officeart/2005/8/layout/vList2"/>
    <dgm:cxn modelId="{FE72D1FA-F8D5-48E3-9130-8723EABC0569}" srcId="{911A2C5F-A6B6-47E6-9420-324B4B5D8772}" destId="{7F0277CF-C605-4FF3-9179-35790F2B7D0E}" srcOrd="2" destOrd="0" parTransId="{31FA88E9-DA4B-4752-B23F-71903D3EADB9}" sibTransId="{17ACB06E-8CEA-4C8F-9F4A-00BFEF1AEA36}"/>
    <dgm:cxn modelId="{A53BC029-1BDE-4E15-B117-17C515F564B1}" type="presParOf" srcId="{7F381824-451B-48E7-9729-2E198B3A44EB}" destId="{1CDB3B1E-015E-4E62-81FF-8BED21ECE950}" srcOrd="0" destOrd="0" presId="urn:microsoft.com/office/officeart/2005/8/layout/vList2"/>
    <dgm:cxn modelId="{A171AD84-E1A2-475B-9157-4BBE566FF845}" type="presParOf" srcId="{7F381824-451B-48E7-9729-2E198B3A44EB}" destId="{BF7FC44B-8A90-4BBF-A0AC-29AACF51C5F8}" srcOrd="1" destOrd="0" presId="urn:microsoft.com/office/officeart/2005/8/layout/vList2"/>
    <dgm:cxn modelId="{6ED199FF-877F-47E3-9A32-2C4C08C3382D}" type="presParOf" srcId="{7F381824-451B-48E7-9729-2E198B3A44EB}" destId="{4E34A06C-6230-4870-B9A9-B31C8D0F15BA}" srcOrd="2" destOrd="0" presId="urn:microsoft.com/office/officeart/2005/8/layout/vList2"/>
    <dgm:cxn modelId="{4B631526-3ED0-4870-8CBD-06F3A922F627}" type="presParOf" srcId="{7F381824-451B-48E7-9729-2E198B3A44EB}" destId="{D68EE718-9B61-4D02-88FD-2286BADC1A63}" srcOrd="3" destOrd="0" presId="urn:microsoft.com/office/officeart/2005/8/layout/vList2"/>
    <dgm:cxn modelId="{55EFD418-6203-4DE1-B16E-A4D623E15573}" type="presParOf" srcId="{7F381824-451B-48E7-9729-2E198B3A44EB}" destId="{0DD2A628-895A-47F8-93C4-B00E17827DD5}" srcOrd="4" destOrd="0" presId="urn:microsoft.com/office/officeart/2005/8/layout/vList2"/>
    <dgm:cxn modelId="{5DAEB584-B318-4D4D-872E-5FF6F7C5DBC2}" type="presParOf" srcId="{7F381824-451B-48E7-9729-2E198B3A44EB}" destId="{F5A6FDF4-7322-4DC0-9181-D4709D158948}" srcOrd="5" destOrd="0" presId="urn:microsoft.com/office/officeart/2005/8/layout/vList2"/>
    <dgm:cxn modelId="{37AB4621-0374-4B7A-A152-1D24C93BD58B}" type="presParOf" srcId="{7F381824-451B-48E7-9729-2E198B3A44EB}" destId="{D1426BDB-47E1-4B5C-8A8F-F01C3C25FA98}" srcOrd="6" destOrd="0" presId="urn:microsoft.com/office/officeart/2005/8/layout/vList2"/>
    <dgm:cxn modelId="{A6A30096-CC70-4018-B06A-11DA73B7BBEF}" type="presParOf" srcId="{7F381824-451B-48E7-9729-2E198B3A44EB}" destId="{4E426938-DCF3-4284-A2B3-94B8FB7E24EE}" srcOrd="7" destOrd="0" presId="urn:microsoft.com/office/officeart/2005/8/layout/vList2"/>
    <dgm:cxn modelId="{1A2D8CF6-8269-4014-AF8B-4F8A31EFA3DA}" type="presParOf" srcId="{7F381824-451B-48E7-9729-2E198B3A44EB}" destId="{4E64AA7A-0828-42CF-B10B-FD0F783E2C3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20F51-9AA7-483E-9DBC-5CFF5B9C9D1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3C86078E-14A8-48F6-850F-852C6139870E}">
      <dgm:prSet/>
      <dgm:spPr/>
      <dgm:t>
        <a:bodyPr/>
        <a:lstStyle/>
        <a:p>
          <a:r>
            <a:rPr lang="en-US" b="0" i="0" baseline="0"/>
            <a:t>Data Connectivity: Power BI can connect to a wide range of data sources, such as databases, cloud services, Excel files, SharePoint, and many more. This enables users to bring in data from different sources for analysis.</a:t>
          </a:r>
          <a:endParaRPr lang="en-IN"/>
        </a:p>
      </dgm:t>
    </dgm:pt>
    <dgm:pt modelId="{3A0FF726-416C-4547-8DA8-AA9B1A000E54}" type="parTrans" cxnId="{56F1379B-156B-4A9F-8006-4F92C6932C3C}">
      <dgm:prSet/>
      <dgm:spPr/>
      <dgm:t>
        <a:bodyPr/>
        <a:lstStyle/>
        <a:p>
          <a:endParaRPr lang="en-IN"/>
        </a:p>
      </dgm:t>
    </dgm:pt>
    <dgm:pt modelId="{DC7F5983-03B1-48BD-BD4D-2B776F05F7BF}" type="sibTrans" cxnId="{56F1379B-156B-4A9F-8006-4F92C6932C3C}">
      <dgm:prSet/>
      <dgm:spPr/>
      <dgm:t>
        <a:bodyPr/>
        <a:lstStyle/>
        <a:p>
          <a:endParaRPr lang="en-IN"/>
        </a:p>
      </dgm:t>
    </dgm:pt>
    <dgm:pt modelId="{A8867743-6F59-4A3C-B938-BDE1FD14BC40}">
      <dgm:prSet/>
      <dgm:spPr/>
      <dgm:t>
        <a:bodyPr/>
        <a:lstStyle/>
        <a:p>
          <a:r>
            <a:rPr lang="en-US" b="0" i="0" baseline="0"/>
            <a:t>Data Transformation: Once the data is connected, Power BI provides tools to clean, transform, and shape the data into a suitable format for analysis. This process often involves filtering, merging, and creating calculated columns or measures.</a:t>
          </a:r>
          <a:endParaRPr lang="en-IN"/>
        </a:p>
      </dgm:t>
    </dgm:pt>
    <dgm:pt modelId="{11E83811-6B02-48E1-B19F-6B7F1B52307E}" type="parTrans" cxnId="{6F629C08-5D79-4202-A2AB-B49E72B92302}">
      <dgm:prSet/>
      <dgm:spPr/>
      <dgm:t>
        <a:bodyPr/>
        <a:lstStyle/>
        <a:p>
          <a:endParaRPr lang="en-IN"/>
        </a:p>
      </dgm:t>
    </dgm:pt>
    <dgm:pt modelId="{AD3C0898-356C-4B97-B23A-D0D2B4776442}" type="sibTrans" cxnId="{6F629C08-5D79-4202-A2AB-B49E72B92302}">
      <dgm:prSet/>
      <dgm:spPr/>
      <dgm:t>
        <a:bodyPr/>
        <a:lstStyle/>
        <a:p>
          <a:endParaRPr lang="en-IN"/>
        </a:p>
      </dgm:t>
    </dgm:pt>
    <dgm:pt modelId="{02101406-B0BF-4AD6-B910-B4C4E004DB07}">
      <dgm:prSet/>
      <dgm:spPr/>
      <dgm:t>
        <a:bodyPr/>
        <a:lstStyle/>
        <a:p>
          <a:r>
            <a:rPr lang="en-US" b="0" i="0" baseline="0" dirty="0"/>
            <a:t>Data Visualization: Power BI offers a variety of visualization options, including charts, graphs, maps, and tables. Users can drag and drop fields onto the canvas to create visualizations, making it easy to explore and analyze data.</a:t>
          </a:r>
          <a:endParaRPr lang="en-IN" dirty="0"/>
        </a:p>
      </dgm:t>
    </dgm:pt>
    <dgm:pt modelId="{6DC071CE-FCFA-4F2D-A6F7-FCE3B2EA6F7F}" type="parTrans" cxnId="{90B0D094-36A7-48D4-84F6-14E4F2BA7CD5}">
      <dgm:prSet/>
      <dgm:spPr/>
      <dgm:t>
        <a:bodyPr/>
        <a:lstStyle/>
        <a:p>
          <a:endParaRPr lang="en-IN"/>
        </a:p>
      </dgm:t>
    </dgm:pt>
    <dgm:pt modelId="{676B3CA9-B22C-477E-A5A9-4704A4539B81}" type="sibTrans" cxnId="{90B0D094-36A7-48D4-84F6-14E4F2BA7CD5}">
      <dgm:prSet/>
      <dgm:spPr/>
      <dgm:t>
        <a:bodyPr/>
        <a:lstStyle/>
        <a:p>
          <a:endParaRPr lang="en-IN"/>
        </a:p>
      </dgm:t>
    </dgm:pt>
    <dgm:pt modelId="{5B549F35-F149-4DEC-8D0A-DACFDCE17DEC}">
      <dgm:prSet/>
      <dgm:spPr/>
      <dgm:t>
        <a:bodyPr/>
        <a:lstStyle/>
        <a:p>
          <a:r>
            <a:rPr lang="en-US" b="0" i="0" baseline="0" dirty="0"/>
            <a:t>Interactive Reports and Dashboards: Users can build interactive reports and dashboards that allow for exploration and filtering of data. This interactivity allows for real-time data exploration and helps in making data-driven decisions.</a:t>
          </a:r>
          <a:endParaRPr lang="en-IN" dirty="0"/>
        </a:p>
      </dgm:t>
    </dgm:pt>
    <dgm:pt modelId="{2283A742-5F00-44C0-9285-4E0BF74332A2}" type="parTrans" cxnId="{151975EC-8809-4B1A-A81A-1327D37ADDDF}">
      <dgm:prSet/>
      <dgm:spPr/>
      <dgm:t>
        <a:bodyPr/>
        <a:lstStyle/>
        <a:p>
          <a:endParaRPr lang="en-IN"/>
        </a:p>
      </dgm:t>
    </dgm:pt>
    <dgm:pt modelId="{C8D3BD07-8756-4853-8337-B4C9CB5BA9F6}" type="sibTrans" cxnId="{151975EC-8809-4B1A-A81A-1327D37ADDDF}">
      <dgm:prSet/>
      <dgm:spPr/>
      <dgm:t>
        <a:bodyPr/>
        <a:lstStyle/>
        <a:p>
          <a:endParaRPr lang="en-IN"/>
        </a:p>
      </dgm:t>
    </dgm:pt>
    <dgm:pt modelId="{DAD976BF-750D-4D30-B3EF-BA3BA3127610}">
      <dgm:prSet/>
      <dgm:spPr/>
      <dgm:t>
        <a:bodyPr/>
        <a:lstStyle/>
        <a:p>
          <a:r>
            <a:rPr lang="en-US" b="0" i="0" baseline="0" dirty="0"/>
            <a:t>Sharing and Collaboration: Power BI reports and dashboards can be shared with others within an organization or externally. It allows users to collaborate on data analysis and visualizations, enhancing teamwork and decision-making processes.</a:t>
          </a:r>
          <a:endParaRPr lang="en-IN" dirty="0"/>
        </a:p>
      </dgm:t>
    </dgm:pt>
    <dgm:pt modelId="{A17A97EF-80C1-4518-9FEB-1BF7A8E088C3}" type="parTrans" cxnId="{E0ABEC38-34B1-421E-9676-235C6B420C90}">
      <dgm:prSet/>
      <dgm:spPr/>
      <dgm:t>
        <a:bodyPr/>
        <a:lstStyle/>
        <a:p>
          <a:endParaRPr lang="en-IN"/>
        </a:p>
      </dgm:t>
    </dgm:pt>
    <dgm:pt modelId="{CDE6925D-0E13-407E-84DF-10F4634768E1}" type="sibTrans" cxnId="{E0ABEC38-34B1-421E-9676-235C6B420C90}">
      <dgm:prSet/>
      <dgm:spPr/>
      <dgm:t>
        <a:bodyPr/>
        <a:lstStyle/>
        <a:p>
          <a:endParaRPr lang="en-IN"/>
        </a:p>
      </dgm:t>
    </dgm:pt>
    <dgm:pt modelId="{A7890C06-3205-4A3D-9A03-D5E9EFCCE02E}">
      <dgm:prSet/>
      <dgm:spPr/>
      <dgm:t>
        <a:bodyPr/>
        <a:lstStyle/>
        <a:p>
          <a:r>
            <a:rPr lang="en-US" b="0" i="0" baseline="0"/>
            <a:t>Mobile Access: Power BI offers native mobile apps for iOS and Android devices, allowing users to access their reports and dashboards on the go.</a:t>
          </a:r>
          <a:endParaRPr lang="en-IN"/>
        </a:p>
      </dgm:t>
    </dgm:pt>
    <dgm:pt modelId="{35A49BC4-D7D3-4C6B-AE3A-ADBD6B1D1ED2}" type="parTrans" cxnId="{02475F59-53F3-4AFB-9C3F-E697340B0AF7}">
      <dgm:prSet/>
      <dgm:spPr/>
      <dgm:t>
        <a:bodyPr/>
        <a:lstStyle/>
        <a:p>
          <a:endParaRPr lang="en-IN"/>
        </a:p>
      </dgm:t>
    </dgm:pt>
    <dgm:pt modelId="{09E2A2C0-323B-4778-BA79-8EF449C4BC8D}" type="sibTrans" cxnId="{02475F59-53F3-4AFB-9C3F-E697340B0AF7}">
      <dgm:prSet/>
      <dgm:spPr/>
      <dgm:t>
        <a:bodyPr/>
        <a:lstStyle/>
        <a:p>
          <a:endParaRPr lang="en-IN"/>
        </a:p>
      </dgm:t>
    </dgm:pt>
    <dgm:pt modelId="{9FD5ABD0-744F-4041-96A3-7EF09718160D}">
      <dgm:prSet/>
      <dgm:spPr/>
      <dgm:t>
        <a:bodyPr/>
        <a:lstStyle/>
        <a:p>
          <a:r>
            <a:rPr lang="en-US" b="0" i="0" baseline="0"/>
            <a:t>Natural Language Query (Q&amp;A): Power BI includes a feature called "Q&amp;A," which enables users to ask questions about their data using natural language. The system interprets the question and generates corresponding visualizations based on the data.</a:t>
          </a:r>
          <a:endParaRPr lang="en-IN"/>
        </a:p>
      </dgm:t>
    </dgm:pt>
    <dgm:pt modelId="{10B80336-E8C8-4395-8313-A3916901095A}" type="parTrans" cxnId="{0C037095-9C32-44EA-A285-CD96322E7549}">
      <dgm:prSet/>
      <dgm:spPr/>
      <dgm:t>
        <a:bodyPr/>
        <a:lstStyle/>
        <a:p>
          <a:endParaRPr lang="en-IN"/>
        </a:p>
      </dgm:t>
    </dgm:pt>
    <dgm:pt modelId="{F73D5115-BCE3-4DF2-87F5-9ACD4DE8F4D0}" type="sibTrans" cxnId="{0C037095-9C32-44EA-A285-CD96322E7549}">
      <dgm:prSet/>
      <dgm:spPr/>
      <dgm:t>
        <a:bodyPr/>
        <a:lstStyle/>
        <a:p>
          <a:endParaRPr lang="en-IN"/>
        </a:p>
      </dgm:t>
    </dgm:pt>
    <dgm:pt modelId="{195E16A0-58CE-4C0C-9205-E3C74DCE5C7F}" type="pres">
      <dgm:prSet presAssocID="{61A20F51-9AA7-483E-9DBC-5CFF5B9C9D17}" presName="linear" presStyleCnt="0">
        <dgm:presLayoutVars>
          <dgm:animLvl val="lvl"/>
          <dgm:resizeHandles val="exact"/>
        </dgm:presLayoutVars>
      </dgm:prSet>
      <dgm:spPr/>
    </dgm:pt>
    <dgm:pt modelId="{FB29067D-58BF-4E57-8715-A96C1B764AD6}" type="pres">
      <dgm:prSet presAssocID="{3C86078E-14A8-48F6-850F-852C6139870E}" presName="parentText" presStyleLbl="node1" presStyleIdx="0" presStyleCnt="7">
        <dgm:presLayoutVars>
          <dgm:chMax val="0"/>
          <dgm:bulletEnabled val="1"/>
        </dgm:presLayoutVars>
      </dgm:prSet>
      <dgm:spPr/>
    </dgm:pt>
    <dgm:pt modelId="{B7E071DD-0EEE-48E8-89D2-8BD961A8ABEB}" type="pres">
      <dgm:prSet presAssocID="{DC7F5983-03B1-48BD-BD4D-2B776F05F7BF}" presName="spacer" presStyleCnt="0"/>
      <dgm:spPr/>
    </dgm:pt>
    <dgm:pt modelId="{058D3663-829D-4225-ADD4-1D80DB24E7FF}" type="pres">
      <dgm:prSet presAssocID="{A8867743-6F59-4A3C-B938-BDE1FD14BC40}" presName="parentText" presStyleLbl="node1" presStyleIdx="1" presStyleCnt="7">
        <dgm:presLayoutVars>
          <dgm:chMax val="0"/>
          <dgm:bulletEnabled val="1"/>
        </dgm:presLayoutVars>
      </dgm:prSet>
      <dgm:spPr/>
    </dgm:pt>
    <dgm:pt modelId="{4253FD13-8A50-4D75-902B-5DC541CACBE6}" type="pres">
      <dgm:prSet presAssocID="{AD3C0898-356C-4B97-B23A-D0D2B4776442}" presName="spacer" presStyleCnt="0"/>
      <dgm:spPr/>
    </dgm:pt>
    <dgm:pt modelId="{000D1AC3-1DFB-4871-B94B-51FACE009CB8}" type="pres">
      <dgm:prSet presAssocID="{02101406-B0BF-4AD6-B910-B4C4E004DB07}" presName="parentText" presStyleLbl="node1" presStyleIdx="2" presStyleCnt="7">
        <dgm:presLayoutVars>
          <dgm:chMax val="0"/>
          <dgm:bulletEnabled val="1"/>
        </dgm:presLayoutVars>
      </dgm:prSet>
      <dgm:spPr/>
    </dgm:pt>
    <dgm:pt modelId="{E7762AD6-AAE0-4664-8E4D-5A975CB7CBB5}" type="pres">
      <dgm:prSet presAssocID="{676B3CA9-B22C-477E-A5A9-4704A4539B81}" presName="spacer" presStyleCnt="0"/>
      <dgm:spPr/>
    </dgm:pt>
    <dgm:pt modelId="{A6133DC8-9232-4A35-9F95-64EEDBA91DDA}" type="pres">
      <dgm:prSet presAssocID="{5B549F35-F149-4DEC-8D0A-DACFDCE17DEC}" presName="parentText" presStyleLbl="node1" presStyleIdx="3" presStyleCnt="7">
        <dgm:presLayoutVars>
          <dgm:chMax val="0"/>
          <dgm:bulletEnabled val="1"/>
        </dgm:presLayoutVars>
      </dgm:prSet>
      <dgm:spPr/>
    </dgm:pt>
    <dgm:pt modelId="{064A69BA-D8A5-46B6-B492-1F263ACA10A6}" type="pres">
      <dgm:prSet presAssocID="{C8D3BD07-8756-4853-8337-B4C9CB5BA9F6}" presName="spacer" presStyleCnt="0"/>
      <dgm:spPr/>
    </dgm:pt>
    <dgm:pt modelId="{009E2FA8-2D16-4AAA-A992-706C0D72B1A9}" type="pres">
      <dgm:prSet presAssocID="{DAD976BF-750D-4D30-B3EF-BA3BA3127610}" presName="parentText" presStyleLbl="node1" presStyleIdx="4" presStyleCnt="7">
        <dgm:presLayoutVars>
          <dgm:chMax val="0"/>
          <dgm:bulletEnabled val="1"/>
        </dgm:presLayoutVars>
      </dgm:prSet>
      <dgm:spPr/>
    </dgm:pt>
    <dgm:pt modelId="{EDCB7383-E77F-462F-BFF8-0F561534793D}" type="pres">
      <dgm:prSet presAssocID="{CDE6925D-0E13-407E-84DF-10F4634768E1}" presName="spacer" presStyleCnt="0"/>
      <dgm:spPr/>
    </dgm:pt>
    <dgm:pt modelId="{28CC09CD-EF8E-4BFA-873C-CFB1A06B4099}" type="pres">
      <dgm:prSet presAssocID="{A7890C06-3205-4A3D-9A03-D5E9EFCCE02E}" presName="parentText" presStyleLbl="node1" presStyleIdx="5" presStyleCnt="7">
        <dgm:presLayoutVars>
          <dgm:chMax val="0"/>
          <dgm:bulletEnabled val="1"/>
        </dgm:presLayoutVars>
      </dgm:prSet>
      <dgm:spPr/>
    </dgm:pt>
    <dgm:pt modelId="{EED2769C-FB07-4C40-812E-1A4A5C07B662}" type="pres">
      <dgm:prSet presAssocID="{09E2A2C0-323B-4778-BA79-8EF449C4BC8D}" presName="spacer" presStyleCnt="0"/>
      <dgm:spPr/>
    </dgm:pt>
    <dgm:pt modelId="{353C662B-06F2-49AF-A300-506C9059B768}" type="pres">
      <dgm:prSet presAssocID="{9FD5ABD0-744F-4041-96A3-7EF09718160D}" presName="parentText" presStyleLbl="node1" presStyleIdx="6" presStyleCnt="7">
        <dgm:presLayoutVars>
          <dgm:chMax val="0"/>
          <dgm:bulletEnabled val="1"/>
        </dgm:presLayoutVars>
      </dgm:prSet>
      <dgm:spPr/>
    </dgm:pt>
  </dgm:ptLst>
  <dgm:cxnLst>
    <dgm:cxn modelId="{6F629C08-5D79-4202-A2AB-B49E72B92302}" srcId="{61A20F51-9AA7-483E-9DBC-5CFF5B9C9D17}" destId="{A8867743-6F59-4A3C-B938-BDE1FD14BC40}" srcOrd="1" destOrd="0" parTransId="{11E83811-6B02-48E1-B19F-6B7F1B52307E}" sibTransId="{AD3C0898-356C-4B97-B23A-D0D2B4776442}"/>
    <dgm:cxn modelId="{71572910-E161-4E84-BCC8-C70BE0FE4BDF}" type="presOf" srcId="{A7890C06-3205-4A3D-9A03-D5E9EFCCE02E}" destId="{28CC09CD-EF8E-4BFA-873C-CFB1A06B4099}" srcOrd="0" destOrd="0" presId="urn:microsoft.com/office/officeart/2005/8/layout/vList2"/>
    <dgm:cxn modelId="{B969382A-4A5D-445F-90EE-D0B2BF64C22E}" type="presOf" srcId="{61A20F51-9AA7-483E-9DBC-5CFF5B9C9D17}" destId="{195E16A0-58CE-4C0C-9205-E3C74DCE5C7F}" srcOrd="0" destOrd="0" presId="urn:microsoft.com/office/officeart/2005/8/layout/vList2"/>
    <dgm:cxn modelId="{E0ABEC38-34B1-421E-9676-235C6B420C90}" srcId="{61A20F51-9AA7-483E-9DBC-5CFF5B9C9D17}" destId="{DAD976BF-750D-4D30-B3EF-BA3BA3127610}" srcOrd="4" destOrd="0" parTransId="{A17A97EF-80C1-4518-9FEB-1BF7A8E088C3}" sibTransId="{CDE6925D-0E13-407E-84DF-10F4634768E1}"/>
    <dgm:cxn modelId="{EA22BD40-28B1-4B7E-9189-FE1010698925}" type="presOf" srcId="{DAD976BF-750D-4D30-B3EF-BA3BA3127610}" destId="{009E2FA8-2D16-4AAA-A992-706C0D72B1A9}" srcOrd="0" destOrd="0" presId="urn:microsoft.com/office/officeart/2005/8/layout/vList2"/>
    <dgm:cxn modelId="{4D5ECF72-4BC2-43A2-958F-4A54C334954D}" type="presOf" srcId="{02101406-B0BF-4AD6-B910-B4C4E004DB07}" destId="{000D1AC3-1DFB-4871-B94B-51FACE009CB8}" srcOrd="0" destOrd="0" presId="urn:microsoft.com/office/officeart/2005/8/layout/vList2"/>
    <dgm:cxn modelId="{02475F59-53F3-4AFB-9C3F-E697340B0AF7}" srcId="{61A20F51-9AA7-483E-9DBC-5CFF5B9C9D17}" destId="{A7890C06-3205-4A3D-9A03-D5E9EFCCE02E}" srcOrd="5" destOrd="0" parTransId="{35A49BC4-D7D3-4C6B-AE3A-ADBD6B1D1ED2}" sibTransId="{09E2A2C0-323B-4778-BA79-8EF449C4BC8D}"/>
    <dgm:cxn modelId="{B30FA07C-D1F3-476B-A63F-A16C6F32EF38}" type="presOf" srcId="{3C86078E-14A8-48F6-850F-852C6139870E}" destId="{FB29067D-58BF-4E57-8715-A96C1B764AD6}" srcOrd="0" destOrd="0" presId="urn:microsoft.com/office/officeart/2005/8/layout/vList2"/>
    <dgm:cxn modelId="{90B0D094-36A7-48D4-84F6-14E4F2BA7CD5}" srcId="{61A20F51-9AA7-483E-9DBC-5CFF5B9C9D17}" destId="{02101406-B0BF-4AD6-B910-B4C4E004DB07}" srcOrd="2" destOrd="0" parTransId="{6DC071CE-FCFA-4F2D-A6F7-FCE3B2EA6F7F}" sibTransId="{676B3CA9-B22C-477E-A5A9-4704A4539B81}"/>
    <dgm:cxn modelId="{0C037095-9C32-44EA-A285-CD96322E7549}" srcId="{61A20F51-9AA7-483E-9DBC-5CFF5B9C9D17}" destId="{9FD5ABD0-744F-4041-96A3-7EF09718160D}" srcOrd="6" destOrd="0" parTransId="{10B80336-E8C8-4395-8313-A3916901095A}" sibTransId="{F73D5115-BCE3-4DF2-87F5-9ACD4DE8F4D0}"/>
    <dgm:cxn modelId="{56F1379B-156B-4A9F-8006-4F92C6932C3C}" srcId="{61A20F51-9AA7-483E-9DBC-5CFF5B9C9D17}" destId="{3C86078E-14A8-48F6-850F-852C6139870E}" srcOrd="0" destOrd="0" parTransId="{3A0FF726-416C-4547-8DA8-AA9B1A000E54}" sibTransId="{DC7F5983-03B1-48BD-BD4D-2B776F05F7BF}"/>
    <dgm:cxn modelId="{67DC37D7-62B1-46BD-BB88-FF604D472999}" type="presOf" srcId="{A8867743-6F59-4A3C-B938-BDE1FD14BC40}" destId="{058D3663-829D-4225-ADD4-1D80DB24E7FF}" srcOrd="0" destOrd="0" presId="urn:microsoft.com/office/officeart/2005/8/layout/vList2"/>
    <dgm:cxn modelId="{BC1CDED7-E926-4967-BB6D-2602E75C24D9}" type="presOf" srcId="{5B549F35-F149-4DEC-8D0A-DACFDCE17DEC}" destId="{A6133DC8-9232-4A35-9F95-64EEDBA91DDA}" srcOrd="0" destOrd="0" presId="urn:microsoft.com/office/officeart/2005/8/layout/vList2"/>
    <dgm:cxn modelId="{5A56DBDE-0243-48F0-9C5A-79435A6D9C73}" type="presOf" srcId="{9FD5ABD0-744F-4041-96A3-7EF09718160D}" destId="{353C662B-06F2-49AF-A300-506C9059B768}" srcOrd="0" destOrd="0" presId="urn:microsoft.com/office/officeart/2005/8/layout/vList2"/>
    <dgm:cxn modelId="{151975EC-8809-4B1A-A81A-1327D37ADDDF}" srcId="{61A20F51-9AA7-483E-9DBC-5CFF5B9C9D17}" destId="{5B549F35-F149-4DEC-8D0A-DACFDCE17DEC}" srcOrd="3" destOrd="0" parTransId="{2283A742-5F00-44C0-9285-4E0BF74332A2}" sibTransId="{C8D3BD07-8756-4853-8337-B4C9CB5BA9F6}"/>
    <dgm:cxn modelId="{104133AB-79D9-4C06-AEE3-0161D3CB1BCB}" type="presParOf" srcId="{195E16A0-58CE-4C0C-9205-E3C74DCE5C7F}" destId="{FB29067D-58BF-4E57-8715-A96C1B764AD6}" srcOrd="0" destOrd="0" presId="urn:microsoft.com/office/officeart/2005/8/layout/vList2"/>
    <dgm:cxn modelId="{BD59F9C0-F974-4756-B690-4821B2DCE394}" type="presParOf" srcId="{195E16A0-58CE-4C0C-9205-E3C74DCE5C7F}" destId="{B7E071DD-0EEE-48E8-89D2-8BD961A8ABEB}" srcOrd="1" destOrd="0" presId="urn:microsoft.com/office/officeart/2005/8/layout/vList2"/>
    <dgm:cxn modelId="{652B1F73-25D8-4755-B8CE-1DF0DC981430}" type="presParOf" srcId="{195E16A0-58CE-4C0C-9205-E3C74DCE5C7F}" destId="{058D3663-829D-4225-ADD4-1D80DB24E7FF}" srcOrd="2" destOrd="0" presId="urn:microsoft.com/office/officeart/2005/8/layout/vList2"/>
    <dgm:cxn modelId="{9AFE3943-D599-44E6-B60A-9A2195C42E42}" type="presParOf" srcId="{195E16A0-58CE-4C0C-9205-E3C74DCE5C7F}" destId="{4253FD13-8A50-4D75-902B-5DC541CACBE6}" srcOrd="3" destOrd="0" presId="urn:microsoft.com/office/officeart/2005/8/layout/vList2"/>
    <dgm:cxn modelId="{AC62C350-3BC3-4F45-AB3F-16455B0F97C2}" type="presParOf" srcId="{195E16A0-58CE-4C0C-9205-E3C74DCE5C7F}" destId="{000D1AC3-1DFB-4871-B94B-51FACE009CB8}" srcOrd="4" destOrd="0" presId="urn:microsoft.com/office/officeart/2005/8/layout/vList2"/>
    <dgm:cxn modelId="{9CD2F837-A3E6-42E2-ABA8-8D9345D2202E}" type="presParOf" srcId="{195E16A0-58CE-4C0C-9205-E3C74DCE5C7F}" destId="{E7762AD6-AAE0-4664-8E4D-5A975CB7CBB5}" srcOrd="5" destOrd="0" presId="urn:microsoft.com/office/officeart/2005/8/layout/vList2"/>
    <dgm:cxn modelId="{8142B92E-FB61-4B57-81C1-88168C89C2C6}" type="presParOf" srcId="{195E16A0-58CE-4C0C-9205-E3C74DCE5C7F}" destId="{A6133DC8-9232-4A35-9F95-64EEDBA91DDA}" srcOrd="6" destOrd="0" presId="urn:microsoft.com/office/officeart/2005/8/layout/vList2"/>
    <dgm:cxn modelId="{CA9D747C-DD85-4A40-9B1E-61F70EB8D71D}" type="presParOf" srcId="{195E16A0-58CE-4C0C-9205-E3C74DCE5C7F}" destId="{064A69BA-D8A5-46B6-B492-1F263ACA10A6}" srcOrd="7" destOrd="0" presId="urn:microsoft.com/office/officeart/2005/8/layout/vList2"/>
    <dgm:cxn modelId="{3A9A9DA3-2656-4F81-B63A-6B85F6F48D92}" type="presParOf" srcId="{195E16A0-58CE-4C0C-9205-E3C74DCE5C7F}" destId="{009E2FA8-2D16-4AAA-A992-706C0D72B1A9}" srcOrd="8" destOrd="0" presId="urn:microsoft.com/office/officeart/2005/8/layout/vList2"/>
    <dgm:cxn modelId="{D93D384B-5F6D-4913-A67F-8A9C4028DB0A}" type="presParOf" srcId="{195E16A0-58CE-4C0C-9205-E3C74DCE5C7F}" destId="{EDCB7383-E77F-462F-BFF8-0F561534793D}" srcOrd="9" destOrd="0" presId="urn:microsoft.com/office/officeart/2005/8/layout/vList2"/>
    <dgm:cxn modelId="{19DB0701-82E6-439F-A0C0-C428E2AA2130}" type="presParOf" srcId="{195E16A0-58CE-4C0C-9205-E3C74DCE5C7F}" destId="{28CC09CD-EF8E-4BFA-873C-CFB1A06B4099}" srcOrd="10" destOrd="0" presId="urn:microsoft.com/office/officeart/2005/8/layout/vList2"/>
    <dgm:cxn modelId="{ACF519A3-B4A6-4474-B748-857F2ECD0A72}" type="presParOf" srcId="{195E16A0-58CE-4C0C-9205-E3C74DCE5C7F}" destId="{EED2769C-FB07-4C40-812E-1A4A5C07B662}" srcOrd="11" destOrd="0" presId="urn:microsoft.com/office/officeart/2005/8/layout/vList2"/>
    <dgm:cxn modelId="{8F75FD21-D69B-4F31-8504-B4B33A02D4A9}" type="presParOf" srcId="{195E16A0-58CE-4C0C-9205-E3C74DCE5C7F}" destId="{353C662B-06F2-49AF-A300-506C9059B76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3FF4EF-DA93-42B3-ACAE-783B5B6A5F7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0E50264-38E6-448D-B550-F060A02B3BDD}">
      <dgm:prSet/>
      <dgm:spPr/>
      <dgm:t>
        <a:bodyPr/>
        <a:lstStyle/>
        <a:p>
          <a:r>
            <a:rPr lang="en-US" b="0" i="0"/>
            <a:t>Power BI Desktop: Power BI Desktop is a Windows application used for creating interactive reports and dashboards. It allows users to connect to various data sources, transform and model the data, design visualizations, and define relationships between data tables. Power BI Desktop is primarily used by analysts and data professionals to develop robust and customized reports.</a:t>
          </a:r>
          <a:endParaRPr lang="en-IN"/>
        </a:p>
      </dgm:t>
    </dgm:pt>
    <dgm:pt modelId="{A37013D8-CED9-4C2D-9DDA-4A1836063186}" type="parTrans" cxnId="{EFAE14DA-4AF8-478A-80CD-D01C6527DC8A}">
      <dgm:prSet/>
      <dgm:spPr/>
      <dgm:t>
        <a:bodyPr/>
        <a:lstStyle/>
        <a:p>
          <a:endParaRPr lang="en-IN"/>
        </a:p>
      </dgm:t>
    </dgm:pt>
    <dgm:pt modelId="{C4CE4185-62B4-4219-B1B9-7CC0C013B0F8}" type="sibTrans" cxnId="{EFAE14DA-4AF8-478A-80CD-D01C6527DC8A}">
      <dgm:prSet/>
      <dgm:spPr/>
      <dgm:t>
        <a:bodyPr/>
        <a:lstStyle/>
        <a:p>
          <a:endParaRPr lang="en-IN"/>
        </a:p>
      </dgm:t>
    </dgm:pt>
    <dgm:pt modelId="{0D55D5D3-2E31-4BF1-A1DF-BFDCC7FCD2A3}">
      <dgm:prSet/>
      <dgm:spPr/>
      <dgm:t>
        <a:bodyPr/>
        <a:lstStyle/>
        <a:p>
          <a:r>
            <a:rPr lang="en-US" b="0" i="0"/>
            <a:t>Power BI Service (Power BI Online): Power BI Service is the cloud-based platform where reports and dashboards created in Power BI Desktop can be published and shared with others. It allows users to access and interact with reports through a web browser or the Power BI mobile apps. The Power BI Service also enables collaboration, data sharing, and managing content within workspaces.</a:t>
          </a:r>
          <a:endParaRPr lang="en-IN"/>
        </a:p>
      </dgm:t>
    </dgm:pt>
    <dgm:pt modelId="{D2960DE2-3D57-4F96-BB3F-9077381DCC39}" type="parTrans" cxnId="{2C1942F5-8142-4C6A-A61D-C1EE625B137B}">
      <dgm:prSet/>
      <dgm:spPr/>
      <dgm:t>
        <a:bodyPr/>
        <a:lstStyle/>
        <a:p>
          <a:endParaRPr lang="en-IN"/>
        </a:p>
      </dgm:t>
    </dgm:pt>
    <dgm:pt modelId="{5A7E360D-BFEE-4A0A-BC82-CCD13B231BA3}" type="sibTrans" cxnId="{2C1942F5-8142-4C6A-A61D-C1EE625B137B}">
      <dgm:prSet/>
      <dgm:spPr/>
      <dgm:t>
        <a:bodyPr/>
        <a:lstStyle/>
        <a:p>
          <a:endParaRPr lang="en-IN"/>
        </a:p>
      </dgm:t>
    </dgm:pt>
    <dgm:pt modelId="{680EE58F-FE52-4E1A-B4BC-2754B1319136}">
      <dgm:prSet/>
      <dgm:spPr/>
      <dgm:t>
        <a:bodyPr/>
        <a:lstStyle/>
        <a:p>
          <a:r>
            <a:rPr lang="en-US" b="0" i="0"/>
            <a:t>Power BI Mobile Apps: Power BI offers native mobile apps for iOS and Android devices. These apps allow users to view and interact with reports and dashboards on their smartphones and tablets. The mobile apps provide an optimized experience for on-the-go data exploration and analysis.</a:t>
          </a:r>
          <a:endParaRPr lang="en-IN"/>
        </a:p>
      </dgm:t>
    </dgm:pt>
    <dgm:pt modelId="{A8713426-BB12-47C8-8EC2-92B561588BFB}" type="parTrans" cxnId="{7ACA6BA4-1400-4514-BE48-7534C1D030A4}">
      <dgm:prSet/>
      <dgm:spPr/>
      <dgm:t>
        <a:bodyPr/>
        <a:lstStyle/>
        <a:p>
          <a:endParaRPr lang="en-IN"/>
        </a:p>
      </dgm:t>
    </dgm:pt>
    <dgm:pt modelId="{9227A193-BAB4-4A14-8F49-EE5E432AFEB7}" type="sibTrans" cxnId="{7ACA6BA4-1400-4514-BE48-7534C1D030A4}">
      <dgm:prSet/>
      <dgm:spPr/>
      <dgm:t>
        <a:bodyPr/>
        <a:lstStyle/>
        <a:p>
          <a:endParaRPr lang="en-IN"/>
        </a:p>
      </dgm:t>
    </dgm:pt>
    <dgm:pt modelId="{428A6CF8-C558-4D6C-BAB4-25DA4D91F363}">
      <dgm:prSet/>
      <dgm:spPr/>
      <dgm:t>
        <a:bodyPr/>
        <a:lstStyle/>
        <a:p>
          <a:r>
            <a:rPr lang="en-US" b="0" i="0"/>
            <a:t>Power BI Report Server: Power BI Report Server is an on-premises solution that allows organizations to host Power BI reports and dashboards within their own network. It provides a way to share and distribute Power BI content without relying on the cloud-based Power BI Service. Report Server is typically used by enterprises with strict data governance requirements or limitations on cloud usage</a:t>
          </a:r>
          <a:endParaRPr lang="en-IN"/>
        </a:p>
      </dgm:t>
    </dgm:pt>
    <dgm:pt modelId="{6576454A-9BA9-4D9B-9828-DCFD8E78DD19}" type="parTrans" cxnId="{A703172D-2001-46E8-BB80-93E595C4D6D9}">
      <dgm:prSet/>
      <dgm:spPr/>
      <dgm:t>
        <a:bodyPr/>
        <a:lstStyle/>
        <a:p>
          <a:endParaRPr lang="en-IN"/>
        </a:p>
      </dgm:t>
    </dgm:pt>
    <dgm:pt modelId="{8492C081-9AB9-4FB9-95D0-E7F5B453C965}" type="sibTrans" cxnId="{A703172D-2001-46E8-BB80-93E595C4D6D9}">
      <dgm:prSet/>
      <dgm:spPr/>
      <dgm:t>
        <a:bodyPr/>
        <a:lstStyle/>
        <a:p>
          <a:endParaRPr lang="en-IN"/>
        </a:p>
      </dgm:t>
    </dgm:pt>
    <dgm:pt modelId="{74252496-9DB1-422B-AA38-2DCAAC1E7BB2}" type="pres">
      <dgm:prSet presAssocID="{1E3FF4EF-DA93-42B3-ACAE-783B5B6A5F7C}" presName="linear" presStyleCnt="0">
        <dgm:presLayoutVars>
          <dgm:animLvl val="lvl"/>
          <dgm:resizeHandles val="exact"/>
        </dgm:presLayoutVars>
      </dgm:prSet>
      <dgm:spPr/>
    </dgm:pt>
    <dgm:pt modelId="{050DC842-5626-4B0D-8999-F482F9274E96}" type="pres">
      <dgm:prSet presAssocID="{10E50264-38E6-448D-B550-F060A02B3BDD}" presName="parentText" presStyleLbl="node1" presStyleIdx="0" presStyleCnt="4">
        <dgm:presLayoutVars>
          <dgm:chMax val="0"/>
          <dgm:bulletEnabled val="1"/>
        </dgm:presLayoutVars>
      </dgm:prSet>
      <dgm:spPr/>
    </dgm:pt>
    <dgm:pt modelId="{1EA57253-5167-48A0-B943-E35372E8F06D}" type="pres">
      <dgm:prSet presAssocID="{C4CE4185-62B4-4219-B1B9-7CC0C013B0F8}" presName="spacer" presStyleCnt="0"/>
      <dgm:spPr/>
    </dgm:pt>
    <dgm:pt modelId="{78AAB0AF-B9E3-4122-A641-F54B0ECC663D}" type="pres">
      <dgm:prSet presAssocID="{0D55D5D3-2E31-4BF1-A1DF-BFDCC7FCD2A3}" presName="parentText" presStyleLbl="node1" presStyleIdx="1" presStyleCnt="4">
        <dgm:presLayoutVars>
          <dgm:chMax val="0"/>
          <dgm:bulletEnabled val="1"/>
        </dgm:presLayoutVars>
      </dgm:prSet>
      <dgm:spPr/>
    </dgm:pt>
    <dgm:pt modelId="{67EAB57B-C9DC-47D3-82BD-5342F21F3FD4}" type="pres">
      <dgm:prSet presAssocID="{5A7E360D-BFEE-4A0A-BC82-CCD13B231BA3}" presName="spacer" presStyleCnt="0"/>
      <dgm:spPr/>
    </dgm:pt>
    <dgm:pt modelId="{958889CB-5BA9-4B51-B22C-B76772D4B1F8}" type="pres">
      <dgm:prSet presAssocID="{680EE58F-FE52-4E1A-B4BC-2754B1319136}" presName="parentText" presStyleLbl="node1" presStyleIdx="2" presStyleCnt="4">
        <dgm:presLayoutVars>
          <dgm:chMax val="0"/>
          <dgm:bulletEnabled val="1"/>
        </dgm:presLayoutVars>
      </dgm:prSet>
      <dgm:spPr/>
    </dgm:pt>
    <dgm:pt modelId="{C5D5B6D9-3DAB-4779-A942-9FBC7A42DB50}" type="pres">
      <dgm:prSet presAssocID="{9227A193-BAB4-4A14-8F49-EE5E432AFEB7}" presName="spacer" presStyleCnt="0"/>
      <dgm:spPr/>
    </dgm:pt>
    <dgm:pt modelId="{99EA81B8-1673-44DD-B71E-5F5BCA9A12ED}" type="pres">
      <dgm:prSet presAssocID="{428A6CF8-C558-4D6C-BAB4-25DA4D91F363}" presName="parentText" presStyleLbl="node1" presStyleIdx="3" presStyleCnt="4">
        <dgm:presLayoutVars>
          <dgm:chMax val="0"/>
          <dgm:bulletEnabled val="1"/>
        </dgm:presLayoutVars>
      </dgm:prSet>
      <dgm:spPr/>
    </dgm:pt>
  </dgm:ptLst>
  <dgm:cxnLst>
    <dgm:cxn modelId="{A703172D-2001-46E8-BB80-93E595C4D6D9}" srcId="{1E3FF4EF-DA93-42B3-ACAE-783B5B6A5F7C}" destId="{428A6CF8-C558-4D6C-BAB4-25DA4D91F363}" srcOrd="3" destOrd="0" parTransId="{6576454A-9BA9-4D9B-9828-DCFD8E78DD19}" sibTransId="{8492C081-9AB9-4FB9-95D0-E7F5B453C965}"/>
    <dgm:cxn modelId="{FE9DDE4C-365A-4294-B531-EE7E69589064}" type="presOf" srcId="{428A6CF8-C558-4D6C-BAB4-25DA4D91F363}" destId="{99EA81B8-1673-44DD-B71E-5F5BCA9A12ED}" srcOrd="0" destOrd="0" presId="urn:microsoft.com/office/officeart/2005/8/layout/vList2"/>
    <dgm:cxn modelId="{16D09D6D-66A0-4EA0-9300-DB22193B95B6}" type="presOf" srcId="{0D55D5D3-2E31-4BF1-A1DF-BFDCC7FCD2A3}" destId="{78AAB0AF-B9E3-4122-A641-F54B0ECC663D}" srcOrd="0" destOrd="0" presId="urn:microsoft.com/office/officeart/2005/8/layout/vList2"/>
    <dgm:cxn modelId="{11586F78-DBC6-4F7C-8CA9-BBEE1827C188}" type="presOf" srcId="{680EE58F-FE52-4E1A-B4BC-2754B1319136}" destId="{958889CB-5BA9-4B51-B22C-B76772D4B1F8}" srcOrd="0" destOrd="0" presId="urn:microsoft.com/office/officeart/2005/8/layout/vList2"/>
    <dgm:cxn modelId="{A0A03F9F-59AB-40AF-A3F1-49D611B1B9C0}" type="presOf" srcId="{1E3FF4EF-DA93-42B3-ACAE-783B5B6A5F7C}" destId="{74252496-9DB1-422B-AA38-2DCAAC1E7BB2}" srcOrd="0" destOrd="0" presId="urn:microsoft.com/office/officeart/2005/8/layout/vList2"/>
    <dgm:cxn modelId="{7ACA6BA4-1400-4514-BE48-7534C1D030A4}" srcId="{1E3FF4EF-DA93-42B3-ACAE-783B5B6A5F7C}" destId="{680EE58F-FE52-4E1A-B4BC-2754B1319136}" srcOrd="2" destOrd="0" parTransId="{A8713426-BB12-47C8-8EC2-92B561588BFB}" sibTransId="{9227A193-BAB4-4A14-8F49-EE5E432AFEB7}"/>
    <dgm:cxn modelId="{F97A15C4-67B1-4455-ADDB-FF6F1D47CB6C}" type="presOf" srcId="{10E50264-38E6-448D-B550-F060A02B3BDD}" destId="{050DC842-5626-4B0D-8999-F482F9274E96}" srcOrd="0" destOrd="0" presId="urn:microsoft.com/office/officeart/2005/8/layout/vList2"/>
    <dgm:cxn modelId="{EFAE14DA-4AF8-478A-80CD-D01C6527DC8A}" srcId="{1E3FF4EF-DA93-42B3-ACAE-783B5B6A5F7C}" destId="{10E50264-38E6-448D-B550-F060A02B3BDD}" srcOrd="0" destOrd="0" parTransId="{A37013D8-CED9-4C2D-9DDA-4A1836063186}" sibTransId="{C4CE4185-62B4-4219-B1B9-7CC0C013B0F8}"/>
    <dgm:cxn modelId="{2C1942F5-8142-4C6A-A61D-C1EE625B137B}" srcId="{1E3FF4EF-DA93-42B3-ACAE-783B5B6A5F7C}" destId="{0D55D5D3-2E31-4BF1-A1DF-BFDCC7FCD2A3}" srcOrd="1" destOrd="0" parTransId="{D2960DE2-3D57-4F96-BB3F-9077381DCC39}" sibTransId="{5A7E360D-BFEE-4A0A-BC82-CCD13B231BA3}"/>
    <dgm:cxn modelId="{08F163A1-47F3-4512-B7F3-DC99F65C53F8}" type="presParOf" srcId="{74252496-9DB1-422B-AA38-2DCAAC1E7BB2}" destId="{050DC842-5626-4B0D-8999-F482F9274E96}" srcOrd="0" destOrd="0" presId="urn:microsoft.com/office/officeart/2005/8/layout/vList2"/>
    <dgm:cxn modelId="{58B10812-A853-4423-A7DD-F332213E1A84}" type="presParOf" srcId="{74252496-9DB1-422B-AA38-2DCAAC1E7BB2}" destId="{1EA57253-5167-48A0-B943-E35372E8F06D}" srcOrd="1" destOrd="0" presId="urn:microsoft.com/office/officeart/2005/8/layout/vList2"/>
    <dgm:cxn modelId="{41855D44-2245-41DB-ADEB-F6BA61718CD8}" type="presParOf" srcId="{74252496-9DB1-422B-AA38-2DCAAC1E7BB2}" destId="{78AAB0AF-B9E3-4122-A641-F54B0ECC663D}" srcOrd="2" destOrd="0" presId="urn:microsoft.com/office/officeart/2005/8/layout/vList2"/>
    <dgm:cxn modelId="{D34374B4-308D-4CC8-97E4-F3F1F9918049}" type="presParOf" srcId="{74252496-9DB1-422B-AA38-2DCAAC1E7BB2}" destId="{67EAB57B-C9DC-47D3-82BD-5342F21F3FD4}" srcOrd="3" destOrd="0" presId="urn:microsoft.com/office/officeart/2005/8/layout/vList2"/>
    <dgm:cxn modelId="{AC213260-C39F-45D8-98B8-FFDF8EC11B3A}" type="presParOf" srcId="{74252496-9DB1-422B-AA38-2DCAAC1E7BB2}" destId="{958889CB-5BA9-4B51-B22C-B76772D4B1F8}" srcOrd="4" destOrd="0" presId="urn:microsoft.com/office/officeart/2005/8/layout/vList2"/>
    <dgm:cxn modelId="{CCC4D15E-77DD-4CBB-B245-D672F3BB28B2}" type="presParOf" srcId="{74252496-9DB1-422B-AA38-2DCAAC1E7BB2}" destId="{C5D5B6D9-3DAB-4779-A942-9FBC7A42DB50}" srcOrd="5" destOrd="0" presId="urn:microsoft.com/office/officeart/2005/8/layout/vList2"/>
    <dgm:cxn modelId="{67A49C50-2CD1-4814-9A90-19CCDC2D0697}" type="presParOf" srcId="{74252496-9DB1-422B-AA38-2DCAAC1E7BB2}" destId="{99EA81B8-1673-44DD-B71E-5F5BCA9A12E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96DDF3-3CB4-48D4-880D-46A0C6C959F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1BD2EFEC-4054-49A1-BF0C-93A15741C4FB}">
      <dgm:prSet/>
      <dgm:spPr/>
      <dgm:t>
        <a:bodyPr/>
        <a:lstStyle/>
        <a:p>
          <a:r>
            <a:rPr lang="en-US" b="0" i="0"/>
            <a:t>Power Query: Power Query is an ETL (Extract, Transform, Load) tool within Power BI that enables users to connect to various data sources, transform and clean the data, and create a data model. It helps in shaping the data for analysis and visualization in Power BI Desktop.</a:t>
          </a:r>
          <a:endParaRPr lang="en-IN"/>
        </a:p>
      </dgm:t>
    </dgm:pt>
    <dgm:pt modelId="{88D4CE4B-C8F3-4CCC-8B7D-193E4013D621}" type="parTrans" cxnId="{A5711236-7F5F-4C2D-95EA-DB50C5798B5A}">
      <dgm:prSet/>
      <dgm:spPr/>
      <dgm:t>
        <a:bodyPr/>
        <a:lstStyle/>
        <a:p>
          <a:endParaRPr lang="en-IN"/>
        </a:p>
      </dgm:t>
    </dgm:pt>
    <dgm:pt modelId="{F2CE028C-BE70-4C7F-ADD6-7AD2D413781C}" type="sibTrans" cxnId="{A5711236-7F5F-4C2D-95EA-DB50C5798B5A}">
      <dgm:prSet/>
      <dgm:spPr/>
      <dgm:t>
        <a:bodyPr/>
        <a:lstStyle/>
        <a:p>
          <a:endParaRPr lang="en-IN"/>
        </a:p>
      </dgm:t>
    </dgm:pt>
    <dgm:pt modelId="{5169E7CA-65A8-4752-8674-8DB3AEBFE25B}">
      <dgm:prSet/>
      <dgm:spPr/>
      <dgm:t>
        <a:bodyPr/>
        <a:lstStyle/>
        <a:p>
          <a:r>
            <a:rPr lang="en-US" b="0" i="0"/>
            <a:t>Power Pivot: Power Pivot is an in-memory data modeling engine that allows users to create data models, define relationships between tables, and build calculated columns and measures. It is used in Power BI Desktop and Excel to handle large datasets and perform complex calculations efficiently.</a:t>
          </a:r>
          <a:endParaRPr lang="en-IN"/>
        </a:p>
      </dgm:t>
    </dgm:pt>
    <dgm:pt modelId="{653F2E6B-87F6-4BB5-B755-3DE6D19E545E}" type="parTrans" cxnId="{1DF9CCD1-0734-4468-BA86-7D26868B27D2}">
      <dgm:prSet/>
      <dgm:spPr/>
      <dgm:t>
        <a:bodyPr/>
        <a:lstStyle/>
        <a:p>
          <a:endParaRPr lang="en-IN"/>
        </a:p>
      </dgm:t>
    </dgm:pt>
    <dgm:pt modelId="{BBEDEEF2-4AAB-4A57-BE16-7E36D4CF712E}" type="sibTrans" cxnId="{1DF9CCD1-0734-4468-BA86-7D26868B27D2}">
      <dgm:prSet/>
      <dgm:spPr/>
      <dgm:t>
        <a:bodyPr/>
        <a:lstStyle/>
        <a:p>
          <a:endParaRPr lang="en-IN"/>
        </a:p>
      </dgm:t>
    </dgm:pt>
    <dgm:pt modelId="{8FB7EBC2-382F-4C00-B9F8-D294D5EADB93}">
      <dgm:prSet/>
      <dgm:spPr/>
      <dgm:t>
        <a:bodyPr/>
        <a:lstStyle/>
        <a:p>
          <a:r>
            <a:rPr lang="en-US" b="0" i="0"/>
            <a:t>Power View: Power View is a data visualization tool that was originally introduced in Excel but is also available in Power BI. It enables users to create interactive visualizations like charts, tables, maps, and slicers for data exploration and analysis.</a:t>
          </a:r>
          <a:endParaRPr lang="en-IN"/>
        </a:p>
      </dgm:t>
    </dgm:pt>
    <dgm:pt modelId="{EED95B1B-B7B4-48A7-B6C8-6CC71E898969}" type="parTrans" cxnId="{B5F53110-B226-4AB1-987E-BD8FDE0272FD}">
      <dgm:prSet/>
      <dgm:spPr/>
      <dgm:t>
        <a:bodyPr/>
        <a:lstStyle/>
        <a:p>
          <a:endParaRPr lang="en-IN"/>
        </a:p>
      </dgm:t>
    </dgm:pt>
    <dgm:pt modelId="{BBEA56C5-0EBA-4874-A6AE-96A4B05F0DDC}" type="sibTrans" cxnId="{B5F53110-B226-4AB1-987E-BD8FDE0272FD}">
      <dgm:prSet/>
      <dgm:spPr/>
      <dgm:t>
        <a:bodyPr/>
        <a:lstStyle/>
        <a:p>
          <a:endParaRPr lang="en-IN"/>
        </a:p>
      </dgm:t>
    </dgm:pt>
    <dgm:pt modelId="{B8A873C1-63ED-460F-B05E-915A2CB67055}" type="pres">
      <dgm:prSet presAssocID="{3896DDF3-3CB4-48D4-880D-46A0C6C959F1}" presName="linear" presStyleCnt="0">
        <dgm:presLayoutVars>
          <dgm:animLvl val="lvl"/>
          <dgm:resizeHandles val="exact"/>
        </dgm:presLayoutVars>
      </dgm:prSet>
      <dgm:spPr/>
    </dgm:pt>
    <dgm:pt modelId="{B1E6F0F9-EE86-47F2-AE25-69D4A8561758}" type="pres">
      <dgm:prSet presAssocID="{1BD2EFEC-4054-49A1-BF0C-93A15741C4FB}" presName="parentText" presStyleLbl="node1" presStyleIdx="0" presStyleCnt="3">
        <dgm:presLayoutVars>
          <dgm:chMax val="0"/>
          <dgm:bulletEnabled val="1"/>
        </dgm:presLayoutVars>
      </dgm:prSet>
      <dgm:spPr/>
    </dgm:pt>
    <dgm:pt modelId="{38DF81B1-A4D9-4E3C-A1A8-EE690E6E4C63}" type="pres">
      <dgm:prSet presAssocID="{F2CE028C-BE70-4C7F-ADD6-7AD2D413781C}" presName="spacer" presStyleCnt="0"/>
      <dgm:spPr/>
    </dgm:pt>
    <dgm:pt modelId="{B4FEBF3B-68A4-4760-9BE5-B7A919A5ADBE}" type="pres">
      <dgm:prSet presAssocID="{5169E7CA-65A8-4752-8674-8DB3AEBFE25B}" presName="parentText" presStyleLbl="node1" presStyleIdx="1" presStyleCnt="3">
        <dgm:presLayoutVars>
          <dgm:chMax val="0"/>
          <dgm:bulletEnabled val="1"/>
        </dgm:presLayoutVars>
      </dgm:prSet>
      <dgm:spPr/>
    </dgm:pt>
    <dgm:pt modelId="{4132D94A-2E2F-4D22-A0F2-06784E5CF381}" type="pres">
      <dgm:prSet presAssocID="{BBEDEEF2-4AAB-4A57-BE16-7E36D4CF712E}" presName="spacer" presStyleCnt="0"/>
      <dgm:spPr/>
    </dgm:pt>
    <dgm:pt modelId="{ED4E834F-2CD5-4BB6-A998-591198E48B45}" type="pres">
      <dgm:prSet presAssocID="{8FB7EBC2-382F-4C00-B9F8-D294D5EADB93}" presName="parentText" presStyleLbl="node1" presStyleIdx="2" presStyleCnt="3">
        <dgm:presLayoutVars>
          <dgm:chMax val="0"/>
          <dgm:bulletEnabled val="1"/>
        </dgm:presLayoutVars>
      </dgm:prSet>
      <dgm:spPr/>
    </dgm:pt>
  </dgm:ptLst>
  <dgm:cxnLst>
    <dgm:cxn modelId="{B5F53110-B226-4AB1-987E-BD8FDE0272FD}" srcId="{3896DDF3-3CB4-48D4-880D-46A0C6C959F1}" destId="{8FB7EBC2-382F-4C00-B9F8-D294D5EADB93}" srcOrd="2" destOrd="0" parTransId="{EED95B1B-B7B4-48A7-B6C8-6CC71E898969}" sibTransId="{BBEA56C5-0EBA-4874-A6AE-96A4B05F0DDC}"/>
    <dgm:cxn modelId="{A5711236-7F5F-4C2D-95EA-DB50C5798B5A}" srcId="{3896DDF3-3CB4-48D4-880D-46A0C6C959F1}" destId="{1BD2EFEC-4054-49A1-BF0C-93A15741C4FB}" srcOrd="0" destOrd="0" parTransId="{88D4CE4B-C8F3-4CCC-8B7D-193E4013D621}" sibTransId="{F2CE028C-BE70-4C7F-ADD6-7AD2D413781C}"/>
    <dgm:cxn modelId="{BC947986-B92B-4F29-AE0C-D5D8F41CE965}" type="presOf" srcId="{8FB7EBC2-382F-4C00-B9F8-D294D5EADB93}" destId="{ED4E834F-2CD5-4BB6-A998-591198E48B45}" srcOrd="0" destOrd="0" presId="urn:microsoft.com/office/officeart/2005/8/layout/vList2"/>
    <dgm:cxn modelId="{1DF9CCD1-0734-4468-BA86-7D26868B27D2}" srcId="{3896DDF3-3CB4-48D4-880D-46A0C6C959F1}" destId="{5169E7CA-65A8-4752-8674-8DB3AEBFE25B}" srcOrd="1" destOrd="0" parTransId="{653F2E6B-87F6-4BB5-B755-3DE6D19E545E}" sibTransId="{BBEDEEF2-4AAB-4A57-BE16-7E36D4CF712E}"/>
    <dgm:cxn modelId="{78C51CD8-51FB-4836-8220-B2B82F018593}" type="presOf" srcId="{1BD2EFEC-4054-49A1-BF0C-93A15741C4FB}" destId="{B1E6F0F9-EE86-47F2-AE25-69D4A8561758}" srcOrd="0" destOrd="0" presId="urn:microsoft.com/office/officeart/2005/8/layout/vList2"/>
    <dgm:cxn modelId="{5622D4DB-62A9-4C0D-BD72-D2D8E24EEE53}" type="presOf" srcId="{5169E7CA-65A8-4752-8674-8DB3AEBFE25B}" destId="{B4FEBF3B-68A4-4760-9BE5-B7A919A5ADBE}" srcOrd="0" destOrd="0" presId="urn:microsoft.com/office/officeart/2005/8/layout/vList2"/>
    <dgm:cxn modelId="{D1900DEF-5074-4B1D-B2B5-220A7834E6B9}" type="presOf" srcId="{3896DDF3-3CB4-48D4-880D-46A0C6C959F1}" destId="{B8A873C1-63ED-460F-B05E-915A2CB67055}" srcOrd="0" destOrd="0" presId="urn:microsoft.com/office/officeart/2005/8/layout/vList2"/>
    <dgm:cxn modelId="{97B2DDB2-5CF8-4891-A8E3-93336F390627}" type="presParOf" srcId="{B8A873C1-63ED-460F-B05E-915A2CB67055}" destId="{B1E6F0F9-EE86-47F2-AE25-69D4A8561758}" srcOrd="0" destOrd="0" presId="urn:microsoft.com/office/officeart/2005/8/layout/vList2"/>
    <dgm:cxn modelId="{221303A2-AD9A-4CA1-BA53-9EEBD9F3F99A}" type="presParOf" srcId="{B8A873C1-63ED-460F-B05E-915A2CB67055}" destId="{38DF81B1-A4D9-4E3C-A1A8-EE690E6E4C63}" srcOrd="1" destOrd="0" presId="urn:microsoft.com/office/officeart/2005/8/layout/vList2"/>
    <dgm:cxn modelId="{BDCCCB89-63A2-420E-A06E-CCC3C3094D28}" type="presParOf" srcId="{B8A873C1-63ED-460F-B05E-915A2CB67055}" destId="{B4FEBF3B-68A4-4760-9BE5-B7A919A5ADBE}" srcOrd="2" destOrd="0" presId="urn:microsoft.com/office/officeart/2005/8/layout/vList2"/>
    <dgm:cxn modelId="{0695AFE8-1F16-4D87-A01D-6EA13FDF10D5}" type="presParOf" srcId="{B8A873C1-63ED-460F-B05E-915A2CB67055}" destId="{4132D94A-2E2F-4D22-A0F2-06784E5CF381}" srcOrd="3" destOrd="0" presId="urn:microsoft.com/office/officeart/2005/8/layout/vList2"/>
    <dgm:cxn modelId="{246288BF-DC62-4C9E-BACB-93E8AD17A3F7}" type="presParOf" srcId="{B8A873C1-63ED-460F-B05E-915A2CB67055}" destId="{ED4E834F-2CD5-4BB6-A998-591198E48B4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4E1E07-5F4D-4F06-9E4E-E838875EF39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F21CE74-28ED-4D7E-9C8D-2CADD91B58FA}">
      <dgm:prSet/>
      <dgm:spPr/>
      <dgm:t>
        <a:bodyPr/>
        <a:lstStyle/>
        <a:p>
          <a:r>
            <a:rPr lang="en-US" b="0" i="0"/>
            <a:t>In Power BI, Power Query is referred to as "Query Editor." It is a data connectivity and data transformation tool that enables users to connect to various data sources, apply data transformations, and load the data into the Power BI data model. Power Query allows users to prepare and shape data before creating reports and visualizations.</a:t>
          </a:r>
          <a:endParaRPr lang="en-IN"/>
        </a:p>
      </dgm:t>
    </dgm:pt>
    <dgm:pt modelId="{C0EC8848-F991-467E-9D91-1F952D2DD37C}" type="parTrans" cxnId="{2C636FC9-1C11-4DBA-B6DE-361234181BC9}">
      <dgm:prSet/>
      <dgm:spPr/>
      <dgm:t>
        <a:bodyPr/>
        <a:lstStyle/>
        <a:p>
          <a:endParaRPr lang="en-IN"/>
        </a:p>
      </dgm:t>
    </dgm:pt>
    <dgm:pt modelId="{17AA97CA-F1BA-4ADD-BE7F-753FD5345DA7}" type="sibTrans" cxnId="{2C636FC9-1C11-4DBA-B6DE-361234181BC9}">
      <dgm:prSet/>
      <dgm:spPr/>
      <dgm:t>
        <a:bodyPr/>
        <a:lstStyle/>
        <a:p>
          <a:endParaRPr lang="en-IN"/>
        </a:p>
      </dgm:t>
    </dgm:pt>
    <dgm:pt modelId="{167E8AEB-C2D3-49C2-B8EF-3D7DF38FDC3C}">
      <dgm:prSet/>
      <dgm:spPr/>
      <dgm:t>
        <a:bodyPr/>
        <a:lstStyle/>
        <a:p>
          <a:r>
            <a:rPr lang="en-US" b="0" i="0"/>
            <a:t>Data Connectivity: Power Query supports connections to a wide range of data sources, such as databases, spreadsheets, cloud services, web data, and more. This ensures that data from various sources can be brought together for analysis.</a:t>
          </a:r>
          <a:endParaRPr lang="en-IN"/>
        </a:p>
      </dgm:t>
    </dgm:pt>
    <dgm:pt modelId="{210A6097-584D-458C-93FD-B4217CEE62AE}" type="parTrans" cxnId="{10558158-3E17-406F-A60D-3AFE1CBB32E6}">
      <dgm:prSet/>
      <dgm:spPr/>
      <dgm:t>
        <a:bodyPr/>
        <a:lstStyle/>
        <a:p>
          <a:endParaRPr lang="en-IN"/>
        </a:p>
      </dgm:t>
    </dgm:pt>
    <dgm:pt modelId="{736559F8-FF4D-4901-878A-57C5BEBFD6D5}" type="sibTrans" cxnId="{10558158-3E17-406F-A60D-3AFE1CBB32E6}">
      <dgm:prSet/>
      <dgm:spPr/>
      <dgm:t>
        <a:bodyPr/>
        <a:lstStyle/>
        <a:p>
          <a:endParaRPr lang="en-IN"/>
        </a:p>
      </dgm:t>
    </dgm:pt>
    <dgm:pt modelId="{764FA9FE-79B6-4D40-8B35-20918AD54B68}">
      <dgm:prSet/>
      <dgm:spPr/>
      <dgm:t>
        <a:bodyPr/>
        <a:lstStyle/>
        <a:p>
          <a:r>
            <a:rPr lang="en-US" b="0" i="0"/>
            <a:t>Data Transformation: With Power Query, users can clean and transform data through a series of intuitive steps. They can filter, sort, group, pivot, and remove duplicates, among other operations, to get the data in the desired format.</a:t>
          </a:r>
          <a:endParaRPr lang="en-IN"/>
        </a:p>
      </dgm:t>
    </dgm:pt>
    <dgm:pt modelId="{8FB55A96-E4B8-49C2-80B0-69A2CDD491B2}" type="parTrans" cxnId="{8FC500F7-F7AB-44B7-882D-C2C9B36386FD}">
      <dgm:prSet/>
      <dgm:spPr/>
      <dgm:t>
        <a:bodyPr/>
        <a:lstStyle/>
        <a:p>
          <a:endParaRPr lang="en-IN"/>
        </a:p>
      </dgm:t>
    </dgm:pt>
    <dgm:pt modelId="{C875E749-6D2C-435E-B332-0566DEEA0191}" type="sibTrans" cxnId="{8FC500F7-F7AB-44B7-882D-C2C9B36386FD}">
      <dgm:prSet/>
      <dgm:spPr/>
      <dgm:t>
        <a:bodyPr/>
        <a:lstStyle/>
        <a:p>
          <a:endParaRPr lang="en-IN"/>
        </a:p>
      </dgm:t>
    </dgm:pt>
    <dgm:pt modelId="{5C34664A-4B64-4D0F-92E8-C90D1CF8385A}" type="pres">
      <dgm:prSet presAssocID="{004E1E07-5F4D-4F06-9E4E-E838875EF39F}" presName="linear" presStyleCnt="0">
        <dgm:presLayoutVars>
          <dgm:animLvl val="lvl"/>
          <dgm:resizeHandles val="exact"/>
        </dgm:presLayoutVars>
      </dgm:prSet>
      <dgm:spPr/>
    </dgm:pt>
    <dgm:pt modelId="{9471DA08-E2F1-4F5D-B49B-AC37293F6A0B}" type="pres">
      <dgm:prSet presAssocID="{8F21CE74-28ED-4D7E-9C8D-2CADD91B58FA}" presName="parentText" presStyleLbl="node1" presStyleIdx="0" presStyleCnt="3">
        <dgm:presLayoutVars>
          <dgm:chMax val="0"/>
          <dgm:bulletEnabled val="1"/>
        </dgm:presLayoutVars>
      </dgm:prSet>
      <dgm:spPr/>
    </dgm:pt>
    <dgm:pt modelId="{DF1703F1-3342-43B1-9212-407312A96D61}" type="pres">
      <dgm:prSet presAssocID="{17AA97CA-F1BA-4ADD-BE7F-753FD5345DA7}" presName="spacer" presStyleCnt="0"/>
      <dgm:spPr/>
    </dgm:pt>
    <dgm:pt modelId="{45360A06-A5DD-4F12-9494-3C97008595E6}" type="pres">
      <dgm:prSet presAssocID="{167E8AEB-C2D3-49C2-B8EF-3D7DF38FDC3C}" presName="parentText" presStyleLbl="node1" presStyleIdx="1" presStyleCnt="3">
        <dgm:presLayoutVars>
          <dgm:chMax val="0"/>
          <dgm:bulletEnabled val="1"/>
        </dgm:presLayoutVars>
      </dgm:prSet>
      <dgm:spPr/>
    </dgm:pt>
    <dgm:pt modelId="{3F36B36B-1625-4AEB-BD55-F44FCF3F8526}" type="pres">
      <dgm:prSet presAssocID="{736559F8-FF4D-4901-878A-57C5BEBFD6D5}" presName="spacer" presStyleCnt="0"/>
      <dgm:spPr/>
    </dgm:pt>
    <dgm:pt modelId="{570E96DA-A48F-4A12-B75B-F7E9838EB0AC}" type="pres">
      <dgm:prSet presAssocID="{764FA9FE-79B6-4D40-8B35-20918AD54B68}" presName="parentText" presStyleLbl="node1" presStyleIdx="2" presStyleCnt="3">
        <dgm:presLayoutVars>
          <dgm:chMax val="0"/>
          <dgm:bulletEnabled val="1"/>
        </dgm:presLayoutVars>
      </dgm:prSet>
      <dgm:spPr/>
    </dgm:pt>
  </dgm:ptLst>
  <dgm:cxnLst>
    <dgm:cxn modelId="{44483410-11F4-4B45-8881-83D55622F614}" type="presOf" srcId="{8F21CE74-28ED-4D7E-9C8D-2CADD91B58FA}" destId="{9471DA08-E2F1-4F5D-B49B-AC37293F6A0B}" srcOrd="0" destOrd="0" presId="urn:microsoft.com/office/officeart/2005/8/layout/vList2"/>
    <dgm:cxn modelId="{10558158-3E17-406F-A60D-3AFE1CBB32E6}" srcId="{004E1E07-5F4D-4F06-9E4E-E838875EF39F}" destId="{167E8AEB-C2D3-49C2-B8EF-3D7DF38FDC3C}" srcOrd="1" destOrd="0" parTransId="{210A6097-584D-458C-93FD-B4217CEE62AE}" sibTransId="{736559F8-FF4D-4901-878A-57C5BEBFD6D5}"/>
    <dgm:cxn modelId="{BBA8EFB3-BF97-460D-BF93-9CF8575C097A}" type="presOf" srcId="{004E1E07-5F4D-4F06-9E4E-E838875EF39F}" destId="{5C34664A-4B64-4D0F-92E8-C90D1CF8385A}" srcOrd="0" destOrd="0" presId="urn:microsoft.com/office/officeart/2005/8/layout/vList2"/>
    <dgm:cxn modelId="{8399AAC2-1D24-43E0-8645-2E0A32C81BC0}" type="presOf" srcId="{764FA9FE-79B6-4D40-8B35-20918AD54B68}" destId="{570E96DA-A48F-4A12-B75B-F7E9838EB0AC}" srcOrd="0" destOrd="0" presId="urn:microsoft.com/office/officeart/2005/8/layout/vList2"/>
    <dgm:cxn modelId="{2C636FC9-1C11-4DBA-B6DE-361234181BC9}" srcId="{004E1E07-5F4D-4F06-9E4E-E838875EF39F}" destId="{8F21CE74-28ED-4D7E-9C8D-2CADD91B58FA}" srcOrd="0" destOrd="0" parTransId="{C0EC8848-F991-467E-9D91-1F952D2DD37C}" sibTransId="{17AA97CA-F1BA-4ADD-BE7F-753FD5345DA7}"/>
    <dgm:cxn modelId="{AB8D08D2-6E0B-4024-AFFD-23D7E015A5A4}" type="presOf" srcId="{167E8AEB-C2D3-49C2-B8EF-3D7DF38FDC3C}" destId="{45360A06-A5DD-4F12-9494-3C97008595E6}" srcOrd="0" destOrd="0" presId="urn:microsoft.com/office/officeart/2005/8/layout/vList2"/>
    <dgm:cxn modelId="{8FC500F7-F7AB-44B7-882D-C2C9B36386FD}" srcId="{004E1E07-5F4D-4F06-9E4E-E838875EF39F}" destId="{764FA9FE-79B6-4D40-8B35-20918AD54B68}" srcOrd="2" destOrd="0" parTransId="{8FB55A96-E4B8-49C2-80B0-69A2CDD491B2}" sibTransId="{C875E749-6D2C-435E-B332-0566DEEA0191}"/>
    <dgm:cxn modelId="{E32B8838-50C5-42C4-B2E8-D7121D7D12D7}" type="presParOf" srcId="{5C34664A-4B64-4D0F-92E8-C90D1CF8385A}" destId="{9471DA08-E2F1-4F5D-B49B-AC37293F6A0B}" srcOrd="0" destOrd="0" presId="urn:microsoft.com/office/officeart/2005/8/layout/vList2"/>
    <dgm:cxn modelId="{7F1FC425-CA06-49A8-A6F4-4C3B7941C573}" type="presParOf" srcId="{5C34664A-4B64-4D0F-92E8-C90D1CF8385A}" destId="{DF1703F1-3342-43B1-9212-407312A96D61}" srcOrd="1" destOrd="0" presId="urn:microsoft.com/office/officeart/2005/8/layout/vList2"/>
    <dgm:cxn modelId="{F55D48DF-411F-417A-9F7E-40D02A207805}" type="presParOf" srcId="{5C34664A-4B64-4D0F-92E8-C90D1CF8385A}" destId="{45360A06-A5DD-4F12-9494-3C97008595E6}" srcOrd="2" destOrd="0" presId="urn:microsoft.com/office/officeart/2005/8/layout/vList2"/>
    <dgm:cxn modelId="{65A47862-7553-4DE2-8067-74E7AF680ED3}" type="presParOf" srcId="{5C34664A-4B64-4D0F-92E8-C90D1CF8385A}" destId="{3F36B36B-1625-4AEB-BD55-F44FCF3F8526}" srcOrd="3" destOrd="0" presId="urn:microsoft.com/office/officeart/2005/8/layout/vList2"/>
    <dgm:cxn modelId="{63B56902-F126-4972-B734-5EC5031F0054}" type="presParOf" srcId="{5C34664A-4B64-4D0F-92E8-C90D1CF8385A}" destId="{570E96DA-A48F-4A12-B75B-F7E9838EB0A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F44489-3DB3-423A-8CC8-3527B43CC4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ADBB428-0937-49E8-B130-2BADF7069CA5}">
      <dgm:prSet/>
      <dgm:spPr/>
      <dgm:t>
        <a:bodyPr/>
        <a:lstStyle/>
        <a:p>
          <a:r>
            <a:rPr lang="en-US" b="0" i="0"/>
            <a:t>Applied Steps: Each data transformation performed in Power Query is recorded as an "Applied Step." These steps are applied sequentially, and users can review, modify, or remove any step in the data transformation process.</a:t>
          </a:r>
          <a:endParaRPr lang="en-IN"/>
        </a:p>
      </dgm:t>
    </dgm:pt>
    <dgm:pt modelId="{69893D37-F776-4385-84E8-008716B211C4}" type="parTrans" cxnId="{A2B13115-28B3-4848-A197-7F3615D708BE}">
      <dgm:prSet/>
      <dgm:spPr/>
      <dgm:t>
        <a:bodyPr/>
        <a:lstStyle/>
        <a:p>
          <a:endParaRPr lang="en-IN"/>
        </a:p>
      </dgm:t>
    </dgm:pt>
    <dgm:pt modelId="{83320F9C-A8DA-4F88-B0DA-D9F35C1311A4}" type="sibTrans" cxnId="{A2B13115-28B3-4848-A197-7F3615D708BE}">
      <dgm:prSet/>
      <dgm:spPr/>
      <dgm:t>
        <a:bodyPr/>
        <a:lstStyle/>
        <a:p>
          <a:endParaRPr lang="en-IN"/>
        </a:p>
      </dgm:t>
    </dgm:pt>
    <dgm:pt modelId="{DE0DC9E6-B8C8-4D28-8F97-EC0EC87AEF7B}">
      <dgm:prSet/>
      <dgm:spPr/>
      <dgm:t>
        <a:bodyPr/>
        <a:lstStyle/>
        <a:p>
          <a:r>
            <a:rPr lang="en-US" b="0" i="0"/>
            <a:t>Custom Column and Measures: Users can create custom columns and measures using Power Query's formula language called "M" (also known as Power Query Formula Language). This allows for advanced calculations and data enrichment during the data preparation process.</a:t>
          </a:r>
          <a:endParaRPr lang="en-IN"/>
        </a:p>
      </dgm:t>
    </dgm:pt>
    <dgm:pt modelId="{28AAE4B7-8CBE-4CE6-A7C9-01DE78640BFC}" type="parTrans" cxnId="{2505E1FF-E21E-4EDE-A6D1-9A2AEC12EE00}">
      <dgm:prSet/>
      <dgm:spPr/>
      <dgm:t>
        <a:bodyPr/>
        <a:lstStyle/>
        <a:p>
          <a:endParaRPr lang="en-IN"/>
        </a:p>
      </dgm:t>
    </dgm:pt>
    <dgm:pt modelId="{25145DDF-F6CD-4B40-B8CD-B84A0B38BCD5}" type="sibTrans" cxnId="{2505E1FF-E21E-4EDE-A6D1-9A2AEC12EE00}">
      <dgm:prSet/>
      <dgm:spPr/>
      <dgm:t>
        <a:bodyPr/>
        <a:lstStyle/>
        <a:p>
          <a:endParaRPr lang="en-IN"/>
        </a:p>
      </dgm:t>
    </dgm:pt>
    <dgm:pt modelId="{5BC3ABF4-F3DB-4F65-BE32-5D2F7D1CBEB1}">
      <dgm:prSet/>
      <dgm:spPr/>
      <dgm:t>
        <a:bodyPr/>
        <a:lstStyle/>
        <a:p>
          <a:r>
            <a:rPr lang="en-US" b="0" i="0"/>
            <a:t>Data Profile: Power Query provides data profiling capabilities to gain insights into the data structure and quality, such as data distribution, data types, and data quality issues.</a:t>
          </a:r>
          <a:endParaRPr lang="en-IN"/>
        </a:p>
      </dgm:t>
    </dgm:pt>
    <dgm:pt modelId="{9AFE0814-ED21-4FE6-83AA-1FBBB1EDF467}" type="parTrans" cxnId="{3133ED97-AD1E-4173-8E7C-BA062B03AF33}">
      <dgm:prSet/>
      <dgm:spPr/>
      <dgm:t>
        <a:bodyPr/>
        <a:lstStyle/>
        <a:p>
          <a:endParaRPr lang="en-IN"/>
        </a:p>
      </dgm:t>
    </dgm:pt>
    <dgm:pt modelId="{D1DF6779-F55C-480B-B67D-F76D00335E25}" type="sibTrans" cxnId="{3133ED97-AD1E-4173-8E7C-BA062B03AF33}">
      <dgm:prSet/>
      <dgm:spPr/>
      <dgm:t>
        <a:bodyPr/>
        <a:lstStyle/>
        <a:p>
          <a:endParaRPr lang="en-IN"/>
        </a:p>
      </dgm:t>
    </dgm:pt>
    <dgm:pt modelId="{6AF68CBB-75D3-4E4F-B4D7-6CA141DEC120}">
      <dgm:prSet/>
      <dgm:spPr/>
      <dgm:t>
        <a:bodyPr/>
        <a:lstStyle/>
        <a:p>
          <a:r>
            <a:rPr lang="en-US" b="0" i="0"/>
            <a:t>Data Source Settings: Power Query allows users to configure data source settings, including privacy levels, credentials, and data refresh options, to ensure secure and up-to-date data access.</a:t>
          </a:r>
          <a:endParaRPr lang="en-IN"/>
        </a:p>
      </dgm:t>
    </dgm:pt>
    <dgm:pt modelId="{ABE8AAB4-1C45-418D-881A-B1CB73472335}" type="parTrans" cxnId="{3B0592CE-8D0C-4D60-AF19-18DC09318D01}">
      <dgm:prSet/>
      <dgm:spPr/>
      <dgm:t>
        <a:bodyPr/>
        <a:lstStyle/>
        <a:p>
          <a:endParaRPr lang="en-IN"/>
        </a:p>
      </dgm:t>
    </dgm:pt>
    <dgm:pt modelId="{5781E615-BE2E-40F5-B645-4C94B359EAFB}" type="sibTrans" cxnId="{3B0592CE-8D0C-4D60-AF19-18DC09318D01}">
      <dgm:prSet/>
      <dgm:spPr/>
      <dgm:t>
        <a:bodyPr/>
        <a:lstStyle/>
        <a:p>
          <a:endParaRPr lang="en-IN"/>
        </a:p>
      </dgm:t>
    </dgm:pt>
    <dgm:pt modelId="{06463AAB-25AF-4666-ACAE-9913D325707F}" type="pres">
      <dgm:prSet presAssocID="{1AF44489-3DB3-423A-8CC8-3527B43CC483}" presName="linear" presStyleCnt="0">
        <dgm:presLayoutVars>
          <dgm:animLvl val="lvl"/>
          <dgm:resizeHandles val="exact"/>
        </dgm:presLayoutVars>
      </dgm:prSet>
      <dgm:spPr/>
    </dgm:pt>
    <dgm:pt modelId="{2D309298-E23E-4130-91DF-7915DBF8673C}" type="pres">
      <dgm:prSet presAssocID="{8ADBB428-0937-49E8-B130-2BADF7069CA5}" presName="parentText" presStyleLbl="node1" presStyleIdx="0" presStyleCnt="4">
        <dgm:presLayoutVars>
          <dgm:chMax val="0"/>
          <dgm:bulletEnabled val="1"/>
        </dgm:presLayoutVars>
      </dgm:prSet>
      <dgm:spPr/>
    </dgm:pt>
    <dgm:pt modelId="{D841C681-B7CB-40ED-A025-320D7502209A}" type="pres">
      <dgm:prSet presAssocID="{83320F9C-A8DA-4F88-B0DA-D9F35C1311A4}" presName="spacer" presStyleCnt="0"/>
      <dgm:spPr/>
    </dgm:pt>
    <dgm:pt modelId="{69244519-06A8-40DC-9424-6CB38E7AD880}" type="pres">
      <dgm:prSet presAssocID="{DE0DC9E6-B8C8-4D28-8F97-EC0EC87AEF7B}" presName="parentText" presStyleLbl="node1" presStyleIdx="1" presStyleCnt="4">
        <dgm:presLayoutVars>
          <dgm:chMax val="0"/>
          <dgm:bulletEnabled val="1"/>
        </dgm:presLayoutVars>
      </dgm:prSet>
      <dgm:spPr/>
    </dgm:pt>
    <dgm:pt modelId="{EE100641-9AE5-402D-A0FC-5C1B13F5DD4C}" type="pres">
      <dgm:prSet presAssocID="{25145DDF-F6CD-4B40-B8CD-B84A0B38BCD5}" presName="spacer" presStyleCnt="0"/>
      <dgm:spPr/>
    </dgm:pt>
    <dgm:pt modelId="{A5DD12B8-82F7-4708-9A6C-55AC1E063858}" type="pres">
      <dgm:prSet presAssocID="{5BC3ABF4-F3DB-4F65-BE32-5D2F7D1CBEB1}" presName="parentText" presStyleLbl="node1" presStyleIdx="2" presStyleCnt="4">
        <dgm:presLayoutVars>
          <dgm:chMax val="0"/>
          <dgm:bulletEnabled val="1"/>
        </dgm:presLayoutVars>
      </dgm:prSet>
      <dgm:spPr/>
    </dgm:pt>
    <dgm:pt modelId="{1648D2BC-842B-4D34-8632-9D7E12E605EB}" type="pres">
      <dgm:prSet presAssocID="{D1DF6779-F55C-480B-B67D-F76D00335E25}" presName="spacer" presStyleCnt="0"/>
      <dgm:spPr/>
    </dgm:pt>
    <dgm:pt modelId="{615A24B0-61A6-4555-B2B1-BEB4DA139606}" type="pres">
      <dgm:prSet presAssocID="{6AF68CBB-75D3-4E4F-B4D7-6CA141DEC120}" presName="parentText" presStyleLbl="node1" presStyleIdx="3" presStyleCnt="4">
        <dgm:presLayoutVars>
          <dgm:chMax val="0"/>
          <dgm:bulletEnabled val="1"/>
        </dgm:presLayoutVars>
      </dgm:prSet>
      <dgm:spPr/>
    </dgm:pt>
  </dgm:ptLst>
  <dgm:cxnLst>
    <dgm:cxn modelId="{34DDF007-CE3A-42C2-8D36-B9FFF537CFA8}" type="presOf" srcId="{6AF68CBB-75D3-4E4F-B4D7-6CA141DEC120}" destId="{615A24B0-61A6-4555-B2B1-BEB4DA139606}" srcOrd="0" destOrd="0" presId="urn:microsoft.com/office/officeart/2005/8/layout/vList2"/>
    <dgm:cxn modelId="{A2B13115-28B3-4848-A197-7F3615D708BE}" srcId="{1AF44489-3DB3-423A-8CC8-3527B43CC483}" destId="{8ADBB428-0937-49E8-B130-2BADF7069CA5}" srcOrd="0" destOrd="0" parTransId="{69893D37-F776-4385-84E8-008716B211C4}" sibTransId="{83320F9C-A8DA-4F88-B0DA-D9F35C1311A4}"/>
    <dgm:cxn modelId="{3A29B71A-C731-428E-BA3E-E84FCD2CC99A}" type="presOf" srcId="{5BC3ABF4-F3DB-4F65-BE32-5D2F7D1CBEB1}" destId="{A5DD12B8-82F7-4708-9A6C-55AC1E063858}" srcOrd="0" destOrd="0" presId="urn:microsoft.com/office/officeart/2005/8/layout/vList2"/>
    <dgm:cxn modelId="{5A267F87-E034-4942-805C-74A96C99BD40}" type="presOf" srcId="{8ADBB428-0937-49E8-B130-2BADF7069CA5}" destId="{2D309298-E23E-4130-91DF-7915DBF8673C}" srcOrd="0" destOrd="0" presId="urn:microsoft.com/office/officeart/2005/8/layout/vList2"/>
    <dgm:cxn modelId="{3133ED97-AD1E-4173-8E7C-BA062B03AF33}" srcId="{1AF44489-3DB3-423A-8CC8-3527B43CC483}" destId="{5BC3ABF4-F3DB-4F65-BE32-5D2F7D1CBEB1}" srcOrd="2" destOrd="0" parTransId="{9AFE0814-ED21-4FE6-83AA-1FBBB1EDF467}" sibTransId="{D1DF6779-F55C-480B-B67D-F76D00335E25}"/>
    <dgm:cxn modelId="{A31505BF-6FEC-4BC8-BAF2-8298C46AE6C5}" type="presOf" srcId="{1AF44489-3DB3-423A-8CC8-3527B43CC483}" destId="{06463AAB-25AF-4666-ACAE-9913D325707F}" srcOrd="0" destOrd="0" presId="urn:microsoft.com/office/officeart/2005/8/layout/vList2"/>
    <dgm:cxn modelId="{3B0592CE-8D0C-4D60-AF19-18DC09318D01}" srcId="{1AF44489-3DB3-423A-8CC8-3527B43CC483}" destId="{6AF68CBB-75D3-4E4F-B4D7-6CA141DEC120}" srcOrd="3" destOrd="0" parTransId="{ABE8AAB4-1C45-418D-881A-B1CB73472335}" sibTransId="{5781E615-BE2E-40F5-B645-4C94B359EAFB}"/>
    <dgm:cxn modelId="{8DC212D3-2BF4-48A4-ABEA-A9104651950E}" type="presOf" srcId="{DE0DC9E6-B8C8-4D28-8F97-EC0EC87AEF7B}" destId="{69244519-06A8-40DC-9424-6CB38E7AD880}" srcOrd="0" destOrd="0" presId="urn:microsoft.com/office/officeart/2005/8/layout/vList2"/>
    <dgm:cxn modelId="{2505E1FF-E21E-4EDE-A6D1-9A2AEC12EE00}" srcId="{1AF44489-3DB3-423A-8CC8-3527B43CC483}" destId="{DE0DC9E6-B8C8-4D28-8F97-EC0EC87AEF7B}" srcOrd="1" destOrd="0" parTransId="{28AAE4B7-8CBE-4CE6-A7C9-01DE78640BFC}" sibTransId="{25145DDF-F6CD-4B40-B8CD-B84A0B38BCD5}"/>
    <dgm:cxn modelId="{C7B3819F-15C0-42AF-9EB9-F8E10743D450}" type="presParOf" srcId="{06463AAB-25AF-4666-ACAE-9913D325707F}" destId="{2D309298-E23E-4130-91DF-7915DBF8673C}" srcOrd="0" destOrd="0" presId="urn:microsoft.com/office/officeart/2005/8/layout/vList2"/>
    <dgm:cxn modelId="{732F133D-6D0F-4062-8084-8CEE5F687921}" type="presParOf" srcId="{06463AAB-25AF-4666-ACAE-9913D325707F}" destId="{D841C681-B7CB-40ED-A025-320D7502209A}" srcOrd="1" destOrd="0" presId="urn:microsoft.com/office/officeart/2005/8/layout/vList2"/>
    <dgm:cxn modelId="{5CDAA8E6-7691-4E6C-9BFD-ABAC8AF97F5A}" type="presParOf" srcId="{06463AAB-25AF-4666-ACAE-9913D325707F}" destId="{69244519-06A8-40DC-9424-6CB38E7AD880}" srcOrd="2" destOrd="0" presId="urn:microsoft.com/office/officeart/2005/8/layout/vList2"/>
    <dgm:cxn modelId="{AA1A0645-0DBD-493A-9BFA-6CEA7C4517A0}" type="presParOf" srcId="{06463AAB-25AF-4666-ACAE-9913D325707F}" destId="{EE100641-9AE5-402D-A0FC-5C1B13F5DD4C}" srcOrd="3" destOrd="0" presId="urn:microsoft.com/office/officeart/2005/8/layout/vList2"/>
    <dgm:cxn modelId="{225D2858-4451-4D29-A0FF-EDFDE6FE3B47}" type="presParOf" srcId="{06463AAB-25AF-4666-ACAE-9913D325707F}" destId="{A5DD12B8-82F7-4708-9A6C-55AC1E063858}" srcOrd="4" destOrd="0" presId="urn:microsoft.com/office/officeart/2005/8/layout/vList2"/>
    <dgm:cxn modelId="{9B8E07D4-6E09-455C-907A-7FB6C3FE19E9}" type="presParOf" srcId="{06463AAB-25AF-4666-ACAE-9913D325707F}" destId="{1648D2BC-842B-4D34-8632-9D7E12E605EB}" srcOrd="5" destOrd="0" presId="urn:microsoft.com/office/officeart/2005/8/layout/vList2"/>
    <dgm:cxn modelId="{9A531928-4250-4923-8DAD-A61774E9A20F}" type="presParOf" srcId="{06463AAB-25AF-4666-ACAE-9913D325707F}" destId="{615A24B0-61A6-4555-B2B1-BEB4DA13960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74E38BA-90DA-449C-B3F2-EBA21F1FB40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AE42CB7D-BA9A-489E-A847-0E9FE1F61CA8}">
      <dgm:prSet/>
      <dgm:spPr/>
      <dgm:t>
        <a:bodyPr/>
        <a:lstStyle/>
        <a:p>
          <a:r>
            <a:rPr lang="en-US" b="0" i="0"/>
            <a:t>In Power BI, Power Pivot is an in-memory data modeling engine that allows users to create data models, establish relationships between tables, and perform advanced calculations using Data Analysis Expressions (DAX). Power Pivot enables users to work with large datasets efficiently and build complex analytical solutions.</a:t>
          </a:r>
          <a:endParaRPr lang="en-IN"/>
        </a:p>
      </dgm:t>
    </dgm:pt>
    <dgm:pt modelId="{9022F89C-1F82-4AEC-AB08-D6B92158F2E4}" type="parTrans" cxnId="{7098CF86-A33A-4E28-A8C9-D69EA9D0E388}">
      <dgm:prSet/>
      <dgm:spPr/>
      <dgm:t>
        <a:bodyPr/>
        <a:lstStyle/>
        <a:p>
          <a:endParaRPr lang="en-IN"/>
        </a:p>
      </dgm:t>
    </dgm:pt>
    <dgm:pt modelId="{1689049F-A375-4C83-9CD3-4C8618359EE9}" type="sibTrans" cxnId="{7098CF86-A33A-4E28-A8C9-D69EA9D0E388}">
      <dgm:prSet/>
      <dgm:spPr/>
      <dgm:t>
        <a:bodyPr/>
        <a:lstStyle/>
        <a:p>
          <a:endParaRPr lang="en-IN"/>
        </a:p>
      </dgm:t>
    </dgm:pt>
    <dgm:pt modelId="{DD98535C-9C6E-4FBB-BB9D-FD9E620625BA}">
      <dgm:prSet/>
      <dgm:spPr/>
      <dgm:t>
        <a:bodyPr/>
        <a:lstStyle/>
        <a:p>
          <a:r>
            <a:rPr lang="en-US" b="0" i="0" dirty="0"/>
            <a:t>Data Modeling: Power Pivot allows users to create data models by importing data from various sources via Power Query or by directly connecting to existing data models. Users can define relationships between tables to establish the logical connections between different datasets.</a:t>
          </a:r>
          <a:endParaRPr lang="en-IN" dirty="0"/>
        </a:p>
      </dgm:t>
    </dgm:pt>
    <dgm:pt modelId="{AC06E3A5-813B-4FC0-85B6-EEF56ED870A2}" type="parTrans" cxnId="{5FFEB02C-4C86-4F36-B4A7-CCF202195CAF}">
      <dgm:prSet/>
      <dgm:spPr/>
      <dgm:t>
        <a:bodyPr/>
        <a:lstStyle/>
        <a:p>
          <a:endParaRPr lang="en-IN"/>
        </a:p>
      </dgm:t>
    </dgm:pt>
    <dgm:pt modelId="{C042A169-4774-4555-B8A9-E58A0161C306}" type="sibTrans" cxnId="{5FFEB02C-4C86-4F36-B4A7-CCF202195CAF}">
      <dgm:prSet/>
      <dgm:spPr/>
      <dgm:t>
        <a:bodyPr/>
        <a:lstStyle/>
        <a:p>
          <a:endParaRPr lang="en-IN"/>
        </a:p>
      </dgm:t>
    </dgm:pt>
    <dgm:pt modelId="{56C0D926-656E-430E-8805-74C03F70C81B}">
      <dgm:prSet/>
      <dgm:spPr/>
      <dgm:t>
        <a:bodyPr/>
        <a:lstStyle/>
        <a:p>
          <a:r>
            <a:rPr lang="en-US" b="0" i="0"/>
            <a:t>In-Memory Technology: Power Pivot utilizes an in-memory engine, meaning that data is loaded into the computer's memory for faster access and processing. This allows for quick analysis and reporting even with large datasets.</a:t>
          </a:r>
          <a:endParaRPr lang="en-IN"/>
        </a:p>
      </dgm:t>
    </dgm:pt>
    <dgm:pt modelId="{FE0A1C33-96E8-4AC1-A276-FA16BAAC82C3}" type="parTrans" cxnId="{1249B5DA-C171-41DA-A57D-E0934E42F2A0}">
      <dgm:prSet/>
      <dgm:spPr/>
      <dgm:t>
        <a:bodyPr/>
        <a:lstStyle/>
        <a:p>
          <a:endParaRPr lang="en-IN"/>
        </a:p>
      </dgm:t>
    </dgm:pt>
    <dgm:pt modelId="{063A8437-9F20-4A36-A2B6-B34921FBCF97}" type="sibTrans" cxnId="{1249B5DA-C171-41DA-A57D-E0934E42F2A0}">
      <dgm:prSet/>
      <dgm:spPr/>
      <dgm:t>
        <a:bodyPr/>
        <a:lstStyle/>
        <a:p>
          <a:endParaRPr lang="en-IN"/>
        </a:p>
      </dgm:t>
    </dgm:pt>
    <dgm:pt modelId="{25A44E10-E1D2-4760-B716-2845D6324C8F}">
      <dgm:prSet/>
      <dgm:spPr/>
      <dgm:t>
        <a:bodyPr/>
        <a:lstStyle/>
        <a:p>
          <a:r>
            <a:rPr lang="en-US" b="0" i="0"/>
            <a:t>Relationships: Power Pivot enables users to define relationships between tables based on related fields, such as primary keys and foreign keys. These relationships form the foundation for building accurate and efficient data models.</a:t>
          </a:r>
          <a:endParaRPr lang="en-IN"/>
        </a:p>
      </dgm:t>
    </dgm:pt>
    <dgm:pt modelId="{9296CAA3-1ED5-4A1A-BDFF-62754B140590}" type="parTrans" cxnId="{AAE1D21B-0600-45DE-88FD-2AF0B625C8AC}">
      <dgm:prSet/>
      <dgm:spPr/>
      <dgm:t>
        <a:bodyPr/>
        <a:lstStyle/>
        <a:p>
          <a:endParaRPr lang="en-IN"/>
        </a:p>
      </dgm:t>
    </dgm:pt>
    <dgm:pt modelId="{7B983E6C-D346-4117-8D2F-075A2C3CFD4D}" type="sibTrans" cxnId="{AAE1D21B-0600-45DE-88FD-2AF0B625C8AC}">
      <dgm:prSet/>
      <dgm:spPr/>
      <dgm:t>
        <a:bodyPr/>
        <a:lstStyle/>
        <a:p>
          <a:endParaRPr lang="en-IN"/>
        </a:p>
      </dgm:t>
    </dgm:pt>
    <dgm:pt modelId="{C57E5FEC-395E-406C-8A73-4950825BED8E}" type="pres">
      <dgm:prSet presAssocID="{974E38BA-90DA-449C-B3F2-EBA21F1FB407}" presName="linear" presStyleCnt="0">
        <dgm:presLayoutVars>
          <dgm:animLvl val="lvl"/>
          <dgm:resizeHandles val="exact"/>
        </dgm:presLayoutVars>
      </dgm:prSet>
      <dgm:spPr/>
    </dgm:pt>
    <dgm:pt modelId="{19A1CD36-A45E-4E61-B2D4-36FBF2F9FFCA}" type="pres">
      <dgm:prSet presAssocID="{AE42CB7D-BA9A-489E-A847-0E9FE1F61CA8}" presName="parentText" presStyleLbl="node1" presStyleIdx="0" presStyleCnt="4">
        <dgm:presLayoutVars>
          <dgm:chMax val="0"/>
          <dgm:bulletEnabled val="1"/>
        </dgm:presLayoutVars>
      </dgm:prSet>
      <dgm:spPr/>
    </dgm:pt>
    <dgm:pt modelId="{2E1B94A0-585D-4B24-8501-931A855BE290}" type="pres">
      <dgm:prSet presAssocID="{1689049F-A375-4C83-9CD3-4C8618359EE9}" presName="spacer" presStyleCnt="0"/>
      <dgm:spPr/>
    </dgm:pt>
    <dgm:pt modelId="{4E0F7A27-69F5-4662-8CC8-10C1730898AD}" type="pres">
      <dgm:prSet presAssocID="{DD98535C-9C6E-4FBB-BB9D-FD9E620625BA}" presName="parentText" presStyleLbl="node1" presStyleIdx="1" presStyleCnt="4">
        <dgm:presLayoutVars>
          <dgm:chMax val="0"/>
          <dgm:bulletEnabled val="1"/>
        </dgm:presLayoutVars>
      </dgm:prSet>
      <dgm:spPr/>
    </dgm:pt>
    <dgm:pt modelId="{DEF06AE7-A5C8-4FF9-81FB-6560A274F9A9}" type="pres">
      <dgm:prSet presAssocID="{C042A169-4774-4555-B8A9-E58A0161C306}" presName="spacer" presStyleCnt="0"/>
      <dgm:spPr/>
    </dgm:pt>
    <dgm:pt modelId="{B9D4661C-EBE7-4825-AC69-63F46F9D8C76}" type="pres">
      <dgm:prSet presAssocID="{56C0D926-656E-430E-8805-74C03F70C81B}" presName="parentText" presStyleLbl="node1" presStyleIdx="2" presStyleCnt="4">
        <dgm:presLayoutVars>
          <dgm:chMax val="0"/>
          <dgm:bulletEnabled val="1"/>
        </dgm:presLayoutVars>
      </dgm:prSet>
      <dgm:spPr/>
    </dgm:pt>
    <dgm:pt modelId="{7C8DEFED-36AD-45BE-8999-922A07B75953}" type="pres">
      <dgm:prSet presAssocID="{063A8437-9F20-4A36-A2B6-B34921FBCF97}" presName="spacer" presStyleCnt="0"/>
      <dgm:spPr/>
    </dgm:pt>
    <dgm:pt modelId="{117853BF-2C00-43B9-A9F8-28B1FA2E6E2F}" type="pres">
      <dgm:prSet presAssocID="{25A44E10-E1D2-4760-B716-2845D6324C8F}" presName="parentText" presStyleLbl="node1" presStyleIdx="3" presStyleCnt="4">
        <dgm:presLayoutVars>
          <dgm:chMax val="0"/>
          <dgm:bulletEnabled val="1"/>
        </dgm:presLayoutVars>
      </dgm:prSet>
      <dgm:spPr/>
    </dgm:pt>
  </dgm:ptLst>
  <dgm:cxnLst>
    <dgm:cxn modelId="{AAE1D21B-0600-45DE-88FD-2AF0B625C8AC}" srcId="{974E38BA-90DA-449C-B3F2-EBA21F1FB407}" destId="{25A44E10-E1D2-4760-B716-2845D6324C8F}" srcOrd="3" destOrd="0" parTransId="{9296CAA3-1ED5-4A1A-BDFF-62754B140590}" sibTransId="{7B983E6C-D346-4117-8D2F-075A2C3CFD4D}"/>
    <dgm:cxn modelId="{5FFEB02C-4C86-4F36-B4A7-CCF202195CAF}" srcId="{974E38BA-90DA-449C-B3F2-EBA21F1FB407}" destId="{DD98535C-9C6E-4FBB-BB9D-FD9E620625BA}" srcOrd="1" destOrd="0" parTransId="{AC06E3A5-813B-4FC0-85B6-EEF56ED870A2}" sibTransId="{C042A169-4774-4555-B8A9-E58A0161C306}"/>
    <dgm:cxn modelId="{AC547D60-012D-4E28-978C-B53381E34F32}" type="presOf" srcId="{25A44E10-E1D2-4760-B716-2845D6324C8F}" destId="{117853BF-2C00-43B9-A9F8-28B1FA2E6E2F}" srcOrd="0" destOrd="0" presId="urn:microsoft.com/office/officeart/2005/8/layout/vList2"/>
    <dgm:cxn modelId="{F7326084-2255-48BC-8A15-D60C212C2189}" type="presOf" srcId="{AE42CB7D-BA9A-489E-A847-0E9FE1F61CA8}" destId="{19A1CD36-A45E-4E61-B2D4-36FBF2F9FFCA}" srcOrd="0" destOrd="0" presId="urn:microsoft.com/office/officeart/2005/8/layout/vList2"/>
    <dgm:cxn modelId="{7098CF86-A33A-4E28-A8C9-D69EA9D0E388}" srcId="{974E38BA-90DA-449C-B3F2-EBA21F1FB407}" destId="{AE42CB7D-BA9A-489E-A847-0E9FE1F61CA8}" srcOrd="0" destOrd="0" parTransId="{9022F89C-1F82-4AEC-AB08-D6B92158F2E4}" sibTransId="{1689049F-A375-4C83-9CD3-4C8618359EE9}"/>
    <dgm:cxn modelId="{C7144FB4-D224-4871-B7D0-F42A2426CF2D}" type="presOf" srcId="{DD98535C-9C6E-4FBB-BB9D-FD9E620625BA}" destId="{4E0F7A27-69F5-4662-8CC8-10C1730898AD}" srcOrd="0" destOrd="0" presId="urn:microsoft.com/office/officeart/2005/8/layout/vList2"/>
    <dgm:cxn modelId="{DB022FC0-BEB2-4834-B599-F18F80E14892}" type="presOf" srcId="{56C0D926-656E-430E-8805-74C03F70C81B}" destId="{B9D4661C-EBE7-4825-AC69-63F46F9D8C76}" srcOrd="0" destOrd="0" presId="urn:microsoft.com/office/officeart/2005/8/layout/vList2"/>
    <dgm:cxn modelId="{75AFCDD0-F258-4914-B03C-F693F58A63EE}" type="presOf" srcId="{974E38BA-90DA-449C-B3F2-EBA21F1FB407}" destId="{C57E5FEC-395E-406C-8A73-4950825BED8E}" srcOrd="0" destOrd="0" presId="urn:microsoft.com/office/officeart/2005/8/layout/vList2"/>
    <dgm:cxn modelId="{1249B5DA-C171-41DA-A57D-E0934E42F2A0}" srcId="{974E38BA-90DA-449C-B3F2-EBA21F1FB407}" destId="{56C0D926-656E-430E-8805-74C03F70C81B}" srcOrd="2" destOrd="0" parTransId="{FE0A1C33-96E8-4AC1-A276-FA16BAAC82C3}" sibTransId="{063A8437-9F20-4A36-A2B6-B34921FBCF97}"/>
    <dgm:cxn modelId="{D719726A-19A5-4121-B69C-D178E47E91A7}" type="presParOf" srcId="{C57E5FEC-395E-406C-8A73-4950825BED8E}" destId="{19A1CD36-A45E-4E61-B2D4-36FBF2F9FFCA}" srcOrd="0" destOrd="0" presId="urn:microsoft.com/office/officeart/2005/8/layout/vList2"/>
    <dgm:cxn modelId="{D8CA6E73-30BC-4FF6-94E9-3E0E8BB3DBA6}" type="presParOf" srcId="{C57E5FEC-395E-406C-8A73-4950825BED8E}" destId="{2E1B94A0-585D-4B24-8501-931A855BE290}" srcOrd="1" destOrd="0" presId="urn:microsoft.com/office/officeart/2005/8/layout/vList2"/>
    <dgm:cxn modelId="{C331B59B-AC00-4C07-B19D-C7E6E88B9839}" type="presParOf" srcId="{C57E5FEC-395E-406C-8A73-4950825BED8E}" destId="{4E0F7A27-69F5-4662-8CC8-10C1730898AD}" srcOrd="2" destOrd="0" presId="urn:microsoft.com/office/officeart/2005/8/layout/vList2"/>
    <dgm:cxn modelId="{67A7B228-EE3F-4E54-BD95-57E4FAF480B1}" type="presParOf" srcId="{C57E5FEC-395E-406C-8A73-4950825BED8E}" destId="{DEF06AE7-A5C8-4FF9-81FB-6560A274F9A9}" srcOrd="3" destOrd="0" presId="urn:microsoft.com/office/officeart/2005/8/layout/vList2"/>
    <dgm:cxn modelId="{C4A04264-7792-4FB2-85EA-B0169CF59A21}" type="presParOf" srcId="{C57E5FEC-395E-406C-8A73-4950825BED8E}" destId="{B9D4661C-EBE7-4825-AC69-63F46F9D8C76}" srcOrd="4" destOrd="0" presId="urn:microsoft.com/office/officeart/2005/8/layout/vList2"/>
    <dgm:cxn modelId="{462BE72C-16D6-48B1-8561-44975C7C9630}" type="presParOf" srcId="{C57E5FEC-395E-406C-8A73-4950825BED8E}" destId="{7C8DEFED-36AD-45BE-8999-922A07B75953}" srcOrd="5" destOrd="0" presId="urn:microsoft.com/office/officeart/2005/8/layout/vList2"/>
    <dgm:cxn modelId="{3FE26002-1780-43C5-8E3F-A50C93BD3C1A}" type="presParOf" srcId="{C57E5FEC-395E-406C-8A73-4950825BED8E}" destId="{117853BF-2C00-43B9-A9F8-28B1FA2E6E2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5235C0-732F-4F68-BDC6-FD8E1AFA690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BFB6AA66-F731-45D9-8426-502715BF3991}">
      <dgm:prSet/>
      <dgm:spPr/>
      <dgm:t>
        <a:bodyPr/>
        <a:lstStyle/>
        <a:p>
          <a:r>
            <a:rPr lang="en-US" b="0" i="0"/>
            <a:t>Data Analysis Expressions (DAX): DAX is a powerful formula language used in Power Pivot for creating custom calculations, measures, and calculated columns. DAX functions allow users to perform calculations based on row context, filter context, and relationships between tables.</a:t>
          </a:r>
          <a:endParaRPr lang="en-IN"/>
        </a:p>
      </dgm:t>
    </dgm:pt>
    <dgm:pt modelId="{54710ABD-48E8-4EDE-AA05-FFAD463FE5DB}" type="parTrans" cxnId="{BCCD0406-7C0E-422A-BB2D-85001CA50EA6}">
      <dgm:prSet/>
      <dgm:spPr/>
      <dgm:t>
        <a:bodyPr/>
        <a:lstStyle/>
        <a:p>
          <a:endParaRPr lang="en-IN"/>
        </a:p>
      </dgm:t>
    </dgm:pt>
    <dgm:pt modelId="{D1DD3EF3-A41E-4644-9171-D49F3E34953C}" type="sibTrans" cxnId="{BCCD0406-7C0E-422A-BB2D-85001CA50EA6}">
      <dgm:prSet/>
      <dgm:spPr/>
      <dgm:t>
        <a:bodyPr/>
        <a:lstStyle/>
        <a:p>
          <a:endParaRPr lang="en-IN"/>
        </a:p>
      </dgm:t>
    </dgm:pt>
    <dgm:pt modelId="{31EDBD09-0B8D-41FF-81DC-63D499945CD8}">
      <dgm:prSet/>
      <dgm:spPr/>
      <dgm:t>
        <a:bodyPr/>
        <a:lstStyle/>
        <a:p>
          <a:r>
            <a:rPr lang="en-US" b="0" i="0"/>
            <a:t>Time Intelligence Functions: Power Pivot includes a variety of time intelligence functions in DAX, such as TOTALYTD, SAMEPERIODLASTYEAR, and DATESYTD. These functions simplify time-based analysis, allowing users to compare data across different time periods easily.</a:t>
          </a:r>
          <a:endParaRPr lang="en-IN"/>
        </a:p>
      </dgm:t>
    </dgm:pt>
    <dgm:pt modelId="{2A0BE3AE-3248-4DA4-A887-15EBA368AF41}" type="parTrans" cxnId="{3BD16E2E-5DE9-4A62-8D78-CE85603B8E20}">
      <dgm:prSet/>
      <dgm:spPr/>
      <dgm:t>
        <a:bodyPr/>
        <a:lstStyle/>
        <a:p>
          <a:endParaRPr lang="en-IN"/>
        </a:p>
      </dgm:t>
    </dgm:pt>
    <dgm:pt modelId="{98BA4109-A05A-48A0-9079-EADBF1FACF4B}" type="sibTrans" cxnId="{3BD16E2E-5DE9-4A62-8D78-CE85603B8E20}">
      <dgm:prSet/>
      <dgm:spPr/>
      <dgm:t>
        <a:bodyPr/>
        <a:lstStyle/>
        <a:p>
          <a:endParaRPr lang="en-IN"/>
        </a:p>
      </dgm:t>
    </dgm:pt>
    <dgm:pt modelId="{2BACDA97-A1AF-4D29-B2D5-C830D7E9142C}">
      <dgm:prSet/>
      <dgm:spPr/>
      <dgm:t>
        <a:bodyPr/>
        <a:lstStyle/>
        <a:p>
          <a:r>
            <a:rPr lang="en-US" b="0" i="0"/>
            <a:t>Calculated Measures and Columns: With DAX, users can create custom measures (aggregations) and calculated columns (additional data columns) to derive insights and perform complex calculations not present in the original dataset.</a:t>
          </a:r>
          <a:endParaRPr lang="en-IN"/>
        </a:p>
      </dgm:t>
    </dgm:pt>
    <dgm:pt modelId="{EBB21636-F12B-4E77-B852-F3C2039665CE}" type="parTrans" cxnId="{4D45A1A9-617E-4BAE-84E5-9B24BA903342}">
      <dgm:prSet/>
      <dgm:spPr/>
      <dgm:t>
        <a:bodyPr/>
        <a:lstStyle/>
        <a:p>
          <a:endParaRPr lang="en-IN"/>
        </a:p>
      </dgm:t>
    </dgm:pt>
    <dgm:pt modelId="{AB2175DC-7325-48C9-8BF5-DB24B03D5F00}" type="sibTrans" cxnId="{4D45A1A9-617E-4BAE-84E5-9B24BA903342}">
      <dgm:prSet/>
      <dgm:spPr/>
      <dgm:t>
        <a:bodyPr/>
        <a:lstStyle/>
        <a:p>
          <a:endParaRPr lang="en-IN"/>
        </a:p>
      </dgm:t>
    </dgm:pt>
    <dgm:pt modelId="{5476FA2E-2B67-40F0-AB4A-7CAB6A3C2215}">
      <dgm:prSet/>
      <dgm:spPr/>
      <dgm:t>
        <a:bodyPr/>
        <a:lstStyle/>
        <a:p>
          <a:r>
            <a:rPr lang="en-US" b="0" i="0"/>
            <a:t>Hierarchies and KPIs: Power Pivot enables the creation of hierarchies to organize and drill down into data in a more structured manner. Additionally, users can define Key Performance Indicators (KPIs) to evaluate performance against predefined targets.</a:t>
          </a:r>
          <a:endParaRPr lang="en-IN"/>
        </a:p>
      </dgm:t>
    </dgm:pt>
    <dgm:pt modelId="{388ED4AA-F21A-45EE-8D54-878E7D7D0432}" type="parTrans" cxnId="{A93D50F7-DAB0-44D5-B658-6CF6B74EAFB9}">
      <dgm:prSet/>
      <dgm:spPr/>
      <dgm:t>
        <a:bodyPr/>
        <a:lstStyle/>
        <a:p>
          <a:endParaRPr lang="en-IN"/>
        </a:p>
      </dgm:t>
    </dgm:pt>
    <dgm:pt modelId="{0B04DD8D-0354-4532-8B04-22A4F90D4DBF}" type="sibTrans" cxnId="{A93D50F7-DAB0-44D5-B658-6CF6B74EAFB9}">
      <dgm:prSet/>
      <dgm:spPr/>
      <dgm:t>
        <a:bodyPr/>
        <a:lstStyle/>
        <a:p>
          <a:endParaRPr lang="en-IN"/>
        </a:p>
      </dgm:t>
    </dgm:pt>
    <dgm:pt modelId="{765EC1A2-69DB-431A-8248-748219BE367C}">
      <dgm:prSet/>
      <dgm:spPr/>
      <dgm:t>
        <a:bodyPr/>
        <a:lstStyle/>
        <a:p>
          <a:r>
            <a:rPr lang="en-US" b="0" i="0"/>
            <a:t>Data Exploration: Power Pivot provides a powerful platform for data exploration and interactive analysis within Power BI. Users can slice, filter, and drill down into data using visualizations and interact with the data model seamlessly.</a:t>
          </a:r>
          <a:endParaRPr lang="en-IN"/>
        </a:p>
      </dgm:t>
    </dgm:pt>
    <dgm:pt modelId="{9D4F0845-46F7-4237-BADC-ADB6DE8CD398}" type="parTrans" cxnId="{338BBF79-A76E-439B-AF99-413230815D40}">
      <dgm:prSet/>
      <dgm:spPr/>
      <dgm:t>
        <a:bodyPr/>
        <a:lstStyle/>
        <a:p>
          <a:endParaRPr lang="en-IN"/>
        </a:p>
      </dgm:t>
    </dgm:pt>
    <dgm:pt modelId="{845E4F10-D7B0-4FAA-BDE3-1F868FB1724E}" type="sibTrans" cxnId="{338BBF79-A76E-439B-AF99-413230815D40}">
      <dgm:prSet/>
      <dgm:spPr/>
      <dgm:t>
        <a:bodyPr/>
        <a:lstStyle/>
        <a:p>
          <a:endParaRPr lang="en-IN"/>
        </a:p>
      </dgm:t>
    </dgm:pt>
    <dgm:pt modelId="{AFB3ECD4-FAC6-4AA0-8333-8CDEA61D93B0}" type="pres">
      <dgm:prSet presAssocID="{815235C0-732F-4F68-BDC6-FD8E1AFA690E}" presName="linear" presStyleCnt="0">
        <dgm:presLayoutVars>
          <dgm:animLvl val="lvl"/>
          <dgm:resizeHandles val="exact"/>
        </dgm:presLayoutVars>
      </dgm:prSet>
      <dgm:spPr/>
    </dgm:pt>
    <dgm:pt modelId="{ED4F7417-D888-44BD-8355-66A694C14A5D}" type="pres">
      <dgm:prSet presAssocID="{BFB6AA66-F731-45D9-8426-502715BF3991}" presName="parentText" presStyleLbl="node1" presStyleIdx="0" presStyleCnt="5">
        <dgm:presLayoutVars>
          <dgm:chMax val="0"/>
          <dgm:bulletEnabled val="1"/>
        </dgm:presLayoutVars>
      </dgm:prSet>
      <dgm:spPr/>
    </dgm:pt>
    <dgm:pt modelId="{F8166179-C28C-4DC0-A539-030D458A0495}" type="pres">
      <dgm:prSet presAssocID="{D1DD3EF3-A41E-4644-9171-D49F3E34953C}" presName="spacer" presStyleCnt="0"/>
      <dgm:spPr/>
    </dgm:pt>
    <dgm:pt modelId="{D7F31091-A648-4D51-BFAC-019470543BFC}" type="pres">
      <dgm:prSet presAssocID="{31EDBD09-0B8D-41FF-81DC-63D499945CD8}" presName="parentText" presStyleLbl="node1" presStyleIdx="1" presStyleCnt="5">
        <dgm:presLayoutVars>
          <dgm:chMax val="0"/>
          <dgm:bulletEnabled val="1"/>
        </dgm:presLayoutVars>
      </dgm:prSet>
      <dgm:spPr/>
    </dgm:pt>
    <dgm:pt modelId="{940551B4-6748-456D-AC76-F4F6062E6A9A}" type="pres">
      <dgm:prSet presAssocID="{98BA4109-A05A-48A0-9079-EADBF1FACF4B}" presName="spacer" presStyleCnt="0"/>
      <dgm:spPr/>
    </dgm:pt>
    <dgm:pt modelId="{8DCB306F-5787-4A8C-99E2-50269AC1C3DA}" type="pres">
      <dgm:prSet presAssocID="{2BACDA97-A1AF-4D29-B2D5-C830D7E9142C}" presName="parentText" presStyleLbl="node1" presStyleIdx="2" presStyleCnt="5">
        <dgm:presLayoutVars>
          <dgm:chMax val="0"/>
          <dgm:bulletEnabled val="1"/>
        </dgm:presLayoutVars>
      </dgm:prSet>
      <dgm:spPr/>
    </dgm:pt>
    <dgm:pt modelId="{13D2F801-3433-4BE3-97CB-78A9B90B70AD}" type="pres">
      <dgm:prSet presAssocID="{AB2175DC-7325-48C9-8BF5-DB24B03D5F00}" presName="spacer" presStyleCnt="0"/>
      <dgm:spPr/>
    </dgm:pt>
    <dgm:pt modelId="{CB052239-6F08-40DB-911D-88C5795421C5}" type="pres">
      <dgm:prSet presAssocID="{5476FA2E-2B67-40F0-AB4A-7CAB6A3C2215}" presName="parentText" presStyleLbl="node1" presStyleIdx="3" presStyleCnt="5">
        <dgm:presLayoutVars>
          <dgm:chMax val="0"/>
          <dgm:bulletEnabled val="1"/>
        </dgm:presLayoutVars>
      </dgm:prSet>
      <dgm:spPr/>
    </dgm:pt>
    <dgm:pt modelId="{F9B919FB-A639-4598-B58B-FD0613425699}" type="pres">
      <dgm:prSet presAssocID="{0B04DD8D-0354-4532-8B04-22A4F90D4DBF}" presName="spacer" presStyleCnt="0"/>
      <dgm:spPr/>
    </dgm:pt>
    <dgm:pt modelId="{7BD6F02F-2FAE-4854-8ADC-37D36FEF44AD}" type="pres">
      <dgm:prSet presAssocID="{765EC1A2-69DB-431A-8248-748219BE367C}" presName="parentText" presStyleLbl="node1" presStyleIdx="4" presStyleCnt="5">
        <dgm:presLayoutVars>
          <dgm:chMax val="0"/>
          <dgm:bulletEnabled val="1"/>
        </dgm:presLayoutVars>
      </dgm:prSet>
      <dgm:spPr/>
    </dgm:pt>
  </dgm:ptLst>
  <dgm:cxnLst>
    <dgm:cxn modelId="{BCCD0406-7C0E-422A-BB2D-85001CA50EA6}" srcId="{815235C0-732F-4F68-BDC6-FD8E1AFA690E}" destId="{BFB6AA66-F731-45D9-8426-502715BF3991}" srcOrd="0" destOrd="0" parTransId="{54710ABD-48E8-4EDE-AA05-FFAD463FE5DB}" sibTransId="{D1DD3EF3-A41E-4644-9171-D49F3E34953C}"/>
    <dgm:cxn modelId="{3BD16E2E-5DE9-4A62-8D78-CE85603B8E20}" srcId="{815235C0-732F-4F68-BDC6-FD8E1AFA690E}" destId="{31EDBD09-0B8D-41FF-81DC-63D499945CD8}" srcOrd="1" destOrd="0" parTransId="{2A0BE3AE-3248-4DA4-A887-15EBA368AF41}" sibTransId="{98BA4109-A05A-48A0-9079-EADBF1FACF4B}"/>
    <dgm:cxn modelId="{CD99FB35-EED8-415C-8923-7C3B2C9DED5F}" type="presOf" srcId="{31EDBD09-0B8D-41FF-81DC-63D499945CD8}" destId="{D7F31091-A648-4D51-BFAC-019470543BFC}" srcOrd="0" destOrd="0" presId="urn:microsoft.com/office/officeart/2005/8/layout/vList2"/>
    <dgm:cxn modelId="{87EE295E-1E15-4083-B623-F74011E75A03}" type="presOf" srcId="{5476FA2E-2B67-40F0-AB4A-7CAB6A3C2215}" destId="{CB052239-6F08-40DB-911D-88C5795421C5}" srcOrd="0" destOrd="0" presId="urn:microsoft.com/office/officeart/2005/8/layout/vList2"/>
    <dgm:cxn modelId="{910A7A42-7566-4BE8-AD1A-0FDDD58EF7EA}" type="presOf" srcId="{815235C0-732F-4F68-BDC6-FD8E1AFA690E}" destId="{AFB3ECD4-FAC6-4AA0-8333-8CDEA61D93B0}" srcOrd="0" destOrd="0" presId="urn:microsoft.com/office/officeart/2005/8/layout/vList2"/>
    <dgm:cxn modelId="{C979116B-6C47-42C4-98E1-0EF9419F7412}" type="presOf" srcId="{BFB6AA66-F731-45D9-8426-502715BF3991}" destId="{ED4F7417-D888-44BD-8355-66A694C14A5D}" srcOrd="0" destOrd="0" presId="urn:microsoft.com/office/officeart/2005/8/layout/vList2"/>
    <dgm:cxn modelId="{338BBF79-A76E-439B-AF99-413230815D40}" srcId="{815235C0-732F-4F68-BDC6-FD8E1AFA690E}" destId="{765EC1A2-69DB-431A-8248-748219BE367C}" srcOrd="4" destOrd="0" parTransId="{9D4F0845-46F7-4237-BADC-ADB6DE8CD398}" sibTransId="{845E4F10-D7B0-4FAA-BDE3-1F868FB1724E}"/>
    <dgm:cxn modelId="{6CD8985A-D05B-492F-A9AE-85F90CEC57CD}" type="presOf" srcId="{765EC1A2-69DB-431A-8248-748219BE367C}" destId="{7BD6F02F-2FAE-4854-8ADC-37D36FEF44AD}" srcOrd="0" destOrd="0" presId="urn:microsoft.com/office/officeart/2005/8/layout/vList2"/>
    <dgm:cxn modelId="{4D45A1A9-617E-4BAE-84E5-9B24BA903342}" srcId="{815235C0-732F-4F68-BDC6-FD8E1AFA690E}" destId="{2BACDA97-A1AF-4D29-B2D5-C830D7E9142C}" srcOrd="2" destOrd="0" parTransId="{EBB21636-F12B-4E77-B852-F3C2039665CE}" sibTransId="{AB2175DC-7325-48C9-8BF5-DB24B03D5F00}"/>
    <dgm:cxn modelId="{891F75D5-88D8-4044-9964-326F2E36C2E6}" type="presOf" srcId="{2BACDA97-A1AF-4D29-B2D5-C830D7E9142C}" destId="{8DCB306F-5787-4A8C-99E2-50269AC1C3DA}" srcOrd="0" destOrd="0" presId="urn:microsoft.com/office/officeart/2005/8/layout/vList2"/>
    <dgm:cxn modelId="{A93D50F7-DAB0-44D5-B658-6CF6B74EAFB9}" srcId="{815235C0-732F-4F68-BDC6-FD8E1AFA690E}" destId="{5476FA2E-2B67-40F0-AB4A-7CAB6A3C2215}" srcOrd="3" destOrd="0" parTransId="{388ED4AA-F21A-45EE-8D54-878E7D7D0432}" sibTransId="{0B04DD8D-0354-4532-8B04-22A4F90D4DBF}"/>
    <dgm:cxn modelId="{EFBFFBDB-6702-4FF0-9345-3887D9E26578}" type="presParOf" srcId="{AFB3ECD4-FAC6-4AA0-8333-8CDEA61D93B0}" destId="{ED4F7417-D888-44BD-8355-66A694C14A5D}" srcOrd="0" destOrd="0" presId="urn:microsoft.com/office/officeart/2005/8/layout/vList2"/>
    <dgm:cxn modelId="{9A32934E-E970-4B2E-8448-9D365D9625A8}" type="presParOf" srcId="{AFB3ECD4-FAC6-4AA0-8333-8CDEA61D93B0}" destId="{F8166179-C28C-4DC0-A539-030D458A0495}" srcOrd="1" destOrd="0" presId="urn:microsoft.com/office/officeart/2005/8/layout/vList2"/>
    <dgm:cxn modelId="{933582F8-A58B-4670-9F86-5F108BC21D55}" type="presParOf" srcId="{AFB3ECD4-FAC6-4AA0-8333-8CDEA61D93B0}" destId="{D7F31091-A648-4D51-BFAC-019470543BFC}" srcOrd="2" destOrd="0" presId="urn:microsoft.com/office/officeart/2005/8/layout/vList2"/>
    <dgm:cxn modelId="{E6BE2D69-B4E9-4611-8AA3-86BD8CF30206}" type="presParOf" srcId="{AFB3ECD4-FAC6-4AA0-8333-8CDEA61D93B0}" destId="{940551B4-6748-456D-AC76-F4F6062E6A9A}" srcOrd="3" destOrd="0" presId="urn:microsoft.com/office/officeart/2005/8/layout/vList2"/>
    <dgm:cxn modelId="{443BB89B-161C-410E-A283-8EC35AEA4DAF}" type="presParOf" srcId="{AFB3ECD4-FAC6-4AA0-8333-8CDEA61D93B0}" destId="{8DCB306F-5787-4A8C-99E2-50269AC1C3DA}" srcOrd="4" destOrd="0" presId="urn:microsoft.com/office/officeart/2005/8/layout/vList2"/>
    <dgm:cxn modelId="{C1FD151D-7C72-466A-AA08-6CF83F9D6809}" type="presParOf" srcId="{AFB3ECD4-FAC6-4AA0-8333-8CDEA61D93B0}" destId="{13D2F801-3433-4BE3-97CB-78A9B90B70AD}" srcOrd="5" destOrd="0" presId="urn:microsoft.com/office/officeart/2005/8/layout/vList2"/>
    <dgm:cxn modelId="{528A7148-45B4-4EC4-9251-77B459D66AC7}" type="presParOf" srcId="{AFB3ECD4-FAC6-4AA0-8333-8CDEA61D93B0}" destId="{CB052239-6F08-40DB-911D-88C5795421C5}" srcOrd="6" destOrd="0" presId="urn:microsoft.com/office/officeart/2005/8/layout/vList2"/>
    <dgm:cxn modelId="{07E12DDF-631C-4412-961E-372CF3F13AB3}" type="presParOf" srcId="{AFB3ECD4-FAC6-4AA0-8333-8CDEA61D93B0}" destId="{F9B919FB-A639-4598-B58B-FD0613425699}" srcOrd="7" destOrd="0" presId="urn:microsoft.com/office/officeart/2005/8/layout/vList2"/>
    <dgm:cxn modelId="{176DE6C8-F620-481A-8D14-76DD9E6280B8}" type="presParOf" srcId="{AFB3ECD4-FAC6-4AA0-8333-8CDEA61D93B0}" destId="{7BD6F02F-2FAE-4854-8ADC-37D36FEF44A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43E8A3D-75DC-4A00-AF1D-91D913CB07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8EA6CF9F-AA11-40DA-894F-F3313F5A71F6}">
      <dgm:prSet/>
      <dgm:spPr/>
      <dgm:t>
        <a:bodyPr/>
        <a:lstStyle/>
        <a:p>
          <a:r>
            <a:rPr lang="en-US" b="0" i="0"/>
            <a:t>Power View allows users to create interactive and visually appealing reports and dashboards by creating various data visualizations, such as charts, tables, maps, and slicers. Users can explore and analyze data in a highly interactive way, making it easier to derive insights and make data-driven decisions.</a:t>
          </a:r>
          <a:endParaRPr lang="en-IN"/>
        </a:p>
      </dgm:t>
    </dgm:pt>
    <dgm:pt modelId="{AD367D24-B827-4BE9-8D04-E27A788698E9}" type="parTrans" cxnId="{2359DACE-D6FD-4685-BA5A-408F0C3B6DBD}">
      <dgm:prSet/>
      <dgm:spPr/>
      <dgm:t>
        <a:bodyPr/>
        <a:lstStyle/>
        <a:p>
          <a:endParaRPr lang="en-IN"/>
        </a:p>
      </dgm:t>
    </dgm:pt>
    <dgm:pt modelId="{14140BC5-0079-44C0-BEFC-94E41274C197}" type="sibTrans" cxnId="{2359DACE-D6FD-4685-BA5A-408F0C3B6DBD}">
      <dgm:prSet/>
      <dgm:spPr/>
      <dgm:t>
        <a:bodyPr/>
        <a:lstStyle/>
        <a:p>
          <a:endParaRPr lang="en-IN"/>
        </a:p>
      </dgm:t>
    </dgm:pt>
    <dgm:pt modelId="{904430C9-F666-4745-9FF9-97B88BD9D99E}">
      <dgm:prSet/>
      <dgm:spPr/>
      <dgm:t>
        <a:bodyPr/>
        <a:lstStyle/>
        <a:p>
          <a:r>
            <a:rPr lang="en-US" b="0" i="0"/>
            <a:t>Power BI, on the other hand, offers a rich set of data visualization capabilities directly within its platform. It includes a variety of built-in visuals, as well as the ability to import custom visuals from the Power BI marketplace. Users can create interactive reports and dashboards using these visuals and share them with others through the Power BI Service.</a:t>
          </a:r>
          <a:endParaRPr lang="en-IN"/>
        </a:p>
      </dgm:t>
    </dgm:pt>
    <dgm:pt modelId="{55619D57-C1D4-4AC7-8D76-BC5A1C3C5DB3}" type="parTrans" cxnId="{6BEFA50E-3F37-4B33-B8F5-680ABDB8BFBB}">
      <dgm:prSet/>
      <dgm:spPr/>
      <dgm:t>
        <a:bodyPr/>
        <a:lstStyle/>
        <a:p>
          <a:endParaRPr lang="en-IN"/>
        </a:p>
      </dgm:t>
    </dgm:pt>
    <dgm:pt modelId="{F085F10E-F7D8-4D0B-97EC-2C503B60377F}" type="sibTrans" cxnId="{6BEFA50E-3F37-4B33-B8F5-680ABDB8BFBB}">
      <dgm:prSet/>
      <dgm:spPr/>
      <dgm:t>
        <a:bodyPr/>
        <a:lstStyle/>
        <a:p>
          <a:endParaRPr lang="en-IN"/>
        </a:p>
      </dgm:t>
    </dgm:pt>
    <dgm:pt modelId="{93CD36DF-04D0-4DA9-929C-032666F14D58}">
      <dgm:prSet/>
      <dgm:spPr/>
      <dgm:t>
        <a:bodyPr/>
        <a:lstStyle/>
        <a:p>
          <a:r>
            <a:rPr lang="en-US" b="0" i="0"/>
            <a:t>While Power View is not part of Power BI itself, you can still achieve similar and even more advanced data visualization capabilities using the native features available in Power BI Desktop and Power BI Service. With Power BI, users can connect to various data sources, model the data using Power Query and Power Pivot, and create interactive reports and dashboards using a wide range of visualizations, all in a single integrated platform.</a:t>
          </a:r>
          <a:endParaRPr lang="en-IN"/>
        </a:p>
      </dgm:t>
    </dgm:pt>
    <dgm:pt modelId="{982C937E-5289-49EC-9888-35BB5169B0E5}" type="parTrans" cxnId="{DBA11510-351F-44FC-A214-A343CBC6B8D5}">
      <dgm:prSet/>
      <dgm:spPr/>
      <dgm:t>
        <a:bodyPr/>
        <a:lstStyle/>
        <a:p>
          <a:endParaRPr lang="en-IN"/>
        </a:p>
      </dgm:t>
    </dgm:pt>
    <dgm:pt modelId="{CF5D6ED7-CC02-47D1-9A76-911E27F2C1F6}" type="sibTrans" cxnId="{DBA11510-351F-44FC-A214-A343CBC6B8D5}">
      <dgm:prSet/>
      <dgm:spPr/>
      <dgm:t>
        <a:bodyPr/>
        <a:lstStyle/>
        <a:p>
          <a:endParaRPr lang="en-IN"/>
        </a:p>
      </dgm:t>
    </dgm:pt>
    <dgm:pt modelId="{AA11CEDA-D0B9-468A-A36B-5B19A1FB4AC3}" type="pres">
      <dgm:prSet presAssocID="{F43E8A3D-75DC-4A00-AF1D-91D913CB0741}" presName="linear" presStyleCnt="0">
        <dgm:presLayoutVars>
          <dgm:animLvl val="lvl"/>
          <dgm:resizeHandles val="exact"/>
        </dgm:presLayoutVars>
      </dgm:prSet>
      <dgm:spPr/>
    </dgm:pt>
    <dgm:pt modelId="{83C45213-DC3E-4911-BBC7-E67078CE5351}" type="pres">
      <dgm:prSet presAssocID="{8EA6CF9F-AA11-40DA-894F-F3313F5A71F6}" presName="parentText" presStyleLbl="node1" presStyleIdx="0" presStyleCnt="3">
        <dgm:presLayoutVars>
          <dgm:chMax val="0"/>
          <dgm:bulletEnabled val="1"/>
        </dgm:presLayoutVars>
      </dgm:prSet>
      <dgm:spPr/>
    </dgm:pt>
    <dgm:pt modelId="{4F44215F-B9CB-4F3B-B297-F382DDAA84EE}" type="pres">
      <dgm:prSet presAssocID="{14140BC5-0079-44C0-BEFC-94E41274C197}" presName="spacer" presStyleCnt="0"/>
      <dgm:spPr/>
    </dgm:pt>
    <dgm:pt modelId="{E4DFC9B0-0110-4E1A-B113-575A71365CDF}" type="pres">
      <dgm:prSet presAssocID="{904430C9-F666-4745-9FF9-97B88BD9D99E}" presName="parentText" presStyleLbl="node1" presStyleIdx="1" presStyleCnt="3">
        <dgm:presLayoutVars>
          <dgm:chMax val="0"/>
          <dgm:bulletEnabled val="1"/>
        </dgm:presLayoutVars>
      </dgm:prSet>
      <dgm:spPr/>
    </dgm:pt>
    <dgm:pt modelId="{26B91A96-9454-4084-A090-542D16EC00CD}" type="pres">
      <dgm:prSet presAssocID="{F085F10E-F7D8-4D0B-97EC-2C503B60377F}" presName="spacer" presStyleCnt="0"/>
      <dgm:spPr/>
    </dgm:pt>
    <dgm:pt modelId="{2FDE0789-32BF-4F6F-9811-AD2CE9E12B60}" type="pres">
      <dgm:prSet presAssocID="{93CD36DF-04D0-4DA9-929C-032666F14D58}" presName="parentText" presStyleLbl="node1" presStyleIdx="2" presStyleCnt="3">
        <dgm:presLayoutVars>
          <dgm:chMax val="0"/>
          <dgm:bulletEnabled val="1"/>
        </dgm:presLayoutVars>
      </dgm:prSet>
      <dgm:spPr/>
    </dgm:pt>
  </dgm:ptLst>
  <dgm:cxnLst>
    <dgm:cxn modelId="{6BEFA50E-3F37-4B33-B8F5-680ABDB8BFBB}" srcId="{F43E8A3D-75DC-4A00-AF1D-91D913CB0741}" destId="{904430C9-F666-4745-9FF9-97B88BD9D99E}" srcOrd="1" destOrd="0" parTransId="{55619D57-C1D4-4AC7-8D76-BC5A1C3C5DB3}" sibTransId="{F085F10E-F7D8-4D0B-97EC-2C503B60377F}"/>
    <dgm:cxn modelId="{DBA11510-351F-44FC-A214-A343CBC6B8D5}" srcId="{F43E8A3D-75DC-4A00-AF1D-91D913CB0741}" destId="{93CD36DF-04D0-4DA9-929C-032666F14D58}" srcOrd="2" destOrd="0" parTransId="{982C937E-5289-49EC-9888-35BB5169B0E5}" sibTransId="{CF5D6ED7-CC02-47D1-9A76-911E27F2C1F6}"/>
    <dgm:cxn modelId="{2DC3B018-4D16-4E2A-93C8-C811071C6A0A}" type="presOf" srcId="{8EA6CF9F-AA11-40DA-894F-F3313F5A71F6}" destId="{83C45213-DC3E-4911-BBC7-E67078CE5351}" srcOrd="0" destOrd="0" presId="urn:microsoft.com/office/officeart/2005/8/layout/vList2"/>
    <dgm:cxn modelId="{AB744771-5020-471C-A1B2-68ED4EBF8627}" type="presOf" srcId="{F43E8A3D-75DC-4A00-AF1D-91D913CB0741}" destId="{AA11CEDA-D0B9-468A-A36B-5B19A1FB4AC3}" srcOrd="0" destOrd="0" presId="urn:microsoft.com/office/officeart/2005/8/layout/vList2"/>
    <dgm:cxn modelId="{31B0408E-4D27-4384-88EC-4CE5D2535459}" type="presOf" srcId="{93CD36DF-04D0-4DA9-929C-032666F14D58}" destId="{2FDE0789-32BF-4F6F-9811-AD2CE9E12B60}" srcOrd="0" destOrd="0" presId="urn:microsoft.com/office/officeart/2005/8/layout/vList2"/>
    <dgm:cxn modelId="{E4148793-ADE7-4E84-836E-BD1316590777}" type="presOf" srcId="{904430C9-F666-4745-9FF9-97B88BD9D99E}" destId="{E4DFC9B0-0110-4E1A-B113-575A71365CDF}" srcOrd="0" destOrd="0" presId="urn:microsoft.com/office/officeart/2005/8/layout/vList2"/>
    <dgm:cxn modelId="{2359DACE-D6FD-4685-BA5A-408F0C3B6DBD}" srcId="{F43E8A3D-75DC-4A00-AF1D-91D913CB0741}" destId="{8EA6CF9F-AA11-40DA-894F-F3313F5A71F6}" srcOrd="0" destOrd="0" parTransId="{AD367D24-B827-4BE9-8D04-E27A788698E9}" sibTransId="{14140BC5-0079-44C0-BEFC-94E41274C197}"/>
    <dgm:cxn modelId="{A569DC73-1642-44CD-B8FD-8A5F0F7940E2}" type="presParOf" srcId="{AA11CEDA-D0B9-468A-A36B-5B19A1FB4AC3}" destId="{83C45213-DC3E-4911-BBC7-E67078CE5351}" srcOrd="0" destOrd="0" presId="urn:microsoft.com/office/officeart/2005/8/layout/vList2"/>
    <dgm:cxn modelId="{E2F94BBB-8EAA-4358-9A9B-DDF0AB3372F1}" type="presParOf" srcId="{AA11CEDA-D0B9-468A-A36B-5B19A1FB4AC3}" destId="{4F44215F-B9CB-4F3B-B297-F382DDAA84EE}" srcOrd="1" destOrd="0" presId="urn:microsoft.com/office/officeart/2005/8/layout/vList2"/>
    <dgm:cxn modelId="{2946D20A-52FF-4EAD-A7E9-DD34DD6986D1}" type="presParOf" srcId="{AA11CEDA-D0B9-468A-A36B-5B19A1FB4AC3}" destId="{E4DFC9B0-0110-4E1A-B113-575A71365CDF}" srcOrd="2" destOrd="0" presId="urn:microsoft.com/office/officeart/2005/8/layout/vList2"/>
    <dgm:cxn modelId="{37DA2704-03B5-4A68-A09C-DA2504BD8D39}" type="presParOf" srcId="{AA11CEDA-D0B9-468A-A36B-5B19A1FB4AC3}" destId="{26B91A96-9454-4084-A090-542D16EC00CD}" srcOrd="3" destOrd="0" presId="urn:microsoft.com/office/officeart/2005/8/layout/vList2"/>
    <dgm:cxn modelId="{7A810E32-08C7-4988-8C67-675BC416DD77}" type="presParOf" srcId="{AA11CEDA-D0B9-468A-A36B-5B19A1FB4AC3}" destId="{2FDE0789-32BF-4F6F-9811-AD2CE9E12B6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250BB-D9DA-4CAE-B840-7669943CCB64}">
      <dsp:nvSpPr>
        <dsp:cNvPr id="0" name=""/>
        <dsp:cNvSpPr/>
      </dsp:nvSpPr>
      <dsp:spPr>
        <a:xfrm>
          <a:off x="0" y="18599"/>
          <a:ext cx="9872663" cy="4001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a:t>Power BI is a business analytics service and data visualization tool developed by Microsoft. It allows users to connect to various data sources, transform and clean the data, create interactive reports, and share them with others. Power BI is part of the Microsoft Power Platform, which also includes Power Apps (for creating custom applications) and Power Automate (for workflow automation).</a:t>
          </a:r>
          <a:endParaRPr lang="en-IN" sz="3000" kern="1200"/>
        </a:p>
      </dsp:txBody>
      <dsp:txXfrm>
        <a:off x="195332" y="213931"/>
        <a:ext cx="9481999" cy="361073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6ACA4-6D3C-43DD-BD8A-CD66A1904576}">
      <dsp:nvSpPr>
        <dsp:cNvPr id="0" name=""/>
        <dsp:cNvSpPr/>
      </dsp:nvSpPr>
      <dsp:spPr>
        <a:xfrm>
          <a:off x="0" y="14010"/>
          <a:ext cx="9872871" cy="7698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User-Friendly and Intuitive: Power BI has a user-friendly interface, making it easy for both technical and non-technical users to work with data. The drag-and-drop functionality and intuitive design allow users to create reports and dashboards without extensive training.</a:t>
          </a:r>
          <a:endParaRPr lang="en-IN" sz="1400" kern="1200"/>
        </a:p>
      </dsp:txBody>
      <dsp:txXfrm>
        <a:off x="37581" y="51591"/>
        <a:ext cx="9797709" cy="694697"/>
      </dsp:txXfrm>
    </dsp:sp>
    <dsp:sp modelId="{618C27B6-93A5-4F5C-A002-5384A1D41013}">
      <dsp:nvSpPr>
        <dsp:cNvPr id="0" name=""/>
        <dsp:cNvSpPr/>
      </dsp:nvSpPr>
      <dsp:spPr>
        <a:xfrm>
          <a:off x="0" y="824190"/>
          <a:ext cx="9872871" cy="7698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Data Connectivity: Power BI supports a wide range of data connectors, allowing users to connect to various data sources, whether they are on-premises or in the cloud. This versatility ensures that users can bring in data from multiple sources for comprehensive analysis.</a:t>
          </a:r>
          <a:endParaRPr lang="en-IN" sz="1400" kern="1200"/>
        </a:p>
      </dsp:txBody>
      <dsp:txXfrm>
        <a:off x="37581" y="861771"/>
        <a:ext cx="9797709" cy="694697"/>
      </dsp:txXfrm>
    </dsp:sp>
    <dsp:sp modelId="{A260B2BE-70AC-49BE-A191-F2EF72E4DB06}">
      <dsp:nvSpPr>
        <dsp:cNvPr id="0" name=""/>
        <dsp:cNvSpPr/>
      </dsp:nvSpPr>
      <dsp:spPr>
        <a:xfrm>
          <a:off x="0" y="1634370"/>
          <a:ext cx="9872871" cy="7698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Data Transformation and Modeling: With Power Query and Power Pivot, Power BI allows users to clean, shape, and model data effectively. These tools streamline the process of preparing data for analysis, ensuring data accuracy and consistency.</a:t>
          </a:r>
          <a:endParaRPr lang="en-IN" sz="1400" kern="1200"/>
        </a:p>
      </dsp:txBody>
      <dsp:txXfrm>
        <a:off x="37581" y="1671951"/>
        <a:ext cx="9797709" cy="694697"/>
      </dsp:txXfrm>
    </dsp:sp>
    <dsp:sp modelId="{3AC2253B-89CB-4967-B15C-F8E8C8736276}">
      <dsp:nvSpPr>
        <dsp:cNvPr id="0" name=""/>
        <dsp:cNvSpPr/>
      </dsp:nvSpPr>
      <dsp:spPr>
        <a:xfrm>
          <a:off x="0" y="2444550"/>
          <a:ext cx="9872871" cy="7698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Rich Visualization Options: Power BI offers an extensive library of pre-built visualizations, including charts, graphs, maps, tables, and more. Additionally, users can access a vast collection of custom visuals from the Power BI marketplace, providing limitless possibilities for data representation.</a:t>
          </a:r>
          <a:endParaRPr lang="en-IN" sz="1400" kern="1200"/>
        </a:p>
      </dsp:txBody>
      <dsp:txXfrm>
        <a:off x="37581" y="2482131"/>
        <a:ext cx="9797709" cy="694697"/>
      </dsp:txXfrm>
    </dsp:sp>
    <dsp:sp modelId="{0EEC5538-069D-4EB7-B17C-D15A461E03F5}">
      <dsp:nvSpPr>
        <dsp:cNvPr id="0" name=""/>
        <dsp:cNvSpPr/>
      </dsp:nvSpPr>
      <dsp:spPr>
        <a:xfrm>
          <a:off x="0" y="3254730"/>
          <a:ext cx="9872871" cy="76985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Interactive Reports and Dashboards: Power BI enables the creation of interactive reports and dashboards that allow users to explore data and gain insights on the fly. Users can slice and dice data, apply filters, and drill down into details for deeper analysis.</a:t>
          </a:r>
          <a:endParaRPr lang="en-IN" sz="1400" kern="1200"/>
        </a:p>
      </dsp:txBody>
      <dsp:txXfrm>
        <a:off x="37581" y="3292311"/>
        <a:ext cx="9797709" cy="69469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B3B1E-015E-4E62-81FF-8BED21ECE950}">
      <dsp:nvSpPr>
        <dsp:cNvPr id="0" name=""/>
        <dsp:cNvSpPr/>
      </dsp:nvSpPr>
      <dsp:spPr>
        <a:xfrm>
          <a:off x="0" y="126349"/>
          <a:ext cx="9872871" cy="7272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Real-time Data Exploration: Power BI supports real-time data streaming and integration, allowing users to work with up-to-date information. This is crucial for businesses that need to monitor real-time metrics and make data-driven decisions on the latest data.</a:t>
          </a:r>
          <a:endParaRPr lang="en-IN" sz="1300" kern="1200"/>
        </a:p>
      </dsp:txBody>
      <dsp:txXfrm>
        <a:off x="35500" y="161849"/>
        <a:ext cx="9801871" cy="656228"/>
      </dsp:txXfrm>
    </dsp:sp>
    <dsp:sp modelId="{4E34A06C-6230-4870-B9A9-B31C8D0F15BA}">
      <dsp:nvSpPr>
        <dsp:cNvPr id="0" name=""/>
        <dsp:cNvSpPr/>
      </dsp:nvSpPr>
      <dsp:spPr>
        <a:xfrm>
          <a:off x="0" y="891017"/>
          <a:ext cx="9872871" cy="7272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Collaboration and Sharing: Power BI's cloud-based service (Power BI Service) enables easy sharing and collaboration. Users can share reports and dashboards with colleagues or external stakeholders, facilitating better communication and collaboration within teams.</a:t>
          </a:r>
          <a:endParaRPr lang="en-IN" sz="1300" kern="1200"/>
        </a:p>
      </dsp:txBody>
      <dsp:txXfrm>
        <a:off x="35500" y="926517"/>
        <a:ext cx="9801871" cy="656228"/>
      </dsp:txXfrm>
    </dsp:sp>
    <dsp:sp modelId="{0DD2A628-895A-47F8-93C4-B00E17827DD5}">
      <dsp:nvSpPr>
        <dsp:cNvPr id="0" name=""/>
        <dsp:cNvSpPr/>
      </dsp:nvSpPr>
      <dsp:spPr>
        <a:xfrm>
          <a:off x="0" y="1655685"/>
          <a:ext cx="9872871" cy="7272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Mobile Accessibility: Power BI offers native mobile apps for iOS and Android, allowing users to access their reports and dashboards on smartphones and tablets. This flexibility enables users to stay connected and make data-driven decisions on the go.</a:t>
          </a:r>
          <a:endParaRPr lang="en-IN" sz="1300" kern="1200"/>
        </a:p>
      </dsp:txBody>
      <dsp:txXfrm>
        <a:off x="35500" y="1691185"/>
        <a:ext cx="9801871" cy="656228"/>
      </dsp:txXfrm>
    </dsp:sp>
    <dsp:sp modelId="{D1426BDB-47E1-4B5C-8A8F-F01C3C25FA98}">
      <dsp:nvSpPr>
        <dsp:cNvPr id="0" name=""/>
        <dsp:cNvSpPr/>
      </dsp:nvSpPr>
      <dsp:spPr>
        <a:xfrm>
          <a:off x="0" y="2420354"/>
          <a:ext cx="9872871" cy="7272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Integration with Microsoft Ecosystem: Power BI seamlessly integrates with other Microsoft products like Excel, SharePoint, Azure, and Office 365. This integration allows users to leverage their existing Microsoft investments and create a unified ecosystem for data analysis and reporting.</a:t>
          </a:r>
          <a:endParaRPr lang="en-IN" sz="1300" kern="1200"/>
        </a:p>
      </dsp:txBody>
      <dsp:txXfrm>
        <a:off x="35500" y="2455854"/>
        <a:ext cx="9801871" cy="656228"/>
      </dsp:txXfrm>
    </dsp:sp>
    <dsp:sp modelId="{4E64AA7A-0828-42CF-B10B-FD0F783E2C3E}">
      <dsp:nvSpPr>
        <dsp:cNvPr id="0" name=""/>
        <dsp:cNvSpPr/>
      </dsp:nvSpPr>
      <dsp:spPr>
        <a:xfrm>
          <a:off x="0" y="3185022"/>
          <a:ext cx="9872871" cy="7272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Scalability: Power BI can cater to the needs of individuals, small businesses, and large enterprises alike. Its architecture allows for easy scaling and handling of large datasets, making it suitable for organizations of all sizes.</a:t>
          </a:r>
          <a:endParaRPr lang="en-IN" sz="1300" kern="1200"/>
        </a:p>
      </dsp:txBody>
      <dsp:txXfrm>
        <a:off x="35500" y="3220522"/>
        <a:ext cx="9801871" cy="6562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29067D-58BF-4E57-8715-A96C1B764AD6}">
      <dsp:nvSpPr>
        <dsp:cNvPr id="0" name=""/>
        <dsp:cNvSpPr/>
      </dsp:nvSpPr>
      <dsp:spPr>
        <a:xfrm>
          <a:off x="0" y="855440"/>
          <a:ext cx="11506200" cy="676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baseline="0"/>
            <a:t>Data Connectivity: Power BI can connect to a wide range of data sources, such as databases, cloud services, Excel files, SharePoint, and many more. This enables users to bring in data from different sources for analysis.</a:t>
          </a:r>
          <a:endParaRPr lang="en-IN" sz="1700" kern="1200"/>
        </a:p>
      </dsp:txBody>
      <dsp:txXfrm>
        <a:off x="33012" y="888452"/>
        <a:ext cx="11440176" cy="610236"/>
      </dsp:txXfrm>
    </dsp:sp>
    <dsp:sp modelId="{058D3663-829D-4225-ADD4-1D80DB24E7FF}">
      <dsp:nvSpPr>
        <dsp:cNvPr id="0" name=""/>
        <dsp:cNvSpPr/>
      </dsp:nvSpPr>
      <dsp:spPr>
        <a:xfrm>
          <a:off x="0" y="1580660"/>
          <a:ext cx="11506200" cy="676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baseline="0"/>
            <a:t>Data Transformation: Once the data is connected, Power BI provides tools to clean, transform, and shape the data into a suitable format for analysis. This process often involves filtering, merging, and creating calculated columns or measures.</a:t>
          </a:r>
          <a:endParaRPr lang="en-IN" sz="1700" kern="1200"/>
        </a:p>
      </dsp:txBody>
      <dsp:txXfrm>
        <a:off x="33012" y="1613672"/>
        <a:ext cx="11440176" cy="610236"/>
      </dsp:txXfrm>
    </dsp:sp>
    <dsp:sp modelId="{000D1AC3-1DFB-4871-B94B-51FACE009CB8}">
      <dsp:nvSpPr>
        <dsp:cNvPr id="0" name=""/>
        <dsp:cNvSpPr/>
      </dsp:nvSpPr>
      <dsp:spPr>
        <a:xfrm>
          <a:off x="0" y="2305880"/>
          <a:ext cx="11506200" cy="676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baseline="0" dirty="0"/>
            <a:t>Data Visualization: Power BI offers a variety of visualization options, including charts, graphs, maps, and tables. Users can drag and drop fields onto the canvas to create visualizations, making it easy to explore and analyze data.</a:t>
          </a:r>
          <a:endParaRPr lang="en-IN" sz="1700" kern="1200" dirty="0"/>
        </a:p>
      </dsp:txBody>
      <dsp:txXfrm>
        <a:off x="33012" y="2338892"/>
        <a:ext cx="11440176" cy="610236"/>
      </dsp:txXfrm>
    </dsp:sp>
    <dsp:sp modelId="{A6133DC8-9232-4A35-9F95-64EEDBA91DDA}">
      <dsp:nvSpPr>
        <dsp:cNvPr id="0" name=""/>
        <dsp:cNvSpPr/>
      </dsp:nvSpPr>
      <dsp:spPr>
        <a:xfrm>
          <a:off x="0" y="3031100"/>
          <a:ext cx="11506200" cy="676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baseline="0" dirty="0"/>
            <a:t>Interactive Reports and Dashboards: Users can build interactive reports and dashboards that allow for exploration and filtering of data. This interactivity allows for real-time data exploration and helps in making data-driven decisions.</a:t>
          </a:r>
          <a:endParaRPr lang="en-IN" sz="1700" kern="1200" dirty="0"/>
        </a:p>
      </dsp:txBody>
      <dsp:txXfrm>
        <a:off x="33012" y="3064112"/>
        <a:ext cx="11440176" cy="610236"/>
      </dsp:txXfrm>
    </dsp:sp>
    <dsp:sp modelId="{009E2FA8-2D16-4AAA-A992-706C0D72B1A9}">
      <dsp:nvSpPr>
        <dsp:cNvPr id="0" name=""/>
        <dsp:cNvSpPr/>
      </dsp:nvSpPr>
      <dsp:spPr>
        <a:xfrm>
          <a:off x="0" y="3756320"/>
          <a:ext cx="11506200" cy="676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baseline="0" dirty="0"/>
            <a:t>Sharing and Collaboration: Power BI reports and dashboards can be shared with others within an organization or externally. It allows users to collaborate on data analysis and visualizations, enhancing teamwork and decision-making processes.</a:t>
          </a:r>
          <a:endParaRPr lang="en-IN" sz="1700" kern="1200" dirty="0"/>
        </a:p>
      </dsp:txBody>
      <dsp:txXfrm>
        <a:off x="33012" y="3789332"/>
        <a:ext cx="11440176" cy="610236"/>
      </dsp:txXfrm>
    </dsp:sp>
    <dsp:sp modelId="{28CC09CD-EF8E-4BFA-873C-CFB1A06B4099}">
      <dsp:nvSpPr>
        <dsp:cNvPr id="0" name=""/>
        <dsp:cNvSpPr/>
      </dsp:nvSpPr>
      <dsp:spPr>
        <a:xfrm>
          <a:off x="0" y="4481540"/>
          <a:ext cx="11506200" cy="676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baseline="0"/>
            <a:t>Mobile Access: Power BI offers native mobile apps for iOS and Android devices, allowing users to access their reports and dashboards on the go.</a:t>
          </a:r>
          <a:endParaRPr lang="en-IN" sz="1700" kern="1200"/>
        </a:p>
      </dsp:txBody>
      <dsp:txXfrm>
        <a:off x="33012" y="4514552"/>
        <a:ext cx="11440176" cy="610236"/>
      </dsp:txXfrm>
    </dsp:sp>
    <dsp:sp modelId="{353C662B-06F2-49AF-A300-506C9059B768}">
      <dsp:nvSpPr>
        <dsp:cNvPr id="0" name=""/>
        <dsp:cNvSpPr/>
      </dsp:nvSpPr>
      <dsp:spPr>
        <a:xfrm>
          <a:off x="0" y="5206760"/>
          <a:ext cx="11506200" cy="676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baseline="0"/>
            <a:t>Natural Language Query (Q&amp;A): Power BI includes a feature called "Q&amp;A," which enables users to ask questions about their data using natural language. The system interprets the question and generates corresponding visualizations based on the data.</a:t>
          </a:r>
          <a:endParaRPr lang="en-IN" sz="1700" kern="1200"/>
        </a:p>
      </dsp:txBody>
      <dsp:txXfrm>
        <a:off x="33012" y="5239772"/>
        <a:ext cx="11440176" cy="610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DC842-5626-4B0D-8999-F482F9274E96}">
      <dsp:nvSpPr>
        <dsp:cNvPr id="0" name=""/>
        <dsp:cNvSpPr/>
      </dsp:nvSpPr>
      <dsp:spPr>
        <a:xfrm>
          <a:off x="0" y="28329"/>
          <a:ext cx="11277600" cy="112729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Power BI Desktop: Power BI Desktop is a Windows application used for creating interactive reports and dashboards. It allows users to connect to various data sources, transform and model the data, design visualizations, and define relationships between data tables. Power BI Desktop is primarily used by analysts and data professionals to develop robust and customized reports.</a:t>
          </a:r>
          <a:endParaRPr lang="en-IN" sz="1600" kern="1200"/>
        </a:p>
      </dsp:txBody>
      <dsp:txXfrm>
        <a:off x="55030" y="83359"/>
        <a:ext cx="11167540" cy="1017235"/>
      </dsp:txXfrm>
    </dsp:sp>
    <dsp:sp modelId="{78AAB0AF-B9E3-4122-A641-F54B0ECC663D}">
      <dsp:nvSpPr>
        <dsp:cNvPr id="0" name=""/>
        <dsp:cNvSpPr/>
      </dsp:nvSpPr>
      <dsp:spPr>
        <a:xfrm>
          <a:off x="0" y="1201705"/>
          <a:ext cx="11277600" cy="112729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Power BI Service (Power BI Online): Power BI Service is the cloud-based platform where reports and dashboards created in Power BI Desktop can be published and shared with others. It allows users to access and interact with reports through a web browser or the Power BI mobile apps. The Power BI Service also enables collaboration, data sharing, and managing content within workspaces.</a:t>
          </a:r>
          <a:endParaRPr lang="en-IN" sz="1600" kern="1200"/>
        </a:p>
      </dsp:txBody>
      <dsp:txXfrm>
        <a:off x="55030" y="1256735"/>
        <a:ext cx="11167540" cy="1017235"/>
      </dsp:txXfrm>
    </dsp:sp>
    <dsp:sp modelId="{958889CB-5BA9-4B51-B22C-B76772D4B1F8}">
      <dsp:nvSpPr>
        <dsp:cNvPr id="0" name=""/>
        <dsp:cNvSpPr/>
      </dsp:nvSpPr>
      <dsp:spPr>
        <a:xfrm>
          <a:off x="0" y="2375080"/>
          <a:ext cx="11277600" cy="112729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Power BI Mobile Apps: Power BI offers native mobile apps for iOS and Android devices. These apps allow users to view and interact with reports and dashboards on their smartphones and tablets. The mobile apps provide an optimized experience for on-the-go data exploration and analysis.</a:t>
          </a:r>
          <a:endParaRPr lang="en-IN" sz="1600" kern="1200"/>
        </a:p>
      </dsp:txBody>
      <dsp:txXfrm>
        <a:off x="55030" y="2430110"/>
        <a:ext cx="11167540" cy="1017235"/>
      </dsp:txXfrm>
    </dsp:sp>
    <dsp:sp modelId="{99EA81B8-1673-44DD-B71E-5F5BCA9A12ED}">
      <dsp:nvSpPr>
        <dsp:cNvPr id="0" name=""/>
        <dsp:cNvSpPr/>
      </dsp:nvSpPr>
      <dsp:spPr>
        <a:xfrm>
          <a:off x="0" y="3548455"/>
          <a:ext cx="11277600" cy="112729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Power BI Report Server: Power BI Report Server is an on-premises solution that allows organizations to host Power BI reports and dashboards within their own network. It provides a way to share and distribute Power BI content without relying on the cloud-based Power BI Service. Report Server is typically used by enterprises with strict data governance requirements or limitations on cloud usage</a:t>
          </a:r>
          <a:endParaRPr lang="en-IN" sz="1600" kern="1200"/>
        </a:p>
      </dsp:txBody>
      <dsp:txXfrm>
        <a:off x="55030" y="3603485"/>
        <a:ext cx="11167540" cy="10172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6F0F9-EE86-47F2-AE25-69D4A8561758}">
      <dsp:nvSpPr>
        <dsp:cNvPr id="0" name=""/>
        <dsp:cNvSpPr/>
      </dsp:nvSpPr>
      <dsp:spPr>
        <a:xfrm>
          <a:off x="0" y="482730"/>
          <a:ext cx="9872663" cy="989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Power Query: Power Query is an ETL (Extract, Transform, Load) tool within Power BI that enables users to connect to various data sources, transform and clean the data, and create a data model. It helps in shaping the data for analysis and visualization in Power BI Desktop.</a:t>
          </a:r>
          <a:endParaRPr lang="en-IN" sz="1800" kern="1200"/>
        </a:p>
      </dsp:txBody>
      <dsp:txXfrm>
        <a:off x="48319" y="531049"/>
        <a:ext cx="9776025" cy="893182"/>
      </dsp:txXfrm>
    </dsp:sp>
    <dsp:sp modelId="{B4FEBF3B-68A4-4760-9BE5-B7A919A5ADBE}">
      <dsp:nvSpPr>
        <dsp:cNvPr id="0" name=""/>
        <dsp:cNvSpPr/>
      </dsp:nvSpPr>
      <dsp:spPr>
        <a:xfrm>
          <a:off x="0" y="1524390"/>
          <a:ext cx="9872663" cy="989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Power Pivot: Power Pivot is an in-memory data modeling engine that allows users to create data models, define relationships between tables, and build calculated columns and measures. It is used in Power BI Desktop and Excel to handle large datasets and perform complex calculations efficiently.</a:t>
          </a:r>
          <a:endParaRPr lang="en-IN" sz="1800" kern="1200"/>
        </a:p>
      </dsp:txBody>
      <dsp:txXfrm>
        <a:off x="48319" y="1572709"/>
        <a:ext cx="9776025" cy="893182"/>
      </dsp:txXfrm>
    </dsp:sp>
    <dsp:sp modelId="{ED4E834F-2CD5-4BB6-A998-591198E48B45}">
      <dsp:nvSpPr>
        <dsp:cNvPr id="0" name=""/>
        <dsp:cNvSpPr/>
      </dsp:nvSpPr>
      <dsp:spPr>
        <a:xfrm>
          <a:off x="0" y="2566050"/>
          <a:ext cx="9872663" cy="989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Power View: Power View is a data visualization tool that was originally introduced in Excel but is also available in Power BI. It enables users to create interactive visualizations like charts, tables, maps, and slicers for data exploration and analysis.</a:t>
          </a:r>
          <a:endParaRPr lang="en-IN" sz="1800" kern="1200"/>
        </a:p>
      </dsp:txBody>
      <dsp:txXfrm>
        <a:off x="48319" y="2614369"/>
        <a:ext cx="9776025" cy="8931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1DA08-E2F1-4F5D-B49B-AC37293F6A0B}">
      <dsp:nvSpPr>
        <dsp:cNvPr id="0" name=""/>
        <dsp:cNvSpPr/>
      </dsp:nvSpPr>
      <dsp:spPr>
        <a:xfrm>
          <a:off x="0" y="48485"/>
          <a:ext cx="11226800" cy="14987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In Power BI, Power Query is referred to as "Query Editor." It is a data connectivity and data transformation tool that enables users to connect to various data sources, apply data transformations, and load the data into the Power BI data model. Power Query allows users to prepare and shape data before creating reports and visualizations.</a:t>
          </a:r>
          <a:endParaRPr lang="en-IN" sz="2100" kern="1200"/>
        </a:p>
      </dsp:txBody>
      <dsp:txXfrm>
        <a:off x="73164" y="121649"/>
        <a:ext cx="11080472" cy="1352442"/>
      </dsp:txXfrm>
    </dsp:sp>
    <dsp:sp modelId="{45360A06-A5DD-4F12-9494-3C97008595E6}">
      <dsp:nvSpPr>
        <dsp:cNvPr id="0" name=""/>
        <dsp:cNvSpPr/>
      </dsp:nvSpPr>
      <dsp:spPr>
        <a:xfrm>
          <a:off x="0" y="1607735"/>
          <a:ext cx="11226800" cy="14987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Data Connectivity: Power Query supports connections to a wide range of data sources, such as databases, spreadsheets, cloud services, web data, and more. This ensures that data from various sources can be brought together for analysis.</a:t>
          </a:r>
          <a:endParaRPr lang="en-IN" sz="2100" kern="1200"/>
        </a:p>
      </dsp:txBody>
      <dsp:txXfrm>
        <a:off x="73164" y="1680899"/>
        <a:ext cx="11080472" cy="1352442"/>
      </dsp:txXfrm>
    </dsp:sp>
    <dsp:sp modelId="{570E96DA-A48F-4A12-B75B-F7E9838EB0AC}">
      <dsp:nvSpPr>
        <dsp:cNvPr id="0" name=""/>
        <dsp:cNvSpPr/>
      </dsp:nvSpPr>
      <dsp:spPr>
        <a:xfrm>
          <a:off x="0" y="3166985"/>
          <a:ext cx="11226800" cy="149877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Data Transformation: With Power Query, users can clean and transform data through a series of intuitive steps. They can filter, sort, group, pivot, and remove duplicates, among other operations, to get the data in the desired format.</a:t>
          </a:r>
          <a:endParaRPr lang="en-IN" sz="2100" kern="1200"/>
        </a:p>
      </dsp:txBody>
      <dsp:txXfrm>
        <a:off x="73164" y="3240149"/>
        <a:ext cx="11080472" cy="13524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09298-E23E-4130-91DF-7915DBF8673C}">
      <dsp:nvSpPr>
        <dsp:cNvPr id="0" name=""/>
        <dsp:cNvSpPr/>
      </dsp:nvSpPr>
      <dsp:spPr>
        <a:xfrm>
          <a:off x="0" y="7620"/>
          <a:ext cx="11328400" cy="11547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Applied Steps: Each data transformation performed in Power Query is recorded as an "Applied Step." These steps are applied sequentially, and users can review, modify, or remove any step in the data transformation process.</a:t>
          </a:r>
          <a:endParaRPr lang="en-IN" sz="2100" kern="1200"/>
        </a:p>
      </dsp:txBody>
      <dsp:txXfrm>
        <a:off x="56372" y="63992"/>
        <a:ext cx="11215656" cy="1042045"/>
      </dsp:txXfrm>
    </dsp:sp>
    <dsp:sp modelId="{69244519-06A8-40DC-9424-6CB38E7AD880}">
      <dsp:nvSpPr>
        <dsp:cNvPr id="0" name=""/>
        <dsp:cNvSpPr/>
      </dsp:nvSpPr>
      <dsp:spPr>
        <a:xfrm>
          <a:off x="0" y="1222890"/>
          <a:ext cx="11328400" cy="11547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Custom Column and Measures: Users can create custom columns and measures using Power Query's formula language called "M" (also known as Power Query Formula Language). This allows for advanced calculations and data enrichment during the data preparation process.</a:t>
          </a:r>
          <a:endParaRPr lang="en-IN" sz="2100" kern="1200"/>
        </a:p>
      </dsp:txBody>
      <dsp:txXfrm>
        <a:off x="56372" y="1279262"/>
        <a:ext cx="11215656" cy="1042045"/>
      </dsp:txXfrm>
    </dsp:sp>
    <dsp:sp modelId="{A5DD12B8-82F7-4708-9A6C-55AC1E063858}">
      <dsp:nvSpPr>
        <dsp:cNvPr id="0" name=""/>
        <dsp:cNvSpPr/>
      </dsp:nvSpPr>
      <dsp:spPr>
        <a:xfrm>
          <a:off x="0" y="2438160"/>
          <a:ext cx="11328400" cy="11547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Data Profile: Power Query provides data profiling capabilities to gain insights into the data structure and quality, such as data distribution, data types, and data quality issues.</a:t>
          </a:r>
          <a:endParaRPr lang="en-IN" sz="2100" kern="1200"/>
        </a:p>
      </dsp:txBody>
      <dsp:txXfrm>
        <a:off x="56372" y="2494532"/>
        <a:ext cx="11215656" cy="1042045"/>
      </dsp:txXfrm>
    </dsp:sp>
    <dsp:sp modelId="{615A24B0-61A6-4555-B2B1-BEB4DA139606}">
      <dsp:nvSpPr>
        <dsp:cNvPr id="0" name=""/>
        <dsp:cNvSpPr/>
      </dsp:nvSpPr>
      <dsp:spPr>
        <a:xfrm>
          <a:off x="0" y="3653430"/>
          <a:ext cx="11328400" cy="11547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Data Source Settings: Power Query allows users to configure data source settings, including privacy levels, credentials, and data refresh options, to ensure secure and up-to-date data access.</a:t>
          </a:r>
          <a:endParaRPr lang="en-IN" sz="2100" kern="1200"/>
        </a:p>
      </dsp:txBody>
      <dsp:txXfrm>
        <a:off x="56372" y="3709802"/>
        <a:ext cx="11215656" cy="10420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1CD36-A45E-4E61-B2D4-36FBF2F9FFCA}">
      <dsp:nvSpPr>
        <dsp:cNvPr id="0" name=""/>
        <dsp:cNvSpPr/>
      </dsp:nvSpPr>
      <dsp:spPr>
        <a:xfrm>
          <a:off x="0" y="302260"/>
          <a:ext cx="11501120" cy="104480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In Power BI, Power Pivot is an in-memory data modeling engine that allows users to create data models, establish relationships between tables, and perform advanced calculations using Data Analysis Expressions (DAX). Power Pivot enables users to work with large datasets efficiently and build complex analytical solutions.</a:t>
          </a:r>
          <a:endParaRPr lang="en-IN" sz="1900" kern="1200"/>
        </a:p>
      </dsp:txBody>
      <dsp:txXfrm>
        <a:off x="51003" y="353263"/>
        <a:ext cx="11399114" cy="942803"/>
      </dsp:txXfrm>
    </dsp:sp>
    <dsp:sp modelId="{4E0F7A27-69F5-4662-8CC8-10C1730898AD}">
      <dsp:nvSpPr>
        <dsp:cNvPr id="0" name=""/>
        <dsp:cNvSpPr/>
      </dsp:nvSpPr>
      <dsp:spPr>
        <a:xfrm>
          <a:off x="0" y="1401790"/>
          <a:ext cx="11501120" cy="104480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Data Modeling: Power Pivot allows users to create data models by importing data from various sources via Power Query or by directly connecting to existing data models. Users can define relationships between tables to establish the logical connections between different datasets.</a:t>
          </a:r>
          <a:endParaRPr lang="en-IN" sz="1900" kern="1200" dirty="0"/>
        </a:p>
      </dsp:txBody>
      <dsp:txXfrm>
        <a:off x="51003" y="1452793"/>
        <a:ext cx="11399114" cy="942803"/>
      </dsp:txXfrm>
    </dsp:sp>
    <dsp:sp modelId="{B9D4661C-EBE7-4825-AC69-63F46F9D8C76}">
      <dsp:nvSpPr>
        <dsp:cNvPr id="0" name=""/>
        <dsp:cNvSpPr/>
      </dsp:nvSpPr>
      <dsp:spPr>
        <a:xfrm>
          <a:off x="0" y="2501320"/>
          <a:ext cx="11501120" cy="104480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In-Memory Technology: Power Pivot utilizes an in-memory engine, meaning that data is loaded into the computer's memory for faster access and processing. This allows for quick analysis and reporting even with large datasets.</a:t>
          </a:r>
          <a:endParaRPr lang="en-IN" sz="1900" kern="1200"/>
        </a:p>
      </dsp:txBody>
      <dsp:txXfrm>
        <a:off x="51003" y="2552323"/>
        <a:ext cx="11399114" cy="942803"/>
      </dsp:txXfrm>
    </dsp:sp>
    <dsp:sp modelId="{117853BF-2C00-43B9-A9F8-28B1FA2E6E2F}">
      <dsp:nvSpPr>
        <dsp:cNvPr id="0" name=""/>
        <dsp:cNvSpPr/>
      </dsp:nvSpPr>
      <dsp:spPr>
        <a:xfrm>
          <a:off x="0" y="3600850"/>
          <a:ext cx="11501120" cy="104480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Relationships: Power Pivot enables users to define relationships between tables based on related fields, such as primary keys and foreign keys. These relationships form the foundation for building accurate and efficient data models.</a:t>
          </a:r>
          <a:endParaRPr lang="en-IN" sz="1900" kern="1200"/>
        </a:p>
      </dsp:txBody>
      <dsp:txXfrm>
        <a:off x="51003" y="3651853"/>
        <a:ext cx="11399114" cy="9428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F7417-D888-44BD-8355-66A694C14A5D}">
      <dsp:nvSpPr>
        <dsp:cNvPr id="0" name=""/>
        <dsp:cNvSpPr/>
      </dsp:nvSpPr>
      <dsp:spPr>
        <a:xfrm>
          <a:off x="0" y="141559"/>
          <a:ext cx="11470639" cy="879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Data Analysis Expressions (DAX): DAX is a powerful formula language used in Power Pivot for creating custom calculations, measures, and calculated columns. DAX functions allow users to perform calculations based on row context, filter context, and relationships between tables.</a:t>
          </a:r>
          <a:endParaRPr lang="en-IN" sz="1600" kern="1200"/>
        </a:p>
      </dsp:txBody>
      <dsp:txXfrm>
        <a:off x="42950" y="184509"/>
        <a:ext cx="11384739" cy="793940"/>
      </dsp:txXfrm>
    </dsp:sp>
    <dsp:sp modelId="{D7F31091-A648-4D51-BFAC-019470543BFC}">
      <dsp:nvSpPr>
        <dsp:cNvPr id="0" name=""/>
        <dsp:cNvSpPr/>
      </dsp:nvSpPr>
      <dsp:spPr>
        <a:xfrm>
          <a:off x="0" y="1067479"/>
          <a:ext cx="11470639" cy="879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Time Intelligence Functions: Power Pivot includes a variety of time intelligence functions in DAX, such as TOTALYTD, SAMEPERIODLASTYEAR, and DATESYTD. These functions simplify time-based analysis, allowing users to compare data across different time periods easily.</a:t>
          </a:r>
          <a:endParaRPr lang="en-IN" sz="1600" kern="1200"/>
        </a:p>
      </dsp:txBody>
      <dsp:txXfrm>
        <a:off x="42950" y="1110429"/>
        <a:ext cx="11384739" cy="793940"/>
      </dsp:txXfrm>
    </dsp:sp>
    <dsp:sp modelId="{8DCB306F-5787-4A8C-99E2-50269AC1C3DA}">
      <dsp:nvSpPr>
        <dsp:cNvPr id="0" name=""/>
        <dsp:cNvSpPr/>
      </dsp:nvSpPr>
      <dsp:spPr>
        <a:xfrm>
          <a:off x="0" y="1993400"/>
          <a:ext cx="11470639" cy="879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Calculated Measures and Columns: With DAX, users can create custom measures (aggregations) and calculated columns (additional data columns) to derive insights and perform complex calculations not present in the original dataset.</a:t>
          </a:r>
          <a:endParaRPr lang="en-IN" sz="1600" kern="1200"/>
        </a:p>
      </dsp:txBody>
      <dsp:txXfrm>
        <a:off x="42950" y="2036350"/>
        <a:ext cx="11384739" cy="793940"/>
      </dsp:txXfrm>
    </dsp:sp>
    <dsp:sp modelId="{CB052239-6F08-40DB-911D-88C5795421C5}">
      <dsp:nvSpPr>
        <dsp:cNvPr id="0" name=""/>
        <dsp:cNvSpPr/>
      </dsp:nvSpPr>
      <dsp:spPr>
        <a:xfrm>
          <a:off x="0" y="2919320"/>
          <a:ext cx="11470639" cy="879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Hierarchies and KPIs: Power Pivot enables the creation of hierarchies to organize and drill down into data in a more structured manner. Additionally, users can define Key Performance Indicators (KPIs) to evaluate performance against predefined targets.</a:t>
          </a:r>
          <a:endParaRPr lang="en-IN" sz="1600" kern="1200"/>
        </a:p>
      </dsp:txBody>
      <dsp:txXfrm>
        <a:off x="42950" y="2962270"/>
        <a:ext cx="11384739" cy="793940"/>
      </dsp:txXfrm>
    </dsp:sp>
    <dsp:sp modelId="{7BD6F02F-2FAE-4854-8ADC-37D36FEF44AD}">
      <dsp:nvSpPr>
        <dsp:cNvPr id="0" name=""/>
        <dsp:cNvSpPr/>
      </dsp:nvSpPr>
      <dsp:spPr>
        <a:xfrm>
          <a:off x="0" y="3845240"/>
          <a:ext cx="11470639" cy="879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Data Exploration: Power Pivot provides a powerful platform for data exploration and interactive analysis within Power BI. Users can slice, filter, and drill down into data using visualizations and interact with the data model seamlessly.</a:t>
          </a:r>
          <a:endParaRPr lang="en-IN" sz="1600" kern="1200"/>
        </a:p>
      </dsp:txBody>
      <dsp:txXfrm>
        <a:off x="42950" y="3888190"/>
        <a:ext cx="11384739" cy="7939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45213-DC3E-4911-BBC7-E67078CE5351}">
      <dsp:nvSpPr>
        <dsp:cNvPr id="0" name=""/>
        <dsp:cNvSpPr/>
      </dsp:nvSpPr>
      <dsp:spPr>
        <a:xfrm>
          <a:off x="0" y="413129"/>
          <a:ext cx="11338560" cy="126820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Power View allows users to create interactive and visually appealing reports and dashboards by creating various data visualizations, such as charts, tables, maps, and slicers. Users can explore and analyze data in a highly interactive way, making it easier to derive insights and make data-driven decisions.</a:t>
          </a:r>
          <a:endParaRPr lang="en-IN" sz="1800" kern="1200"/>
        </a:p>
      </dsp:txBody>
      <dsp:txXfrm>
        <a:off x="61909" y="475038"/>
        <a:ext cx="11214742" cy="1144388"/>
      </dsp:txXfrm>
    </dsp:sp>
    <dsp:sp modelId="{E4DFC9B0-0110-4E1A-B113-575A71365CDF}">
      <dsp:nvSpPr>
        <dsp:cNvPr id="0" name=""/>
        <dsp:cNvSpPr/>
      </dsp:nvSpPr>
      <dsp:spPr>
        <a:xfrm>
          <a:off x="0" y="1733176"/>
          <a:ext cx="11338560" cy="126820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Power BI, on the other hand, offers a rich set of data visualization capabilities directly within its platform. It includes a variety of built-in visuals, as well as the ability to import custom visuals from the Power BI marketplace. Users can create interactive reports and dashboards using these visuals and share them with others through the Power BI Service.</a:t>
          </a:r>
          <a:endParaRPr lang="en-IN" sz="1800" kern="1200"/>
        </a:p>
      </dsp:txBody>
      <dsp:txXfrm>
        <a:off x="61909" y="1795085"/>
        <a:ext cx="11214742" cy="1144388"/>
      </dsp:txXfrm>
    </dsp:sp>
    <dsp:sp modelId="{2FDE0789-32BF-4F6F-9811-AD2CE9E12B60}">
      <dsp:nvSpPr>
        <dsp:cNvPr id="0" name=""/>
        <dsp:cNvSpPr/>
      </dsp:nvSpPr>
      <dsp:spPr>
        <a:xfrm>
          <a:off x="0" y="3053223"/>
          <a:ext cx="11338560" cy="126820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While Power View is not part of Power BI itself, you can still achieve similar and even more advanced data visualization capabilities using the native features available in Power BI Desktop and Power BI Service. With Power BI, users can connect to various data sources, model the data using Power Query and Power Pivot, and create interactive reports and dashboards using a wide range of visualizations, all in a single integrated platform.</a:t>
          </a:r>
          <a:endParaRPr lang="en-IN" sz="1800" kern="1200"/>
        </a:p>
      </dsp:txBody>
      <dsp:txXfrm>
        <a:off x="61909" y="3115132"/>
        <a:ext cx="11214742" cy="11443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AF7EEE5-B829-47D1-B66F-5AFAE84B4370}" type="datetimeFigureOut">
              <a:rPr lang="en-IN" smtClean="0"/>
              <a:t>26-07-2023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F6537B5-B1F8-4738-AF87-7AAB119B2253}"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028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7EEE5-B829-47D1-B66F-5AFAE84B4370}"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537B5-B1F8-4738-AF87-7AAB119B2253}" type="slidenum">
              <a:rPr lang="en-IN" smtClean="0"/>
              <a:t>‹#›</a:t>
            </a:fld>
            <a:endParaRPr lang="en-IN"/>
          </a:p>
        </p:txBody>
      </p:sp>
    </p:spTree>
    <p:extLst>
      <p:ext uri="{BB962C8B-B14F-4D97-AF65-F5344CB8AC3E}">
        <p14:creationId xmlns:p14="http://schemas.microsoft.com/office/powerpoint/2010/main" val="1620411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7EEE5-B829-47D1-B66F-5AFAE84B4370}"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537B5-B1F8-4738-AF87-7AAB119B2253}" type="slidenum">
              <a:rPr lang="en-IN" smtClean="0"/>
              <a:t>‹#›</a:t>
            </a:fld>
            <a:endParaRPr lang="en-IN"/>
          </a:p>
        </p:txBody>
      </p:sp>
    </p:spTree>
    <p:extLst>
      <p:ext uri="{BB962C8B-B14F-4D97-AF65-F5344CB8AC3E}">
        <p14:creationId xmlns:p14="http://schemas.microsoft.com/office/powerpoint/2010/main" val="4056881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F7EEE5-B829-47D1-B66F-5AFAE84B4370}"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537B5-B1F8-4738-AF87-7AAB119B2253}" type="slidenum">
              <a:rPr lang="en-IN" smtClean="0"/>
              <a:t>‹#›</a:t>
            </a:fld>
            <a:endParaRPr lang="en-IN"/>
          </a:p>
        </p:txBody>
      </p:sp>
    </p:spTree>
    <p:extLst>
      <p:ext uri="{BB962C8B-B14F-4D97-AF65-F5344CB8AC3E}">
        <p14:creationId xmlns:p14="http://schemas.microsoft.com/office/powerpoint/2010/main" val="411633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F7EEE5-B829-47D1-B66F-5AFAE84B4370}" type="datetimeFigureOut">
              <a:rPr lang="en-IN" smtClean="0"/>
              <a:t>26-07-2023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537B5-B1F8-4738-AF87-7AAB119B2253}"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670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F7EEE5-B829-47D1-B66F-5AFAE84B4370}" type="datetimeFigureOut">
              <a:rPr lang="en-IN" smtClean="0"/>
              <a:t>26-07-2023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6537B5-B1F8-4738-AF87-7AAB119B2253}" type="slidenum">
              <a:rPr lang="en-IN" smtClean="0"/>
              <a:t>‹#›</a:t>
            </a:fld>
            <a:endParaRPr lang="en-IN"/>
          </a:p>
        </p:txBody>
      </p:sp>
    </p:spTree>
    <p:extLst>
      <p:ext uri="{BB962C8B-B14F-4D97-AF65-F5344CB8AC3E}">
        <p14:creationId xmlns:p14="http://schemas.microsoft.com/office/powerpoint/2010/main" val="102033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F7EEE5-B829-47D1-B66F-5AFAE84B4370}" type="datetimeFigureOut">
              <a:rPr lang="en-IN" smtClean="0"/>
              <a:t>26-07-2023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6537B5-B1F8-4738-AF87-7AAB119B2253}" type="slidenum">
              <a:rPr lang="en-IN" smtClean="0"/>
              <a:t>‹#›</a:t>
            </a:fld>
            <a:endParaRPr lang="en-IN"/>
          </a:p>
        </p:txBody>
      </p:sp>
    </p:spTree>
    <p:extLst>
      <p:ext uri="{BB962C8B-B14F-4D97-AF65-F5344CB8AC3E}">
        <p14:creationId xmlns:p14="http://schemas.microsoft.com/office/powerpoint/2010/main" val="1648621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F7EEE5-B829-47D1-B66F-5AFAE84B4370}" type="datetimeFigureOut">
              <a:rPr lang="en-IN" smtClean="0"/>
              <a:t>26-07-2023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6537B5-B1F8-4738-AF87-7AAB119B2253}" type="slidenum">
              <a:rPr lang="en-IN" smtClean="0"/>
              <a:t>‹#›</a:t>
            </a:fld>
            <a:endParaRPr lang="en-IN"/>
          </a:p>
        </p:txBody>
      </p:sp>
    </p:spTree>
    <p:extLst>
      <p:ext uri="{BB962C8B-B14F-4D97-AF65-F5344CB8AC3E}">
        <p14:creationId xmlns:p14="http://schemas.microsoft.com/office/powerpoint/2010/main" val="3255474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F7EEE5-B829-47D1-B66F-5AFAE84B4370}" type="datetimeFigureOut">
              <a:rPr lang="en-IN" smtClean="0"/>
              <a:t>26-07-2023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6537B5-B1F8-4738-AF87-7AAB119B2253}" type="slidenum">
              <a:rPr lang="en-IN" smtClean="0"/>
              <a:t>‹#›</a:t>
            </a:fld>
            <a:endParaRPr lang="en-IN"/>
          </a:p>
        </p:txBody>
      </p:sp>
    </p:spTree>
    <p:extLst>
      <p:ext uri="{BB962C8B-B14F-4D97-AF65-F5344CB8AC3E}">
        <p14:creationId xmlns:p14="http://schemas.microsoft.com/office/powerpoint/2010/main" val="24280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F7EEE5-B829-47D1-B66F-5AFAE84B4370}" type="datetimeFigureOut">
              <a:rPr lang="en-IN" smtClean="0"/>
              <a:t>26-07-2023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6537B5-B1F8-4738-AF87-7AAB119B2253}" type="slidenum">
              <a:rPr lang="en-IN" smtClean="0"/>
              <a:t>‹#›</a:t>
            </a:fld>
            <a:endParaRPr lang="en-IN"/>
          </a:p>
        </p:txBody>
      </p:sp>
    </p:spTree>
    <p:extLst>
      <p:ext uri="{BB962C8B-B14F-4D97-AF65-F5344CB8AC3E}">
        <p14:creationId xmlns:p14="http://schemas.microsoft.com/office/powerpoint/2010/main" val="52071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F7EEE5-B829-47D1-B66F-5AFAE84B4370}" type="datetimeFigureOut">
              <a:rPr lang="en-IN" smtClean="0"/>
              <a:t>26-07-2023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6537B5-B1F8-4738-AF87-7AAB119B2253}" type="slidenum">
              <a:rPr lang="en-IN" smtClean="0"/>
              <a:t>‹#›</a:t>
            </a:fld>
            <a:endParaRPr lang="en-IN"/>
          </a:p>
        </p:txBody>
      </p:sp>
    </p:spTree>
    <p:extLst>
      <p:ext uri="{BB962C8B-B14F-4D97-AF65-F5344CB8AC3E}">
        <p14:creationId xmlns:p14="http://schemas.microsoft.com/office/powerpoint/2010/main" val="152882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AF7EEE5-B829-47D1-B66F-5AFAE84B4370}" type="datetimeFigureOut">
              <a:rPr lang="en-IN" smtClean="0"/>
              <a:t>26-07-2023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F6537B5-B1F8-4738-AF87-7AAB119B2253}" type="slidenum">
              <a:rPr lang="en-IN" smtClean="0"/>
              <a:t>‹#›</a:t>
            </a:fld>
            <a:endParaRPr lang="en-IN"/>
          </a:p>
        </p:txBody>
      </p:sp>
    </p:spTree>
    <p:extLst>
      <p:ext uri="{BB962C8B-B14F-4D97-AF65-F5344CB8AC3E}">
        <p14:creationId xmlns:p14="http://schemas.microsoft.com/office/powerpoint/2010/main" val="9242291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790D-192E-4307-47A5-8B7C142A26BB}"/>
              </a:ext>
            </a:extLst>
          </p:cNvPr>
          <p:cNvSpPr>
            <a:spLocks noGrp="1"/>
          </p:cNvSpPr>
          <p:nvPr>
            <p:ph type="ctrTitle"/>
          </p:nvPr>
        </p:nvSpPr>
        <p:spPr/>
        <p:txBody>
          <a:bodyPr>
            <a:normAutofit/>
          </a:bodyPr>
          <a:lstStyle/>
          <a:p>
            <a:r>
              <a:rPr lang="en-US" sz="8000" dirty="0"/>
              <a:t>Microsoft Power BI</a:t>
            </a:r>
            <a:endParaRPr lang="en-IN" sz="8000" dirty="0"/>
          </a:p>
        </p:txBody>
      </p:sp>
    </p:spTree>
    <p:extLst>
      <p:ext uri="{BB962C8B-B14F-4D97-AF65-F5344CB8AC3E}">
        <p14:creationId xmlns:p14="http://schemas.microsoft.com/office/powerpoint/2010/main" val="310965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12F47-ECFE-DB5D-5D20-2CB44EC2F716}"/>
              </a:ext>
            </a:extLst>
          </p:cNvPr>
          <p:cNvSpPr>
            <a:spLocks noGrp="1"/>
          </p:cNvSpPr>
          <p:nvPr>
            <p:ph type="title"/>
          </p:nvPr>
        </p:nvSpPr>
        <p:spPr/>
        <p:txBody>
          <a:bodyPr/>
          <a:lstStyle/>
          <a:p>
            <a:r>
              <a:rPr lang="en-US" dirty="0"/>
              <a:t>Power View</a:t>
            </a:r>
            <a:endParaRPr lang="en-IN" dirty="0"/>
          </a:p>
        </p:txBody>
      </p:sp>
      <p:graphicFrame>
        <p:nvGraphicFramePr>
          <p:cNvPr id="4" name="Content Placeholder 3">
            <a:extLst>
              <a:ext uri="{FF2B5EF4-FFF2-40B4-BE49-F238E27FC236}">
                <a16:creationId xmlns:a16="http://schemas.microsoft.com/office/drawing/2014/main" id="{488BB3E2-D303-0CB7-29D0-5234C010B110}"/>
              </a:ext>
            </a:extLst>
          </p:cNvPr>
          <p:cNvGraphicFramePr>
            <a:graphicFrameLocks noGrp="1"/>
          </p:cNvGraphicFramePr>
          <p:nvPr>
            <p:ph idx="1"/>
            <p:extLst>
              <p:ext uri="{D42A27DB-BD31-4B8C-83A1-F6EECF244321}">
                <p14:modId xmlns:p14="http://schemas.microsoft.com/office/powerpoint/2010/main" val="4088583153"/>
              </p:ext>
            </p:extLst>
          </p:nvPr>
        </p:nvGraphicFramePr>
        <p:xfrm>
          <a:off x="406400" y="1727200"/>
          <a:ext cx="11338560" cy="4734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7778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E967-7A28-0EE5-64AB-E6ED8E6D60B6}"/>
              </a:ext>
            </a:extLst>
          </p:cNvPr>
          <p:cNvSpPr>
            <a:spLocks noGrp="1"/>
          </p:cNvSpPr>
          <p:nvPr>
            <p:ph type="title"/>
          </p:nvPr>
        </p:nvSpPr>
        <p:spPr/>
        <p:txBody>
          <a:bodyPr/>
          <a:lstStyle/>
          <a:p>
            <a:r>
              <a:rPr lang="en-US" dirty="0"/>
              <a:t>Why Power BI?</a:t>
            </a:r>
            <a:endParaRPr lang="en-IN" dirty="0"/>
          </a:p>
        </p:txBody>
      </p:sp>
      <p:graphicFrame>
        <p:nvGraphicFramePr>
          <p:cNvPr id="4" name="Content Placeholder 3">
            <a:extLst>
              <a:ext uri="{FF2B5EF4-FFF2-40B4-BE49-F238E27FC236}">
                <a16:creationId xmlns:a16="http://schemas.microsoft.com/office/drawing/2014/main" id="{24DF766A-060A-323A-7905-B0F60ED673A1}"/>
              </a:ext>
            </a:extLst>
          </p:cNvPr>
          <p:cNvGraphicFramePr>
            <a:graphicFrameLocks noGrp="1"/>
          </p:cNvGraphicFramePr>
          <p:nvPr>
            <p:ph idx="1"/>
            <p:extLst>
              <p:ext uri="{D42A27DB-BD31-4B8C-83A1-F6EECF244321}">
                <p14:modId xmlns:p14="http://schemas.microsoft.com/office/powerpoint/2010/main" val="524518747"/>
              </p:ext>
            </p:extLst>
          </p:nvPr>
        </p:nvGraphicFramePr>
        <p:xfrm>
          <a:off x="1143000" y="2057400"/>
          <a:ext cx="9872871"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3960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E967-7A28-0EE5-64AB-E6ED8E6D60B6}"/>
              </a:ext>
            </a:extLst>
          </p:cNvPr>
          <p:cNvSpPr>
            <a:spLocks noGrp="1"/>
          </p:cNvSpPr>
          <p:nvPr>
            <p:ph type="title"/>
          </p:nvPr>
        </p:nvSpPr>
        <p:spPr/>
        <p:txBody>
          <a:bodyPr/>
          <a:lstStyle/>
          <a:p>
            <a:r>
              <a:rPr lang="en-US" dirty="0"/>
              <a:t>Why Power BI?</a:t>
            </a:r>
            <a:endParaRPr lang="en-IN" dirty="0"/>
          </a:p>
        </p:txBody>
      </p:sp>
      <p:graphicFrame>
        <p:nvGraphicFramePr>
          <p:cNvPr id="4" name="Content Placeholder 3">
            <a:extLst>
              <a:ext uri="{FF2B5EF4-FFF2-40B4-BE49-F238E27FC236}">
                <a16:creationId xmlns:a16="http://schemas.microsoft.com/office/drawing/2014/main" id="{AD02C734-05F8-B488-5EE4-639B4DEFA898}"/>
              </a:ext>
            </a:extLst>
          </p:cNvPr>
          <p:cNvGraphicFramePr>
            <a:graphicFrameLocks noGrp="1"/>
          </p:cNvGraphicFramePr>
          <p:nvPr>
            <p:ph idx="1"/>
            <p:extLst>
              <p:ext uri="{D42A27DB-BD31-4B8C-83A1-F6EECF244321}">
                <p14:modId xmlns:p14="http://schemas.microsoft.com/office/powerpoint/2010/main" val="3856857765"/>
              </p:ext>
            </p:extLst>
          </p:nvPr>
        </p:nvGraphicFramePr>
        <p:xfrm>
          <a:off x="1143000" y="2057400"/>
          <a:ext cx="9872871"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173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6BDEB-7E37-B401-C974-E933B4DE8281}"/>
              </a:ext>
            </a:extLst>
          </p:cNvPr>
          <p:cNvSpPr>
            <a:spLocks noGrp="1"/>
          </p:cNvSpPr>
          <p:nvPr>
            <p:ph type="title"/>
          </p:nvPr>
        </p:nvSpPr>
        <p:spPr/>
        <p:txBody>
          <a:bodyPr/>
          <a:lstStyle/>
          <a:p>
            <a:r>
              <a:rPr lang="en-US" dirty="0"/>
              <a:t>What is Power BI?</a:t>
            </a:r>
            <a:endParaRPr lang="en-IN" dirty="0"/>
          </a:p>
        </p:txBody>
      </p:sp>
      <p:graphicFrame>
        <p:nvGraphicFramePr>
          <p:cNvPr id="4" name="Content Placeholder 3">
            <a:extLst>
              <a:ext uri="{FF2B5EF4-FFF2-40B4-BE49-F238E27FC236}">
                <a16:creationId xmlns:a16="http://schemas.microsoft.com/office/drawing/2014/main" id="{B5E798EC-AEC2-1CB2-E69A-784A527369FC}"/>
              </a:ext>
            </a:extLst>
          </p:cNvPr>
          <p:cNvGraphicFramePr>
            <a:graphicFrameLocks noGrp="1"/>
          </p:cNvGraphicFramePr>
          <p:nvPr>
            <p:ph idx="1"/>
            <p:extLst>
              <p:ext uri="{D42A27DB-BD31-4B8C-83A1-F6EECF244321}">
                <p14:modId xmlns:p14="http://schemas.microsoft.com/office/powerpoint/2010/main" val="700459437"/>
              </p:ext>
            </p:extLst>
          </p:nvPr>
        </p:nvGraphicFramePr>
        <p:xfrm>
          <a:off x="1143000" y="2057400"/>
          <a:ext cx="9872663"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087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5F64F-F459-88DD-B977-EE371C05AE8E}"/>
              </a:ext>
            </a:extLst>
          </p:cNvPr>
          <p:cNvSpPr>
            <a:spLocks noGrp="1"/>
          </p:cNvSpPr>
          <p:nvPr>
            <p:ph type="title"/>
          </p:nvPr>
        </p:nvSpPr>
        <p:spPr>
          <a:xfrm>
            <a:off x="929640" y="0"/>
            <a:ext cx="9875520" cy="1356360"/>
          </a:xfrm>
        </p:spPr>
        <p:txBody>
          <a:bodyPr/>
          <a:lstStyle/>
          <a:p>
            <a:r>
              <a:rPr lang="en-US" dirty="0"/>
              <a:t>Key Features of Power BI</a:t>
            </a:r>
            <a:endParaRPr lang="en-IN" dirty="0"/>
          </a:p>
        </p:txBody>
      </p:sp>
      <p:graphicFrame>
        <p:nvGraphicFramePr>
          <p:cNvPr id="6" name="Content Placeholder 5">
            <a:extLst>
              <a:ext uri="{FF2B5EF4-FFF2-40B4-BE49-F238E27FC236}">
                <a16:creationId xmlns:a16="http://schemas.microsoft.com/office/drawing/2014/main" id="{6A20F468-9A37-AB39-0560-007F87EB5606}"/>
              </a:ext>
            </a:extLst>
          </p:cNvPr>
          <p:cNvGraphicFramePr>
            <a:graphicFrameLocks noGrp="1"/>
          </p:cNvGraphicFramePr>
          <p:nvPr>
            <p:ph idx="1"/>
            <p:extLst>
              <p:ext uri="{D42A27DB-BD31-4B8C-83A1-F6EECF244321}">
                <p14:modId xmlns:p14="http://schemas.microsoft.com/office/powerpoint/2010/main" val="1432565794"/>
              </p:ext>
            </p:extLst>
          </p:nvPr>
        </p:nvGraphicFramePr>
        <p:xfrm>
          <a:off x="401320" y="467360"/>
          <a:ext cx="11506200" cy="6738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98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8874-5230-A961-E43D-330DADA86B39}"/>
              </a:ext>
            </a:extLst>
          </p:cNvPr>
          <p:cNvSpPr>
            <a:spLocks noGrp="1"/>
          </p:cNvSpPr>
          <p:nvPr>
            <p:ph type="title"/>
          </p:nvPr>
        </p:nvSpPr>
        <p:spPr/>
        <p:txBody>
          <a:bodyPr/>
          <a:lstStyle/>
          <a:p>
            <a:r>
              <a:rPr lang="en-US" dirty="0"/>
              <a:t>Power BI Versions</a:t>
            </a:r>
            <a:endParaRPr lang="en-IN" dirty="0"/>
          </a:p>
        </p:txBody>
      </p:sp>
      <p:graphicFrame>
        <p:nvGraphicFramePr>
          <p:cNvPr id="4" name="Content Placeholder 3">
            <a:extLst>
              <a:ext uri="{FF2B5EF4-FFF2-40B4-BE49-F238E27FC236}">
                <a16:creationId xmlns:a16="http://schemas.microsoft.com/office/drawing/2014/main" id="{51817907-7710-E077-97F8-15ED1A00A164}"/>
              </a:ext>
            </a:extLst>
          </p:cNvPr>
          <p:cNvGraphicFramePr>
            <a:graphicFrameLocks noGrp="1"/>
          </p:cNvGraphicFramePr>
          <p:nvPr>
            <p:ph idx="1"/>
            <p:extLst>
              <p:ext uri="{D42A27DB-BD31-4B8C-83A1-F6EECF244321}">
                <p14:modId xmlns:p14="http://schemas.microsoft.com/office/powerpoint/2010/main" val="1671481320"/>
              </p:ext>
            </p:extLst>
          </p:nvPr>
        </p:nvGraphicFramePr>
        <p:xfrm>
          <a:off x="477520" y="1686560"/>
          <a:ext cx="11277600" cy="4704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438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AAF9F-BAD4-D43F-C0A8-EF490D3EFF89}"/>
              </a:ext>
            </a:extLst>
          </p:cNvPr>
          <p:cNvSpPr>
            <a:spLocks noGrp="1"/>
          </p:cNvSpPr>
          <p:nvPr>
            <p:ph type="title"/>
          </p:nvPr>
        </p:nvSpPr>
        <p:spPr/>
        <p:txBody>
          <a:bodyPr/>
          <a:lstStyle/>
          <a:p>
            <a:r>
              <a:rPr lang="en-US" dirty="0"/>
              <a:t>Components of Power BI</a:t>
            </a:r>
            <a:endParaRPr lang="en-IN" dirty="0"/>
          </a:p>
        </p:txBody>
      </p:sp>
      <p:graphicFrame>
        <p:nvGraphicFramePr>
          <p:cNvPr id="4" name="Content Placeholder 3">
            <a:extLst>
              <a:ext uri="{FF2B5EF4-FFF2-40B4-BE49-F238E27FC236}">
                <a16:creationId xmlns:a16="http://schemas.microsoft.com/office/drawing/2014/main" id="{8E65E395-2A78-EBAB-B5DF-D16B069D7779}"/>
              </a:ext>
            </a:extLst>
          </p:cNvPr>
          <p:cNvGraphicFramePr>
            <a:graphicFrameLocks noGrp="1"/>
          </p:cNvGraphicFramePr>
          <p:nvPr>
            <p:ph idx="1"/>
            <p:extLst>
              <p:ext uri="{D42A27DB-BD31-4B8C-83A1-F6EECF244321}">
                <p14:modId xmlns:p14="http://schemas.microsoft.com/office/powerpoint/2010/main" val="3415939881"/>
              </p:ext>
            </p:extLst>
          </p:nvPr>
        </p:nvGraphicFramePr>
        <p:xfrm>
          <a:off x="1143000" y="2057400"/>
          <a:ext cx="9872663"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74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BE03-2D80-D30A-EFCE-D3643454E835}"/>
              </a:ext>
            </a:extLst>
          </p:cNvPr>
          <p:cNvSpPr>
            <a:spLocks noGrp="1"/>
          </p:cNvSpPr>
          <p:nvPr>
            <p:ph type="title"/>
          </p:nvPr>
        </p:nvSpPr>
        <p:spPr/>
        <p:txBody>
          <a:bodyPr/>
          <a:lstStyle/>
          <a:p>
            <a:r>
              <a:rPr lang="en-US" dirty="0"/>
              <a:t>Power Query</a:t>
            </a:r>
            <a:endParaRPr lang="en-IN" dirty="0"/>
          </a:p>
        </p:txBody>
      </p:sp>
      <p:graphicFrame>
        <p:nvGraphicFramePr>
          <p:cNvPr id="7" name="Content Placeholder 6">
            <a:extLst>
              <a:ext uri="{FF2B5EF4-FFF2-40B4-BE49-F238E27FC236}">
                <a16:creationId xmlns:a16="http://schemas.microsoft.com/office/drawing/2014/main" id="{BB00B07F-4CCE-76BB-57BB-AE36272213CA}"/>
              </a:ext>
            </a:extLst>
          </p:cNvPr>
          <p:cNvGraphicFramePr>
            <a:graphicFrameLocks noGrp="1"/>
          </p:cNvGraphicFramePr>
          <p:nvPr>
            <p:ph idx="1"/>
            <p:extLst>
              <p:ext uri="{D42A27DB-BD31-4B8C-83A1-F6EECF244321}">
                <p14:modId xmlns:p14="http://schemas.microsoft.com/office/powerpoint/2010/main" val="3620290373"/>
              </p:ext>
            </p:extLst>
          </p:nvPr>
        </p:nvGraphicFramePr>
        <p:xfrm>
          <a:off x="467360" y="1727200"/>
          <a:ext cx="11226800" cy="4714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936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BE03-2D80-D30A-EFCE-D3643454E835}"/>
              </a:ext>
            </a:extLst>
          </p:cNvPr>
          <p:cNvSpPr>
            <a:spLocks noGrp="1"/>
          </p:cNvSpPr>
          <p:nvPr>
            <p:ph type="title"/>
          </p:nvPr>
        </p:nvSpPr>
        <p:spPr/>
        <p:txBody>
          <a:bodyPr/>
          <a:lstStyle/>
          <a:p>
            <a:r>
              <a:rPr lang="en-US" dirty="0"/>
              <a:t>Power Query</a:t>
            </a:r>
            <a:endParaRPr lang="en-IN" dirty="0"/>
          </a:p>
        </p:txBody>
      </p:sp>
      <p:graphicFrame>
        <p:nvGraphicFramePr>
          <p:cNvPr id="3" name="Content Placeholder 2">
            <a:extLst>
              <a:ext uri="{FF2B5EF4-FFF2-40B4-BE49-F238E27FC236}">
                <a16:creationId xmlns:a16="http://schemas.microsoft.com/office/drawing/2014/main" id="{A0869F3B-9156-CFAD-F793-A9A48FAA87E8}"/>
              </a:ext>
            </a:extLst>
          </p:cNvPr>
          <p:cNvGraphicFramePr>
            <a:graphicFrameLocks noGrp="1"/>
          </p:cNvGraphicFramePr>
          <p:nvPr>
            <p:ph idx="1"/>
            <p:extLst>
              <p:ext uri="{D42A27DB-BD31-4B8C-83A1-F6EECF244321}">
                <p14:modId xmlns:p14="http://schemas.microsoft.com/office/powerpoint/2010/main" val="1749111160"/>
              </p:ext>
            </p:extLst>
          </p:nvPr>
        </p:nvGraphicFramePr>
        <p:xfrm>
          <a:off x="396240" y="1656080"/>
          <a:ext cx="11328400" cy="4815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557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FFB3-2F2F-5A1D-5F67-F1D1A3C82087}"/>
              </a:ext>
            </a:extLst>
          </p:cNvPr>
          <p:cNvSpPr>
            <a:spLocks noGrp="1"/>
          </p:cNvSpPr>
          <p:nvPr>
            <p:ph type="title"/>
          </p:nvPr>
        </p:nvSpPr>
        <p:spPr/>
        <p:txBody>
          <a:bodyPr/>
          <a:lstStyle/>
          <a:p>
            <a:r>
              <a:rPr lang="en-US" dirty="0"/>
              <a:t>Power Pivot</a:t>
            </a:r>
            <a:endParaRPr lang="en-IN" dirty="0"/>
          </a:p>
        </p:txBody>
      </p:sp>
      <p:graphicFrame>
        <p:nvGraphicFramePr>
          <p:cNvPr id="5" name="Content Placeholder 4">
            <a:extLst>
              <a:ext uri="{FF2B5EF4-FFF2-40B4-BE49-F238E27FC236}">
                <a16:creationId xmlns:a16="http://schemas.microsoft.com/office/drawing/2014/main" id="{B9CA60B7-A38A-742A-3690-0C273DBE8CEA}"/>
              </a:ext>
            </a:extLst>
          </p:cNvPr>
          <p:cNvGraphicFramePr>
            <a:graphicFrameLocks noGrp="1"/>
          </p:cNvGraphicFramePr>
          <p:nvPr>
            <p:ph idx="1"/>
            <p:extLst>
              <p:ext uri="{D42A27DB-BD31-4B8C-83A1-F6EECF244321}">
                <p14:modId xmlns:p14="http://schemas.microsoft.com/office/powerpoint/2010/main" val="2583107465"/>
              </p:ext>
            </p:extLst>
          </p:nvPr>
        </p:nvGraphicFramePr>
        <p:xfrm>
          <a:off x="284480" y="1544320"/>
          <a:ext cx="11501120" cy="4947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3780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FFB3-2F2F-5A1D-5F67-F1D1A3C82087}"/>
              </a:ext>
            </a:extLst>
          </p:cNvPr>
          <p:cNvSpPr>
            <a:spLocks noGrp="1"/>
          </p:cNvSpPr>
          <p:nvPr>
            <p:ph type="title"/>
          </p:nvPr>
        </p:nvSpPr>
        <p:spPr/>
        <p:txBody>
          <a:bodyPr/>
          <a:lstStyle/>
          <a:p>
            <a:r>
              <a:rPr lang="en-US" dirty="0"/>
              <a:t>Power Pivot</a:t>
            </a:r>
            <a:endParaRPr lang="en-IN" dirty="0"/>
          </a:p>
        </p:txBody>
      </p:sp>
      <p:graphicFrame>
        <p:nvGraphicFramePr>
          <p:cNvPr id="4" name="Content Placeholder 3">
            <a:extLst>
              <a:ext uri="{FF2B5EF4-FFF2-40B4-BE49-F238E27FC236}">
                <a16:creationId xmlns:a16="http://schemas.microsoft.com/office/drawing/2014/main" id="{DB78E907-C18E-9C45-89C1-BCE2DD5A24FC}"/>
              </a:ext>
            </a:extLst>
          </p:cNvPr>
          <p:cNvGraphicFramePr>
            <a:graphicFrameLocks noGrp="1"/>
          </p:cNvGraphicFramePr>
          <p:nvPr>
            <p:ph idx="1"/>
            <p:extLst>
              <p:ext uri="{D42A27DB-BD31-4B8C-83A1-F6EECF244321}">
                <p14:modId xmlns:p14="http://schemas.microsoft.com/office/powerpoint/2010/main" val="162288033"/>
              </p:ext>
            </p:extLst>
          </p:nvPr>
        </p:nvGraphicFramePr>
        <p:xfrm>
          <a:off x="375920" y="1615440"/>
          <a:ext cx="11470640" cy="4866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7643844"/>
      </p:ext>
    </p:extLst>
  </p:cSld>
  <p:clrMapOvr>
    <a:masterClrMapping/>
  </p:clrMapOvr>
</p:sld>
</file>

<file path=ppt/theme/theme1.xml><?xml version="1.0" encoding="utf-8"?>
<a:theme xmlns:a="http://schemas.openxmlformats.org/drawingml/2006/main" name="Basi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23</TotalTime>
  <Words>2100</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Basis</vt:lpstr>
      <vt:lpstr>Microsoft Power BI</vt:lpstr>
      <vt:lpstr>What is Power BI?</vt:lpstr>
      <vt:lpstr>Key Features of Power BI</vt:lpstr>
      <vt:lpstr>Power BI Versions</vt:lpstr>
      <vt:lpstr>Components of Power BI</vt:lpstr>
      <vt:lpstr>Power Query</vt:lpstr>
      <vt:lpstr>Power Query</vt:lpstr>
      <vt:lpstr>Power Pivot</vt:lpstr>
      <vt:lpstr>Power Pivot</vt:lpstr>
      <vt:lpstr>Power View</vt:lpstr>
      <vt:lpstr>Why Power BI?</vt:lpstr>
      <vt:lpstr>Why Power 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BI</dc:title>
  <dc:creator>Dheeraj</dc:creator>
  <cp:lastModifiedBy>Dheeraj</cp:lastModifiedBy>
  <cp:revision>1</cp:revision>
  <dcterms:created xsi:type="dcterms:W3CDTF">2023-07-26T03:33:35Z</dcterms:created>
  <dcterms:modified xsi:type="dcterms:W3CDTF">2023-07-26T03:57:12Z</dcterms:modified>
</cp:coreProperties>
</file>