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92" r:id="rId6"/>
    <p:sldId id="259" r:id="rId7"/>
    <p:sldId id="283" r:id="rId8"/>
    <p:sldId id="293" r:id="rId9"/>
    <p:sldId id="294" r:id="rId10"/>
    <p:sldId id="295" r:id="rId11"/>
    <p:sldId id="296" r:id="rId12"/>
    <p:sldId id="297" r:id="rId13"/>
    <p:sldId id="298" r:id="rId14"/>
    <p:sldId id="260" r:id="rId15"/>
    <p:sldId id="266" r:id="rId16"/>
    <p:sldId id="299" r:id="rId17"/>
    <p:sldId id="300" r:id="rId18"/>
    <p:sldId id="301" r:id="rId19"/>
    <p:sldId id="261" r:id="rId20"/>
    <p:sldId id="270" r:id="rId21"/>
    <p:sldId id="302" r:id="rId22"/>
    <p:sldId id="262" r:id="rId23"/>
    <p:sldId id="268" r:id="rId24"/>
    <p:sldId id="263" r:id="rId25"/>
    <p:sldId id="290" r:id="rId26"/>
    <p:sldId id="303" r:id="rId27"/>
    <p:sldId id="304" r:id="rId28"/>
    <p:sldId id="305" r:id="rId29"/>
    <p:sldId id="282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659D-2F0F-455E-B5EB-BCF9C6DF325D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F510E-55F1-4C8C-8E2A-C0E5DCE58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9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93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1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12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6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98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9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2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31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47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64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5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0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3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26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41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81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75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07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88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88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76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0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0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3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5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0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38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F510E-55F1-4C8C-8E2A-C0E5DCE580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7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12291"/>
      </p:ext>
    </p:extLst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28741"/>
      </p:ext>
    </p:extLst>
  </p:cSld>
  <p:clrMapOvr>
    <a:masterClrMapping/>
  </p:clrMapOvr>
  <p:transition spd="slow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61801"/>
      </p:ext>
    </p:extLst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16938"/>
      </p:ext>
    </p:extLst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83657"/>
      </p:ext>
    </p:extLst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06468"/>
      </p:ext>
    </p:extLst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97608"/>
      </p:ext>
    </p:extLst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84635"/>
      </p:ext>
    </p:extLst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04864"/>
      </p:ext>
    </p:extLst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62450"/>
      </p:ext>
    </p:extLst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38512"/>
      </p:ext>
    </p:extLst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847A-0810-44BA-BDB6-82F0F707459B}" type="datetimeFigureOut">
              <a:rPr lang="zh-CN" altLang="en-US" smtClean="0"/>
              <a:t>2020-12-23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1BB9-3885-4E4D-8B50-E9D9E044D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1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287486"/>
            <a:ext cx="12192000" cy="3570514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25064" y="3544898"/>
            <a:ext cx="89418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基于</a:t>
            </a: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RISC-V</a:t>
            </a:r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架构的</a:t>
            </a:r>
            <a:endParaRPr lang="en-US" altLang="zh-CN" sz="6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45</a:t>
            </a:r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条指令单周期</a:t>
            </a:r>
            <a:r>
              <a:rPr lang="en-US" altLang="zh-CN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59743" y="574263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答辩人：翁诗浩</a:t>
            </a:r>
          </a:p>
        </p:txBody>
      </p:sp>
      <p:sp>
        <p:nvSpPr>
          <p:cNvPr id="11" name="流程图: 终止 10"/>
          <p:cNvSpPr/>
          <p:nvPr/>
        </p:nvSpPr>
        <p:spPr>
          <a:xfrm>
            <a:off x="3056095" y="5742634"/>
            <a:ext cx="2253673" cy="40011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4857"/>
            <a:ext cx="1163391" cy="1162225"/>
          </a:xfrm>
          <a:prstGeom prst="rect">
            <a:avLst/>
          </a:prstGeom>
        </p:spPr>
      </p:pic>
      <p:sp>
        <p:nvSpPr>
          <p:cNvPr id="2" name="流程图: 终止 1">
            <a:extLst>
              <a:ext uri="{FF2B5EF4-FFF2-40B4-BE49-F238E27FC236}">
                <a16:creationId xmlns:a16="http://schemas.microsoft.com/office/drawing/2014/main" id="{46585DB6-18EE-4CA1-AE72-D5B3C192A9E6}"/>
              </a:ext>
            </a:extLst>
          </p:cNvPr>
          <p:cNvSpPr/>
          <p:nvPr/>
        </p:nvSpPr>
        <p:spPr>
          <a:xfrm>
            <a:off x="6949805" y="5743967"/>
            <a:ext cx="2253673" cy="40011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0418BC-47DE-45CD-A642-2EF7BC8A994D}"/>
              </a:ext>
            </a:extLst>
          </p:cNvPr>
          <p:cNvSpPr txBox="1"/>
          <p:nvPr/>
        </p:nvSpPr>
        <p:spPr>
          <a:xfrm>
            <a:off x="7025712" y="5742634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班级：计科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1805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3449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02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859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各部件功能设计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Function design of each component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圆角矩形 16"/>
          <p:cNvSpPr/>
          <p:nvPr/>
        </p:nvSpPr>
        <p:spPr>
          <a:xfrm>
            <a:off x="916000" y="2505455"/>
            <a:ext cx="1150544" cy="3315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6D67E4-239A-4030-8A8B-3859F8E27BAC}"/>
              </a:ext>
            </a:extLst>
          </p:cNvPr>
          <p:cNvSpPr txBox="1"/>
          <p:nvPr/>
        </p:nvSpPr>
        <p:spPr>
          <a:xfrm>
            <a:off x="914047" y="104888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立即数扩展部分：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C6296A-2970-4E6E-868B-F18B04FBF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161" y="2081381"/>
            <a:ext cx="7047619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9551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02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859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各部件功能设计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Function design of each component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圆角矩形 16"/>
          <p:cNvSpPr/>
          <p:nvPr/>
        </p:nvSpPr>
        <p:spPr>
          <a:xfrm>
            <a:off x="916000" y="2505455"/>
            <a:ext cx="1150544" cy="3315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AF3CD8-4BD8-4C09-99E7-D2226B8916E4}"/>
              </a:ext>
            </a:extLst>
          </p:cNvPr>
          <p:cNvSpPr txBox="1"/>
          <p:nvPr/>
        </p:nvSpPr>
        <p:spPr>
          <a:xfrm>
            <a:off x="914047" y="104888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ALU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部分：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ADC0B0-28DD-4F9D-BE65-FE42D9470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44" y="2064543"/>
            <a:ext cx="6961905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42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02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859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各部件功能设计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Function design of each component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圆角矩形 16"/>
          <p:cNvSpPr/>
          <p:nvPr/>
        </p:nvSpPr>
        <p:spPr>
          <a:xfrm>
            <a:off x="916000" y="2505455"/>
            <a:ext cx="1150544" cy="3315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45BCEE-ABD7-47DD-B0B3-88D093DD1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143" y="2129380"/>
            <a:ext cx="7085714" cy="35047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C3ED5F-F47B-4F65-AABD-D95DA37F8919}"/>
              </a:ext>
            </a:extLst>
          </p:cNvPr>
          <p:cNvSpPr txBox="1"/>
          <p:nvPr/>
        </p:nvSpPr>
        <p:spPr>
          <a:xfrm>
            <a:off x="914047" y="104888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存储器部分：</a:t>
            </a:r>
          </a:p>
        </p:txBody>
      </p:sp>
    </p:spTree>
    <p:extLst>
      <p:ext uri="{BB962C8B-B14F-4D97-AF65-F5344CB8AC3E}">
        <p14:creationId xmlns:p14="http://schemas.microsoft.com/office/powerpoint/2010/main" val="405323086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02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859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各部件功能设计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Function design of each component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圆角矩形 16"/>
          <p:cNvSpPr/>
          <p:nvPr/>
        </p:nvSpPr>
        <p:spPr>
          <a:xfrm>
            <a:off x="916000" y="2505455"/>
            <a:ext cx="1150544" cy="3315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C3ED5F-F47B-4F65-AABD-D95DA37F8919}"/>
              </a:ext>
            </a:extLst>
          </p:cNvPr>
          <p:cNvSpPr txBox="1"/>
          <p:nvPr/>
        </p:nvSpPr>
        <p:spPr>
          <a:xfrm>
            <a:off x="914047" y="104888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各类数据选择器：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1F29A9-8432-42FD-AF0F-4056DAB57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67" y="1800428"/>
            <a:ext cx="5751834" cy="26946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0F1A55-1D97-4CB3-A38C-87AF7D9A6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9" y="3186045"/>
            <a:ext cx="4939121" cy="22885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F7B0BD-8AAE-46B8-94CF-6473466C8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323" y="711478"/>
            <a:ext cx="5231656" cy="24442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96F043-C858-4B03-A800-FBD1CB8E1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5223" y="1663923"/>
            <a:ext cx="4660016" cy="19781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95E16F8-B673-42CA-B315-9095CBD37B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0787" y="3000366"/>
            <a:ext cx="4599053" cy="22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9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753" y="510988"/>
            <a:ext cx="11201400" cy="579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raduation-cap-variant_30915"/>
          <p:cNvSpPr>
            <a:spLocks noChangeAspect="1"/>
          </p:cNvSpPr>
          <p:nvPr/>
        </p:nvSpPr>
        <p:spPr bwMode="auto">
          <a:xfrm>
            <a:off x="1824276" y="164565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文本框 5"/>
          <p:cNvSpPr txBox="1"/>
          <p:nvPr/>
        </p:nvSpPr>
        <p:spPr>
          <a:xfrm>
            <a:off x="2781388" y="1155710"/>
            <a:ext cx="247054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87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5200" y="3386426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控制信号的设计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5223" y="4235711"/>
            <a:ext cx="3117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Control signal design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3491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03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943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控制信号的设计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Control signal design</a:t>
            </a:r>
          </a:p>
          <a:p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4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F129A8-A353-43D9-888D-5C6B5BF7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217" y="1109839"/>
            <a:ext cx="5211348" cy="53044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479801-68D5-42E8-B210-60DCF653D1E5}"/>
              </a:ext>
            </a:extLst>
          </p:cNvPr>
          <p:cNvSpPr txBox="1"/>
          <p:nvPr/>
        </p:nvSpPr>
        <p:spPr>
          <a:xfrm>
            <a:off x="346163" y="102926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ALU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控制信号：</a:t>
            </a:r>
          </a:p>
        </p:txBody>
      </p:sp>
    </p:spTree>
    <p:extLst>
      <p:ext uri="{BB962C8B-B14F-4D97-AF65-F5344CB8AC3E}">
        <p14:creationId xmlns:p14="http://schemas.microsoft.com/office/powerpoint/2010/main" val="24294054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03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943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控制信号的设计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Control signal design</a:t>
            </a:r>
          </a:p>
          <a:p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4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CC9BE0-4491-44F1-9FAE-ADE8DF99E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32" y="1084418"/>
            <a:ext cx="5354884" cy="15917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B11AF5-7D09-40F1-9852-C69238F99B82}"/>
              </a:ext>
            </a:extLst>
          </p:cNvPr>
          <p:cNvSpPr txBox="1"/>
          <p:nvPr/>
        </p:nvSpPr>
        <p:spPr>
          <a:xfrm>
            <a:off x="346163" y="102926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跳转：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22095F-2185-4D87-825F-329747569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132" y="3879745"/>
            <a:ext cx="6112348" cy="22681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D12B1F6-C405-475F-B4EE-403CF71D41CB}"/>
              </a:ext>
            </a:extLst>
          </p:cNvPr>
          <p:cNvSpPr txBox="1"/>
          <p:nvPr/>
        </p:nvSpPr>
        <p:spPr>
          <a:xfrm>
            <a:off x="239631" y="372286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分支：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277906-F16C-4BB5-A9E9-D81E5763D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055" y="1169491"/>
            <a:ext cx="5261372" cy="15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0452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03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943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控制信号的设计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Control signal design</a:t>
            </a:r>
          </a:p>
          <a:p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4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DCC7D7-8B0C-4450-860F-08F21CC13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034" y="1814754"/>
            <a:ext cx="6801335" cy="34940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050A2A-E322-4352-AEAF-8FC874BA6457}"/>
              </a:ext>
            </a:extLst>
          </p:cNvPr>
          <p:cNvSpPr txBox="1"/>
          <p:nvPr/>
        </p:nvSpPr>
        <p:spPr>
          <a:xfrm>
            <a:off x="435551" y="108825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立即数扩展控制信号：</a:t>
            </a:r>
          </a:p>
        </p:txBody>
      </p:sp>
    </p:spTree>
    <p:extLst>
      <p:ext uri="{BB962C8B-B14F-4D97-AF65-F5344CB8AC3E}">
        <p14:creationId xmlns:p14="http://schemas.microsoft.com/office/powerpoint/2010/main" val="292827731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03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943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控制信号的设计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Control signal design</a:t>
            </a:r>
          </a:p>
          <a:p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4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F97CC9-5CCB-46F8-9534-92F039012271}"/>
              </a:ext>
            </a:extLst>
          </p:cNvPr>
          <p:cNvSpPr txBox="1"/>
          <p:nvPr/>
        </p:nvSpPr>
        <p:spPr>
          <a:xfrm>
            <a:off x="760319" y="1052739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各类选择器控制信号：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5DE348-593D-45B9-9CCF-D5AD7FD7B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32" y="1743732"/>
            <a:ext cx="4979237" cy="18563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8FCC74-044F-4466-86F6-D4D948E2A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538" y="3091673"/>
            <a:ext cx="5450168" cy="18563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91CC82-A3A7-41AF-BD4E-8153F3776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275" y="3997802"/>
            <a:ext cx="4979237" cy="24315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BF6D21-C51F-408F-AEE7-AED0AE78C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8010" y="995858"/>
            <a:ext cx="5133996" cy="18643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1FAE02-B7A1-4CBC-8351-5F40FC9444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4265" y="2671894"/>
            <a:ext cx="4668893" cy="17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372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753" y="510988"/>
            <a:ext cx="11201400" cy="579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raduation-cap-variant_30915"/>
          <p:cNvSpPr>
            <a:spLocks noChangeAspect="1"/>
          </p:cNvSpPr>
          <p:nvPr/>
        </p:nvSpPr>
        <p:spPr bwMode="auto">
          <a:xfrm>
            <a:off x="1824276" y="164565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文本框 5"/>
          <p:cNvSpPr txBox="1"/>
          <p:nvPr/>
        </p:nvSpPr>
        <p:spPr>
          <a:xfrm>
            <a:off x="2781388" y="1155710"/>
            <a:ext cx="247054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287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1776" y="340471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数据通路设计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5223" y="4235711"/>
            <a:ext cx="25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Data path design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68335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29" y="510987"/>
            <a:ext cx="3523130" cy="5836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0" y="510987"/>
            <a:ext cx="45719" cy="5836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64299" y="1237129"/>
            <a:ext cx="11295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  <p:sp>
        <p:nvSpPr>
          <p:cNvPr id="7" name="等腰三角形 6"/>
          <p:cNvSpPr/>
          <p:nvPr/>
        </p:nvSpPr>
        <p:spPr>
          <a:xfrm flipV="1">
            <a:off x="3287805" y="1532965"/>
            <a:ext cx="144000" cy="144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039" y="565851"/>
            <a:ext cx="1538883" cy="60646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>
                    <a:lumMod val="95000"/>
                    <a:alpha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 Unicode MS" panose="020B0604020202020204" pitchFamily="34" charset="-122"/>
              </a:rPr>
              <a:t>CONTENT</a:t>
            </a:r>
            <a:endParaRPr lang="zh-CN" altLang="en-US" sz="8800" b="1" dirty="0">
              <a:solidFill>
                <a:schemeClr val="bg1">
                  <a:lumMod val="95000"/>
                  <a:alpha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07237" y="481540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endParaRPr lang="zh-CN" altLang="en-US" sz="48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07239" y="1430261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48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7239" y="2244648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48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07238" y="3074096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48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07237" y="3967666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zh-CN" altLang="en-US" sz="48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07237" y="565851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48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30997" y="6348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指令选取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30997" y="1026474"/>
            <a:ext cx="162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Instruction selection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30997" y="153832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各部件功能设计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649285" y="1932492"/>
            <a:ext cx="2717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Function design of each component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30997" y="23670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控制信号的设计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49285" y="2761190"/>
            <a:ext cx="1649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Control signal design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9285" y="32047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数据通路设计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667573" y="3580615"/>
            <a:ext cx="137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Data path design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30997" y="4046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指令验证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49285" y="4422160"/>
            <a:ext cx="1638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Instructions to verify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49285" y="489772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云平台运行二分查找算法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67573" y="5273602"/>
            <a:ext cx="3305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Cloud platform runs binary search algorithm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565469-FCAD-4027-84DB-653C80F2AFE8}"/>
              </a:ext>
            </a:extLst>
          </p:cNvPr>
          <p:cNvSpPr txBox="1"/>
          <p:nvPr/>
        </p:nvSpPr>
        <p:spPr>
          <a:xfrm>
            <a:off x="6649285" y="57352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心得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E00A11-2668-43B4-86D5-BF69DF5419F3}"/>
              </a:ext>
            </a:extLst>
          </p:cNvPr>
          <p:cNvSpPr txBox="1"/>
          <p:nvPr/>
        </p:nvSpPr>
        <p:spPr>
          <a:xfrm>
            <a:off x="6774105" y="6169970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Tips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B94149-D7DF-4BD6-8B1B-F7B010453678}"/>
              </a:ext>
            </a:extLst>
          </p:cNvPr>
          <p:cNvSpPr txBox="1"/>
          <p:nvPr/>
        </p:nvSpPr>
        <p:spPr>
          <a:xfrm>
            <a:off x="5807236" y="5581379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endParaRPr lang="zh-CN" altLang="en-US" sz="48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20891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04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5088" y="146302"/>
            <a:ext cx="6943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数据通路设计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Data path design</a:t>
            </a:r>
            <a:endParaRPr lang="zh-CN" altLang="en-US" sz="1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zh-CN" altLang="en-US" sz="1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9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00A480-7592-42F9-8954-153C6CDC5D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59613" y="1408698"/>
            <a:ext cx="8072773" cy="49388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47BF0BF-D515-4688-9789-2226BC8AE1C4}"/>
              </a:ext>
            </a:extLst>
          </p:cNvPr>
          <p:cNvSpPr txBox="1"/>
          <p:nvPr/>
        </p:nvSpPr>
        <p:spPr>
          <a:xfrm>
            <a:off x="760319" y="1052739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RTL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版：</a:t>
            </a:r>
          </a:p>
        </p:txBody>
      </p:sp>
    </p:spTree>
    <p:extLst>
      <p:ext uri="{BB962C8B-B14F-4D97-AF65-F5344CB8AC3E}">
        <p14:creationId xmlns:p14="http://schemas.microsoft.com/office/powerpoint/2010/main" val="283659821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04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5088" y="146302"/>
            <a:ext cx="6943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数据通路设计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Data path design</a:t>
            </a:r>
            <a:endParaRPr lang="zh-CN" altLang="en-US" sz="1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zh-CN" altLang="en-US" sz="18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9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47BF0BF-D515-4688-9789-2226BC8AE1C4}"/>
              </a:ext>
            </a:extLst>
          </p:cNvPr>
          <p:cNvSpPr txBox="1"/>
          <p:nvPr/>
        </p:nvSpPr>
        <p:spPr>
          <a:xfrm>
            <a:off x="381855" y="684911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手绘版：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DE7FA1-9478-4D90-BA94-02FD17AC8A2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09" y="1008075"/>
            <a:ext cx="9488955" cy="5641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2957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753" y="510988"/>
            <a:ext cx="11201400" cy="579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raduation-cap-variant_30915"/>
          <p:cNvSpPr>
            <a:spLocks noChangeAspect="1"/>
          </p:cNvSpPr>
          <p:nvPr/>
        </p:nvSpPr>
        <p:spPr bwMode="auto">
          <a:xfrm>
            <a:off x="1824276" y="164565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文本框 5"/>
          <p:cNvSpPr txBox="1"/>
          <p:nvPr/>
        </p:nvSpPr>
        <p:spPr>
          <a:xfrm>
            <a:off x="2781388" y="1155710"/>
            <a:ext cx="247054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endParaRPr lang="zh-CN" altLang="en-US" sz="287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1776" y="340471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指令验证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5223" y="4253999"/>
            <a:ext cx="268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Instructions to verify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4200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05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943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指令验证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ea typeface="华文中宋" panose="02010600040101010101" pitchFamily="2" charset="-122"/>
              </a:rPr>
              <a:t>Instructions to verify</a:t>
            </a:r>
          </a:p>
          <a:p>
            <a:endParaRPr lang="en-US" altLang="zh-CN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4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392404-3F26-4374-84E6-DD26C3CBAA40}"/>
              </a:ext>
            </a:extLst>
          </p:cNvPr>
          <p:cNvSpPr txBox="1"/>
          <p:nvPr/>
        </p:nvSpPr>
        <p:spPr>
          <a:xfrm>
            <a:off x="530886" y="1044654"/>
            <a:ext cx="852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45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条指令逐一进行行为仿真验证（详见报告书）：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196333-5A91-40A1-AE57-61258F52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86" y="1796395"/>
            <a:ext cx="4611007" cy="40169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9B25CC-3319-4B92-9F34-29660D61E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299" y="2556813"/>
            <a:ext cx="4218858" cy="3714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997DA6-3675-4265-A91C-EC4387AAF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481" y="3128015"/>
            <a:ext cx="4120796" cy="36742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0219BE-AF80-4C97-A2A1-E5CDE57FB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6389" y="1717172"/>
            <a:ext cx="4297037" cy="34236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CC8493-707A-4943-899A-EF869C984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3135" y="2139076"/>
            <a:ext cx="3927492" cy="34236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28D3F5-1FD0-4920-B261-BBEB3B09B9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222" y="2556813"/>
            <a:ext cx="4218858" cy="36152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A72ED59-575C-4AA8-BABD-A012B68674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5167" y="3229288"/>
            <a:ext cx="3929125" cy="33904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357F969-A259-4D92-8331-E7924CCD31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4907" y="1554187"/>
            <a:ext cx="3981618" cy="339040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7BC836C-8395-41BE-AC9D-84ABD52C1A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3521" y="1850672"/>
            <a:ext cx="3982393" cy="352031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F95C707-9487-4152-9494-BD7EC37143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2836" y="2461870"/>
            <a:ext cx="4172425" cy="36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60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753" y="510988"/>
            <a:ext cx="11201400" cy="579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raduation-cap-variant_30915"/>
          <p:cNvSpPr>
            <a:spLocks noChangeAspect="1"/>
          </p:cNvSpPr>
          <p:nvPr/>
        </p:nvSpPr>
        <p:spPr bwMode="auto">
          <a:xfrm>
            <a:off x="1824276" y="164565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文本框 5"/>
          <p:cNvSpPr txBox="1"/>
          <p:nvPr/>
        </p:nvSpPr>
        <p:spPr>
          <a:xfrm>
            <a:off x="2289855" y="1174536"/>
            <a:ext cx="247054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endParaRPr lang="zh-CN" altLang="en-US" sz="287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0403" y="3194315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云平台运行二分查找算法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64908" y="4226834"/>
            <a:ext cx="554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Cloud platform runs binary search algorithm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93202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06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5" y="182880"/>
            <a:ext cx="100810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云平台运行二分查找算法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ea typeface="华文中宋" panose="02010600040101010101" pitchFamily="2" charset="-122"/>
              </a:rPr>
              <a:t>Cloud platform runs binary search algorithm</a:t>
            </a:r>
          </a:p>
          <a:p>
            <a:endParaRPr lang="en-US" altLang="zh-CN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23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A02319-C165-4A86-ABAE-3E40E78C29AA}"/>
              </a:ext>
            </a:extLst>
          </p:cNvPr>
          <p:cNvSpPr txBox="1"/>
          <p:nvPr/>
        </p:nvSpPr>
        <p:spPr>
          <a:xfrm>
            <a:off x="863353" y="1208232"/>
            <a:ext cx="9115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在数组：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1 2 3 4 5 6 7 8 9 10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中用二分查找算法查找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所在下标的位置。如果运行正确，结果应输出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34FE38-142C-4DA7-9DD5-8BE61BDFA8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6464" y="2018141"/>
            <a:ext cx="9378266" cy="46569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A702BC-6715-4600-B6B9-71AEC4C9B047}"/>
              </a:ext>
            </a:extLst>
          </p:cNvPr>
          <p:cNvSpPr txBox="1"/>
          <p:nvPr/>
        </p:nvSpPr>
        <p:spPr>
          <a:xfrm>
            <a:off x="337466" y="3429000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汇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编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代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码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900701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06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5" y="182880"/>
            <a:ext cx="100810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云平台运行二分查找算法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ea typeface="华文中宋" panose="02010600040101010101" pitchFamily="2" charset="-122"/>
              </a:rPr>
              <a:t>Cloud platform runs binary search algorithm</a:t>
            </a:r>
          </a:p>
          <a:p>
            <a:endParaRPr lang="en-US" altLang="zh-CN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23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AE6354-E835-4663-A9E6-E24DA4E6F7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2801" y="1168054"/>
            <a:ext cx="9914345" cy="55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2162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07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5454" y="182880"/>
            <a:ext cx="1008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心得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ea typeface="华文中宋" panose="02010600040101010101" pitchFamily="2" charset="-122"/>
              </a:rPr>
              <a:t>tips</a:t>
            </a:r>
          </a:p>
        </p:txBody>
      </p:sp>
      <p:sp>
        <p:nvSpPr>
          <p:cNvPr id="23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2EF4D8-6B00-45A5-8253-A21CAAD3CC35}"/>
              </a:ext>
            </a:extLst>
          </p:cNvPr>
          <p:cNvSpPr txBox="1"/>
          <p:nvPr/>
        </p:nvSpPr>
        <p:spPr>
          <a:xfrm>
            <a:off x="1333868" y="2551837"/>
            <a:ext cx="97277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收获是非常多的，经过这次实验，我了解了如何用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VHDL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设计一个硬件，并且亲身实践地完成了，中途遇到好多好多困难，但是当我做完了整个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，并且在云平台运行测试二分算法成功，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是很有成就感的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/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/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还是有些遗憾的，比如没有像真正设计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一样，把寄存器地址进行划分，而是做了通用处理，也没有能够挑战一下流水线的设计。</a:t>
            </a:r>
            <a:endParaRPr lang="zh-CN" altLang="zh-CN" sz="18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14667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2EACCF-E44A-4CDE-AEFB-B2CB502B599F}"/>
              </a:ext>
            </a:extLst>
          </p:cNvPr>
          <p:cNvSpPr txBox="1"/>
          <p:nvPr/>
        </p:nvSpPr>
        <p:spPr>
          <a:xfrm>
            <a:off x="4531173" y="347799"/>
            <a:ext cx="2736712" cy="82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参考文献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9CBCDB-0C0C-4384-B186-19BDD8943891}"/>
              </a:ext>
            </a:extLst>
          </p:cNvPr>
          <p:cNvSpPr txBox="1"/>
          <p:nvPr/>
        </p:nvSpPr>
        <p:spPr>
          <a:xfrm>
            <a:off x="832380" y="1731145"/>
            <a:ext cx="107064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[1]David Patterson, Andrew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Waterman.RISC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-V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手册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加州大学伯克利分校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加州伯克利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,2017:9.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[2]thundersnark.E203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蜂鸟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RISC-V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处理器代码阅读笔记 之指令译码模块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e203_exu_decode.v[EB/OL].https://blog.csdn.net/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thundersnark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/article/details/105879902,2020-05-01.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[3]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南工小王子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Vivado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加上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VsCode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让你的生活更美好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[EB/OL].https://blog.csdn.net/qq_39498701/article/details/84668833,2019-06-04.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[4]jzj1993.Xilinx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Vivado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的使用详细介绍（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）：创建工程、编写代码、行为仿真、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Testbench[EB/OL].https://blog.csdn.net/jzj1993/article/details/45533729,2015-05-06.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[5]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杨小帆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_.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RICS-V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架构的单周期处理器设计（含所有格式指令）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控制信号选取及代码结构分析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[EB/OL].https://yangfan.blog.csdn.net/article/details/103353982,2019-12-02.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14070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49771" y="223404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谢谢观看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09829A-4FF7-40E6-A7FC-2CB6C81D1192}"/>
              </a:ext>
            </a:extLst>
          </p:cNvPr>
          <p:cNvSpPr txBox="1"/>
          <p:nvPr/>
        </p:nvSpPr>
        <p:spPr>
          <a:xfrm>
            <a:off x="4234138" y="4062882"/>
            <a:ext cx="409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小组成员：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翁诗浩、梁奉迪、韩梅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8D428-D110-47E4-95C3-8C85B4152FC6}"/>
              </a:ext>
            </a:extLst>
          </p:cNvPr>
          <p:cNvSpPr txBox="1"/>
          <p:nvPr/>
        </p:nvSpPr>
        <p:spPr>
          <a:xfrm>
            <a:off x="4275567" y="4876058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班级：计科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1805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32614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753" y="510988"/>
            <a:ext cx="11201400" cy="579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raduation-cap-variant_30915"/>
          <p:cNvSpPr>
            <a:spLocks noChangeAspect="1"/>
          </p:cNvSpPr>
          <p:nvPr/>
        </p:nvSpPr>
        <p:spPr bwMode="auto">
          <a:xfrm>
            <a:off x="1824276" y="164565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文本框 5"/>
          <p:cNvSpPr txBox="1"/>
          <p:nvPr/>
        </p:nvSpPr>
        <p:spPr>
          <a:xfrm>
            <a:off x="2781388" y="1155710"/>
            <a:ext cx="247054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87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1776" y="340471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指令选取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5223" y="4235711"/>
            <a:ext cx="348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Instruction selection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07699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01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3375" y="182880"/>
            <a:ext cx="49079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指令选取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Instruction selection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84423" y="2139696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diploma-and-hat-of-graduate_57918"/>
          <p:cNvSpPr>
            <a:spLocks noChangeAspect="1"/>
          </p:cNvSpPr>
          <p:nvPr/>
        </p:nvSpPr>
        <p:spPr bwMode="auto">
          <a:xfrm>
            <a:off x="5460818" y="2852928"/>
            <a:ext cx="1122449" cy="659354"/>
          </a:xfrm>
          <a:custGeom>
            <a:avLst/>
            <a:gdLst>
              <a:gd name="T0" fmla="*/ 4940 w 4940"/>
              <a:gd name="T1" fmla="*/ 648 h 2836"/>
              <a:gd name="T2" fmla="*/ 2470 w 4940"/>
              <a:gd name="T3" fmla="*/ 0 h 2836"/>
              <a:gd name="T4" fmla="*/ 0 w 4940"/>
              <a:gd name="T5" fmla="*/ 648 h 2836"/>
              <a:gd name="T6" fmla="*/ 987 w 4940"/>
              <a:gd name="T7" fmla="*/ 907 h 2836"/>
              <a:gd name="T8" fmla="*/ 987 w 4940"/>
              <a:gd name="T9" fmla="*/ 1881 h 2836"/>
              <a:gd name="T10" fmla="*/ 2470 w 4940"/>
              <a:gd name="T11" fmla="*/ 2266 h 2836"/>
              <a:gd name="T12" fmla="*/ 3254 w 4940"/>
              <a:gd name="T13" fmla="*/ 2215 h 2836"/>
              <a:gd name="T14" fmla="*/ 3254 w 4940"/>
              <a:gd name="T15" fmla="*/ 2836 h 2836"/>
              <a:gd name="T16" fmla="*/ 3413 w 4940"/>
              <a:gd name="T17" fmla="*/ 2836 h 2836"/>
              <a:gd name="T18" fmla="*/ 3413 w 4940"/>
              <a:gd name="T19" fmla="*/ 2188 h 2836"/>
              <a:gd name="T20" fmla="*/ 3954 w 4940"/>
              <a:gd name="T21" fmla="*/ 1881 h 2836"/>
              <a:gd name="T22" fmla="*/ 3954 w 4940"/>
              <a:gd name="T23" fmla="*/ 907 h 2836"/>
              <a:gd name="T24" fmla="*/ 4940 w 4940"/>
              <a:gd name="T25" fmla="*/ 648 h 2836"/>
              <a:gd name="T26" fmla="*/ 2470 w 4940"/>
              <a:gd name="T27" fmla="*/ 165 h 2836"/>
              <a:gd name="T28" fmla="*/ 4313 w 4940"/>
              <a:gd name="T29" fmla="*/ 648 h 2836"/>
              <a:gd name="T30" fmla="*/ 3338 w 4940"/>
              <a:gd name="T31" fmla="*/ 904 h 2836"/>
              <a:gd name="T32" fmla="*/ 2499 w 4940"/>
              <a:gd name="T33" fmla="*/ 574 h 2836"/>
              <a:gd name="T34" fmla="*/ 2441 w 4940"/>
              <a:gd name="T35" fmla="*/ 722 h 2836"/>
              <a:gd name="T36" fmla="*/ 3077 w 4940"/>
              <a:gd name="T37" fmla="*/ 972 h 2836"/>
              <a:gd name="T38" fmla="*/ 2470 w 4940"/>
              <a:gd name="T39" fmla="*/ 1131 h 2836"/>
              <a:gd name="T40" fmla="*/ 627 w 4940"/>
              <a:gd name="T41" fmla="*/ 648 h 2836"/>
              <a:gd name="T42" fmla="*/ 2470 w 4940"/>
              <a:gd name="T43" fmla="*/ 165 h 2836"/>
              <a:gd name="T44" fmla="*/ 2470 w 4940"/>
              <a:gd name="T45" fmla="*/ 2107 h 2836"/>
              <a:gd name="T46" fmla="*/ 1146 w 4940"/>
              <a:gd name="T47" fmla="*/ 1881 h 2836"/>
              <a:gd name="T48" fmla="*/ 1146 w 4940"/>
              <a:gd name="T49" fmla="*/ 948 h 2836"/>
              <a:gd name="T50" fmla="*/ 2470 w 4940"/>
              <a:gd name="T51" fmla="*/ 1296 h 2836"/>
              <a:gd name="T52" fmla="*/ 3254 w 4940"/>
              <a:gd name="T53" fmla="*/ 1090 h 2836"/>
              <a:gd name="T54" fmla="*/ 3254 w 4940"/>
              <a:gd name="T55" fmla="*/ 2053 h 2836"/>
              <a:gd name="T56" fmla="*/ 2470 w 4940"/>
              <a:gd name="T57" fmla="*/ 2107 h 2836"/>
              <a:gd name="T58" fmla="*/ 3795 w 4940"/>
              <a:gd name="T59" fmla="*/ 1878 h 2836"/>
              <a:gd name="T60" fmla="*/ 3413 w 4940"/>
              <a:gd name="T61" fmla="*/ 2025 h 2836"/>
              <a:gd name="T62" fmla="*/ 3413 w 4940"/>
              <a:gd name="T63" fmla="*/ 1048 h 2836"/>
              <a:gd name="T64" fmla="*/ 3795 w 4940"/>
              <a:gd name="T65" fmla="*/ 948 h 2836"/>
              <a:gd name="T66" fmla="*/ 3795 w 4940"/>
              <a:gd name="T67" fmla="*/ 1878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40" h="2836">
                <a:moveTo>
                  <a:pt x="4940" y="648"/>
                </a:moveTo>
                <a:lnTo>
                  <a:pt x="2470" y="0"/>
                </a:lnTo>
                <a:lnTo>
                  <a:pt x="0" y="648"/>
                </a:lnTo>
                <a:lnTo>
                  <a:pt x="987" y="907"/>
                </a:lnTo>
                <a:lnTo>
                  <a:pt x="987" y="1881"/>
                </a:lnTo>
                <a:cubicBezTo>
                  <a:pt x="987" y="2185"/>
                  <a:pt x="1919" y="2266"/>
                  <a:pt x="2470" y="2266"/>
                </a:cubicBezTo>
                <a:cubicBezTo>
                  <a:pt x="2697" y="2266"/>
                  <a:pt x="2989" y="2252"/>
                  <a:pt x="3254" y="2215"/>
                </a:cubicBezTo>
                <a:lnTo>
                  <a:pt x="3254" y="2836"/>
                </a:lnTo>
                <a:lnTo>
                  <a:pt x="3413" y="2836"/>
                </a:lnTo>
                <a:lnTo>
                  <a:pt x="3413" y="2188"/>
                </a:lnTo>
                <a:cubicBezTo>
                  <a:pt x="3718" y="2130"/>
                  <a:pt x="3954" y="2034"/>
                  <a:pt x="3954" y="1881"/>
                </a:cubicBezTo>
                <a:lnTo>
                  <a:pt x="3954" y="907"/>
                </a:lnTo>
                <a:lnTo>
                  <a:pt x="4940" y="648"/>
                </a:lnTo>
                <a:close/>
                <a:moveTo>
                  <a:pt x="2470" y="165"/>
                </a:moveTo>
                <a:lnTo>
                  <a:pt x="4313" y="648"/>
                </a:lnTo>
                <a:lnTo>
                  <a:pt x="3338" y="904"/>
                </a:lnTo>
                <a:lnTo>
                  <a:pt x="2499" y="574"/>
                </a:lnTo>
                <a:lnTo>
                  <a:pt x="2441" y="722"/>
                </a:lnTo>
                <a:lnTo>
                  <a:pt x="3077" y="972"/>
                </a:lnTo>
                <a:lnTo>
                  <a:pt x="2470" y="1131"/>
                </a:lnTo>
                <a:lnTo>
                  <a:pt x="627" y="648"/>
                </a:lnTo>
                <a:lnTo>
                  <a:pt x="2470" y="165"/>
                </a:lnTo>
                <a:close/>
                <a:moveTo>
                  <a:pt x="2470" y="2107"/>
                </a:moveTo>
                <a:cubicBezTo>
                  <a:pt x="1655" y="2107"/>
                  <a:pt x="1174" y="1958"/>
                  <a:pt x="1146" y="1881"/>
                </a:cubicBezTo>
                <a:lnTo>
                  <a:pt x="1146" y="948"/>
                </a:lnTo>
                <a:lnTo>
                  <a:pt x="2470" y="1296"/>
                </a:lnTo>
                <a:lnTo>
                  <a:pt x="3254" y="1090"/>
                </a:lnTo>
                <a:lnTo>
                  <a:pt x="3254" y="2053"/>
                </a:lnTo>
                <a:cubicBezTo>
                  <a:pt x="3046" y="2085"/>
                  <a:pt x="2783" y="2107"/>
                  <a:pt x="2470" y="2107"/>
                </a:cubicBezTo>
                <a:close/>
                <a:moveTo>
                  <a:pt x="3795" y="1878"/>
                </a:moveTo>
                <a:cubicBezTo>
                  <a:pt x="3780" y="1919"/>
                  <a:pt x="3647" y="1978"/>
                  <a:pt x="3413" y="2025"/>
                </a:cubicBezTo>
                <a:lnTo>
                  <a:pt x="3413" y="1048"/>
                </a:lnTo>
                <a:lnTo>
                  <a:pt x="3795" y="948"/>
                </a:lnTo>
                <a:lnTo>
                  <a:pt x="3795" y="18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22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2A255E-B36C-4877-B661-DF4A6A05E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37" y="1145218"/>
            <a:ext cx="4555581" cy="5002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468C68-6635-40AF-9885-50C6262A9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669" y="629156"/>
            <a:ext cx="4427491" cy="4296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4C1FF7-B52B-48D3-AD52-62FB90FA0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817" y="1064570"/>
            <a:ext cx="4907957" cy="21947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76975E7-ABC1-40AF-94A0-DA2C734A2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783" y="3967115"/>
            <a:ext cx="5302031" cy="25057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2749A55-F631-4428-A1A4-93CB9131A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588" y="2672628"/>
            <a:ext cx="4690764" cy="27927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90F22DF-2281-4694-BD78-247EF6FA1E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4196" y="3191254"/>
            <a:ext cx="3843916" cy="14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3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01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3375" y="182880"/>
            <a:ext cx="49079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指令选取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Instruction selection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84423" y="2139696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diploma-and-hat-of-graduate_57918"/>
          <p:cNvSpPr>
            <a:spLocks noChangeAspect="1"/>
          </p:cNvSpPr>
          <p:nvPr/>
        </p:nvSpPr>
        <p:spPr bwMode="auto">
          <a:xfrm>
            <a:off x="5460818" y="2852928"/>
            <a:ext cx="1122449" cy="659354"/>
          </a:xfrm>
          <a:custGeom>
            <a:avLst/>
            <a:gdLst>
              <a:gd name="T0" fmla="*/ 4940 w 4940"/>
              <a:gd name="T1" fmla="*/ 648 h 2836"/>
              <a:gd name="T2" fmla="*/ 2470 w 4940"/>
              <a:gd name="T3" fmla="*/ 0 h 2836"/>
              <a:gd name="T4" fmla="*/ 0 w 4940"/>
              <a:gd name="T5" fmla="*/ 648 h 2836"/>
              <a:gd name="T6" fmla="*/ 987 w 4940"/>
              <a:gd name="T7" fmla="*/ 907 h 2836"/>
              <a:gd name="T8" fmla="*/ 987 w 4940"/>
              <a:gd name="T9" fmla="*/ 1881 h 2836"/>
              <a:gd name="T10" fmla="*/ 2470 w 4940"/>
              <a:gd name="T11" fmla="*/ 2266 h 2836"/>
              <a:gd name="T12" fmla="*/ 3254 w 4940"/>
              <a:gd name="T13" fmla="*/ 2215 h 2836"/>
              <a:gd name="T14" fmla="*/ 3254 w 4940"/>
              <a:gd name="T15" fmla="*/ 2836 h 2836"/>
              <a:gd name="T16" fmla="*/ 3413 w 4940"/>
              <a:gd name="T17" fmla="*/ 2836 h 2836"/>
              <a:gd name="T18" fmla="*/ 3413 w 4940"/>
              <a:gd name="T19" fmla="*/ 2188 h 2836"/>
              <a:gd name="T20" fmla="*/ 3954 w 4940"/>
              <a:gd name="T21" fmla="*/ 1881 h 2836"/>
              <a:gd name="T22" fmla="*/ 3954 w 4940"/>
              <a:gd name="T23" fmla="*/ 907 h 2836"/>
              <a:gd name="T24" fmla="*/ 4940 w 4940"/>
              <a:gd name="T25" fmla="*/ 648 h 2836"/>
              <a:gd name="T26" fmla="*/ 2470 w 4940"/>
              <a:gd name="T27" fmla="*/ 165 h 2836"/>
              <a:gd name="T28" fmla="*/ 4313 w 4940"/>
              <a:gd name="T29" fmla="*/ 648 h 2836"/>
              <a:gd name="T30" fmla="*/ 3338 w 4940"/>
              <a:gd name="T31" fmla="*/ 904 h 2836"/>
              <a:gd name="T32" fmla="*/ 2499 w 4940"/>
              <a:gd name="T33" fmla="*/ 574 h 2836"/>
              <a:gd name="T34" fmla="*/ 2441 w 4940"/>
              <a:gd name="T35" fmla="*/ 722 h 2836"/>
              <a:gd name="T36" fmla="*/ 3077 w 4940"/>
              <a:gd name="T37" fmla="*/ 972 h 2836"/>
              <a:gd name="T38" fmla="*/ 2470 w 4940"/>
              <a:gd name="T39" fmla="*/ 1131 h 2836"/>
              <a:gd name="T40" fmla="*/ 627 w 4940"/>
              <a:gd name="T41" fmla="*/ 648 h 2836"/>
              <a:gd name="T42" fmla="*/ 2470 w 4940"/>
              <a:gd name="T43" fmla="*/ 165 h 2836"/>
              <a:gd name="T44" fmla="*/ 2470 w 4940"/>
              <a:gd name="T45" fmla="*/ 2107 h 2836"/>
              <a:gd name="T46" fmla="*/ 1146 w 4940"/>
              <a:gd name="T47" fmla="*/ 1881 h 2836"/>
              <a:gd name="T48" fmla="*/ 1146 w 4940"/>
              <a:gd name="T49" fmla="*/ 948 h 2836"/>
              <a:gd name="T50" fmla="*/ 2470 w 4940"/>
              <a:gd name="T51" fmla="*/ 1296 h 2836"/>
              <a:gd name="T52" fmla="*/ 3254 w 4940"/>
              <a:gd name="T53" fmla="*/ 1090 h 2836"/>
              <a:gd name="T54" fmla="*/ 3254 w 4940"/>
              <a:gd name="T55" fmla="*/ 2053 h 2836"/>
              <a:gd name="T56" fmla="*/ 2470 w 4940"/>
              <a:gd name="T57" fmla="*/ 2107 h 2836"/>
              <a:gd name="T58" fmla="*/ 3795 w 4940"/>
              <a:gd name="T59" fmla="*/ 1878 h 2836"/>
              <a:gd name="T60" fmla="*/ 3413 w 4940"/>
              <a:gd name="T61" fmla="*/ 2025 h 2836"/>
              <a:gd name="T62" fmla="*/ 3413 w 4940"/>
              <a:gd name="T63" fmla="*/ 1048 h 2836"/>
              <a:gd name="T64" fmla="*/ 3795 w 4940"/>
              <a:gd name="T65" fmla="*/ 948 h 2836"/>
              <a:gd name="T66" fmla="*/ 3795 w 4940"/>
              <a:gd name="T67" fmla="*/ 1878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40" h="2836">
                <a:moveTo>
                  <a:pt x="4940" y="648"/>
                </a:moveTo>
                <a:lnTo>
                  <a:pt x="2470" y="0"/>
                </a:lnTo>
                <a:lnTo>
                  <a:pt x="0" y="648"/>
                </a:lnTo>
                <a:lnTo>
                  <a:pt x="987" y="907"/>
                </a:lnTo>
                <a:lnTo>
                  <a:pt x="987" y="1881"/>
                </a:lnTo>
                <a:cubicBezTo>
                  <a:pt x="987" y="2185"/>
                  <a:pt x="1919" y="2266"/>
                  <a:pt x="2470" y="2266"/>
                </a:cubicBezTo>
                <a:cubicBezTo>
                  <a:pt x="2697" y="2266"/>
                  <a:pt x="2989" y="2252"/>
                  <a:pt x="3254" y="2215"/>
                </a:cubicBezTo>
                <a:lnTo>
                  <a:pt x="3254" y="2836"/>
                </a:lnTo>
                <a:lnTo>
                  <a:pt x="3413" y="2836"/>
                </a:lnTo>
                <a:lnTo>
                  <a:pt x="3413" y="2188"/>
                </a:lnTo>
                <a:cubicBezTo>
                  <a:pt x="3718" y="2130"/>
                  <a:pt x="3954" y="2034"/>
                  <a:pt x="3954" y="1881"/>
                </a:cubicBezTo>
                <a:lnTo>
                  <a:pt x="3954" y="907"/>
                </a:lnTo>
                <a:lnTo>
                  <a:pt x="4940" y="648"/>
                </a:lnTo>
                <a:close/>
                <a:moveTo>
                  <a:pt x="2470" y="165"/>
                </a:moveTo>
                <a:lnTo>
                  <a:pt x="4313" y="648"/>
                </a:lnTo>
                <a:lnTo>
                  <a:pt x="3338" y="904"/>
                </a:lnTo>
                <a:lnTo>
                  <a:pt x="2499" y="574"/>
                </a:lnTo>
                <a:lnTo>
                  <a:pt x="2441" y="722"/>
                </a:lnTo>
                <a:lnTo>
                  <a:pt x="3077" y="972"/>
                </a:lnTo>
                <a:lnTo>
                  <a:pt x="2470" y="1131"/>
                </a:lnTo>
                <a:lnTo>
                  <a:pt x="627" y="648"/>
                </a:lnTo>
                <a:lnTo>
                  <a:pt x="2470" y="165"/>
                </a:lnTo>
                <a:close/>
                <a:moveTo>
                  <a:pt x="2470" y="2107"/>
                </a:moveTo>
                <a:cubicBezTo>
                  <a:pt x="1655" y="2107"/>
                  <a:pt x="1174" y="1958"/>
                  <a:pt x="1146" y="1881"/>
                </a:cubicBezTo>
                <a:lnTo>
                  <a:pt x="1146" y="948"/>
                </a:lnTo>
                <a:lnTo>
                  <a:pt x="2470" y="1296"/>
                </a:lnTo>
                <a:lnTo>
                  <a:pt x="3254" y="1090"/>
                </a:lnTo>
                <a:lnTo>
                  <a:pt x="3254" y="2053"/>
                </a:lnTo>
                <a:cubicBezTo>
                  <a:pt x="3046" y="2085"/>
                  <a:pt x="2783" y="2107"/>
                  <a:pt x="2470" y="2107"/>
                </a:cubicBezTo>
                <a:close/>
                <a:moveTo>
                  <a:pt x="3795" y="1878"/>
                </a:moveTo>
                <a:cubicBezTo>
                  <a:pt x="3780" y="1919"/>
                  <a:pt x="3647" y="1978"/>
                  <a:pt x="3413" y="2025"/>
                </a:cubicBezTo>
                <a:lnTo>
                  <a:pt x="3413" y="1048"/>
                </a:lnTo>
                <a:lnTo>
                  <a:pt x="3795" y="948"/>
                </a:lnTo>
                <a:lnTo>
                  <a:pt x="3795" y="18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22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5F2CE53-4BCE-4DBA-91A2-D83A6EECE4D3}"/>
              </a:ext>
            </a:extLst>
          </p:cNvPr>
          <p:cNvSpPr txBox="1"/>
          <p:nvPr/>
        </p:nvSpPr>
        <p:spPr>
          <a:xfrm>
            <a:off x="2417487" y="2644170"/>
            <a:ext cx="10954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选取了</a:t>
            </a:r>
            <a:r>
              <a:rPr lang="en-US" altLang="zh-CN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RV32I</a:t>
            </a:r>
            <a:r>
              <a:rPr lang="zh-CN" altLang="en-US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RV32M</a:t>
            </a:r>
          </a:p>
          <a:p>
            <a:r>
              <a:rPr lang="zh-CN" altLang="en-US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的大部分指令共</a:t>
            </a:r>
            <a:r>
              <a:rPr lang="en-US" altLang="zh-CN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45</a:t>
            </a:r>
            <a:r>
              <a:rPr lang="zh-CN" altLang="en-US" sz="4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51308169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753" y="510988"/>
            <a:ext cx="11201400" cy="5798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raduation-cap-variant_30915"/>
          <p:cNvSpPr>
            <a:spLocks noChangeAspect="1"/>
          </p:cNvSpPr>
          <p:nvPr/>
        </p:nvSpPr>
        <p:spPr bwMode="auto">
          <a:xfrm>
            <a:off x="1824276" y="164565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文本框 5"/>
          <p:cNvSpPr txBox="1"/>
          <p:nvPr/>
        </p:nvSpPr>
        <p:spPr>
          <a:xfrm>
            <a:off x="2781388" y="1155710"/>
            <a:ext cx="247054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000F4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28700" b="1" dirty="0">
              <a:solidFill>
                <a:srgbClr val="000F4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1776" y="340471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各部件功能设计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5223" y="4235711"/>
            <a:ext cx="453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Function design of each component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7230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02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859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各部件功能设计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Function design of each component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圆角矩形 16"/>
          <p:cNvSpPr/>
          <p:nvPr/>
        </p:nvSpPr>
        <p:spPr>
          <a:xfrm>
            <a:off x="916000" y="2505455"/>
            <a:ext cx="1150544" cy="3315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BF83E0-1332-4475-87B7-DADE3FBB3CD0}"/>
              </a:ext>
            </a:extLst>
          </p:cNvPr>
          <p:cNvSpPr txBox="1"/>
          <p:nvPr/>
        </p:nvSpPr>
        <p:spPr>
          <a:xfrm>
            <a:off x="914047" y="104888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取指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部分：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811221-A78E-4ED9-8BA6-97FE4AE6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19" y="1743266"/>
            <a:ext cx="5220199" cy="29957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B16545-A30B-4EE6-A4BF-EDC44654C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726" y="1198543"/>
            <a:ext cx="4746706" cy="28314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65F2AA-C69C-4B65-8096-0E71FED08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455" y="4375471"/>
            <a:ext cx="5572226" cy="229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9779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02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859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各部件功能设计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Function design of each component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圆角矩形 16"/>
          <p:cNvSpPr/>
          <p:nvPr/>
        </p:nvSpPr>
        <p:spPr>
          <a:xfrm>
            <a:off x="916000" y="2505455"/>
            <a:ext cx="1150544" cy="3315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1C404FA-37AE-459A-9102-44A3BCB1E3B9}"/>
              </a:ext>
            </a:extLst>
          </p:cNvPr>
          <p:cNvSpPr txBox="1"/>
          <p:nvPr/>
        </p:nvSpPr>
        <p:spPr>
          <a:xfrm>
            <a:off x="914047" y="104888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译码部分：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5D2881-C723-4B4D-B838-7AE53D9B0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629" y="1920679"/>
            <a:ext cx="6165073" cy="41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5518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551" y="115525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F4C"/>
                </a:solidFill>
                <a:latin typeface="+mn-ea"/>
              </a:rPr>
              <a:t>02</a:t>
            </a:r>
            <a:endParaRPr lang="zh-CN" altLang="en-US" sz="3600" b="1" dirty="0">
              <a:solidFill>
                <a:srgbClr val="000F4C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76" y="182880"/>
            <a:ext cx="6859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各部件功能设计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+mj-lt"/>
                <a:ea typeface="华文中宋" panose="02010600040101010101" pitchFamily="2" charset="-122"/>
              </a:rPr>
              <a:t>Function design of each component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+mj-lt"/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  <a:p>
            <a:endParaRPr lang="en-US" altLang="zh-CN" sz="1400" b="1" dirty="0">
              <a:solidFill>
                <a:schemeClr val="bg1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sp>
        <p:nvSpPr>
          <p:cNvPr id="6" name="graduation-cap-variant_30915"/>
          <p:cNvSpPr>
            <a:spLocks noChangeAspect="1"/>
          </p:cNvSpPr>
          <p:nvPr/>
        </p:nvSpPr>
        <p:spPr bwMode="auto">
          <a:xfrm>
            <a:off x="10929165" y="314887"/>
            <a:ext cx="609685" cy="446969"/>
          </a:xfrm>
          <a:custGeom>
            <a:avLst/>
            <a:gdLst>
              <a:gd name="connsiteX0" fmla="*/ 124336 w 608133"/>
              <a:gd name="connsiteY0" fmla="*/ 165476 h 445832"/>
              <a:gd name="connsiteX1" fmla="*/ 304070 w 608133"/>
              <a:gd name="connsiteY1" fmla="*/ 225979 h 445832"/>
              <a:gd name="connsiteX2" fmla="*/ 485772 w 608133"/>
              <a:gd name="connsiteY2" fmla="*/ 165476 h 445832"/>
              <a:gd name="connsiteX3" fmla="*/ 485772 w 608133"/>
              <a:gd name="connsiteY3" fmla="*/ 250808 h 445832"/>
              <a:gd name="connsiteX4" fmla="*/ 305015 w 608133"/>
              <a:gd name="connsiteY4" fmla="*/ 308089 h 445832"/>
              <a:gd name="connsiteX5" fmla="*/ 124336 w 608133"/>
              <a:gd name="connsiteY5" fmla="*/ 250101 h 445832"/>
              <a:gd name="connsiteX6" fmla="*/ 527801 w 608133"/>
              <a:gd name="connsiteY6" fmla="*/ 150728 h 445832"/>
              <a:gd name="connsiteX7" fmla="*/ 527801 w 608133"/>
              <a:gd name="connsiteY7" fmla="*/ 280008 h 445832"/>
              <a:gd name="connsiteX8" fmla="*/ 527801 w 608133"/>
              <a:gd name="connsiteY8" fmla="*/ 280244 h 445832"/>
              <a:gd name="connsiteX9" fmla="*/ 537709 w 608133"/>
              <a:gd name="connsiteY9" fmla="*/ 295962 h 445832"/>
              <a:gd name="connsiteX10" fmla="*/ 530239 w 608133"/>
              <a:gd name="connsiteY10" fmla="*/ 310265 h 445832"/>
              <a:gd name="connsiteX11" fmla="*/ 537709 w 608133"/>
              <a:gd name="connsiteY11" fmla="*/ 323311 h 445832"/>
              <a:gd name="connsiteX12" fmla="*/ 537709 w 608133"/>
              <a:gd name="connsiteY12" fmla="*/ 445832 h 445832"/>
              <a:gd name="connsiteX13" fmla="*/ 502717 w 608133"/>
              <a:gd name="connsiteY13" fmla="*/ 445832 h 445832"/>
              <a:gd name="connsiteX14" fmla="*/ 502717 w 608133"/>
              <a:gd name="connsiteY14" fmla="*/ 323311 h 445832"/>
              <a:gd name="connsiteX15" fmla="*/ 510108 w 608133"/>
              <a:gd name="connsiteY15" fmla="*/ 310265 h 445832"/>
              <a:gd name="connsiteX16" fmla="*/ 502638 w 608133"/>
              <a:gd name="connsiteY16" fmla="*/ 295962 h 445832"/>
              <a:gd name="connsiteX17" fmla="*/ 513018 w 608133"/>
              <a:gd name="connsiteY17" fmla="*/ 280008 h 445832"/>
              <a:gd name="connsiteX18" fmla="*/ 512546 w 608133"/>
              <a:gd name="connsiteY18" fmla="*/ 279379 h 445832"/>
              <a:gd name="connsiteX19" fmla="*/ 512546 w 608133"/>
              <a:gd name="connsiteY19" fmla="*/ 155522 h 445832"/>
              <a:gd name="connsiteX20" fmla="*/ 306663 w 608133"/>
              <a:gd name="connsiteY20" fmla="*/ 0 h 445832"/>
              <a:gd name="connsiteX21" fmla="*/ 608133 w 608133"/>
              <a:gd name="connsiteY21" fmla="*/ 115790 h 445832"/>
              <a:gd name="connsiteX22" fmla="*/ 306663 w 608133"/>
              <a:gd name="connsiteY22" fmla="*/ 215083 h 445832"/>
              <a:gd name="connsiteX23" fmla="*/ 0 w 608133"/>
              <a:gd name="connsiteY23" fmla="*/ 115790 h 44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133" h="445832">
                <a:moveTo>
                  <a:pt x="124336" y="165476"/>
                </a:moveTo>
                <a:lnTo>
                  <a:pt x="304070" y="225979"/>
                </a:lnTo>
                <a:lnTo>
                  <a:pt x="485772" y="165476"/>
                </a:lnTo>
                <a:lnTo>
                  <a:pt x="485772" y="250808"/>
                </a:lnTo>
                <a:cubicBezTo>
                  <a:pt x="485772" y="250808"/>
                  <a:pt x="404167" y="245701"/>
                  <a:pt x="305015" y="308089"/>
                </a:cubicBezTo>
                <a:cubicBezTo>
                  <a:pt x="305015" y="308089"/>
                  <a:pt x="219948" y="252066"/>
                  <a:pt x="124336" y="250101"/>
                </a:cubicBezTo>
                <a:close/>
                <a:moveTo>
                  <a:pt x="527801" y="150728"/>
                </a:moveTo>
                <a:lnTo>
                  <a:pt x="527801" y="280008"/>
                </a:lnTo>
                <a:lnTo>
                  <a:pt x="527801" y="280244"/>
                </a:lnTo>
                <a:cubicBezTo>
                  <a:pt x="533620" y="283073"/>
                  <a:pt x="537709" y="289046"/>
                  <a:pt x="537709" y="295962"/>
                </a:cubicBezTo>
                <a:cubicBezTo>
                  <a:pt x="537709" y="301856"/>
                  <a:pt x="534721" y="307043"/>
                  <a:pt x="530239" y="310265"/>
                </a:cubicBezTo>
                <a:cubicBezTo>
                  <a:pt x="534721" y="312937"/>
                  <a:pt x="537709" y="317731"/>
                  <a:pt x="537709" y="323311"/>
                </a:cubicBezTo>
                <a:lnTo>
                  <a:pt x="537709" y="445832"/>
                </a:lnTo>
                <a:lnTo>
                  <a:pt x="502717" y="445832"/>
                </a:lnTo>
                <a:lnTo>
                  <a:pt x="502717" y="323311"/>
                </a:lnTo>
                <a:cubicBezTo>
                  <a:pt x="502717" y="317731"/>
                  <a:pt x="505705" y="312937"/>
                  <a:pt x="510108" y="310265"/>
                </a:cubicBezTo>
                <a:cubicBezTo>
                  <a:pt x="505626" y="307043"/>
                  <a:pt x="502638" y="301856"/>
                  <a:pt x="502638" y="295962"/>
                </a:cubicBezTo>
                <a:cubicBezTo>
                  <a:pt x="502638" y="288810"/>
                  <a:pt x="506884" y="282759"/>
                  <a:pt x="513018" y="280008"/>
                </a:cubicBezTo>
                <a:lnTo>
                  <a:pt x="512546" y="279379"/>
                </a:lnTo>
                <a:lnTo>
                  <a:pt x="512546" y="155522"/>
                </a:lnTo>
                <a:close/>
                <a:moveTo>
                  <a:pt x="306663" y="0"/>
                </a:moveTo>
                <a:lnTo>
                  <a:pt x="608133" y="115790"/>
                </a:lnTo>
                <a:lnTo>
                  <a:pt x="306663" y="215083"/>
                </a:lnTo>
                <a:lnTo>
                  <a:pt x="0" y="115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圆角矩形 16"/>
          <p:cNvSpPr/>
          <p:nvPr/>
        </p:nvSpPr>
        <p:spPr>
          <a:xfrm>
            <a:off x="916000" y="2505455"/>
            <a:ext cx="1150544" cy="3315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04" y="5970494"/>
            <a:ext cx="888396" cy="8875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5C46E7-430F-4FE1-A79B-2B415602A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043" y="2075787"/>
            <a:ext cx="7000000" cy="37333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0EA06F-081E-468D-AE51-EE442B18ED26}"/>
              </a:ext>
            </a:extLst>
          </p:cNvPr>
          <p:cNvSpPr txBox="1"/>
          <p:nvPr/>
        </p:nvSpPr>
        <p:spPr>
          <a:xfrm>
            <a:off x="914047" y="104888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访存部分：</a:t>
            </a:r>
          </a:p>
        </p:txBody>
      </p:sp>
    </p:spTree>
    <p:extLst>
      <p:ext uri="{BB962C8B-B14F-4D97-AF65-F5344CB8AC3E}">
        <p14:creationId xmlns:p14="http://schemas.microsoft.com/office/powerpoint/2010/main" val="156583417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大气蓝色毕业论文答辩PPT模板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F4C"/>
      </a:accent1>
      <a:accent2>
        <a:srgbClr val="256AA5"/>
      </a:accent2>
      <a:accent3>
        <a:srgbClr val="0066BA"/>
      </a:accent3>
      <a:accent4>
        <a:srgbClr val="6888FF"/>
      </a:accent4>
      <a:accent5>
        <a:srgbClr val="7A7A7A"/>
      </a:accent5>
      <a:accent6>
        <a:srgbClr val="ADADAD"/>
      </a:accent6>
      <a:hlink>
        <a:srgbClr val="000F4C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F4C"/>
    </a:accent1>
    <a:accent2>
      <a:srgbClr val="256AA5"/>
    </a:accent2>
    <a:accent3>
      <a:srgbClr val="0066BA"/>
    </a:accent3>
    <a:accent4>
      <a:srgbClr val="6888FF"/>
    </a:accent4>
    <a:accent5>
      <a:srgbClr val="7A7A7A"/>
    </a:accent5>
    <a:accent6>
      <a:srgbClr val="ADADAD"/>
    </a:accent6>
    <a:hlink>
      <a:srgbClr val="000F4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F4C"/>
    </a:accent1>
    <a:accent2>
      <a:srgbClr val="256AA5"/>
    </a:accent2>
    <a:accent3>
      <a:srgbClr val="0066BA"/>
    </a:accent3>
    <a:accent4>
      <a:srgbClr val="6888FF"/>
    </a:accent4>
    <a:accent5>
      <a:srgbClr val="7A7A7A"/>
    </a:accent5>
    <a:accent6>
      <a:srgbClr val="ADADAD"/>
    </a:accent6>
    <a:hlink>
      <a:srgbClr val="000F4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760</Words>
  <Application>Microsoft Office PowerPoint</Application>
  <PresentationFormat>宽屏</PresentationFormat>
  <Paragraphs>146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华文中宋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简约大气蓝色毕业论文答辩PPT模板</dc:title>
  <dc:creator>User</dc:creator>
  <cp:lastModifiedBy>翁 诗浩</cp:lastModifiedBy>
  <cp:revision>85</cp:revision>
  <dcterms:created xsi:type="dcterms:W3CDTF">2019-03-01T16:14:48Z</dcterms:created>
  <dcterms:modified xsi:type="dcterms:W3CDTF">2020-12-23T08:10:25Z</dcterms:modified>
</cp:coreProperties>
</file>