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04A7A13-B5C3-432E-A76C-C032765A9E33}">
  <a:tblStyle styleId="{804A7A13-B5C3-432E-A76C-C032765A9E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237ba518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237ba518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2804b6c5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2804b6c5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2804b6c5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2804b6c5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2804b6c5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2804b6c5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2804b6c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2804b6c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237ba518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237ba518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2804b6c5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2804b6c5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237ba518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237ba518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2804b6c5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2804b6c5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77025" y="1089001"/>
            <a:ext cx="4508400" cy="198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2"/>
                </a:solidFill>
              </a:rPr>
              <a:t>Online Shopper’s Intentions</a:t>
            </a:r>
            <a:endParaRPr>
              <a:solidFill>
                <a:schemeClr val="lt2"/>
              </a:solidFill>
            </a:endParaRPr>
          </a:p>
        </p:txBody>
      </p:sp>
      <p:sp>
        <p:nvSpPr>
          <p:cNvPr id="278" name="Google Shape;278;p13"/>
          <p:cNvSpPr txBox="1"/>
          <p:nvPr>
            <p:ph idx="1" type="subTitle"/>
          </p:nvPr>
        </p:nvSpPr>
        <p:spPr>
          <a:xfrm>
            <a:off x="1287925" y="2865600"/>
            <a:ext cx="6805200" cy="14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3F3F3"/>
                </a:solidFill>
              </a:rPr>
              <a:t>Created by:</a:t>
            </a:r>
            <a:endParaRPr sz="2400">
              <a:solidFill>
                <a:srgbClr val="F3F3F3"/>
              </a:solidFill>
            </a:endParaRPr>
          </a:p>
          <a:p>
            <a:pPr indent="0" lvl="0" marL="0" rtl="0" algn="l">
              <a:spcBef>
                <a:spcPts val="0"/>
              </a:spcBef>
              <a:spcAft>
                <a:spcPts val="0"/>
              </a:spcAft>
              <a:buNone/>
            </a:pPr>
            <a:r>
              <a:rPr lang="en-GB" sz="1800">
                <a:solidFill>
                  <a:srgbClr val="F3F3F3"/>
                </a:solidFill>
              </a:rPr>
              <a:t>YOG-2 Biji Bunga Matahari</a:t>
            </a:r>
            <a:endParaRPr sz="1800">
              <a:solidFill>
                <a:srgbClr val="F3F3F3"/>
              </a:solidFill>
            </a:endParaRPr>
          </a:p>
          <a:p>
            <a:pPr indent="0" lvl="0" marL="0" rtl="0" algn="l">
              <a:spcBef>
                <a:spcPts val="0"/>
              </a:spcBef>
              <a:spcAft>
                <a:spcPts val="0"/>
              </a:spcAft>
              <a:buNone/>
            </a:pPr>
            <a:r>
              <a:rPr lang="en-GB" sz="1400">
                <a:solidFill>
                  <a:srgbClr val="F3F3F3"/>
                </a:solidFill>
              </a:rPr>
              <a:t>Natih Bernan</a:t>
            </a:r>
            <a:endParaRPr sz="1400">
              <a:solidFill>
                <a:srgbClr val="F3F3F3"/>
              </a:solidFill>
            </a:endParaRPr>
          </a:p>
          <a:p>
            <a:pPr indent="0" lvl="0" marL="0" rtl="0" algn="l">
              <a:spcBef>
                <a:spcPts val="0"/>
              </a:spcBef>
              <a:spcAft>
                <a:spcPts val="0"/>
              </a:spcAft>
              <a:buNone/>
            </a:pPr>
            <a:r>
              <a:rPr lang="en-GB" sz="1400">
                <a:solidFill>
                  <a:srgbClr val="F3F3F3"/>
                </a:solidFill>
              </a:rPr>
              <a:t>Raden Aurelius Andhika Viadinugroho</a:t>
            </a:r>
            <a:endParaRPr sz="1400">
              <a:solidFill>
                <a:srgbClr val="F3F3F3"/>
              </a:solidFill>
            </a:endParaRPr>
          </a:p>
          <a:p>
            <a:pPr indent="0" lvl="0" marL="0" rtl="0" algn="l">
              <a:spcBef>
                <a:spcPts val="0"/>
              </a:spcBef>
              <a:spcAft>
                <a:spcPts val="0"/>
              </a:spcAft>
              <a:buNone/>
            </a:pPr>
            <a:r>
              <a:rPr lang="en-GB" sz="1400">
                <a:solidFill>
                  <a:srgbClr val="F3F3F3"/>
                </a:solidFill>
              </a:rPr>
              <a:t>Yusuf Fajar Mukti</a:t>
            </a:r>
            <a:endParaRPr sz="14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[Recommendation]</a:t>
            </a:r>
            <a:endParaRPr>
              <a:solidFill>
                <a:schemeClr val="lt2"/>
              </a:solidFill>
            </a:endParaRPr>
          </a:p>
        </p:txBody>
      </p:sp>
      <p:sp>
        <p:nvSpPr>
          <p:cNvPr id="340" name="Google Shape;340;p22"/>
          <p:cNvSpPr txBox="1"/>
          <p:nvPr>
            <p:ph idx="1" type="body"/>
          </p:nvPr>
        </p:nvSpPr>
        <p:spPr>
          <a:xfrm>
            <a:off x="1303800" y="1328750"/>
            <a:ext cx="7030500" cy="35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accent3"/>
                </a:solidFill>
              </a:rPr>
              <a:t>Then, the recommendation that we can give to the Online Shop stakeholder are follows.</a:t>
            </a:r>
            <a:endParaRPr sz="1700">
              <a:solidFill>
                <a:schemeClr val="accent3"/>
              </a:solidFill>
            </a:endParaRPr>
          </a:p>
          <a:p>
            <a:pPr indent="-336550" lvl="0" marL="457200" rtl="0" algn="l">
              <a:spcBef>
                <a:spcPts val="1600"/>
              </a:spcBef>
              <a:spcAft>
                <a:spcPts val="0"/>
              </a:spcAft>
              <a:buClr>
                <a:schemeClr val="accent3"/>
              </a:buClr>
              <a:buSzPts val="1700"/>
              <a:buChar char="-"/>
            </a:pPr>
            <a:r>
              <a:rPr lang="en-GB" sz="1700">
                <a:solidFill>
                  <a:schemeClr val="accent3"/>
                </a:solidFill>
              </a:rPr>
              <a:t>We know that most of the customers ended up did not purchase anything. To increase the proportion of purchasing customers, the online shop can give some promo or discount for some products or in specific times, like Black Friday, National Online Shopping day (Harbolnas in Indonesia), Holidays, etc. And also, we also know that most of the online shop customers are the returning visitor. From the recommendation above, we can also increase the customer loyalty (and make new customers) so the revenue for the online shop can be increased.</a:t>
            </a:r>
            <a:endParaRPr sz="17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09075" y="0"/>
            <a:ext cx="8520600" cy="4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chemeClr val="lt2"/>
                </a:solidFill>
              </a:rPr>
              <a:t>[Metadata of the dataset]</a:t>
            </a:r>
            <a:endParaRPr sz="2700">
              <a:solidFill>
                <a:schemeClr val="lt2"/>
              </a:solidFill>
            </a:endParaRPr>
          </a:p>
        </p:txBody>
      </p:sp>
      <p:graphicFrame>
        <p:nvGraphicFramePr>
          <p:cNvPr id="284" name="Google Shape;284;p14"/>
          <p:cNvGraphicFramePr/>
          <p:nvPr/>
        </p:nvGraphicFramePr>
        <p:xfrm>
          <a:off x="155850" y="554425"/>
          <a:ext cx="3000000" cy="3000000"/>
        </p:xfrm>
        <a:graphic>
          <a:graphicData uri="http://schemas.openxmlformats.org/drawingml/2006/table">
            <a:tbl>
              <a:tblPr>
                <a:noFill/>
                <a:tableStyleId>{804A7A13-B5C3-432E-A76C-C032765A9E33}</a:tableStyleId>
              </a:tblPr>
              <a:tblGrid>
                <a:gridCol w="1662775"/>
                <a:gridCol w="7232500"/>
              </a:tblGrid>
              <a:tr h="380300">
                <a:tc>
                  <a:txBody>
                    <a:bodyPr/>
                    <a:lstStyle/>
                    <a:p>
                      <a:pPr indent="0" lvl="0" marL="0" rtl="0" algn="ctr">
                        <a:spcBef>
                          <a:spcPts val="0"/>
                        </a:spcBef>
                        <a:spcAft>
                          <a:spcPts val="0"/>
                        </a:spcAft>
                        <a:buNone/>
                      </a:pPr>
                      <a:r>
                        <a:rPr b="1" lang="en-GB" sz="1500">
                          <a:solidFill>
                            <a:schemeClr val="lt2"/>
                          </a:solidFill>
                        </a:rPr>
                        <a:t>Feature</a:t>
                      </a:r>
                      <a:endParaRPr b="1" sz="1500">
                        <a:solidFill>
                          <a:schemeClr val="lt2"/>
                        </a:solidFill>
                      </a:endParaRPr>
                    </a:p>
                  </a:txBody>
                  <a:tcPr marT="91425" marB="91425" marR="91425" marL="91425"/>
                </a:tc>
                <a:tc>
                  <a:txBody>
                    <a:bodyPr/>
                    <a:lstStyle/>
                    <a:p>
                      <a:pPr indent="0" lvl="0" marL="0" rtl="0" algn="ctr">
                        <a:spcBef>
                          <a:spcPts val="0"/>
                        </a:spcBef>
                        <a:spcAft>
                          <a:spcPts val="0"/>
                        </a:spcAft>
                        <a:buNone/>
                      </a:pPr>
                      <a:r>
                        <a:rPr b="1" lang="en-GB" sz="1500">
                          <a:solidFill>
                            <a:schemeClr val="lt2"/>
                          </a:solidFill>
                        </a:rPr>
                        <a:t>Value</a:t>
                      </a:r>
                      <a:endParaRPr b="1" sz="1500">
                        <a:solidFill>
                          <a:schemeClr val="lt2"/>
                        </a:solidFill>
                      </a:endParaRPr>
                    </a:p>
                  </a:txBody>
                  <a:tcPr marT="91425" marB="91425" marR="91425" marL="91425"/>
                </a:tc>
              </a:tr>
              <a:tr h="297925">
                <a:tc>
                  <a:txBody>
                    <a:bodyPr/>
                    <a:lstStyle/>
                    <a:p>
                      <a:pPr indent="0" lvl="0" marL="0" rtl="0" algn="l">
                        <a:spcBef>
                          <a:spcPts val="0"/>
                        </a:spcBef>
                        <a:spcAft>
                          <a:spcPts val="0"/>
                        </a:spcAft>
                        <a:buNone/>
                      </a:pPr>
                      <a:r>
                        <a:rPr b="1" lang="en-GB" sz="1200">
                          <a:solidFill>
                            <a:schemeClr val="lt2"/>
                          </a:solidFill>
                        </a:rPr>
                        <a:t>Title</a:t>
                      </a:r>
                      <a:endParaRPr b="1" sz="1200">
                        <a:solidFill>
                          <a:schemeClr val="lt2"/>
                        </a:solidFill>
                      </a:endParaRPr>
                    </a:p>
                  </a:txBody>
                  <a:tcPr marT="91425" marB="91425" marR="91425" marL="91425"/>
                </a:tc>
                <a:tc>
                  <a:txBody>
                    <a:bodyPr/>
                    <a:lstStyle/>
                    <a:p>
                      <a:pPr indent="0" lvl="0" marL="0" rtl="0" algn="l">
                        <a:lnSpc>
                          <a:spcPct val="115000"/>
                        </a:lnSpc>
                        <a:spcBef>
                          <a:spcPts val="0"/>
                        </a:spcBef>
                        <a:spcAft>
                          <a:spcPts val="0"/>
                        </a:spcAft>
                        <a:buNone/>
                      </a:pPr>
                      <a:r>
                        <a:rPr b="1" lang="en-GB" sz="1200">
                          <a:solidFill>
                            <a:schemeClr val="lt2"/>
                          </a:solidFill>
                        </a:rPr>
                        <a:t>Online Shopper’s Intention</a:t>
                      </a:r>
                      <a:endParaRPr b="1" sz="800"/>
                    </a:p>
                  </a:txBody>
                  <a:tcPr marT="91425" marB="91425" marR="91425" marL="91425"/>
                </a:tc>
              </a:tr>
              <a:tr h="1023450">
                <a:tc>
                  <a:txBody>
                    <a:bodyPr/>
                    <a:lstStyle/>
                    <a:p>
                      <a:pPr indent="0" lvl="0" marL="0" rtl="0" algn="l">
                        <a:spcBef>
                          <a:spcPts val="0"/>
                        </a:spcBef>
                        <a:spcAft>
                          <a:spcPts val="0"/>
                        </a:spcAft>
                        <a:buNone/>
                      </a:pPr>
                      <a:r>
                        <a:rPr b="1" lang="en-GB" sz="1200">
                          <a:solidFill>
                            <a:schemeClr val="lt2"/>
                          </a:solidFill>
                        </a:rPr>
                        <a:t>Description</a:t>
                      </a:r>
                      <a:endParaRPr b="1" sz="1200">
                        <a:solidFill>
                          <a:schemeClr val="lt2"/>
                        </a:solidFill>
                      </a:endParaRPr>
                    </a:p>
                  </a:txBody>
                  <a:tcPr marT="91425" marB="91425" marR="91425" marL="91425"/>
                </a:tc>
                <a:tc>
                  <a:txBody>
                    <a:bodyPr/>
                    <a:lstStyle/>
                    <a:p>
                      <a:pPr indent="0" lvl="0" marL="0" rtl="0" algn="l">
                        <a:lnSpc>
                          <a:spcPct val="115000"/>
                        </a:lnSpc>
                        <a:spcBef>
                          <a:spcPts val="0"/>
                        </a:spcBef>
                        <a:spcAft>
                          <a:spcPts val="0"/>
                        </a:spcAft>
                        <a:buNone/>
                      </a:pPr>
                      <a:r>
                        <a:rPr b="1" lang="en-GB" sz="1200">
                          <a:solidFill>
                            <a:schemeClr val="lt2"/>
                          </a:solidFill>
                        </a:rPr>
                        <a:t>This file consists of various Information related to customer behavior in online shopping websites. The dataset consists of feature vectors belonging to 12,330 sessions and was formed so that each session would belong to a different user in a 1-year period to avoid any tendency to a specific campaign, special day, user profile, or period. </a:t>
                      </a:r>
                      <a:endParaRPr b="1" sz="1200">
                        <a:solidFill>
                          <a:schemeClr val="lt2"/>
                        </a:solidFill>
                      </a:endParaRPr>
                    </a:p>
                  </a:txBody>
                  <a:tcPr marT="91425" marB="91425" marR="91425" marL="91425"/>
                </a:tc>
              </a:tr>
              <a:tr h="1089150">
                <a:tc>
                  <a:txBody>
                    <a:bodyPr/>
                    <a:lstStyle/>
                    <a:p>
                      <a:pPr indent="0" lvl="0" marL="0" rtl="0" algn="l">
                        <a:spcBef>
                          <a:spcPts val="0"/>
                        </a:spcBef>
                        <a:spcAft>
                          <a:spcPts val="0"/>
                        </a:spcAft>
                        <a:buNone/>
                      </a:pPr>
                      <a:r>
                        <a:rPr b="1" lang="en-GB" sz="1200">
                          <a:solidFill>
                            <a:schemeClr val="lt2"/>
                          </a:solidFill>
                        </a:rPr>
                        <a:t>Source</a:t>
                      </a:r>
                      <a:endParaRPr b="1" sz="1200">
                        <a:solidFill>
                          <a:schemeClr val="lt2"/>
                        </a:solidFill>
                      </a:endParaRPr>
                    </a:p>
                  </a:txBody>
                  <a:tcPr marT="91425" marB="91425" marR="91425" marL="91425"/>
                </a:tc>
                <a:tc>
                  <a:txBody>
                    <a:bodyPr/>
                    <a:lstStyle/>
                    <a:p>
                      <a:pPr indent="-304800" lvl="0" marL="457200" rtl="0" algn="l">
                        <a:lnSpc>
                          <a:spcPct val="115000"/>
                        </a:lnSpc>
                        <a:spcBef>
                          <a:spcPts val="1200"/>
                        </a:spcBef>
                        <a:spcAft>
                          <a:spcPts val="0"/>
                        </a:spcAft>
                        <a:buClr>
                          <a:schemeClr val="lt2"/>
                        </a:buClr>
                        <a:buSzPts val="1200"/>
                        <a:buAutoNum type="arabicParenBoth"/>
                      </a:pPr>
                      <a:r>
                        <a:rPr b="1" lang="en-GB" sz="1200">
                          <a:solidFill>
                            <a:schemeClr val="lt2"/>
                          </a:solidFill>
                        </a:rPr>
                        <a:t>C. Okan Sakar  Department of Computer Engineering, Faculty of  Engineering and Natural Sciences, Bahcesehir University,  34349 Besiktas, Istanbul, Turkey </a:t>
                      </a:r>
                      <a:endParaRPr b="1" sz="1200">
                        <a:solidFill>
                          <a:schemeClr val="lt2"/>
                        </a:solidFill>
                      </a:endParaRPr>
                    </a:p>
                    <a:p>
                      <a:pPr indent="-304800" lvl="0" marL="457200" rtl="0" algn="l">
                        <a:lnSpc>
                          <a:spcPct val="115000"/>
                        </a:lnSpc>
                        <a:spcBef>
                          <a:spcPts val="0"/>
                        </a:spcBef>
                        <a:spcAft>
                          <a:spcPts val="0"/>
                        </a:spcAft>
                        <a:buClr>
                          <a:schemeClr val="lt2"/>
                        </a:buClr>
                        <a:buSzPts val="1200"/>
                        <a:buAutoNum type="arabicParenBoth"/>
                      </a:pPr>
                      <a:r>
                        <a:rPr b="1" lang="en-GB" sz="1200">
                          <a:solidFill>
                            <a:schemeClr val="lt2"/>
                          </a:solidFill>
                        </a:rPr>
                        <a:t>Yomi Kastro  Inveon Information Technologies Consultancy and Trade,  34335 Istanbul, Turke</a:t>
                      </a:r>
                      <a:endParaRPr b="1" sz="1200">
                        <a:solidFill>
                          <a:schemeClr val="lt2"/>
                        </a:solidFill>
                      </a:endParaRPr>
                    </a:p>
                  </a:txBody>
                  <a:tcPr marT="91425" marB="91425" marR="91425" marL="91425"/>
                </a:tc>
              </a:tr>
              <a:tr h="302375">
                <a:tc>
                  <a:txBody>
                    <a:bodyPr/>
                    <a:lstStyle/>
                    <a:p>
                      <a:pPr indent="0" lvl="0" marL="0" rtl="0" algn="l">
                        <a:spcBef>
                          <a:spcPts val="0"/>
                        </a:spcBef>
                        <a:spcAft>
                          <a:spcPts val="0"/>
                        </a:spcAft>
                        <a:buNone/>
                      </a:pPr>
                      <a:r>
                        <a:rPr b="1" lang="en-GB" sz="1200">
                          <a:solidFill>
                            <a:schemeClr val="lt2"/>
                          </a:solidFill>
                        </a:rPr>
                        <a:t>Update Frequency</a:t>
                      </a:r>
                      <a:endParaRPr b="1" sz="1200">
                        <a:solidFill>
                          <a:schemeClr val="lt2"/>
                        </a:solidFill>
                      </a:endParaRPr>
                    </a:p>
                  </a:txBody>
                  <a:tcPr marT="91425" marB="91425" marR="91425" marL="91425"/>
                </a:tc>
                <a:tc>
                  <a:txBody>
                    <a:bodyPr/>
                    <a:lstStyle/>
                    <a:p>
                      <a:pPr indent="0" lvl="0" marL="0" rtl="0" algn="l">
                        <a:lnSpc>
                          <a:spcPct val="115000"/>
                        </a:lnSpc>
                        <a:spcBef>
                          <a:spcPts val="0"/>
                        </a:spcBef>
                        <a:spcAft>
                          <a:spcPts val="0"/>
                        </a:spcAft>
                        <a:buNone/>
                      </a:pPr>
                      <a:r>
                        <a:rPr b="1" lang="en-GB" sz="1200">
                          <a:solidFill>
                            <a:schemeClr val="lt2"/>
                          </a:solidFill>
                        </a:rPr>
                        <a:t>Q</a:t>
                      </a:r>
                      <a:r>
                        <a:rPr b="1" lang="en-GB" sz="1200">
                          <a:solidFill>
                            <a:schemeClr val="lt2"/>
                          </a:solidFill>
                        </a:rPr>
                        <a:t>uarterly</a:t>
                      </a:r>
                      <a:endParaRPr b="1" sz="1200">
                        <a:solidFill>
                          <a:schemeClr val="lt2"/>
                        </a:solidFill>
                      </a:endParaRPr>
                    </a:p>
                  </a:txBody>
                  <a:tcPr marT="91425" marB="91425" marR="91425" marL="91425"/>
                </a:tc>
              </a:tr>
              <a:tr h="531550">
                <a:tc>
                  <a:txBody>
                    <a:bodyPr/>
                    <a:lstStyle/>
                    <a:p>
                      <a:pPr indent="0" lvl="0" marL="0" rtl="0" algn="l">
                        <a:spcBef>
                          <a:spcPts val="0"/>
                        </a:spcBef>
                        <a:spcAft>
                          <a:spcPts val="0"/>
                        </a:spcAft>
                        <a:buNone/>
                      </a:pPr>
                      <a:r>
                        <a:rPr b="1" lang="en-GB" sz="1200">
                          <a:solidFill>
                            <a:schemeClr val="lt2"/>
                          </a:solidFill>
                        </a:rPr>
                        <a:t>Tags</a:t>
                      </a:r>
                      <a:endParaRPr b="1" sz="1200">
                        <a:solidFill>
                          <a:schemeClr val="lt2"/>
                        </a:solidFill>
                      </a:endParaRPr>
                    </a:p>
                  </a:txBody>
                  <a:tcPr marT="91425" marB="91425" marR="91425" marL="91425"/>
                </a:tc>
                <a:tc>
                  <a:txBody>
                    <a:bodyPr/>
                    <a:lstStyle/>
                    <a:p>
                      <a:pPr indent="0" lvl="0" marL="0" rtl="0" algn="l">
                        <a:spcBef>
                          <a:spcPts val="0"/>
                        </a:spcBef>
                        <a:spcAft>
                          <a:spcPts val="0"/>
                        </a:spcAft>
                        <a:buNone/>
                      </a:pPr>
                      <a:r>
                        <a:rPr b="1" lang="en-GB" sz="1200">
                          <a:solidFill>
                            <a:schemeClr val="lt2"/>
                          </a:solidFill>
                        </a:rPr>
                        <a:t>business, natural and pyhsical science, computer science, statistics, society, data management,                       universities and college, classification, data visualization, clustering, customer value</a:t>
                      </a:r>
                      <a:endParaRPr b="1" sz="1200">
                        <a:solidFill>
                          <a:schemeClr val="lt2"/>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56275" y="4516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solidFill>
                  <a:schemeClr val="lt2"/>
                </a:solidFill>
              </a:rPr>
              <a:t>[Framing &amp; Hypothesis]</a:t>
            </a:r>
            <a:endParaRPr sz="3100">
              <a:solidFill>
                <a:schemeClr val="lt2"/>
              </a:solidFill>
            </a:endParaRPr>
          </a:p>
        </p:txBody>
      </p:sp>
      <p:sp>
        <p:nvSpPr>
          <p:cNvPr id="290" name="Google Shape;290;p15"/>
          <p:cNvSpPr txBox="1"/>
          <p:nvPr>
            <p:ph idx="1" type="body"/>
          </p:nvPr>
        </p:nvSpPr>
        <p:spPr>
          <a:xfrm>
            <a:off x="1230325" y="1360225"/>
            <a:ext cx="7030500" cy="33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Char char="●"/>
            </a:pPr>
            <a:r>
              <a:rPr lang="en-GB" sz="1800">
                <a:solidFill>
                  <a:schemeClr val="accent3"/>
                </a:solidFill>
              </a:rPr>
              <a:t>We consider this Machine Learning (ML) problem as a Binary Classification with a Supervised learning method. </a:t>
            </a:r>
            <a:endParaRPr sz="1800">
              <a:solidFill>
                <a:schemeClr val="accent3"/>
              </a:solidFill>
            </a:endParaRPr>
          </a:p>
          <a:p>
            <a:pPr indent="-342900" lvl="0" marL="457200" rtl="0" algn="l">
              <a:spcBef>
                <a:spcPts val="0"/>
              </a:spcBef>
              <a:spcAft>
                <a:spcPts val="0"/>
              </a:spcAft>
              <a:buClr>
                <a:schemeClr val="accent3"/>
              </a:buClr>
              <a:buSzPts val="1800"/>
              <a:buChar char="●"/>
            </a:pPr>
            <a:r>
              <a:rPr lang="en-GB" sz="1800">
                <a:solidFill>
                  <a:schemeClr val="accent3"/>
                </a:solidFill>
              </a:rPr>
              <a:t>Our goal is to create a ML model by which user can use to identify online shoppers’ intention (to purchase or not purchase) on product given the observed characteristics and behaviors that they have displayed.</a:t>
            </a:r>
            <a:endParaRPr sz="1800">
              <a:solidFill>
                <a:schemeClr val="accent3"/>
              </a:solidFill>
            </a:endParaRPr>
          </a:p>
          <a:p>
            <a:pPr indent="-342900" lvl="0" marL="457200" rtl="0" algn="l">
              <a:spcBef>
                <a:spcPts val="0"/>
              </a:spcBef>
              <a:spcAft>
                <a:spcPts val="0"/>
              </a:spcAft>
              <a:buClr>
                <a:schemeClr val="accent3"/>
              </a:buClr>
              <a:buSzPts val="1800"/>
              <a:buChar char="●"/>
            </a:pPr>
            <a:r>
              <a:rPr lang="en-GB" sz="1800">
                <a:solidFill>
                  <a:schemeClr val="accent3"/>
                </a:solidFill>
              </a:rPr>
              <a:t>We assume the shopper’s willingness to buy can be fully explained by all of the characteristics provided in the dataset.</a:t>
            </a:r>
            <a:endParaRPr sz="1800">
              <a:solidFill>
                <a:schemeClr val="accent3"/>
              </a:solidFill>
            </a:endParaRPr>
          </a:p>
          <a:p>
            <a:pPr indent="-342900" lvl="0" marL="457200" rtl="0" algn="l">
              <a:spcBef>
                <a:spcPts val="0"/>
              </a:spcBef>
              <a:spcAft>
                <a:spcPts val="0"/>
              </a:spcAft>
              <a:buClr>
                <a:schemeClr val="accent3"/>
              </a:buClr>
              <a:buSzPts val="1800"/>
              <a:buChar char="●"/>
            </a:pPr>
            <a:r>
              <a:rPr lang="en-GB" sz="1800">
                <a:solidFill>
                  <a:schemeClr val="accent3"/>
                </a:solidFill>
              </a:rPr>
              <a:t>Accordingly, we hypothesize that the fittest ML model would include all of the known characteristics as model’s features.</a:t>
            </a:r>
            <a:endParaRPr sz="180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4449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solidFill>
                  <a:schemeClr val="lt2"/>
                </a:solidFill>
              </a:rPr>
              <a:t>[Preparation needed]</a:t>
            </a:r>
            <a:endParaRPr sz="3200">
              <a:solidFill>
                <a:schemeClr val="lt2"/>
              </a:solidFill>
            </a:endParaRPr>
          </a:p>
        </p:txBody>
      </p:sp>
      <p:sp>
        <p:nvSpPr>
          <p:cNvPr id="296" name="Google Shape;296;p16"/>
          <p:cNvSpPr txBox="1"/>
          <p:nvPr>
            <p:ph idx="1" type="body"/>
          </p:nvPr>
        </p:nvSpPr>
        <p:spPr>
          <a:xfrm>
            <a:off x="1303800" y="1444225"/>
            <a:ext cx="7030500" cy="2920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GB" sz="2400">
                <a:solidFill>
                  <a:schemeClr val="accent3"/>
                </a:solidFill>
              </a:rPr>
              <a:t>Ordered Steps:</a:t>
            </a:r>
            <a:endParaRPr sz="2400">
              <a:solidFill>
                <a:schemeClr val="accent3"/>
              </a:solidFill>
            </a:endParaRPr>
          </a:p>
          <a:p>
            <a:pPr indent="-381000" lvl="0" marL="457200" rtl="0" algn="l">
              <a:spcBef>
                <a:spcPts val="1600"/>
              </a:spcBef>
              <a:spcAft>
                <a:spcPts val="0"/>
              </a:spcAft>
              <a:buClr>
                <a:schemeClr val="accent3"/>
              </a:buClr>
              <a:buSzPts val="2400"/>
              <a:buAutoNum type="arabicPeriod"/>
            </a:pPr>
            <a:r>
              <a:rPr lang="en-GB" sz="2400">
                <a:solidFill>
                  <a:schemeClr val="accent3"/>
                </a:solidFill>
              </a:rPr>
              <a:t>Checking each column’s data type</a:t>
            </a:r>
            <a:endParaRPr sz="2400">
              <a:solidFill>
                <a:schemeClr val="accent3"/>
              </a:solidFill>
            </a:endParaRPr>
          </a:p>
          <a:p>
            <a:pPr indent="-381000" lvl="0" marL="457200" rtl="0" algn="l">
              <a:spcBef>
                <a:spcPts val="0"/>
              </a:spcBef>
              <a:spcAft>
                <a:spcPts val="0"/>
              </a:spcAft>
              <a:buClr>
                <a:schemeClr val="accent3"/>
              </a:buClr>
              <a:buSzPts val="2400"/>
              <a:buAutoNum type="arabicPeriod"/>
            </a:pPr>
            <a:r>
              <a:rPr lang="en-GB" sz="2400">
                <a:solidFill>
                  <a:schemeClr val="accent3"/>
                </a:solidFill>
              </a:rPr>
              <a:t>Identify the amount of unique values within categorical variables</a:t>
            </a:r>
            <a:endParaRPr sz="2400">
              <a:solidFill>
                <a:schemeClr val="accent3"/>
              </a:solidFill>
            </a:endParaRPr>
          </a:p>
          <a:p>
            <a:pPr indent="-381000" lvl="0" marL="457200" rtl="0" algn="l">
              <a:spcBef>
                <a:spcPts val="0"/>
              </a:spcBef>
              <a:spcAft>
                <a:spcPts val="0"/>
              </a:spcAft>
              <a:buClr>
                <a:schemeClr val="accent3"/>
              </a:buClr>
              <a:buSzPts val="2400"/>
              <a:buAutoNum type="arabicPeriod"/>
            </a:pPr>
            <a:r>
              <a:rPr lang="en-GB" sz="2400">
                <a:solidFill>
                  <a:schemeClr val="accent3"/>
                </a:solidFill>
              </a:rPr>
              <a:t>Handling missing values</a:t>
            </a:r>
            <a:endParaRPr sz="2400">
              <a:solidFill>
                <a:schemeClr val="accent3"/>
              </a:solidFill>
            </a:endParaRPr>
          </a:p>
          <a:p>
            <a:pPr indent="-381000" lvl="0" marL="457200" rtl="0" algn="l">
              <a:spcBef>
                <a:spcPts val="0"/>
              </a:spcBef>
              <a:spcAft>
                <a:spcPts val="0"/>
              </a:spcAft>
              <a:buClr>
                <a:schemeClr val="accent3"/>
              </a:buClr>
              <a:buSzPts val="2400"/>
              <a:buAutoNum type="arabicPeriod"/>
            </a:pPr>
            <a:r>
              <a:rPr lang="en-GB" sz="2400">
                <a:solidFill>
                  <a:schemeClr val="accent3"/>
                </a:solidFill>
              </a:rPr>
              <a:t>Create binary variables for each unique values of categorical data.</a:t>
            </a:r>
            <a:endParaRPr sz="2400">
              <a:solidFill>
                <a:schemeClr val="accent3"/>
              </a:solidFill>
            </a:endParaRPr>
          </a:p>
          <a:p>
            <a:pPr indent="0" lvl="0" marL="457200" rtl="0" algn="l">
              <a:spcBef>
                <a:spcPts val="1600"/>
              </a:spcBef>
              <a:spcAft>
                <a:spcPts val="1600"/>
              </a:spcAft>
              <a:buNone/>
            </a:pPr>
            <a:r>
              <a:t/>
            </a:r>
            <a:endParaRPr sz="240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solidFill>
                  <a:schemeClr val="lt2"/>
                </a:solidFill>
              </a:rPr>
              <a:t>[Techniques]</a:t>
            </a:r>
            <a:endParaRPr sz="3500">
              <a:solidFill>
                <a:schemeClr val="lt2"/>
              </a:solidFill>
            </a:endParaRPr>
          </a:p>
        </p:txBody>
      </p:sp>
      <p:sp>
        <p:nvSpPr>
          <p:cNvPr id="302" name="Google Shape;302;p17"/>
          <p:cNvSpPr txBox="1"/>
          <p:nvPr>
            <p:ph idx="1" type="body"/>
          </p:nvPr>
        </p:nvSpPr>
        <p:spPr>
          <a:xfrm>
            <a:off x="1303800" y="1597875"/>
            <a:ext cx="7534500" cy="28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accent3"/>
                </a:solidFill>
              </a:rPr>
              <a:t>For the technique, since the dependent variable are categorical (Revenue), then the analysis that we used are classification analysis. Here we use MLP (Multilayer Perceptron) architecture using Tensorflow library on Python. For the model, we create 2 variation of MLP model as follows :</a:t>
            </a:r>
            <a:endParaRPr sz="2000">
              <a:solidFill>
                <a:schemeClr val="accent3"/>
              </a:solidFill>
            </a:endParaRPr>
          </a:p>
          <a:p>
            <a:pPr indent="-355600" lvl="0" marL="457200" rtl="0" algn="l">
              <a:spcBef>
                <a:spcPts val="1600"/>
              </a:spcBef>
              <a:spcAft>
                <a:spcPts val="0"/>
              </a:spcAft>
              <a:buClr>
                <a:schemeClr val="accent3"/>
              </a:buClr>
              <a:buSzPts val="2000"/>
              <a:buChar char="-"/>
            </a:pPr>
            <a:r>
              <a:rPr lang="en-GB" sz="2000">
                <a:solidFill>
                  <a:schemeClr val="accent3"/>
                </a:solidFill>
              </a:rPr>
              <a:t>Model 1, which does not use Dropout layer</a:t>
            </a:r>
            <a:endParaRPr sz="2000">
              <a:solidFill>
                <a:schemeClr val="accent3"/>
              </a:solidFill>
            </a:endParaRPr>
          </a:p>
          <a:p>
            <a:pPr indent="-355600" lvl="0" marL="457200" rtl="0" algn="l">
              <a:spcBef>
                <a:spcPts val="0"/>
              </a:spcBef>
              <a:spcAft>
                <a:spcPts val="0"/>
              </a:spcAft>
              <a:buClr>
                <a:schemeClr val="accent3"/>
              </a:buClr>
              <a:buSzPts val="2000"/>
              <a:buChar char="-"/>
            </a:pPr>
            <a:r>
              <a:rPr lang="en-GB" sz="2000">
                <a:solidFill>
                  <a:schemeClr val="accent3"/>
                </a:solidFill>
              </a:rPr>
              <a:t>Model 2, which does use Dropout layer, with probability 0.2</a:t>
            </a:r>
            <a:endParaRPr sz="20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293300" y="3016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[Model Architecture]</a:t>
            </a:r>
            <a:endParaRPr>
              <a:solidFill>
                <a:schemeClr val="lt2"/>
              </a:solidFill>
            </a:endParaRPr>
          </a:p>
        </p:txBody>
      </p:sp>
      <p:sp>
        <p:nvSpPr>
          <p:cNvPr id="308" name="Google Shape;308;p18"/>
          <p:cNvSpPr txBox="1"/>
          <p:nvPr>
            <p:ph idx="1" type="body"/>
          </p:nvPr>
        </p:nvSpPr>
        <p:spPr>
          <a:xfrm>
            <a:off x="2552950" y="901950"/>
            <a:ext cx="806100" cy="3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3"/>
                </a:solidFill>
              </a:rPr>
              <a:t>Model 1</a:t>
            </a:r>
            <a:endParaRPr b="1">
              <a:solidFill>
                <a:schemeClr val="accent3"/>
              </a:solidFill>
            </a:endParaRPr>
          </a:p>
          <a:p>
            <a:pPr indent="0" lvl="0" marL="0" rtl="0" algn="l">
              <a:spcBef>
                <a:spcPts val="1600"/>
              </a:spcBef>
              <a:spcAft>
                <a:spcPts val="1600"/>
              </a:spcAft>
              <a:buNone/>
            </a:pPr>
            <a:r>
              <a:t/>
            </a:r>
            <a:endParaRPr b="1">
              <a:solidFill>
                <a:schemeClr val="accent3"/>
              </a:solidFill>
            </a:endParaRPr>
          </a:p>
        </p:txBody>
      </p:sp>
      <p:sp>
        <p:nvSpPr>
          <p:cNvPr id="309" name="Google Shape;309;p18"/>
          <p:cNvSpPr txBox="1"/>
          <p:nvPr>
            <p:ph idx="2" type="body"/>
          </p:nvPr>
        </p:nvSpPr>
        <p:spPr>
          <a:xfrm>
            <a:off x="5987175" y="901950"/>
            <a:ext cx="995700" cy="39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solidFill>
                  <a:schemeClr val="accent3"/>
                </a:solidFill>
              </a:rPr>
              <a:t>Model 2</a:t>
            </a:r>
            <a:endParaRPr b="1">
              <a:solidFill>
                <a:schemeClr val="accent3"/>
              </a:solidFill>
            </a:endParaRPr>
          </a:p>
        </p:txBody>
      </p:sp>
      <p:pic>
        <p:nvPicPr>
          <p:cNvPr id="310" name="Google Shape;310;p18"/>
          <p:cNvPicPr preferRelativeResize="0"/>
          <p:nvPr/>
        </p:nvPicPr>
        <p:blipFill rotWithShape="1">
          <a:blip r:embed="rId3">
            <a:alphaModFix/>
          </a:blip>
          <a:srcRect b="0" l="0" r="-8932" t="0"/>
          <a:stretch/>
        </p:blipFill>
        <p:spPr>
          <a:xfrm>
            <a:off x="1916500" y="1235400"/>
            <a:ext cx="2315372" cy="3818649"/>
          </a:xfrm>
          <a:prstGeom prst="rect">
            <a:avLst/>
          </a:prstGeom>
          <a:noFill/>
          <a:ln>
            <a:noFill/>
          </a:ln>
        </p:spPr>
      </p:pic>
      <p:pic>
        <p:nvPicPr>
          <p:cNvPr id="311" name="Google Shape;311;p18"/>
          <p:cNvPicPr preferRelativeResize="0"/>
          <p:nvPr/>
        </p:nvPicPr>
        <p:blipFill>
          <a:blip r:embed="rId4">
            <a:alphaModFix/>
          </a:blip>
          <a:stretch>
            <a:fillRect/>
          </a:stretch>
        </p:blipFill>
        <p:spPr>
          <a:xfrm>
            <a:off x="5538200" y="1300962"/>
            <a:ext cx="1998600" cy="374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234275"/>
            <a:ext cx="2034300" cy="6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[Results]</a:t>
            </a:r>
            <a:endParaRPr>
              <a:solidFill>
                <a:schemeClr val="lt2"/>
              </a:solidFill>
            </a:endParaRPr>
          </a:p>
        </p:txBody>
      </p:sp>
      <p:sp>
        <p:nvSpPr>
          <p:cNvPr id="317" name="Google Shape;317;p19"/>
          <p:cNvSpPr txBox="1"/>
          <p:nvPr>
            <p:ph idx="1" type="body"/>
          </p:nvPr>
        </p:nvSpPr>
        <p:spPr>
          <a:xfrm>
            <a:off x="1957575" y="740925"/>
            <a:ext cx="1385700" cy="28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a:solidFill>
                  <a:schemeClr val="lt2"/>
                </a:solidFill>
              </a:rPr>
              <a:t>Model 1</a:t>
            </a:r>
            <a:endParaRPr b="1">
              <a:solidFill>
                <a:schemeClr val="lt2"/>
              </a:solidFill>
            </a:endParaRPr>
          </a:p>
        </p:txBody>
      </p:sp>
      <p:sp>
        <p:nvSpPr>
          <p:cNvPr id="318" name="Google Shape;318;p19"/>
          <p:cNvSpPr txBox="1"/>
          <p:nvPr>
            <p:ph idx="2" type="body"/>
          </p:nvPr>
        </p:nvSpPr>
        <p:spPr>
          <a:xfrm>
            <a:off x="5872813" y="705650"/>
            <a:ext cx="1574400" cy="28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a:solidFill>
                  <a:schemeClr val="lt2"/>
                </a:solidFill>
              </a:rPr>
              <a:t>Model 2</a:t>
            </a:r>
            <a:endParaRPr b="1">
              <a:solidFill>
                <a:schemeClr val="lt2"/>
              </a:solidFill>
            </a:endParaRPr>
          </a:p>
        </p:txBody>
      </p:sp>
      <p:pic>
        <p:nvPicPr>
          <p:cNvPr id="319" name="Google Shape;319;p19"/>
          <p:cNvPicPr preferRelativeResize="0"/>
          <p:nvPr/>
        </p:nvPicPr>
        <p:blipFill>
          <a:blip r:embed="rId3">
            <a:alphaModFix/>
          </a:blip>
          <a:stretch>
            <a:fillRect/>
          </a:stretch>
        </p:blipFill>
        <p:spPr>
          <a:xfrm>
            <a:off x="1126925" y="1027425"/>
            <a:ext cx="3047036" cy="2156600"/>
          </a:xfrm>
          <a:prstGeom prst="rect">
            <a:avLst/>
          </a:prstGeom>
          <a:noFill/>
          <a:ln>
            <a:noFill/>
          </a:ln>
        </p:spPr>
      </p:pic>
      <p:pic>
        <p:nvPicPr>
          <p:cNvPr id="320" name="Google Shape;320;p19"/>
          <p:cNvPicPr preferRelativeResize="0"/>
          <p:nvPr/>
        </p:nvPicPr>
        <p:blipFill>
          <a:blip r:embed="rId4">
            <a:alphaModFix/>
          </a:blip>
          <a:stretch>
            <a:fillRect/>
          </a:stretch>
        </p:blipFill>
        <p:spPr>
          <a:xfrm>
            <a:off x="1083350" y="3140775"/>
            <a:ext cx="3090600" cy="1989375"/>
          </a:xfrm>
          <a:prstGeom prst="rect">
            <a:avLst/>
          </a:prstGeom>
          <a:noFill/>
          <a:ln>
            <a:noFill/>
          </a:ln>
        </p:spPr>
      </p:pic>
      <p:pic>
        <p:nvPicPr>
          <p:cNvPr id="321" name="Google Shape;321;p19"/>
          <p:cNvPicPr preferRelativeResize="0"/>
          <p:nvPr/>
        </p:nvPicPr>
        <p:blipFill>
          <a:blip r:embed="rId5">
            <a:alphaModFix/>
          </a:blip>
          <a:stretch>
            <a:fillRect/>
          </a:stretch>
        </p:blipFill>
        <p:spPr>
          <a:xfrm>
            <a:off x="5061375" y="992150"/>
            <a:ext cx="3197325" cy="2227169"/>
          </a:xfrm>
          <a:prstGeom prst="rect">
            <a:avLst/>
          </a:prstGeom>
          <a:noFill/>
          <a:ln>
            <a:noFill/>
          </a:ln>
        </p:spPr>
      </p:pic>
      <p:pic>
        <p:nvPicPr>
          <p:cNvPr id="322" name="Google Shape;322;p19"/>
          <p:cNvPicPr preferRelativeResize="0"/>
          <p:nvPr/>
        </p:nvPicPr>
        <p:blipFill rotWithShape="1">
          <a:blip r:embed="rId6">
            <a:alphaModFix/>
          </a:blip>
          <a:srcRect b="0" l="0" r="0" t="0"/>
          <a:stretch/>
        </p:blipFill>
        <p:spPr>
          <a:xfrm>
            <a:off x="5086425" y="3140750"/>
            <a:ext cx="3147225" cy="198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[Results]</a:t>
            </a:r>
            <a:endParaRPr>
              <a:solidFill>
                <a:schemeClr val="lt2"/>
              </a:solidFill>
            </a:endParaRPr>
          </a:p>
        </p:txBody>
      </p:sp>
      <p:sp>
        <p:nvSpPr>
          <p:cNvPr id="328" name="Google Shape;328;p20"/>
          <p:cNvSpPr txBox="1"/>
          <p:nvPr>
            <p:ph idx="1" type="body"/>
          </p:nvPr>
        </p:nvSpPr>
        <p:spPr>
          <a:xfrm>
            <a:off x="1261800" y="1391725"/>
            <a:ext cx="7219800" cy="311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accent3"/>
              </a:buClr>
              <a:buSzPts val="1700"/>
              <a:buChar char="-"/>
            </a:pPr>
            <a:r>
              <a:rPr lang="en-GB" sz="1700">
                <a:solidFill>
                  <a:schemeClr val="accent3"/>
                </a:solidFill>
              </a:rPr>
              <a:t>From the first model (Model 1), we find out that the loss value are decreasing and converges at 0.2768. For the accuracy, we can see that the accuracy on training data are 88.85% while on the test data are 88.12%.</a:t>
            </a:r>
            <a:endParaRPr sz="1700">
              <a:solidFill>
                <a:schemeClr val="accent3"/>
              </a:solidFill>
            </a:endParaRPr>
          </a:p>
          <a:p>
            <a:pPr indent="-336550" lvl="0" marL="457200" rtl="0" algn="l">
              <a:spcBef>
                <a:spcPts val="0"/>
              </a:spcBef>
              <a:spcAft>
                <a:spcPts val="0"/>
              </a:spcAft>
              <a:buClr>
                <a:schemeClr val="accent3"/>
              </a:buClr>
              <a:buSzPts val="1700"/>
              <a:buChar char="-"/>
            </a:pPr>
            <a:r>
              <a:rPr lang="en-GB" sz="1700">
                <a:solidFill>
                  <a:schemeClr val="accent3"/>
                </a:solidFill>
              </a:rPr>
              <a:t>From the second model (Model 2), we find out that the loss value are decreasing and converges at 0.2878. For the accuracy, we can see that the accuracy on training data are 88.98% while on the test data are 89.58%. Although the loss value are slightly greater than the first model, the accuracy that produced from the second model are greater than the first model, which means that this model (Model 2) performs better than Model 1.</a:t>
            </a:r>
            <a:endParaRPr sz="170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[Conclusion]</a:t>
            </a:r>
            <a:endParaRPr>
              <a:solidFill>
                <a:schemeClr val="lt2"/>
              </a:solidFill>
            </a:endParaRPr>
          </a:p>
        </p:txBody>
      </p:sp>
      <p:sp>
        <p:nvSpPr>
          <p:cNvPr id="334" name="Google Shape;334;p21"/>
          <p:cNvSpPr txBox="1"/>
          <p:nvPr>
            <p:ph idx="1" type="body"/>
          </p:nvPr>
        </p:nvSpPr>
        <p:spPr>
          <a:xfrm>
            <a:off x="1303800" y="14757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rPr>
              <a:t>From the analysis that we conducted above, we can write some conclussion below :</a:t>
            </a:r>
            <a:endParaRPr sz="1800">
              <a:solidFill>
                <a:schemeClr val="accent3"/>
              </a:solidFill>
            </a:endParaRPr>
          </a:p>
          <a:p>
            <a:pPr indent="-342900" lvl="0" marL="457200" rtl="0" algn="l">
              <a:spcBef>
                <a:spcPts val="0"/>
              </a:spcBef>
              <a:spcAft>
                <a:spcPts val="0"/>
              </a:spcAft>
              <a:buClr>
                <a:schemeClr val="accent3"/>
              </a:buClr>
              <a:buSzPts val="1800"/>
              <a:buChar char="-"/>
            </a:pPr>
            <a:r>
              <a:rPr lang="en-GB" sz="1800">
                <a:solidFill>
                  <a:schemeClr val="accent3"/>
                </a:solidFill>
              </a:rPr>
              <a:t>Most of the customers ended up did not purchase anything. Only 15.49% of the customers ended up purchasing something.</a:t>
            </a:r>
            <a:endParaRPr sz="1800">
              <a:solidFill>
                <a:schemeClr val="accent3"/>
              </a:solidFill>
            </a:endParaRPr>
          </a:p>
          <a:p>
            <a:pPr indent="-342900" lvl="0" marL="457200" rtl="0" algn="l">
              <a:spcBef>
                <a:spcPts val="0"/>
              </a:spcBef>
              <a:spcAft>
                <a:spcPts val="0"/>
              </a:spcAft>
              <a:buClr>
                <a:schemeClr val="accent3"/>
              </a:buClr>
              <a:buSzPts val="1800"/>
              <a:buChar char="-"/>
            </a:pPr>
            <a:r>
              <a:rPr lang="en-GB" sz="1800">
                <a:solidFill>
                  <a:schemeClr val="accent3"/>
                </a:solidFill>
              </a:rPr>
              <a:t>The Dropout layer on the MLP architecture (Model 2) affect the model to perform better than the model that did not use Dropout layer.</a:t>
            </a:r>
            <a:endParaRPr sz="1800">
              <a:solidFill>
                <a:schemeClr val="accent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