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9" r:id="rId3"/>
    <p:sldId id="286" r:id="rId4"/>
    <p:sldId id="297" r:id="rId5"/>
    <p:sldId id="288" r:id="rId6"/>
    <p:sldId id="283" r:id="rId7"/>
    <p:sldId id="287" r:id="rId8"/>
    <p:sldId id="298" r:id="rId9"/>
    <p:sldId id="285" r:id="rId10"/>
    <p:sldId id="269" r:id="rId11"/>
    <p:sldId id="300" r:id="rId12"/>
    <p:sldId id="309" r:id="rId13"/>
    <p:sldId id="313" r:id="rId14"/>
    <p:sldId id="310" r:id="rId15"/>
    <p:sldId id="311" r:id="rId16"/>
    <p:sldId id="312" r:id="rId17"/>
    <p:sldId id="301" r:id="rId18"/>
    <p:sldId id="302" r:id="rId19"/>
    <p:sldId id="305" r:id="rId20"/>
    <p:sldId id="304" r:id="rId21"/>
    <p:sldId id="303" r:id="rId22"/>
    <p:sldId id="306" r:id="rId23"/>
    <p:sldId id="307" r:id="rId24"/>
    <p:sldId id="275" r:id="rId25"/>
    <p:sldId id="308" r:id="rId26"/>
    <p:sldId id="294" r:id="rId27"/>
    <p:sldId id="299"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17" autoAdjust="0"/>
    <p:restoredTop sz="94730" autoAdjust="0"/>
  </p:normalViewPr>
  <p:slideViewPr>
    <p:cSldViewPr snapToGrid="0">
      <p:cViewPr varScale="1">
        <p:scale>
          <a:sx n="78" d="100"/>
          <a:sy n="78" d="100"/>
        </p:scale>
        <p:origin x="1258" y="67"/>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60E12-75B4-4343-A5C6-29330B823038}"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6185F-32FC-49E2-80F0-6E5BEC2B3E4E}" type="slidenum">
              <a:rPr lang="en-US" smtClean="0"/>
              <a:t>‹#›</a:t>
            </a:fld>
            <a:endParaRPr lang="en-US"/>
          </a:p>
        </p:txBody>
      </p:sp>
    </p:spTree>
    <p:extLst>
      <p:ext uri="{BB962C8B-B14F-4D97-AF65-F5344CB8AC3E}">
        <p14:creationId xmlns:p14="http://schemas.microsoft.com/office/powerpoint/2010/main" val="78956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Airline</a:t>
            </a:r>
            <a:r>
              <a:rPr lang="en-US" baseline="0" dirty="0"/>
              <a:t> scheduling combines flight scheduling, fleet assignment, crew scheduling.</a:t>
            </a:r>
          </a:p>
          <a:p>
            <a:endParaRPr lang="en-US" dirty="0"/>
          </a:p>
        </p:txBody>
      </p:sp>
      <p:sp>
        <p:nvSpPr>
          <p:cNvPr id="4" name="Slide Number Placeholder 3"/>
          <p:cNvSpPr>
            <a:spLocks noGrp="1"/>
          </p:cNvSpPr>
          <p:nvPr>
            <p:ph type="sldNum" sz="quarter" idx="10"/>
          </p:nvPr>
        </p:nvSpPr>
        <p:spPr/>
        <p:txBody>
          <a:bodyPr/>
          <a:lstStyle/>
          <a:p>
            <a:fld id="{C8D6185F-32FC-49E2-80F0-6E5BEC2B3E4E}" type="slidenum">
              <a:rPr lang="en-US" smtClean="0"/>
              <a:t>3</a:t>
            </a:fld>
            <a:endParaRPr lang="en-US"/>
          </a:p>
        </p:txBody>
      </p:sp>
    </p:spTree>
    <p:extLst>
      <p:ext uri="{BB962C8B-B14F-4D97-AF65-F5344CB8AC3E}">
        <p14:creationId xmlns:p14="http://schemas.microsoft.com/office/powerpoint/2010/main" val="339810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 name="Slide Image Placeholder 1"/>
          <p:cNvSpPr>
            <a:spLocks noGrp="1" noRot="1" noChangeAspect="1"/>
          </p:cNvSpPr>
          <p:nvPr>
            <p:ph type="sldImg"/>
          </p:nvPr>
        </p:nvSpPr>
        <p:spPr bwMode="auto"/>
      </p:sp>
      <p:sp>
        <p:nvSpPr>
          <p:cNvPr id="5" name="Notes Placeholder 2"/>
          <p:cNvSpPr>
            <a:spLocks noGrp="1"/>
          </p:cNvSpPr>
          <p:nvPr>
            <p:ph type="body" idx="1"/>
          </p:nvPr>
        </p:nvSpPr>
        <p:spPr bwMode="auto"/>
        <p:txBody>
          <a:bodyPr/>
          <a:lstStyle/>
          <a:p>
            <a:pPr>
              <a:defRPr/>
            </a:pPr>
            <a:endParaRPr lang="en-GB" dirty="0"/>
          </a:p>
        </p:txBody>
      </p:sp>
      <p:sp>
        <p:nvSpPr>
          <p:cNvPr id="6" name="Slide Number Placeholder 3"/>
          <p:cNvSpPr>
            <a:spLocks noGrp="1"/>
          </p:cNvSpPr>
          <p:nvPr>
            <p:ph type="sldNum" sz="quarter" idx="5"/>
          </p:nvPr>
        </p:nvSpPr>
        <p:spPr bwMode="auto"/>
        <p:txBody>
          <a:bodyPr/>
          <a:lstStyle/>
          <a:p>
            <a:pPr>
              <a:defRPr/>
            </a:pPr>
            <a:fld id="{6EA4024B-4B51-4889-9CB1-A313C4A3F363}" type="slidenum">
              <a:rPr lang="de-DE"/>
              <a:t>5</a:t>
            </a:fld>
            <a:endParaRPr lang="de-DE"/>
          </a:p>
        </p:txBody>
      </p:sp>
    </p:spTree>
    <p:extLst>
      <p:ext uri="{BB962C8B-B14F-4D97-AF65-F5344CB8AC3E}">
        <p14:creationId xmlns:p14="http://schemas.microsoft.com/office/powerpoint/2010/main" val="143243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a:t>
            </a:r>
            <a:r>
              <a:rPr lang="en-US" baseline="0" dirty="0"/>
              <a:t>f the main problems is that we have to deal with disruptive events. There are two kind of disruption. Minor disruptions usually don’t have a </a:t>
            </a:r>
            <a:r>
              <a:rPr lang="en-US" baseline="0" dirty="0" err="1"/>
              <a:t>hugh</a:t>
            </a:r>
            <a:r>
              <a:rPr lang="en-US" baseline="0" dirty="0"/>
              <a:t> impact on the </a:t>
            </a:r>
            <a:r>
              <a:rPr lang="en-US" baseline="0" dirty="0" err="1"/>
              <a:t>predicited</a:t>
            </a:r>
            <a:r>
              <a:rPr lang="en-US" baseline="0" dirty="0"/>
              <a:t> schedules. Events that fall under this category are changes in start and end times of operations, minor delays, and minor yield changes. One way to deal with these disruption is through periodic rescheduling. At fixed time intervals the scheduling system is update with the current plant state and reevaluated. </a:t>
            </a:r>
            <a:endParaRPr lang="en-US" dirty="0"/>
          </a:p>
        </p:txBody>
      </p:sp>
      <p:sp>
        <p:nvSpPr>
          <p:cNvPr id="4" name="Slide Number Placeholder 3"/>
          <p:cNvSpPr>
            <a:spLocks noGrp="1"/>
          </p:cNvSpPr>
          <p:nvPr>
            <p:ph type="sldNum" sz="quarter" idx="10"/>
          </p:nvPr>
        </p:nvSpPr>
        <p:spPr/>
        <p:txBody>
          <a:bodyPr/>
          <a:lstStyle/>
          <a:p>
            <a:fld id="{C8D6185F-32FC-49E2-80F0-6E5BEC2B3E4E}" type="slidenum">
              <a:rPr lang="en-US" smtClean="0"/>
              <a:t>7</a:t>
            </a:fld>
            <a:endParaRPr lang="en-US"/>
          </a:p>
        </p:txBody>
      </p:sp>
    </p:spTree>
    <p:extLst>
      <p:ext uri="{BB962C8B-B14F-4D97-AF65-F5344CB8AC3E}">
        <p14:creationId xmlns:p14="http://schemas.microsoft.com/office/powerpoint/2010/main" val="2672030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6185F-32FC-49E2-80F0-6E5BEC2B3E4E}" type="slidenum">
              <a:rPr lang="en-US" smtClean="0"/>
              <a:t>8</a:t>
            </a:fld>
            <a:endParaRPr lang="en-US"/>
          </a:p>
        </p:txBody>
      </p:sp>
    </p:spTree>
    <p:extLst>
      <p:ext uri="{BB962C8B-B14F-4D97-AF65-F5344CB8AC3E}">
        <p14:creationId xmlns:p14="http://schemas.microsoft.com/office/powerpoint/2010/main" val="253780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D6185F-32FC-49E2-80F0-6E5BEC2B3E4E}" type="slidenum">
              <a:rPr lang="en-US" smtClean="0"/>
              <a:t>9</a:t>
            </a:fld>
            <a:endParaRPr lang="en-US"/>
          </a:p>
        </p:txBody>
      </p:sp>
    </p:spTree>
    <p:extLst>
      <p:ext uri="{BB962C8B-B14F-4D97-AF65-F5344CB8AC3E}">
        <p14:creationId xmlns:p14="http://schemas.microsoft.com/office/powerpoint/2010/main" val="375931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lvl1pPr>
              <a:defRPr sz="1800">
                <a:solidFill>
                  <a:schemeClr val="tx1"/>
                </a:solidFill>
              </a:defRPr>
            </a:lvl1pPr>
          </a:lstStyle>
          <a:p>
            <a:endParaRPr lang="en-US"/>
          </a:p>
        </p:txBody>
      </p:sp>
      <p:sp>
        <p:nvSpPr>
          <p:cNvPr id="9" name="Slide Number Placeholder 5"/>
          <p:cNvSpPr>
            <a:spLocks noGrp="1"/>
          </p:cNvSpPr>
          <p:nvPr>
            <p:ph type="sldNum" sz="quarter" idx="4"/>
          </p:nvPr>
        </p:nvSpPr>
        <p:spPr>
          <a:xfrm>
            <a:off x="225458" y="6327790"/>
            <a:ext cx="465841" cy="365125"/>
          </a:xfrm>
          <a:prstGeom prst="rect">
            <a:avLst/>
          </a:prstGeom>
        </p:spPr>
        <p:txBody>
          <a:bodyPr vert="horz" lIns="91440" tIns="45720" rIns="91440" bIns="45720" rtlCol="0" anchor="ctr"/>
          <a:lstStyle>
            <a:lvl1pPr algn="r">
              <a:defRPr sz="1800">
                <a:solidFill>
                  <a:schemeClr val="tx1"/>
                </a:solidFill>
              </a:defRPr>
            </a:lvl1pPr>
          </a:lstStyle>
          <a:p>
            <a:fld id="{0629DDB7-DAC4-43B5-803A-0C1EC353A00E}" type="slidenum">
              <a:rPr lang="en-US" smtClean="0"/>
              <a:pPr/>
              <a:t>‹#›</a:t>
            </a:fld>
            <a:endParaRPr lang="en-US" dirty="0"/>
          </a:p>
        </p:txBody>
      </p:sp>
    </p:spTree>
    <p:extLst>
      <p:ext uri="{BB962C8B-B14F-4D97-AF65-F5344CB8AC3E}">
        <p14:creationId xmlns:p14="http://schemas.microsoft.com/office/powerpoint/2010/main" val="802670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314664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871537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234676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userDrawn="1">
  <p:cSld name="Zwei Inhalte">
    <p:bg>
      <p:bgPr>
        <a:solidFill>
          <a:schemeClr val="bg1"/>
        </a:solidFill>
        <a:effectLst/>
      </p:bgPr>
    </p:bg>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34504" y="109262"/>
            <a:ext cx="7592904" cy="431996"/>
          </a:xfrm>
          <a:prstGeom prst="rect">
            <a:avLst/>
          </a:prstGeom>
          <a:noFill/>
          <a:ln>
            <a:noFill/>
          </a:ln>
        </p:spPr>
        <p:txBody>
          <a:bodyPr vert="horz" wrap="square" lIns="91440" tIns="45720" rIns="91440" bIns="45720" numCol="1" anchor="ctr" anchorCtr="0" compatLnSpc="1">
            <a:prstTxWarp prst="textNoShape">
              <a:avLst/>
            </a:prstTxWarp>
          </a:bodyPr>
          <a:lstStyle/>
          <a:p>
            <a:pPr lvl="0">
              <a:defRPr/>
            </a:pPr>
            <a:r>
              <a:rPr lang="de-DE"/>
              <a:t>Mastertitelformat bearbeiten</a:t>
            </a:r>
          </a:p>
        </p:txBody>
      </p:sp>
      <p:sp>
        <p:nvSpPr>
          <p:cNvPr id="5" name="Rectangle 3"/>
          <p:cNvSpPr>
            <a:spLocks noGrp="1" noChangeArrowheads="1"/>
          </p:cNvSpPr>
          <p:nvPr>
            <p:ph idx="1"/>
          </p:nvPr>
        </p:nvSpPr>
        <p:spPr bwMode="auto">
          <a:xfrm>
            <a:off x="207717" y="787024"/>
            <a:ext cx="11728443" cy="5212655"/>
          </a:xfrm>
          <a:prstGeom prst="rect">
            <a:avLst/>
          </a:prstGeom>
          <a:noFill/>
          <a:ln>
            <a:noFill/>
          </a:ln>
        </p:spPr>
        <p:txBody>
          <a:bodyPr vert="horz" wrap="square" lIns="91440" tIns="45720" rIns="91440" bIns="45720" numCol="1" anchor="t" anchorCtr="0" compatLnSpc="1">
            <a:prstTxWarp prst="textNoShape">
              <a:avLst/>
            </a:prstTxWarp>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2" name="Fußzeilenplatzhalter 5">
            <a:extLst>
              <a:ext uri="{FF2B5EF4-FFF2-40B4-BE49-F238E27FC236}">
                <a16:creationId xmlns:a16="http://schemas.microsoft.com/office/drawing/2014/main" id="{5C565DD0-1AC6-5B88-78A1-7839CEDDB371}"/>
              </a:ext>
            </a:extLst>
          </p:cNvPr>
          <p:cNvSpPr txBox="1">
            <a:spLocks/>
          </p:cNvSpPr>
          <p:nvPr userDrawn="1"/>
        </p:nvSpPr>
        <p:spPr bwMode="auto">
          <a:xfrm>
            <a:off x="0" y="6616195"/>
            <a:ext cx="12192000" cy="298450"/>
          </a:xfrm>
          <a:prstGeom prst="rect">
            <a:avLst/>
          </a:prstGeom>
        </p:spPr>
        <p:txBody>
          <a:bodyPr/>
          <a:lstStyle>
            <a:defPPr>
              <a:defRPr lang="en-US"/>
            </a:defPPr>
            <a:lvl1pPr algn="l">
              <a:spcBef>
                <a:spcPts val="0"/>
              </a:spcBef>
              <a:spcAft>
                <a:spcPts val="0"/>
              </a:spcAft>
              <a:defRPr sz="600" b="1">
                <a:solidFill>
                  <a:schemeClr val="bg1"/>
                </a:solidFill>
                <a:latin typeface="Arial"/>
                <a:ea typeface="ヒラギノ角ゴ Pro W3"/>
                <a:cs typeface="+mn-cs"/>
              </a:defRPr>
            </a:lvl1pPr>
            <a:lvl2pPr marL="457200" algn="l">
              <a:spcBef>
                <a:spcPts val="0"/>
              </a:spcBef>
              <a:spcAft>
                <a:spcPts val="0"/>
              </a:spcAft>
              <a:defRPr sz="1400">
                <a:solidFill>
                  <a:srgbClr val="4F5150"/>
                </a:solidFill>
                <a:latin typeface="Arial"/>
                <a:ea typeface="ヒラギノ角ゴ Pro W3"/>
                <a:cs typeface="+mn-cs"/>
              </a:defRPr>
            </a:lvl2pPr>
            <a:lvl3pPr marL="914400" algn="l">
              <a:spcBef>
                <a:spcPts val="0"/>
              </a:spcBef>
              <a:spcAft>
                <a:spcPts val="0"/>
              </a:spcAft>
              <a:defRPr sz="1400">
                <a:solidFill>
                  <a:srgbClr val="4F5150"/>
                </a:solidFill>
                <a:latin typeface="Arial"/>
                <a:ea typeface="ヒラギノ角ゴ Pro W3"/>
                <a:cs typeface="+mn-cs"/>
              </a:defRPr>
            </a:lvl3pPr>
            <a:lvl4pPr marL="1371600" algn="l">
              <a:spcBef>
                <a:spcPts val="0"/>
              </a:spcBef>
              <a:spcAft>
                <a:spcPts val="0"/>
              </a:spcAft>
              <a:defRPr sz="1400">
                <a:solidFill>
                  <a:srgbClr val="4F5150"/>
                </a:solidFill>
                <a:latin typeface="Arial"/>
                <a:ea typeface="ヒラギノ角ゴ Pro W3"/>
                <a:cs typeface="+mn-cs"/>
              </a:defRPr>
            </a:lvl4pPr>
            <a:lvl5pPr marL="1828800" algn="l">
              <a:spcBef>
                <a:spcPts val="0"/>
              </a:spcBef>
              <a:spcAft>
                <a:spcPts val="0"/>
              </a:spcAft>
              <a:defRPr sz="1400">
                <a:solidFill>
                  <a:srgbClr val="4F5150"/>
                </a:solidFill>
                <a:latin typeface="Arial"/>
                <a:ea typeface="ヒラギノ角ゴ Pro W3"/>
                <a:cs typeface="+mn-cs"/>
              </a:defRPr>
            </a:lvl5pPr>
            <a:lvl6pPr marL="2286000" algn="l" defTabSz="914400">
              <a:defRPr sz="1400">
                <a:solidFill>
                  <a:srgbClr val="4F5150"/>
                </a:solidFill>
                <a:latin typeface="Arial"/>
                <a:ea typeface="ヒラギノ角ゴ Pro W3"/>
                <a:cs typeface="+mn-cs"/>
              </a:defRPr>
            </a:lvl6pPr>
            <a:lvl7pPr marL="2743200" algn="l" defTabSz="914400">
              <a:defRPr sz="1400">
                <a:solidFill>
                  <a:srgbClr val="4F5150"/>
                </a:solidFill>
                <a:latin typeface="Arial"/>
                <a:ea typeface="ヒラギノ角ゴ Pro W3"/>
                <a:cs typeface="+mn-cs"/>
              </a:defRPr>
            </a:lvl7pPr>
            <a:lvl8pPr marL="3200400" algn="l" defTabSz="914400">
              <a:defRPr sz="1400">
                <a:solidFill>
                  <a:srgbClr val="4F5150"/>
                </a:solidFill>
                <a:latin typeface="Arial"/>
                <a:ea typeface="ヒラギノ角ゴ Pro W3"/>
                <a:cs typeface="+mn-cs"/>
              </a:defRPr>
            </a:lvl8pPr>
            <a:lvl9pPr marL="3657600" algn="l" defTabSz="914400">
              <a:defRPr sz="1400">
                <a:solidFill>
                  <a:srgbClr val="4F5150"/>
                </a:solidFill>
                <a:latin typeface="Arial"/>
                <a:ea typeface="ヒラギノ角ゴ Pro W3"/>
                <a:cs typeface="+mn-cs"/>
              </a:defRPr>
            </a:lvl9pPr>
          </a:lstStyle>
          <a:p>
            <a:pPr>
              <a:defRPr/>
            </a:pPr>
            <a:r>
              <a:rPr lang="de-DE" sz="1100" dirty="0" err="1"/>
              <a:t>OptiProd.NRW</a:t>
            </a:r>
            <a:r>
              <a:rPr lang="de-DE" sz="1100" dirty="0"/>
              <a:t> Workshop „</a:t>
            </a:r>
            <a:r>
              <a:rPr lang="en-US" sz="1100" dirty="0"/>
              <a:t>Closing the Gap to Industrial Application”, Dortmund, 15.12.2022</a:t>
            </a:r>
          </a:p>
        </p:txBody>
      </p:sp>
    </p:spTree>
    <p:extLst>
      <p:ext uri="{BB962C8B-B14F-4D97-AF65-F5344CB8AC3E}">
        <p14:creationId xmlns:p14="http://schemas.microsoft.com/office/powerpoint/2010/main" val="4656605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userDrawn="1">
  <p:cSld name="0_Ein Inhalt">
    <p:spTree>
      <p:nvGrpSpPr>
        <p:cNvPr id="1" name=""/>
        <p:cNvGrpSpPr/>
        <p:nvPr/>
      </p:nvGrpSpPr>
      <p:grpSpPr bwMode="auto">
        <a:xfrm>
          <a:off x="0" y="0"/>
          <a:ext cx="0" cy="0"/>
          <a:chOff x="0" y="0"/>
          <a:chExt cx="0" cy="0"/>
        </a:xfrm>
      </p:grpSpPr>
      <p:sp>
        <p:nvSpPr>
          <p:cNvPr id="4" name="Rectangle 2"/>
          <p:cNvSpPr>
            <a:spLocks noGrp="1" noChangeArrowheads="1"/>
          </p:cNvSpPr>
          <p:nvPr>
            <p:ph type="title"/>
          </p:nvPr>
        </p:nvSpPr>
        <p:spPr bwMode="auto">
          <a:xfrm>
            <a:off x="34504" y="109262"/>
            <a:ext cx="7592904" cy="431996"/>
          </a:xfrm>
          <a:prstGeom prst="rect">
            <a:avLst/>
          </a:prstGeom>
          <a:noFill/>
          <a:ln>
            <a:noFill/>
          </a:ln>
        </p:spPr>
        <p:txBody>
          <a:bodyPr vert="horz" wrap="square" lIns="91440" tIns="45720" rIns="91440" bIns="45720" numCol="1" anchor="ctr" anchorCtr="0" compatLnSpc="1">
            <a:prstTxWarp prst="textNoShape">
              <a:avLst/>
            </a:prstTxWarp>
          </a:bodyPr>
          <a:lstStyle/>
          <a:p>
            <a:pPr lvl="0">
              <a:defRPr/>
            </a:pPr>
            <a:r>
              <a:rPr lang="de-DE"/>
              <a:t>Mastertitelformat bearbeiten</a:t>
            </a:r>
          </a:p>
        </p:txBody>
      </p:sp>
      <p:sp>
        <p:nvSpPr>
          <p:cNvPr id="5" name="Rectangle 3"/>
          <p:cNvSpPr>
            <a:spLocks noGrp="1" noChangeArrowheads="1"/>
          </p:cNvSpPr>
          <p:nvPr>
            <p:ph idx="1"/>
          </p:nvPr>
        </p:nvSpPr>
        <p:spPr bwMode="auto">
          <a:xfrm>
            <a:off x="207717" y="787024"/>
            <a:ext cx="11728443" cy="5212655"/>
          </a:xfrm>
          <a:prstGeom prst="rect">
            <a:avLst/>
          </a:prstGeom>
          <a:noFill/>
          <a:ln>
            <a:noFill/>
          </a:ln>
        </p:spPr>
        <p:txBody>
          <a:bodyPr vert="horz" wrap="square" lIns="91440" tIns="45720" rIns="91440" bIns="45720" numCol="1" anchor="t" anchorCtr="0" compatLnSpc="1">
            <a:prstTxWarp prst="textNoShape">
              <a:avLst/>
            </a:prstTxWarp>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p>
        </p:txBody>
      </p:sp>
      <p:sp>
        <p:nvSpPr>
          <p:cNvPr id="2" name="Fußzeilenplatzhalter 5">
            <a:extLst>
              <a:ext uri="{FF2B5EF4-FFF2-40B4-BE49-F238E27FC236}">
                <a16:creationId xmlns:a16="http://schemas.microsoft.com/office/drawing/2014/main" id="{01B92006-356D-1EA5-612F-62E635688476}"/>
              </a:ext>
            </a:extLst>
          </p:cNvPr>
          <p:cNvSpPr txBox="1">
            <a:spLocks/>
          </p:cNvSpPr>
          <p:nvPr userDrawn="1"/>
        </p:nvSpPr>
        <p:spPr bwMode="auto">
          <a:xfrm>
            <a:off x="0" y="6616195"/>
            <a:ext cx="12192000" cy="298450"/>
          </a:xfrm>
          <a:prstGeom prst="rect">
            <a:avLst/>
          </a:prstGeom>
        </p:spPr>
        <p:txBody>
          <a:bodyPr/>
          <a:lstStyle>
            <a:defPPr>
              <a:defRPr lang="en-US"/>
            </a:defPPr>
            <a:lvl1pPr algn="l">
              <a:spcBef>
                <a:spcPts val="0"/>
              </a:spcBef>
              <a:spcAft>
                <a:spcPts val="0"/>
              </a:spcAft>
              <a:defRPr sz="600" b="1">
                <a:solidFill>
                  <a:schemeClr val="bg1"/>
                </a:solidFill>
                <a:latin typeface="Arial"/>
                <a:ea typeface="ヒラギノ角ゴ Pro W3"/>
                <a:cs typeface="+mn-cs"/>
              </a:defRPr>
            </a:lvl1pPr>
            <a:lvl2pPr marL="457200" algn="l">
              <a:spcBef>
                <a:spcPts val="0"/>
              </a:spcBef>
              <a:spcAft>
                <a:spcPts val="0"/>
              </a:spcAft>
              <a:defRPr sz="1400">
                <a:solidFill>
                  <a:srgbClr val="4F5150"/>
                </a:solidFill>
                <a:latin typeface="Arial"/>
                <a:ea typeface="ヒラギノ角ゴ Pro W3"/>
                <a:cs typeface="+mn-cs"/>
              </a:defRPr>
            </a:lvl2pPr>
            <a:lvl3pPr marL="914400" algn="l">
              <a:spcBef>
                <a:spcPts val="0"/>
              </a:spcBef>
              <a:spcAft>
                <a:spcPts val="0"/>
              </a:spcAft>
              <a:defRPr sz="1400">
                <a:solidFill>
                  <a:srgbClr val="4F5150"/>
                </a:solidFill>
                <a:latin typeface="Arial"/>
                <a:ea typeface="ヒラギノ角ゴ Pro W3"/>
                <a:cs typeface="+mn-cs"/>
              </a:defRPr>
            </a:lvl3pPr>
            <a:lvl4pPr marL="1371600" algn="l">
              <a:spcBef>
                <a:spcPts val="0"/>
              </a:spcBef>
              <a:spcAft>
                <a:spcPts val="0"/>
              </a:spcAft>
              <a:defRPr sz="1400">
                <a:solidFill>
                  <a:srgbClr val="4F5150"/>
                </a:solidFill>
                <a:latin typeface="Arial"/>
                <a:ea typeface="ヒラギノ角ゴ Pro W3"/>
                <a:cs typeface="+mn-cs"/>
              </a:defRPr>
            </a:lvl4pPr>
            <a:lvl5pPr marL="1828800" algn="l">
              <a:spcBef>
                <a:spcPts val="0"/>
              </a:spcBef>
              <a:spcAft>
                <a:spcPts val="0"/>
              </a:spcAft>
              <a:defRPr sz="1400">
                <a:solidFill>
                  <a:srgbClr val="4F5150"/>
                </a:solidFill>
                <a:latin typeface="Arial"/>
                <a:ea typeface="ヒラギノ角ゴ Pro W3"/>
                <a:cs typeface="+mn-cs"/>
              </a:defRPr>
            </a:lvl5pPr>
            <a:lvl6pPr marL="2286000" algn="l" defTabSz="914400">
              <a:defRPr sz="1400">
                <a:solidFill>
                  <a:srgbClr val="4F5150"/>
                </a:solidFill>
                <a:latin typeface="Arial"/>
                <a:ea typeface="ヒラギノ角ゴ Pro W3"/>
                <a:cs typeface="+mn-cs"/>
              </a:defRPr>
            </a:lvl6pPr>
            <a:lvl7pPr marL="2743200" algn="l" defTabSz="914400">
              <a:defRPr sz="1400">
                <a:solidFill>
                  <a:srgbClr val="4F5150"/>
                </a:solidFill>
                <a:latin typeface="Arial"/>
                <a:ea typeface="ヒラギノ角ゴ Pro W3"/>
                <a:cs typeface="+mn-cs"/>
              </a:defRPr>
            </a:lvl7pPr>
            <a:lvl8pPr marL="3200400" algn="l" defTabSz="914400">
              <a:defRPr sz="1400">
                <a:solidFill>
                  <a:srgbClr val="4F5150"/>
                </a:solidFill>
                <a:latin typeface="Arial"/>
                <a:ea typeface="ヒラギノ角ゴ Pro W3"/>
                <a:cs typeface="+mn-cs"/>
              </a:defRPr>
            </a:lvl8pPr>
            <a:lvl9pPr marL="3657600" algn="l" defTabSz="914400">
              <a:defRPr sz="1400">
                <a:solidFill>
                  <a:srgbClr val="4F5150"/>
                </a:solidFill>
                <a:latin typeface="Arial"/>
                <a:ea typeface="ヒラギノ角ゴ Pro W3"/>
                <a:cs typeface="+mn-cs"/>
              </a:defRPr>
            </a:lvl9pPr>
          </a:lstStyle>
          <a:p>
            <a:pPr>
              <a:defRPr/>
            </a:pPr>
            <a:r>
              <a:rPr lang="de-DE" sz="1100" dirty="0" err="1"/>
              <a:t>OptiProd.NRW</a:t>
            </a:r>
            <a:r>
              <a:rPr lang="de-DE" sz="1100" dirty="0"/>
              <a:t> Workshop „</a:t>
            </a:r>
            <a:r>
              <a:rPr lang="en-US" sz="1100" dirty="0"/>
              <a:t>Closing the Gap to Industrial Application”, Dortmund, 15.12.2022</a:t>
            </a:r>
          </a:p>
        </p:txBody>
      </p:sp>
    </p:spTree>
    <p:extLst>
      <p:ext uri="{BB962C8B-B14F-4D97-AF65-F5344CB8AC3E}">
        <p14:creationId xmlns:p14="http://schemas.microsoft.com/office/powerpoint/2010/main" val="288037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95250" indent="0">
              <a:defRPr/>
            </a:lvl1pPr>
          </a:lstStyle>
          <a:p>
            <a:r>
              <a:rPr lang="en-US" dirty="0"/>
              <a:t>Click to edit Master title style</a:t>
            </a:r>
          </a:p>
        </p:txBody>
      </p:sp>
      <p:sp>
        <p:nvSpPr>
          <p:cNvPr id="3" name="Content Placeholder 2"/>
          <p:cNvSpPr>
            <a:spLocks noGrp="1"/>
          </p:cNvSpPr>
          <p:nvPr>
            <p:ph idx="1"/>
          </p:nvPr>
        </p:nvSpPr>
        <p:spPr/>
        <p:txBody>
          <a:bodyPr/>
          <a:lstStyle>
            <a:lvl1pPr marL="361950" indent="-266700">
              <a:defRPr/>
            </a:lvl1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315413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95250" indent="0">
              <a:defRPr/>
            </a:lvl1pPr>
          </a:lstStyle>
          <a:p>
            <a:r>
              <a:rPr lang="en-US" dirty="0"/>
              <a:t>Click to edit Master title style</a:t>
            </a:r>
          </a:p>
        </p:txBody>
      </p:sp>
      <p:sp>
        <p:nvSpPr>
          <p:cNvPr id="3" name="Content Placeholder 2"/>
          <p:cNvSpPr>
            <a:spLocks noGrp="1"/>
          </p:cNvSpPr>
          <p:nvPr>
            <p:ph idx="1"/>
          </p:nvPr>
        </p:nvSpPr>
        <p:spPr>
          <a:xfrm>
            <a:off x="225458" y="1291472"/>
            <a:ext cx="5870542" cy="4885491"/>
          </a:xfrm>
        </p:spPr>
        <p:txBody>
          <a:bodyPr/>
          <a:lstStyle>
            <a:lvl1pPr marL="361950" indent="-266700">
              <a:defRPr/>
            </a:lvl1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DDB7-DAC4-43B5-803A-0C1EC353A00E}" type="slidenum">
              <a:rPr lang="en-US" smtClean="0"/>
              <a:t>‹#›</a:t>
            </a:fld>
            <a:endParaRPr lang="en-US"/>
          </a:p>
        </p:txBody>
      </p:sp>
      <p:sp>
        <p:nvSpPr>
          <p:cNvPr id="7" name="Content Placeholder 2"/>
          <p:cNvSpPr>
            <a:spLocks noGrp="1"/>
          </p:cNvSpPr>
          <p:nvPr>
            <p:ph idx="13"/>
          </p:nvPr>
        </p:nvSpPr>
        <p:spPr>
          <a:xfrm>
            <a:off x="6110926" y="1291472"/>
            <a:ext cx="5870542" cy="4885491"/>
          </a:xfrm>
        </p:spPr>
        <p:txBody>
          <a:bodyPr/>
          <a:lstStyle>
            <a:lvl1pPr marL="361950" indent="-266700">
              <a:defRPr/>
            </a:lvl1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1296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68201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268671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132041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355817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164592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9DDB7-DAC4-43B5-803A-0C1EC353A00E}" type="slidenum">
              <a:rPr lang="en-US" smtClean="0"/>
              <a:t>‹#›</a:t>
            </a:fld>
            <a:endParaRPr lang="en-US"/>
          </a:p>
        </p:txBody>
      </p:sp>
    </p:spTree>
    <p:extLst>
      <p:ext uri="{BB962C8B-B14F-4D97-AF65-F5344CB8AC3E}">
        <p14:creationId xmlns:p14="http://schemas.microsoft.com/office/powerpoint/2010/main" val="337573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5458" y="150830"/>
            <a:ext cx="11756010" cy="98981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5458" y="1291472"/>
            <a:ext cx="11756010" cy="488549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979189" y="6311023"/>
            <a:ext cx="6248548" cy="365125"/>
          </a:xfrm>
          <a:prstGeom prst="rect">
            <a:avLst/>
          </a:prstGeom>
        </p:spPr>
        <p:txBody>
          <a:bodyPr vert="horz" lIns="91440" tIns="45720" rIns="91440" bIns="45720" rtlCol="0" anchor="ctr"/>
          <a:lstStyle>
            <a:lvl1pPr algn="ctr">
              <a:defRPr sz="1800">
                <a:solidFill>
                  <a:schemeClr val="tx1"/>
                </a:solidFill>
              </a:defRPr>
            </a:lvl1pPr>
          </a:lstStyle>
          <a:p>
            <a:endParaRPr lang="en-US" dirty="0"/>
          </a:p>
        </p:txBody>
      </p:sp>
      <p:sp>
        <p:nvSpPr>
          <p:cNvPr id="6" name="Slide Number Placeholder 5"/>
          <p:cNvSpPr>
            <a:spLocks noGrp="1"/>
          </p:cNvSpPr>
          <p:nvPr>
            <p:ph type="sldNum" sz="quarter" idx="4"/>
          </p:nvPr>
        </p:nvSpPr>
        <p:spPr>
          <a:xfrm>
            <a:off x="225458" y="6327790"/>
            <a:ext cx="465841" cy="365125"/>
          </a:xfrm>
          <a:prstGeom prst="rect">
            <a:avLst/>
          </a:prstGeom>
        </p:spPr>
        <p:txBody>
          <a:bodyPr vert="horz" lIns="91440" tIns="45720" rIns="91440" bIns="45720" rtlCol="0" anchor="ctr"/>
          <a:lstStyle>
            <a:lvl1pPr algn="r">
              <a:defRPr sz="1800">
                <a:solidFill>
                  <a:schemeClr val="tx1"/>
                </a:solidFill>
              </a:defRPr>
            </a:lvl1pPr>
          </a:lstStyle>
          <a:p>
            <a:fld id="{0629DDB7-DAC4-43B5-803A-0C1EC353A00E}" type="slidenum">
              <a:rPr lang="en-US" smtClean="0"/>
              <a:pPr/>
              <a:t>‹#›</a:t>
            </a:fld>
            <a:endParaRPr lang="en-US" dirty="0"/>
          </a:p>
        </p:txBody>
      </p:sp>
      <p:pic>
        <p:nvPicPr>
          <p:cNvPr id="7" name="Grafik 12">
            <a:extLst>
              <a:ext uri="{FF2B5EF4-FFF2-40B4-BE49-F238E27FC236}">
                <a16:creationId xmlns:a16="http://schemas.microsoft.com/office/drawing/2014/main" id="{210396D1-BEEF-4A83-BCC8-FDF892E8C813}"/>
              </a:ext>
            </a:extLst>
          </p:cNvPr>
          <p:cNvPicPr>
            <a:picLocks noChangeAspect="1"/>
          </p:cNvPicPr>
          <p:nvPr userDrawn="1"/>
        </p:nvPicPr>
        <p:blipFill rotWithShape="1">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r="14381" b="-8549"/>
          <a:stretch/>
        </p:blipFill>
        <p:spPr>
          <a:xfrm>
            <a:off x="9283194" y="6331148"/>
            <a:ext cx="2232433" cy="361767"/>
          </a:xfrm>
          <a:prstGeom prst="rect">
            <a:avLst/>
          </a:prstGeom>
        </p:spPr>
      </p:pic>
      <p:pic>
        <p:nvPicPr>
          <p:cNvPr id="12" name="Grafik 16" descr="Ein Bild, das Zeichnung enthält.&#10;&#10;Automatisch generierte Beschreibung">
            <a:extLst>
              <a:ext uri="{FF2B5EF4-FFF2-40B4-BE49-F238E27FC236}">
                <a16:creationId xmlns:a16="http://schemas.microsoft.com/office/drawing/2014/main" id="{3FE0DF8D-CE80-4048-994F-D7B573ADD13F}"/>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1571084" y="6327790"/>
            <a:ext cx="449913" cy="331591"/>
          </a:xfrm>
          <a:prstGeom prst="rect">
            <a:avLst/>
          </a:prstGeom>
        </p:spPr>
      </p:pic>
    </p:spTree>
    <p:extLst>
      <p:ext uri="{BB962C8B-B14F-4D97-AF65-F5344CB8AC3E}">
        <p14:creationId xmlns:p14="http://schemas.microsoft.com/office/powerpoint/2010/main" val="161825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Lst>
  <p:hf hdr="0" dt="0"/>
  <p:txStyles>
    <p:titleStyle>
      <a:lvl1pPr marL="95250" indent="0" algn="l" defTabSz="914400" rtl="0" eaLnBrk="1" latinLnBrk="0" hangingPunct="1">
        <a:lnSpc>
          <a:spcPct val="90000"/>
        </a:lnSpc>
        <a:spcBef>
          <a:spcPct val="0"/>
        </a:spcBef>
        <a:buNone/>
        <a:defRPr sz="4400" b="0" kern="1200">
          <a:solidFill>
            <a:schemeClr val="tx1"/>
          </a:solidFill>
          <a:latin typeface="+mn-lt"/>
          <a:ea typeface="+mj-ea"/>
          <a:cs typeface="Arial" panose="020B0604020202020204" pitchFamily="34" charset="0"/>
        </a:defRPr>
      </a:lvl1pPr>
    </p:titleStyle>
    <p:bodyStyle>
      <a:lvl1pPr marL="361950" indent="-2667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hyperlink" Target="https://www.rairo-ro.org/news/287-call-for-papers-special-issue-on-innovative-approaches-in-decision-and-optimization-theory-and-applications-perspective-codit-2024" TargetMode="External"/><Relationship Id="rId2" Type="http://schemas.openxmlformats.org/officeDocument/2006/relationships/hyperlink" Target="https://link.springer.com/collections/fbjebdiaj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emf"/><Relationship Id="rId5" Type="http://schemas.openxmlformats.org/officeDocument/2006/relationships/image" Target="../media/image6.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0.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Reactive Real-time Scheduling Using Simulation-Optimization and Evolutionary Algorithms</a:t>
            </a:r>
          </a:p>
        </p:txBody>
      </p:sp>
      <p:sp>
        <p:nvSpPr>
          <p:cNvPr id="3" name="Subtitle 2"/>
          <p:cNvSpPr>
            <a:spLocks noGrp="1"/>
          </p:cNvSpPr>
          <p:nvPr>
            <p:ph type="subTitle" idx="1"/>
          </p:nvPr>
        </p:nvSpPr>
        <p:spPr/>
        <p:txBody>
          <a:bodyPr/>
          <a:lstStyle/>
          <a:p>
            <a:r>
              <a:rPr lang="en-US" dirty="0"/>
              <a:t>Engelbert Pasieka, Sebastian Engell</a:t>
            </a:r>
          </a:p>
          <a:p>
            <a:r>
              <a:rPr lang="en-US" dirty="0"/>
              <a:t>CoDIT2024 </a:t>
            </a:r>
          </a:p>
          <a:p>
            <a:r>
              <a:rPr lang="en-US" dirty="0"/>
              <a:t>Presented by Engelbert Pasieka</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4"/>
          </p:nvPr>
        </p:nvSpPr>
        <p:spPr/>
        <p:txBody>
          <a:bodyPr/>
          <a:lstStyle/>
          <a:p>
            <a:fld id="{0629DDB7-DAC4-43B5-803A-0C1EC353A00E}" type="slidenum">
              <a:rPr lang="en-US" smtClean="0"/>
              <a:pPr/>
              <a:t>1</a:t>
            </a:fld>
            <a:endParaRPr lang="en-US" dirty="0"/>
          </a:p>
        </p:txBody>
      </p:sp>
    </p:spTree>
    <p:extLst>
      <p:ext uri="{BB962C8B-B14F-4D97-AF65-F5344CB8AC3E}">
        <p14:creationId xmlns:p14="http://schemas.microsoft.com/office/powerpoint/2010/main" val="1101520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results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48261" y="989595"/>
            <a:ext cx="5852172" cy="4389129"/>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10</a:t>
            </a:fld>
            <a:endParaRPr lang="en-US"/>
          </a:p>
        </p:txBody>
      </p:sp>
      <p:cxnSp>
        <p:nvCxnSpPr>
          <p:cNvPr id="8" name="Straight Connector 7"/>
          <p:cNvCxnSpPr>
            <a:endCxn id="9" idx="0"/>
          </p:cNvCxnSpPr>
          <p:nvPr/>
        </p:nvCxnSpPr>
        <p:spPr>
          <a:xfrm flipH="1">
            <a:off x="2887357" y="4891397"/>
            <a:ext cx="1383242" cy="512856"/>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249817" y="5404253"/>
            <a:ext cx="1275080" cy="738664"/>
          </a:xfrm>
          <a:prstGeom prst="rect">
            <a:avLst/>
          </a:prstGeom>
          <a:noFill/>
          <a:ln>
            <a:solidFill>
              <a:schemeClr val="tx1"/>
            </a:solidFill>
          </a:ln>
        </p:spPr>
        <p:txBody>
          <a:bodyPr wrap="square" rtlCol="0">
            <a:spAutoFit/>
          </a:bodyPr>
          <a:lstStyle/>
          <a:p>
            <a:r>
              <a:rPr lang="en-US" sz="1400" dirty="0"/>
              <a:t>Maintenance on machine “M1” for 3 h</a:t>
            </a:r>
          </a:p>
        </p:txBody>
      </p:sp>
      <p:cxnSp>
        <p:nvCxnSpPr>
          <p:cNvPr id="12" name="Straight Connector 11"/>
          <p:cNvCxnSpPr>
            <a:endCxn id="16" idx="0"/>
          </p:cNvCxnSpPr>
          <p:nvPr/>
        </p:nvCxnSpPr>
        <p:spPr>
          <a:xfrm flipH="1">
            <a:off x="4491349" y="4891397"/>
            <a:ext cx="240665" cy="518966"/>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3853809" y="5410363"/>
            <a:ext cx="1275080" cy="738664"/>
          </a:xfrm>
          <a:prstGeom prst="rect">
            <a:avLst/>
          </a:prstGeom>
          <a:noFill/>
          <a:ln>
            <a:solidFill>
              <a:schemeClr val="tx1"/>
            </a:solidFill>
          </a:ln>
        </p:spPr>
        <p:txBody>
          <a:bodyPr wrap="square" rtlCol="0">
            <a:spAutoFit/>
          </a:bodyPr>
          <a:lstStyle/>
          <a:p>
            <a:r>
              <a:rPr lang="en-US" sz="1400" dirty="0"/>
              <a:t>Rush order “P01_Rush” of type “P01”</a:t>
            </a:r>
          </a:p>
        </p:txBody>
      </p:sp>
      <p:cxnSp>
        <p:nvCxnSpPr>
          <p:cNvPr id="17" name="Straight Connector 16"/>
          <p:cNvCxnSpPr>
            <a:endCxn id="20" idx="0"/>
          </p:cNvCxnSpPr>
          <p:nvPr/>
        </p:nvCxnSpPr>
        <p:spPr>
          <a:xfrm>
            <a:off x="5050718" y="4877655"/>
            <a:ext cx="1017613" cy="540340"/>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366816" y="5417995"/>
            <a:ext cx="1403029" cy="738664"/>
          </a:xfrm>
          <a:prstGeom prst="rect">
            <a:avLst/>
          </a:prstGeom>
          <a:noFill/>
          <a:ln>
            <a:solidFill>
              <a:schemeClr val="tx1"/>
            </a:solidFill>
          </a:ln>
        </p:spPr>
        <p:txBody>
          <a:bodyPr wrap="square" rtlCol="0">
            <a:spAutoFit/>
          </a:bodyPr>
          <a:lstStyle/>
          <a:p>
            <a:r>
              <a:rPr lang="en-US" sz="1400" dirty="0"/>
              <a:t>Duration change of maintenance on “M1” to 2.5 h</a:t>
            </a:r>
          </a:p>
        </p:txBody>
      </p:sp>
      <p:cxnSp>
        <p:nvCxnSpPr>
          <p:cNvPr id="21" name="Straight Connector 20"/>
          <p:cNvCxnSpPr>
            <a:endCxn id="24" idx="0"/>
          </p:cNvCxnSpPr>
          <p:nvPr/>
        </p:nvCxnSpPr>
        <p:spPr>
          <a:xfrm>
            <a:off x="6306258" y="4877655"/>
            <a:ext cx="1403029" cy="529175"/>
          </a:xfrm>
          <a:prstGeom prst="line">
            <a:avLst/>
          </a:prstGeom>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7007772" y="5406830"/>
            <a:ext cx="1403029" cy="738664"/>
          </a:xfrm>
          <a:prstGeom prst="rect">
            <a:avLst/>
          </a:prstGeom>
          <a:noFill/>
          <a:ln>
            <a:solidFill>
              <a:schemeClr val="tx1"/>
            </a:solidFill>
          </a:ln>
        </p:spPr>
        <p:txBody>
          <a:bodyPr wrap="square" rtlCol="0">
            <a:spAutoFit/>
          </a:bodyPr>
          <a:lstStyle/>
          <a:p>
            <a:r>
              <a:rPr lang="en-US" sz="1400" dirty="0"/>
              <a:t>Rush order “P02_Rush” of type “P02”</a:t>
            </a:r>
          </a:p>
        </p:txBody>
      </p:sp>
      <p:sp>
        <p:nvSpPr>
          <p:cNvPr id="32" name="TextBox 31"/>
          <p:cNvSpPr txBox="1"/>
          <p:nvPr/>
        </p:nvSpPr>
        <p:spPr>
          <a:xfrm>
            <a:off x="8681513" y="5407857"/>
            <a:ext cx="1275080" cy="738664"/>
          </a:xfrm>
          <a:prstGeom prst="rect">
            <a:avLst/>
          </a:prstGeom>
          <a:noFill/>
          <a:ln>
            <a:solidFill>
              <a:schemeClr val="tx1"/>
            </a:solidFill>
          </a:ln>
        </p:spPr>
        <p:txBody>
          <a:bodyPr wrap="square" rtlCol="0">
            <a:spAutoFit/>
          </a:bodyPr>
          <a:lstStyle/>
          <a:p>
            <a:r>
              <a:rPr lang="en-US" sz="1400" dirty="0"/>
              <a:t>Maintenance on machine “M3” for 3 h</a:t>
            </a:r>
          </a:p>
        </p:txBody>
      </p:sp>
      <p:cxnSp>
        <p:nvCxnSpPr>
          <p:cNvPr id="33" name="Straight Connector 32"/>
          <p:cNvCxnSpPr>
            <a:endCxn id="32" idx="0"/>
          </p:cNvCxnSpPr>
          <p:nvPr/>
        </p:nvCxnSpPr>
        <p:spPr>
          <a:xfrm>
            <a:off x="7785014" y="4879977"/>
            <a:ext cx="1534039" cy="527880"/>
          </a:xfrm>
          <a:prstGeom prst="line">
            <a:avLst/>
          </a:prstGeom>
        </p:spPr>
        <p:style>
          <a:lnRef idx="1">
            <a:schemeClr val="dk1"/>
          </a:lnRef>
          <a:fillRef idx="0">
            <a:schemeClr val="dk1"/>
          </a:fillRef>
          <a:effectRef idx="0">
            <a:schemeClr val="dk1"/>
          </a:effectRef>
          <a:fontRef idx="minor">
            <a:schemeClr val="tx1"/>
          </a:fontRef>
        </p:style>
      </p:cxnSp>
      <p:pic>
        <p:nvPicPr>
          <p:cNvPr id="47" name="Picture 46"/>
          <p:cNvPicPr>
            <a:picLocks noChangeAspect="1"/>
          </p:cNvPicPr>
          <p:nvPr/>
        </p:nvPicPr>
        <p:blipFill>
          <a:blip r:embed="rId3"/>
          <a:stretch>
            <a:fillRect/>
          </a:stretch>
        </p:blipFill>
        <p:spPr>
          <a:xfrm>
            <a:off x="8813400" y="927748"/>
            <a:ext cx="3266887" cy="1776922"/>
          </a:xfrm>
          <a:prstGeom prst="rect">
            <a:avLst/>
          </a:prstGeom>
        </p:spPr>
      </p:pic>
      <p:pic>
        <p:nvPicPr>
          <p:cNvPr id="48" name="Picture 47"/>
          <p:cNvPicPr>
            <a:picLocks noChangeAspect="1"/>
          </p:cNvPicPr>
          <p:nvPr/>
        </p:nvPicPr>
        <p:blipFill>
          <a:blip r:embed="rId4"/>
          <a:stretch>
            <a:fillRect/>
          </a:stretch>
        </p:blipFill>
        <p:spPr>
          <a:xfrm>
            <a:off x="8822426" y="2992065"/>
            <a:ext cx="3194613" cy="1892461"/>
          </a:xfrm>
          <a:prstGeom prst="rect">
            <a:avLst/>
          </a:prstGeom>
        </p:spPr>
      </p:pic>
      <p:cxnSp>
        <p:nvCxnSpPr>
          <p:cNvPr id="49" name="Straight Connector 48"/>
          <p:cNvCxnSpPr/>
          <p:nvPr/>
        </p:nvCxnSpPr>
        <p:spPr>
          <a:xfrm flipV="1">
            <a:off x="7785014" y="1822592"/>
            <a:ext cx="1014455" cy="306869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7881101" y="3832538"/>
            <a:ext cx="918368" cy="1058859"/>
          </a:xfrm>
          <a:prstGeom prst="line">
            <a:avLst/>
          </a:prstGeom>
        </p:spPr>
        <p:style>
          <a:lnRef idx="1">
            <a:schemeClr val="dk1"/>
          </a:lnRef>
          <a:fillRef idx="0">
            <a:schemeClr val="dk1"/>
          </a:fillRef>
          <a:effectRef idx="0">
            <a:schemeClr val="dk1"/>
          </a:effectRef>
          <a:fontRef idx="minor">
            <a:schemeClr val="tx1"/>
          </a:fontRef>
        </p:style>
      </p:cxnSp>
      <p:sp>
        <p:nvSpPr>
          <p:cNvPr id="57" name="Rectangle 56"/>
          <p:cNvSpPr/>
          <p:nvPr/>
        </p:nvSpPr>
        <p:spPr>
          <a:xfrm>
            <a:off x="12415310" y="804137"/>
            <a:ext cx="451758" cy="46082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077977" y="1237612"/>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a:off x="4262802" y="1231743"/>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a:off x="4447627" y="1227635"/>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6" name="TextBox 65"/>
          <p:cNvSpPr txBox="1"/>
          <p:nvPr/>
        </p:nvSpPr>
        <p:spPr>
          <a:xfrm>
            <a:off x="3864789" y="927748"/>
            <a:ext cx="4556991" cy="307777"/>
          </a:xfrm>
          <a:prstGeom prst="rect">
            <a:avLst/>
          </a:prstGeom>
          <a:noFill/>
          <a:ln>
            <a:solidFill>
              <a:schemeClr val="tx1"/>
            </a:solidFill>
            <a:prstDash val="dash"/>
          </a:ln>
        </p:spPr>
        <p:txBody>
          <a:bodyPr wrap="square" rtlCol="0">
            <a:spAutoFit/>
          </a:bodyPr>
          <a:lstStyle/>
          <a:p>
            <a:pPr algn="ctr"/>
            <a:r>
              <a:rPr lang="en-US" sz="1400" dirty="0"/>
              <a:t>Periodic Updates</a:t>
            </a:r>
          </a:p>
        </p:txBody>
      </p:sp>
      <p:cxnSp>
        <p:nvCxnSpPr>
          <p:cNvPr id="69" name="Straight Connector 68"/>
          <p:cNvCxnSpPr/>
          <p:nvPr/>
        </p:nvCxnSpPr>
        <p:spPr>
          <a:xfrm flipH="1">
            <a:off x="4641502" y="1226979"/>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flipH="1">
            <a:off x="4832173" y="1228085"/>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H="1">
            <a:off x="5017185" y="1241160"/>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a:off x="5202010" y="1235291"/>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a:off x="5386835" y="1231183"/>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9" name="Straight Connector 78"/>
          <p:cNvCxnSpPr/>
          <p:nvPr/>
        </p:nvCxnSpPr>
        <p:spPr>
          <a:xfrm flipH="1">
            <a:off x="5601974" y="1230527"/>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0" name="Straight Connector 79"/>
          <p:cNvCxnSpPr/>
          <p:nvPr/>
        </p:nvCxnSpPr>
        <p:spPr>
          <a:xfrm flipH="1">
            <a:off x="5785557" y="1231633"/>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flipH="1">
            <a:off x="5959935" y="1241161"/>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a:off x="6144760" y="1235292"/>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flipH="1">
            <a:off x="6329585" y="1231184"/>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H="1">
            <a:off x="6544724" y="1230528"/>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flipH="1">
            <a:off x="6728307" y="1231634"/>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flipH="1">
            <a:off x="6902694" y="1241159"/>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flipH="1">
            <a:off x="7087519" y="1235290"/>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flipH="1">
            <a:off x="7272344" y="1231182"/>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flipH="1">
            <a:off x="7487483" y="1230526"/>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7671066" y="1231632"/>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a:off x="7866715" y="1248249"/>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2" name="Straight Connector 91"/>
          <p:cNvCxnSpPr/>
          <p:nvPr/>
        </p:nvCxnSpPr>
        <p:spPr>
          <a:xfrm flipH="1">
            <a:off x="8051540" y="1249468"/>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flipH="1">
            <a:off x="8236365" y="1245360"/>
            <a:ext cx="709" cy="303453"/>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5" name="Rectangle 14"/>
          <p:cNvSpPr/>
          <p:nvPr/>
        </p:nvSpPr>
        <p:spPr>
          <a:xfrm>
            <a:off x="3148261" y="2131200"/>
            <a:ext cx="277845" cy="214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4077977" y="1530432"/>
            <a:ext cx="0" cy="336096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4302760" y="1527892"/>
            <a:ext cx="71120" cy="33609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Rectangle 70"/>
          <p:cNvSpPr/>
          <p:nvPr/>
        </p:nvSpPr>
        <p:spPr>
          <a:xfrm>
            <a:off x="4737100" y="1530432"/>
            <a:ext cx="71120" cy="33609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p:cNvSpPr/>
          <p:nvPr/>
        </p:nvSpPr>
        <p:spPr>
          <a:xfrm>
            <a:off x="5059680" y="1530432"/>
            <a:ext cx="71120" cy="33609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p:cNvSpPr/>
          <p:nvPr/>
        </p:nvSpPr>
        <p:spPr>
          <a:xfrm>
            <a:off x="6311900" y="1522812"/>
            <a:ext cx="71120" cy="33609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p:cNvSpPr/>
          <p:nvPr/>
        </p:nvSpPr>
        <p:spPr>
          <a:xfrm>
            <a:off x="7800340" y="2773680"/>
            <a:ext cx="75378" cy="211771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TextBox 25"/>
          <p:cNvSpPr txBox="1"/>
          <p:nvPr/>
        </p:nvSpPr>
        <p:spPr>
          <a:xfrm>
            <a:off x="-8959" y="938903"/>
            <a:ext cx="3621052"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1 hour of plant operation</a:t>
            </a:r>
          </a:p>
          <a:p>
            <a:pPr marL="285750" indent="-285750">
              <a:buFont typeface="Arial" panose="020B0604020202020204" pitchFamily="34" charset="0"/>
              <a:buChar char="•"/>
            </a:pPr>
            <a:r>
              <a:rPr lang="en-US" sz="2000" dirty="0">
                <a:latin typeface="+mj-lt"/>
              </a:rPr>
              <a:t>On average every 2.5 minutes an operation happens</a:t>
            </a:r>
          </a:p>
          <a:p>
            <a:pPr marL="285750" indent="-285750">
              <a:buFont typeface="Arial" panose="020B0604020202020204" pitchFamily="34" charset="0"/>
              <a:buChar char="•"/>
            </a:pPr>
            <a:r>
              <a:rPr lang="en-US" sz="2000" dirty="0">
                <a:latin typeface="+mj-lt"/>
              </a:rPr>
              <a:t>The optimizer runs continuously</a:t>
            </a:r>
          </a:p>
          <a:p>
            <a:pPr marL="285750" indent="-285750">
              <a:buFont typeface="Arial" panose="020B0604020202020204" pitchFamily="34" charset="0"/>
              <a:buChar char="•"/>
            </a:pPr>
            <a:r>
              <a:rPr lang="en-US" sz="2000" dirty="0">
                <a:latin typeface="+mj-lt"/>
              </a:rPr>
              <a:t>Events that have occurred are fixed in the simulation</a:t>
            </a:r>
          </a:p>
          <a:p>
            <a:pPr marL="285750" indent="-285750">
              <a:buFont typeface="Arial" panose="020B0604020202020204" pitchFamily="34" charset="0"/>
              <a:buChar char="•"/>
            </a:pPr>
            <a:r>
              <a:rPr lang="en-US" sz="2000" dirty="0">
                <a:latin typeface="+mj-lt"/>
              </a:rPr>
              <a:t>Events are handled in real-time</a:t>
            </a:r>
          </a:p>
          <a:p>
            <a:pPr marL="285750" indent="-285750">
              <a:buFont typeface="Arial" panose="020B0604020202020204" pitchFamily="34" charset="0"/>
              <a:buChar char="•"/>
            </a:pPr>
            <a:r>
              <a:rPr lang="en-US" sz="2000" dirty="0">
                <a:latin typeface="+mj-lt"/>
              </a:rPr>
              <a:t>15 seconds response time after periodic updates</a:t>
            </a:r>
          </a:p>
          <a:p>
            <a:pPr marL="285750" indent="-285750">
              <a:buFont typeface="Arial" panose="020B0604020202020204" pitchFamily="34" charset="0"/>
              <a:buChar char="•"/>
            </a:pPr>
            <a:r>
              <a:rPr lang="en-US" sz="2000" dirty="0">
                <a:latin typeface="+mj-lt"/>
              </a:rPr>
              <a:t>150 seconds response time after major disturbances</a:t>
            </a:r>
          </a:p>
          <a:p>
            <a:pPr marL="285750" indent="-285750">
              <a:buFont typeface="Arial" panose="020B0604020202020204" pitchFamily="34" charset="0"/>
              <a:buChar char="•"/>
            </a:pPr>
            <a:r>
              <a:rPr lang="en-US" sz="2000" dirty="0">
                <a:latin typeface="+mj-lt"/>
              </a:rPr>
              <a:t>Current population is maintained</a:t>
            </a:r>
          </a:p>
        </p:txBody>
      </p:sp>
      <p:sp>
        <p:nvSpPr>
          <p:cNvPr id="27" name="TextBox 26"/>
          <p:cNvSpPr txBox="1"/>
          <p:nvPr/>
        </p:nvSpPr>
        <p:spPr>
          <a:xfrm>
            <a:off x="8822426" y="2992146"/>
            <a:ext cx="3139731" cy="276999"/>
          </a:xfrm>
          <a:prstGeom prst="rect">
            <a:avLst/>
          </a:prstGeom>
          <a:solidFill>
            <a:schemeClr val="bg1"/>
          </a:solidFill>
        </p:spPr>
        <p:txBody>
          <a:bodyPr wrap="square" rtlCol="0">
            <a:spAutoFit/>
          </a:bodyPr>
          <a:lstStyle/>
          <a:p>
            <a:r>
              <a:rPr lang="en-US" sz="1200" dirty="0"/>
              <a:t>At 3255 seconds</a:t>
            </a:r>
          </a:p>
        </p:txBody>
      </p:sp>
      <p:sp>
        <p:nvSpPr>
          <p:cNvPr id="94" name="TextBox 93"/>
          <p:cNvSpPr txBox="1"/>
          <p:nvPr/>
        </p:nvSpPr>
        <p:spPr>
          <a:xfrm>
            <a:off x="8801219" y="922483"/>
            <a:ext cx="3266887" cy="276999"/>
          </a:xfrm>
          <a:prstGeom prst="rect">
            <a:avLst/>
          </a:prstGeom>
          <a:solidFill>
            <a:schemeClr val="bg1"/>
          </a:solidFill>
        </p:spPr>
        <p:txBody>
          <a:bodyPr wrap="square" rtlCol="0">
            <a:spAutoFit/>
          </a:bodyPr>
          <a:lstStyle/>
          <a:p>
            <a:r>
              <a:rPr lang="en-US" sz="1200" dirty="0"/>
              <a:t>At 3105 seconds</a:t>
            </a:r>
          </a:p>
        </p:txBody>
      </p:sp>
      <p:sp>
        <p:nvSpPr>
          <p:cNvPr id="28" name="TextBox 27"/>
          <p:cNvSpPr txBox="1"/>
          <p:nvPr/>
        </p:nvSpPr>
        <p:spPr>
          <a:xfrm>
            <a:off x="9487034" y="2709935"/>
            <a:ext cx="330540" cy="261610"/>
          </a:xfrm>
          <a:prstGeom prst="rect">
            <a:avLst/>
          </a:prstGeom>
          <a:noFill/>
        </p:spPr>
        <p:txBody>
          <a:bodyPr wrap="none" rtlCol="0">
            <a:spAutoFit/>
          </a:bodyPr>
          <a:lstStyle/>
          <a:p>
            <a:r>
              <a:rPr lang="en-US" sz="1100" dirty="0"/>
              <a:t>1h</a:t>
            </a:r>
          </a:p>
        </p:txBody>
      </p:sp>
      <p:sp>
        <p:nvSpPr>
          <p:cNvPr id="95" name="TextBox 94"/>
          <p:cNvSpPr txBox="1"/>
          <p:nvPr/>
        </p:nvSpPr>
        <p:spPr>
          <a:xfrm>
            <a:off x="10071887" y="2717562"/>
            <a:ext cx="330540" cy="261610"/>
          </a:xfrm>
          <a:prstGeom prst="rect">
            <a:avLst/>
          </a:prstGeom>
          <a:noFill/>
        </p:spPr>
        <p:txBody>
          <a:bodyPr wrap="none" rtlCol="0">
            <a:spAutoFit/>
          </a:bodyPr>
          <a:lstStyle/>
          <a:p>
            <a:r>
              <a:rPr lang="en-US" sz="1100" dirty="0"/>
              <a:t>2h</a:t>
            </a:r>
          </a:p>
        </p:txBody>
      </p:sp>
      <p:sp>
        <p:nvSpPr>
          <p:cNvPr id="96" name="TextBox 95"/>
          <p:cNvSpPr txBox="1"/>
          <p:nvPr/>
        </p:nvSpPr>
        <p:spPr>
          <a:xfrm>
            <a:off x="10701912" y="2732761"/>
            <a:ext cx="330540" cy="261610"/>
          </a:xfrm>
          <a:prstGeom prst="rect">
            <a:avLst/>
          </a:prstGeom>
          <a:noFill/>
        </p:spPr>
        <p:txBody>
          <a:bodyPr wrap="none" rtlCol="0">
            <a:spAutoFit/>
          </a:bodyPr>
          <a:lstStyle/>
          <a:p>
            <a:r>
              <a:rPr lang="en-US" sz="1100" dirty="0"/>
              <a:t>3h</a:t>
            </a:r>
          </a:p>
        </p:txBody>
      </p:sp>
      <p:sp>
        <p:nvSpPr>
          <p:cNvPr id="97" name="TextBox 96"/>
          <p:cNvSpPr txBox="1"/>
          <p:nvPr/>
        </p:nvSpPr>
        <p:spPr>
          <a:xfrm>
            <a:off x="11308611" y="2743404"/>
            <a:ext cx="330540" cy="261610"/>
          </a:xfrm>
          <a:prstGeom prst="rect">
            <a:avLst/>
          </a:prstGeom>
          <a:noFill/>
        </p:spPr>
        <p:txBody>
          <a:bodyPr wrap="none" rtlCol="0">
            <a:spAutoFit/>
          </a:bodyPr>
          <a:lstStyle/>
          <a:p>
            <a:r>
              <a:rPr lang="en-US" sz="1100" dirty="0"/>
              <a:t>4h</a:t>
            </a:r>
          </a:p>
        </p:txBody>
      </p:sp>
      <p:sp>
        <p:nvSpPr>
          <p:cNvPr id="98" name="TextBox 97"/>
          <p:cNvSpPr txBox="1"/>
          <p:nvPr/>
        </p:nvSpPr>
        <p:spPr>
          <a:xfrm>
            <a:off x="9510359" y="4914175"/>
            <a:ext cx="330540" cy="261610"/>
          </a:xfrm>
          <a:prstGeom prst="rect">
            <a:avLst/>
          </a:prstGeom>
          <a:noFill/>
        </p:spPr>
        <p:txBody>
          <a:bodyPr wrap="none" rtlCol="0">
            <a:spAutoFit/>
          </a:bodyPr>
          <a:lstStyle/>
          <a:p>
            <a:r>
              <a:rPr lang="en-US" sz="1100" dirty="0"/>
              <a:t>1h</a:t>
            </a:r>
          </a:p>
        </p:txBody>
      </p:sp>
      <p:sp>
        <p:nvSpPr>
          <p:cNvPr id="99" name="TextBox 98"/>
          <p:cNvSpPr txBox="1"/>
          <p:nvPr/>
        </p:nvSpPr>
        <p:spPr>
          <a:xfrm>
            <a:off x="10095212" y="4921802"/>
            <a:ext cx="330540" cy="261610"/>
          </a:xfrm>
          <a:prstGeom prst="rect">
            <a:avLst/>
          </a:prstGeom>
          <a:noFill/>
        </p:spPr>
        <p:txBody>
          <a:bodyPr wrap="none" rtlCol="0">
            <a:spAutoFit/>
          </a:bodyPr>
          <a:lstStyle/>
          <a:p>
            <a:r>
              <a:rPr lang="en-US" sz="1100" dirty="0"/>
              <a:t>2h</a:t>
            </a:r>
          </a:p>
        </p:txBody>
      </p:sp>
      <p:sp>
        <p:nvSpPr>
          <p:cNvPr id="100" name="TextBox 99"/>
          <p:cNvSpPr txBox="1"/>
          <p:nvPr/>
        </p:nvSpPr>
        <p:spPr>
          <a:xfrm>
            <a:off x="10725237" y="4937001"/>
            <a:ext cx="330540" cy="261610"/>
          </a:xfrm>
          <a:prstGeom prst="rect">
            <a:avLst/>
          </a:prstGeom>
          <a:noFill/>
        </p:spPr>
        <p:txBody>
          <a:bodyPr wrap="none" rtlCol="0">
            <a:spAutoFit/>
          </a:bodyPr>
          <a:lstStyle/>
          <a:p>
            <a:r>
              <a:rPr lang="en-US" sz="1100" dirty="0"/>
              <a:t>3h</a:t>
            </a:r>
          </a:p>
        </p:txBody>
      </p:sp>
      <p:sp>
        <p:nvSpPr>
          <p:cNvPr id="101" name="TextBox 100"/>
          <p:cNvSpPr txBox="1"/>
          <p:nvPr/>
        </p:nvSpPr>
        <p:spPr>
          <a:xfrm>
            <a:off x="11331936" y="4947644"/>
            <a:ext cx="330540" cy="261610"/>
          </a:xfrm>
          <a:prstGeom prst="rect">
            <a:avLst/>
          </a:prstGeom>
          <a:noFill/>
        </p:spPr>
        <p:txBody>
          <a:bodyPr wrap="none" rtlCol="0">
            <a:spAutoFit/>
          </a:bodyPr>
          <a:lstStyle/>
          <a:p>
            <a:r>
              <a:rPr lang="en-US" sz="1100" dirty="0"/>
              <a:t>4h</a:t>
            </a:r>
          </a:p>
        </p:txBody>
      </p:sp>
    </p:spTree>
    <p:extLst>
      <p:ext uri="{BB962C8B-B14F-4D97-AF65-F5344CB8AC3E}">
        <p14:creationId xmlns:p14="http://schemas.microsoft.com/office/powerpoint/2010/main" val="193586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4" grpId="0" animBg="1"/>
      <p:bldP spid="28" grpId="0"/>
      <p:bldP spid="95" grpId="0"/>
      <p:bldP spid="96" grpId="0"/>
      <p:bldP spid="97" grpId="0"/>
      <p:bldP spid="98" grpId="0"/>
      <p:bldP spid="99" grpId="0"/>
      <p:bldP spid="100" grpId="0"/>
      <p:bldP spid="10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7" name="Content Placeholder 6"/>
          <p:cNvPicPr>
            <a:picLocks noGrp="1" noChangeAspect="1"/>
          </p:cNvPicPr>
          <p:nvPr>
            <p:ph idx="1"/>
          </p:nvPr>
        </p:nvPicPr>
        <p:blipFill>
          <a:blip r:embed="rId2"/>
          <a:stretch>
            <a:fillRect/>
          </a:stretch>
        </p:blipFill>
        <p:spPr>
          <a:xfrm>
            <a:off x="6904969" y="0"/>
            <a:ext cx="4645535" cy="2149999"/>
          </a:xfrm>
          <a:prstGeom prst="rect">
            <a:avLst/>
          </a:prstGeo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11</a:t>
            </a:fld>
            <a:endParaRPr lang="en-US"/>
          </a:p>
        </p:txBody>
      </p:sp>
      <p:sp>
        <p:nvSpPr>
          <p:cNvPr id="6" name="Rectangle 5"/>
          <p:cNvSpPr/>
          <p:nvPr/>
        </p:nvSpPr>
        <p:spPr>
          <a:xfrm>
            <a:off x="4397829" y="645737"/>
            <a:ext cx="1924594" cy="73152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Reactive Real-time Scheduling System</a:t>
            </a:r>
          </a:p>
        </p:txBody>
      </p:sp>
      <p:cxnSp>
        <p:nvCxnSpPr>
          <p:cNvPr id="9" name="Straight Connector 8"/>
          <p:cNvCxnSpPr>
            <a:stCxn id="6" idx="3"/>
          </p:cNvCxnSpPr>
          <p:nvPr/>
        </p:nvCxnSpPr>
        <p:spPr>
          <a:xfrm>
            <a:off x="6322423" y="1011497"/>
            <a:ext cx="616075" cy="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p:cNvSpPr/>
          <p:nvPr/>
        </p:nvSpPr>
        <p:spPr>
          <a:xfrm>
            <a:off x="4604184" y="1710688"/>
            <a:ext cx="1511883" cy="1193070"/>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de-DE" dirty="0"/>
              <a:t>Untersuchung von Design-Parameter </a:t>
            </a:r>
            <a:endParaRPr lang="en-US" dirty="0"/>
          </a:p>
        </p:txBody>
      </p:sp>
      <p:sp>
        <p:nvSpPr>
          <p:cNvPr id="13" name="Rectangle 12"/>
          <p:cNvSpPr/>
          <p:nvPr/>
        </p:nvSpPr>
        <p:spPr>
          <a:xfrm>
            <a:off x="4397829" y="3309901"/>
            <a:ext cx="1924594" cy="110886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Saubere</a:t>
            </a:r>
            <a:r>
              <a:rPr lang="en-US" dirty="0"/>
              <a:t> Simulations- und </a:t>
            </a:r>
            <a:r>
              <a:rPr lang="en-US" dirty="0" err="1"/>
              <a:t>Teststruktur</a:t>
            </a:r>
            <a:r>
              <a:rPr lang="en-US" dirty="0"/>
              <a:t> </a:t>
            </a:r>
          </a:p>
        </p:txBody>
      </p:sp>
      <p:cxnSp>
        <p:nvCxnSpPr>
          <p:cNvPr id="16" name="Straight Arrow Connector 15"/>
          <p:cNvCxnSpPr>
            <a:stCxn id="6" idx="2"/>
            <a:endCxn id="12" idx="0"/>
          </p:cNvCxnSpPr>
          <p:nvPr/>
        </p:nvCxnSpPr>
        <p:spPr>
          <a:xfrm>
            <a:off x="5360126" y="1377257"/>
            <a:ext cx="0" cy="3334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2" idx="2"/>
            <a:endCxn id="13" idx="0"/>
          </p:cNvCxnSpPr>
          <p:nvPr/>
        </p:nvCxnSpPr>
        <p:spPr>
          <a:xfrm>
            <a:off x="5360126" y="2903758"/>
            <a:ext cx="0" cy="4061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Connector 29"/>
          <p:cNvCxnSpPr>
            <a:endCxn id="31" idx="1"/>
          </p:cNvCxnSpPr>
          <p:nvPr/>
        </p:nvCxnSpPr>
        <p:spPr>
          <a:xfrm>
            <a:off x="1227909" y="1011497"/>
            <a:ext cx="1113805" cy="171150"/>
          </a:xfrm>
          <a:prstGeom prst="line">
            <a:avLst/>
          </a:prstGeom>
        </p:spPr>
        <p:style>
          <a:lnRef idx="1">
            <a:schemeClr val="dk1"/>
          </a:lnRef>
          <a:fillRef idx="0">
            <a:schemeClr val="dk1"/>
          </a:fillRef>
          <a:effectRef idx="0">
            <a:schemeClr val="dk1"/>
          </a:effectRef>
          <a:fontRef idx="minor">
            <a:schemeClr val="tx1"/>
          </a:fontRef>
        </p:style>
      </p:cxnSp>
      <p:sp>
        <p:nvSpPr>
          <p:cNvPr id="31" name="Rectangle 30"/>
          <p:cNvSpPr/>
          <p:nvPr/>
        </p:nvSpPr>
        <p:spPr>
          <a:xfrm>
            <a:off x="2341714" y="946056"/>
            <a:ext cx="1715588"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endParaRPr lang="de-DE" dirty="0"/>
          </a:p>
          <a:p>
            <a:r>
              <a:rPr lang="de-DE" dirty="0"/>
              <a:t>Updateintervall</a:t>
            </a:r>
          </a:p>
          <a:p>
            <a:endParaRPr lang="de-DE" dirty="0"/>
          </a:p>
        </p:txBody>
      </p:sp>
      <p:sp>
        <p:nvSpPr>
          <p:cNvPr id="46" name="Rectangle 45"/>
          <p:cNvSpPr/>
          <p:nvPr/>
        </p:nvSpPr>
        <p:spPr>
          <a:xfrm>
            <a:off x="2020128" y="2167550"/>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endParaRPr lang="de-DE" dirty="0"/>
          </a:p>
          <a:p>
            <a:r>
              <a:rPr lang="de-DE" dirty="0"/>
              <a:t>Rückmeldeintervall</a:t>
            </a:r>
          </a:p>
          <a:p>
            <a:endParaRPr lang="de-DE" dirty="0"/>
          </a:p>
        </p:txBody>
      </p:sp>
      <p:cxnSp>
        <p:nvCxnSpPr>
          <p:cNvPr id="47" name="Straight Connector 46"/>
          <p:cNvCxnSpPr>
            <a:stCxn id="46" idx="3"/>
            <a:endCxn id="12" idx="1"/>
          </p:cNvCxnSpPr>
          <p:nvPr/>
        </p:nvCxnSpPr>
        <p:spPr>
          <a:xfrm flipV="1">
            <a:off x="4040988" y="2307223"/>
            <a:ext cx="563196" cy="96918"/>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stCxn id="13" idx="3"/>
            <a:endCxn id="41" idx="1"/>
          </p:cNvCxnSpPr>
          <p:nvPr/>
        </p:nvCxnSpPr>
        <p:spPr>
          <a:xfrm flipV="1">
            <a:off x="6322423" y="2971422"/>
            <a:ext cx="664194" cy="892910"/>
          </a:xfrm>
          <a:prstGeom prst="line">
            <a:avLst/>
          </a:prstGeom>
        </p:spPr>
        <p:style>
          <a:lnRef idx="1">
            <a:schemeClr val="dk1"/>
          </a:lnRef>
          <a:fillRef idx="0">
            <a:schemeClr val="dk1"/>
          </a:fillRef>
          <a:effectRef idx="0">
            <a:schemeClr val="dk1"/>
          </a:effectRef>
          <a:fontRef idx="minor">
            <a:schemeClr val="tx1"/>
          </a:fontRef>
        </p:style>
      </p:cxnSp>
      <p:sp>
        <p:nvSpPr>
          <p:cNvPr id="53" name="Rectangle 52"/>
          <p:cNvSpPr/>
          <p:nvPr/>
        </p:nvSpPr>
        <p:spPr>
          <a:xfrm>
            <a:off x="9227736" y="2154061"/>
            <a:ext cx="2131660" cy="162929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de-DE" dirty="0"/>
              <a:t>Reproduzierbarkeit</a:t>
            </a:r>
          </a:p>
          <a:p>
            <a:pPr marL="285750" indent="-285750">
              <a:buFont typeface="Arial" panose="020B0604020202020204" pitchFamily="34" charset="0"/>
              <a:buChar char="•"/>
            </a:pPr>
            <a:r>
              <a:rPr lang="de-DE" dirty="0"/>
              <a:t>Initialisierung von Lösungen</a:t>
            </a:r>
          </a:p>
          <a:p>
            <a:pPr marL="285750" indent="-285750">
              <a:buFont typeface="Arial" panose="020B0604020202020204" pitchFamily="34" charset="0"/>
              <a:buChar char="•"/>
            </a:pPr>
            <a:r>
              <a:rPr lang="de-DE" dirty="0"/>
              <a:t>Updates</a:t>
            </a:r>
          </a:p>
          <a:p>
            <a:pPr marL="285750" indent="-285750">
              <a:buFont typeface="Arial" panose="020B0604020202020204" pitchFamily="34" charset="0"/>
              <a:buChar char="•"/>
            </a:pPr>
            <a:r>
              <a:rPr lang="de-DE" dirty="0"/>
              <a:t>Parameter</a:t>
            </a:r>
          </a:p>
          <a:p>
            <a:endParaRPr lang="de-DE" dirty="0"/>
          </a:p>
        </p:txBody>
      </p:sp>
      <p:cxnSp>
        <p:nvCxnSpPr>
          <p:cNvPr id="54" name="Straight Connector 53"/>
          <p:cNvCxnSpPr>
            <a:stCxn id="13" idx="3"/>
            <a:endCxn id="53" idx="1"/>
          </p:cNvCxnSpPr>
          <p:nvPr/>
        </p:nvCxnSpPr>
        <p:spPr>
          <a:xfrm flipV="1">
            <a:off x="6322423" y="2968709"/>
            <a:ext cx="2905313" cy="89562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31" idx="2"/>
          </p:cNvCxnSpPr>
          <p:nvPr/>
        </p:nvCxnSpPr>
        <p:spPr>
          <a:xfrm>
            <a:off x="3199508" y="1419238"/>
            <a:ext cx="1404676" cy="909233"/>
          </a:xfrm>
          <a:prstGeom prst="line">
            <a:avLst/>
          </a:prstGeom>
        </p:spPr>
        <p:style>
          <a:lnRef idx="1">
            <a:schemeClr val="dk1"/>
          </a:lnRef>
          <a:fillRef idx="0">
            <a:schemeClr val="dk1"/>
          </a:fillRef>
          <a:effectRef idx="0">
            <a:schemeClr val="dk1"/>
          </a:effectRef>
          <a:fontRef idx="minor">
            <a:schemeClr val="tx1"/>
          </a:fontRef>
        </p:style>
      </p:cxnSp>
      <p:sp>
        <p:nvSpPr>
          <p:cNvPr id="60" name="TextBox 59"/>
          <p:cNvSpPr txBox="1"/>
          <p:nvPr/>
        </p:nvSpPr>
        <p:spPr>
          <a:xfrm>
            <a:off x="173739" y="374079"/>
            <a:ext cx="2200987" cy="646331"/>
          </a:xfrm>
          <a:prstGeom prst="rect">
            <a:avLst/>
          </a:prstGeom>
          <a:noFill/>
        </p:spPr>
        <p:txBody>
          <a:bodyPr wrap="none" rtlCol="0">
            <a:spAutoFit/>
          </a:bodyPr>
          <a:lstStyle/>
          <a:p>
            <a:r>
              <a:rPr lang="en-US" b="1" dirty="0" err="1"/>
              <a:t>Kleinere</a:t>
            </a:r>
            <a:r>
              <a:rPr lang="en-US" b="1" dirty="0"/>
              <a:t> </a:t>
            </a:r>
            <a:r>
              <a:rPr lang="en-US" b="1" dirty="0" err="1"/>
              <a:t>Änderungen</a:t>
            </a:r>
            <a:endParaRPr lang="en-US" b="1" dirty="0"/>
          </a:p>
          <a:p>
            <a:pPr marL="285750" indent="-285750">
              <a:buFont typeface="Arial" panose="020B0604020202020204" pitchFamily="34" charset="0"/>
              <a:buChar char="•"/>
            </a:pPr>
            <a:r>
              <a:rPr lang="en-US" dirty="0" err="1"/>
              <a:t>Wie</a:t>
            </a:r>
            <a:r>
              <a:rPr lang="en-US" dirty="0"/>
              <a:t> </a:t>
            </a:r>
            <a:r>
              <a:rPr lang="en-US" dirty="0" err="1"/>
              <a:t>definiert</a:t>
            </a:r>
            <a:r>
              <a:rPr lang="en-US" dirty="0"/>
              <a:t>?</a:t>
            </a:r>
          </a:p>
        </p:txBody>
      </p:sp>
      <p:cxnSp>
        <p:nvCxnSpPr>
          <p:cNvPr id="61" name="Straight Connector 60"/>
          <p:cNvCxnSpPr>
            <a:stCxn id="13" idx="3"/>
            <a:endCxn id="64" idx="1"/>
          </p:cNvCxnSpPr>
          <p:nvPr/>
        </p:nvCxnSpPr>
        <p:spPr>
          <a:xfrm>
            <a:off x="6322423" y="3864332"/>
            <a:ext cx="2905313" cy="1201682"/>
          </a:xfrm>
          <a:prstGeom prst="line">
            <a:avLst/>
          </a:prstGeom>
        </p:spPr>
        <p:style>
          <a:lnRef idx="1">
            <a:schemeClr val="dk1"/>
          </a:lnRef>
          <a:fillRef idx="0">
            <a:schemeClr val="dk1"/>
          </a:fillRef>
          <a:effectRef idx="0">
            <a:schemeClr val="dk1"/>
          </a:effectRef>
          <a:fontRef idx="minor">
            <a:schemeClr val="tx1"/>
          </a:fontRef>
        </p:style>
      </p:cxnSp>
      <p:sp>
        <p:nvSpPr>
          <p:cNvPr id="64" name="Rectangle 63"/>
          <p:cNvSpPr/>
          <p:nvPr/>
        </p:nvSpPr>
        <p:spPr>
          <a:xfrm>
            <a:off x="9227736" y="3844288"/>
            <a:ext cx="2131660" cy="244345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de-DE" dirty="0"/>
              <a:t>Referenzlösung</a:t>
            </a:r>
          </a:p>
          <a:p>
            <a:pPr marL="285750" indent="-285750">
              <a:buFont typeface="Arial" panose="020B0604020202020204" pitchFamily="34" charset="0"/>
              <a:buChar char="•"/>
            </a:pPr>
            <a:r>
              <a:rPr lang="de-DE" dirty="0"/>
              <a:t>Claire-</a:t>
            </a:r>
            <a:r>
              <a:rPr lang="de-DE" dirty="0" err="1"/>
              <a:t>Voyant</a:t>
            </a:r>
            <a:endParaRPr lang="de-DE" dirty="0"/>
          </a:p>
          <a:p>
            <a:pPr marL="285750" indent="-285750">
              <a:buFont typeface="Arial" panose="020B0604020202020204" pitchFamily="34" charset="0"/>
              <a:buChar char="•"/>
            </a:pPr>
            <a:r>
              <a:rPr lang="de-DE" dirty="0"/>
              <a:t>Beste letzte Lösung</a:t>
            </a:r>
          </a:p>
          <a:p>
            <a:br>
              <a:rPr lang="de-DE" dirty="0"/>
            </a:br>
            <a:endParaRPr lang="de-DE" dirty="0"/>
          </a:p>
          <a:p>
            <a:endParaRPr lang="de-DE" dirty="0"/>
          </a:p>
          <a:p>
            <a:endParaRPr lang="de-DE" dirty="0"/>
          </a:p>
          <a:p>
            <a:endParaRPr lang="de-DE" dirty="0"/>
          </a:p>
        </p:txBody>
      </p:sp>
      <p:cxnSp>
        <p:nvCxnSpPr>
          <p:cNvPr id="65" name="Straight Connector 64"/>
          <p:cNvCxnSpPr>
            <a:stCxn id="67" idx="3"/>
            <a:endCxn id="12" idx="1"/>
          </p:cNvCxnSpPr>
          <p:nvPr/>
        </p:nvCxnSpPr>
        <p:spPr>
          <a:xfrm flipV="1">
            <a:off x="3492577" y="2307223"/>
            <a:ext cx="1111607" cy="990385"/>
          </a:xfrm>
          <a:prstGeom prst="line">
            <a:avLst/>
          </a:prstGeom>
        </p:spPr>
        <p:style>
          <a:lnRef idx="1">
            <a:schemeClr val="dk1"/>
          </a:lnRef>
          <a:fillRef idx="0">
            <a:schemeClr val="dk1"/>
          </a:fillRef>
          <a:effectRef idx="0">
            <a:schemeClr val="dk1"/>
          </a:effectRef>
          <a:fontRef idx="minor">
            <a:schemeClr val="tx1"/>
          </a:fontRef>
        </p:style>
      </p:cxnSp>
      <p:sp>
        <p:nvSpPr>
          <p:cNvPr id="67" name="Rectangle 66"/>
          <p:cNvSpPr/>
          <p:nvPr/>
        </p:nvSpPr>
        <p:spPr>
          <a:xfrm>
            <a:off x="1471717" y="3061017"/>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endParaRPr lang="de-DE" dirty="0"/>
          </a:p>
          <a:p>
            <a:r>
              <a:rPr lang="de-DE" dirty="0"/>
              <a:t>Rechenzeit des EAs</a:t>
            </a:r>
          </a:p>
          <a:p>
            <a:endParaRPr lang="de-DE" dirty="0"/>
          </a:p>
        </p:txBody>
      </p:sp>
      <p:sp>
        <p:nvSpPr>
          <p:cNvPr id="69" name="TextBox 68"/>
          <p:cNvSpPr txBox="1"/>
          <p:nvPr/>
        </p:nvSpPr>
        <p:spPr>
          <a:xfrm>
            <a:off x="39253" y="1276228"/>
            <a:ext cx="2450351" cy="923330"/>
          </a:xfrm>
          <a:prstGeom prst="rect">
            <a:avLst/>
          </a:prstGeom>
          <a:noFill/>
        </p:spPr>
        <p:txBody>
          <a:bodyPr wrap="none" rtlCol="0">
            <a:spAutoFit/>
          </a:bodyPr>
          <a:lstStyle/>
          <a:p>
            <a:r>
              <a:rPr lang="en-US" b="1" dirty="0" err="1"/>
              <a:t>Einfluss</a:t>
            </a:r>
            <a:r>
              <a:rPr lang="en-US" b="1" dirty="0"/>
              <a:t> auf das System</a:t>
            </a:r>
          </a:p>
          <a:p>
            <a:pPr marL="285750" indent="-285750">
              <a:buFont typeface="Arial" panose="020B0604020202020204" pitchFamily="34" charset="0"/>
              <a:buChar char="•"/>
            </a:pPr>
            <a:r>
              <a:rPr lang="en-US" dirty="0" err="1"/>
              <a:t>Lösungsgüte</a:t>
            </a:r>
            <a:endParaRPr lang="en-US" dirty="0"/>
          </a:p>
          <a:p>
            <a:pPr marL="285750" indent="-285750">
              <a:buFont typeface="Arial" panose="020B0604020202020204" pitchFamily="34" charset="0"/>
              <a:buChar char="•"/>
            </a:pPr>
            <a:r>
              <a:rPr lang="en-US" dirty="0" err="1"/>
              <a:t>Widerstandsfähigkeit</a:t>
            </a:r>
            <a:endParaRPr lang="en-US" dirty="0"/>
          </a:p>
        </p:txBody>
      </p:sp>
      <p:cxnSp>
        <p:nvCxnSpPr>
          <p:cNvPr id="77" name="Straight Connector 76"/>
          <p:cNvCxnSpPr>
            <a:stCxn id="69" idx="2"/>
            <a:endCxn id="46" idx="1"/>
          </p:cNvCxnSpPr>
          <p:nvPr/>
        </p:nvCxnSpPr>
        <p:spPr>
          <a:xfrm>
            <a:off x="1264429" y="2199558"/>
            <a:ext cx="755699" cy="204583"/>
          </a:xfrm>
          <a:prstGeom prst="line">
            <a:avLst/>
          </a:prstGeom>
        </p:spPr>
        <p:style>
          <a:lnRef idx="1">
            <a:schemeClr val="dk1"/>
          </a:lnRef>
          <a:fillRef idx="0">
            <a:schemeClr val="dk1"/>
          </a:fillRef>
          <a:effectRef idx="0">
            <a:schemeClr val="dk1"/>
          </a:effectRef>
          <a:fontRef idx="minor">
            <a:schemeClr val="tx1"/>
          </a:fontRef>
        </p:style>
      </p:cxnSp>
      <p:sp>
        <p:nvSpPr>
          <p:cNvPr id="80" name="Rectangle 79"/>
          <p:cNvSpPr/>
          <p:nvPr/>
        </p:nvSpPr>
        <p:spPr>
          <a:xfrm>
            <a:off x="191653" y="4395160"/>
            <a:ext cx="3865649" cy="369332"/>
          </a:xfrm>
          <a:prstGeom prst="rect">
            <a:avLst/>
          </a:prstGeom>
        </p:spPr>
        <p:txBody>
          <a:bodyPr wrap="square">
            <a:spAutoFit/>
          </a:bodyPr>
          <a:lstStyle/>
          <a:p>
            <a:r>
              <a:rPr lang="de-DE" dirty="0">
                <a:latin typeface="Calibri" panose="020F0502020204030204" pitchFamily="34" charset="0"/>
                <a:ea typeface="Calibri" panose="020F0502020204030204" pitchFamily="34" charset="0"/>
                <a:cs typeface="Times New Roman" panose="02020603050405020304" pitchFamily="18" charset="0"/>
              </a:rPr>
              <a:t>Absichern der statistischen Signifikanz</a:t>
            </a:r>
            <a:endParaRPr lang="en-US" dirty="0"/>
          </a:p>
        </p:txBody>
      </p:sp>
      <p:cxnSp>
        <p:nvCxnSpPr>
          <p:cNvPr id="81" name="Straight Connector 80"/>
          <p:cNvCxnSpPr>
            <a:stCxn id="69" idx="2"/>
            <a:endCxn id="67" idx="1"/>
          </p:cNvCxnSpPr>
          <p:nvPr/>
        </p:nvCxnSpPr>
        <p:spPr>
          <a:xfrm>
            <a:off x="1264429" y="2199558"/>
            <a:ext cx="207288" cy="1098050"/>
          </a:xfrm>
          <a:prstGeom prst="line">
            <a:avLst/>
          </a:prstGeom>
        </p:spPr>
        <p:style>
          <a:lnRef idx="1">
            <a:schemeClr val="dk1"/>
          </a:lnRef>
          <a:fillRef idx="0">
            <a:schemeClr val="dk1"/>
          </a:fillRef>
          <a:effectRef idx="0">
            <a:schemeClr val="dk1"/>
          </a:effectRef>
          <a:fontRef idx="minor">
            <a:schemeClr val="tx1"/>
          </a:fontRef>
        </p:style>
      </p:cxnSp>
      <p:sp>
        <p:nvSpPr>
          <p:cNvPr id="83" name="Rectangle 82"/>
          <p:cNvSpPr/>
          <p:nvPr/>
        </p:nvSpPr>
        <p:spPr>
          <a:xfrm>
            <a:off x="6986617" y="3829923"/>
            <a:ext cx="2131660" cy="24811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de-DE" dirty="0"/>
              <a:t>Parametrierbar</a:t>
            </a:r>
          </a:p>
          <a:p>
            <a:pPr marL="285750" indent="-285750">
              <a:buFont typeface="Arial" panose="020B0604020202020204" pitchFamily="34" charset="0"/>
              <a:buChar char="•"/>
            </a:pPr>
            <a:r>
              <a:rPr lang="de-DE" dirty="0"/>
              <a:t>Updates (Struktur </a:t>
            </a:r>
            <a:br>
              <a:rPr lang="de-DE" dirty="0"/>
            </a:br>
            <a:r>
              <a:rPr lang="de-DE" dirty="0"/>
              <a:t>und Zeiten)</a:t>
            </a:r>
          </a:p>
          <a:p>
            <a:pPr marL="285750" indent="-285750">
              <a:buFont typeface="Arial" panose="020B0604020202020204" pitchFamily="34" charset="0"/>
              <a:buChar char="•"/>
            </a:pPr>
            <a:r>
              <a:rPr lang="de-DE" dirty="0"/>
              <a:t>Rückmeldungen</a:t>
            </a:r>
          </a:p>
          <a:p>
            <a:pPr marL="285750" indent="-285750">
              <a:buFont typeface="Arial" panose="020B0604020202020204" pitchFamily="34" charset="0"/>
              <a:buChar char="•"/>
            </a:pPr>
            <a:r>
              <a:rPr lang="de-DE" dirty="0"/>
              <a:t>Aufträge</a:t>
            </a:r>
          </a:p>
          <a:p>
            <a:pPr marL="285750" indent="-285750">
              <a:buFont typeface="Arial" panose="020B0604020202020204" pitchFamily="34" charset="0"/>
              <a:buChar char="•"/>
            </a:pPr>
            <a:r>
              <a:rPr lang="de-DE" dirty="0"/>
              <a:t>Störungen</a:t>
            </a:r>
          </a:p>
          <a:p>
            <a:pPr marL="285750" indent="-285750">
              <a:buFont typeface="Arial" panose="020B0604020202020204" pitchFamily="34" charset="0"/>
              <a:buChar char="•"/>
            </a:pPr>
            <a:r>
              <a:rPr lang="de-DE" dirty="0"/>
              <a:t>Zielfunktion</a:t>
            </a:r>
          </a:p>
          <a:p>
            <a:pPr marL="285750" indent="-285750">
              <a:buFont typeface="Arial" panose="020B0604020202020204" pitchFamily="34" charset="0"/>
              <a:buChar char="•"/>
            </a:pPr>
            <a:r>
              <a:rPr lang="de-DE" dirty="0"/>
              <a:t>(Model)</a:t>
            </a:r>
          </a:p>
          <a:p>
            <a:pPr marL="285750" indent="-285750">
              <a:buFont typeface="Arial" panose="020B0604020202020204" pitchFamily="34" charset="0"/>
              <a:buChar char="•"/>
            </a:pPr>
            <a:r>
              <a:rPr lang="de-DE" dirty="0"/>
              <a:t>(Simulator)</a:t>
            </a:r>
          </a:p>
        </p:txBody>
      </p:sp>
      <p:cxnSp>
        <p:nvCxnSpPr>
          <p:cNvPr id="84" name="Straight Connector 83"/>
          <p:cNvCxnSpPr>
            <a:stCxn id="13" idx="3"/>
            <a:endCxn id="83" idx="1"/>
          </p:cNvCxnSpPr>
          <p:nvPr/>
        </p:nvCxnSpPr>
        <p:spPr>
          <a:xfrm>
            <a:off x="6322423" y="3864332"/>
            <a:ext cx="664194" cy="1206141"/>
          </a:xfrm>
          <a:prstGeom prst="line">
            <a:avLst/>
          </a:prstGeom>
        </p:spPr>
        <p:style>
          <a:lnRef idx="1">
            <a:schemeClr val="dk1"/>
          </a:lnRef>
          <a:fillRef idx="0">
            <a:schemeClr val="dk1"/>
          </a:fillRef>
          <a:effectRef idx="0">
            <a:schemeClr val="dk1"/>
          </a:effectRef>
          <a:fontRef idx="minor">
            <a:schemeClr val="tx1"/>
          </a:fontRef>
        </p:style>
      </p:cxnSp>
      <p:sp>
        <p:nvSpPr>
          <p:cNvPr id="88" name="Rectangle 87"/>
          <p:cNvSpPr/>
          <p:nvPr/>
        </p:nvSpPr>
        <p:spPr>
          <a:xfrm>
            <a:off x="4397829" y="5054464"/>
            <a:ext cx="1924594" cy="55488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Ziel</a:t>
            </a:r>
            <a:endParaRPr lang="en-US" b="1" dirty="0"/>
          </a:p>
        </p:txBody>
      </p:sp>
      <p:cxnSp>
        <p:nvCxnSpPr>
          <p:cNvPr id="90" name="Straight Arrow Connector 89"/>
          <p:cNvCxnSpPr>
            <a:endCxn id="88" idx="0"/>
          </p:cNvCxnSpPr>
          <p:nvPr/>
        </p:nvCxnSpPr>
        <p:spPr>
          <a:xfrm flipH="1">
            <a:off x="5360126" y="4401758"/>
            <a:ext cx="8708" cy="6527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2" name="Straight Connector 91"/>
          <p:cNvCxnSpPr>
            <a:stCxn id="80" idx="2"/>
            <a:endCxn id="88" idx="1"/>
          </p:cNvCxnSpPr>
          <p:nvPr/>
        </p:nvCxnSpPr>
        <p:spPr>
          <a:xfrm>
            <a:off x="2124478" y="4764492"/>
            <a:ext cx="2273351" cy="567413"/>
          </a:xfrm>
          <a:prstGeom prst="line">
            <a:avLst/>
          </a:prstGeom>
        </p:spPr>
        <p:style>
          <a:lnRef idx="1">
            <a:schemeClr val="dk1"/>
          </a:lnRef>
          <a:fillRef idx="0">
            <a:schemeClr val="dk1"/>
          </a:fillRef>
          <a:effectRef idx="0">
            <a:schemeClr val="dk1"/>
          </a:effectRef>
          <a:fontRef idx="minor">
            <a:schemeClr val="tx1"/>
          </a:fontRef>
        </p:style>
      </p:cxnSp>
      <p:sp>
        <p:nvSpPr>
          <p:cNvPr id="94" name="Rectangle 93"/>
          <p:cNvSpPr/>
          <p:nvPr/>
        </p:nvSpPr>
        <p:spPr>
          <a:xfrm>
            <a:off x="191653" y="4973830"/>
            <a:ext cx="2787536" cy="646331"/>
          </a:xfrm>
          <a:prstGeom prst="rect">
            <a:avLst/>
          </a:prstGeom>
        </p:spPr>
        <p:txBody>
          <a:bodyPr wrap="square">
            <a:spAutoFit/>
          </a:bodyPr>
          <a:lstStyle/>
          <a:p>
            <a:r>
              <a:rPr lang="de-DE" b="1" dirty="0">
                <a:latin typeface="Calibri" panose="020F0502020204030204" pitchFamily="34" charset="0"/>
                <a:ea typeface="Calibri" panose="020F0502020204030204" pitchFamily="34" charset="0"/>
                <a:cs typeface="Times New Roman" panose="02020603050405020304" pitchFamily="18" charset="0"/>
              </a:rPr>
              <a:t>Untersuchung der System Eigenschaften</a:t>
            </a:r>
            <a:endParaRPr lang="en-US" b="1" dirty="0"/>
          </a:p>
        </p:txBody>
      </p:sp>
      <p:cxnSp>
        <p:nvCxnSpPr>
          <p:cNvPr id="101" name="Straight Connector 100"/>
          <p:cNvCxnSpPr>
            <a:stCxn id="94" idx="3"/>
            <a:endCxn id="88" idx="1"/>
          </p:cNvCxnSpPr>
          <p:nvPr/>
        </p:nvCxnSpPr>
        <p:spPr>
          <a:xfrm>
            <a:off x="2979189" y="5296996"/>
            <a:ext cx="1418640" cy="34909"/>
          </a:xfrm>
          <a:prstGeom prst="line">
            <a:avLst/>
          </a:prstGeom>
        </p:spPr>
        <p:style>
          <a:lnRef idx="1">
            <a:schemeClr val="dk1"/>
          </a:lnRef>
          <a:fillRef idx="0">
            <a:schemeClr val="dk1"/>
          </a:fillRef>
          <a:effectRef idx="0">
            <a:schemeClr val="dk1"/>
          </a:effectRef>
          <a:fontRef idx="minor">
            <a:schemeClr val="tx1"/>
          </a:fontRef>
        </p:style>
      </p:cxnSp>
      <p:sp>
        <p:nvSpPr>
          <p:cNvPr id="103" name="Rectangle 102"/>
          <p:cNvSpPr/>
          <p:nvPr/>
        </p:nvSpPr>
        <p:spPr>
          <a:xfrm>
            <a:off x="225458" y="5829499"/>
            <a:ext cx="1350793" cy="369332"/>
          </a:xfrm>
          <a:prstGeom prst="rect">
            <a:avLst/>
          </a:prstGeom>
        </p:spPr>
        <p:txBody>
          <a:bodyPr wrap="square">
            <a:spAutoFit/>
          </a:bodyPr>
          <a:lstStyle/>
          <a:p>
            <a:r>
              <a:rPr lang="de-DE" dirty="0">
                <a:latin typeface="Calibri" panose="020F0502020204030204" pitchFamily="34" charset="0"/>
                <a:ea typeface="Calibri" panose="020F0502020204030204" pitchFamily="34" charset="0"/>
                <a:cs typeface="Times New Roman" panose="02020603050405020304" pitchFamily="18" charset="0"/>
              </a:rPr>
              <a:t>Leitfaden</a:t>
            </a:r>
            <a:endParaRPr lang="en-US" dirty="0"/>
          </a:p>
        </p:txBody>
      </p:sp>
      <p:cxnSp>
        <p:nvCxnSpPr>
          <p:cNvPr id="104" name="Straight Connector 103"/>
          <p:cNvCxnSpPr>
            <a:endCxn id="88" idx="1"/>
          </p:cNvCxnSpPr>
          <p:nvPr/>
        </p:nvCxnSpPr>
        <p:spPr>
          <a:xfrm flipV="1">
            <a:off x="1274232" y="5331905"/>
            <a:ext cx="3123597" cy="699184"/>
          </a:xfrm>
          <a:prstGeom prst="line">
            <a:avLst/>
          </a:prstGeom>
        </p:spPr>
        <p:style>
          <a:lnRef idx="1">
            <a:schemeClr val="dk1"/>
          </a:lnRef>
          <a:fillRef idx="0">
            <a:schemeClr val="dk1"/>
          </a:fillRef>
          <a:effectRef idx="0">
            <a:schemeClr val="dk1"/>
          </a:effectRef>
          <a:fontRef idx="minor">
            <a:schemeClr val="tx1"/>
          </a:fontRef>
        </p:style>
      </p:cxnSp>
      <p:sp>
        <p:nvSpPr>
          <p:cNvPr id="41" name="Rectangle 40"/>
          <p:cNvSpPr/>
          <p:nvPr/>
        </p:nvSpPr>
        <p:spPr>
          <a:xfrm>
            <a:off x="6986617" y="2159487"/>
            <a:ext cx="2131660" cy="1623869"/>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r>
              <a:rPr lang="de-DE" dirty="0"/>
              <a:t>Störungen</a:t>
            </a:r>
          </a:p>
          <a:p>
            <a:pPr marL="285750" indent="-285750">
              <a:buFont typeface="Arial" panose="020B0604020202020204" pitchFamily="34" charset="0"/>
              <a:buChar char="•"/>
            </a:pPr>
            <a:r>
              <a:rPr lang="de-DE" dirty="0"/>
              <a:t>Delays</a:t>
            </a:r>
          </a:p>
          <a:p>
            <a:pPr marL="285750" indent="-285750">
              <a:buFont typeface="Arial" panose="020B0604020202020204" pitchFamily="34" charset="0"/>
              <a:buChar char="•"/>
            </a:pPr>
            <a:r>
              <a:rPr lang="de-DE" dirty="0"/>
              <a:t>Ausfälle</a:t>
            </a:r>
          </a:p>
          <a:p>
            <a:pPr marL="285750" indent="-285750">
              <a:buFont typeface="Arial" panose="020B0604020202020204" pitchFamily="34" charset="0"/>
              <a:buChar char="•"/>
            </a:pPr>
            <a:r>
              <a:rPr lang="de-DE" dirty="0"/>
              <a:t>Rush Order</a:t>
            </a:r>
          </a:p>
          <a:p>
            <a:pPr marL="285750" indent="-285750">
              <a:buFont typeface="Arial" panose="020B0604020202020204" pitchFamily="34" charset="0"/>
              <a:buChar char="•"/>
            </a:pPr>
            <a:r>
              <a:rPr lang="de-DE" dirty="0"/>
              <a:t>Stochastisch</a:t>
            </a:r>
          </a:p>
          <a:p>
            <a:pPr marL="285750" indent="-285750">
              <a:buFont typeface="Arial" panose="020B0604020202020204" pitchFamily="34" charset="0"/>
              <a:buChar char="•"/>
            </a:pPr>
            <a:r>
              <a:rPr lang="de-DE" dirty="0"/>
              <a:t>Deterministisch</a:t>
            </a:r>
          </a:p>
        </p:txBody>
      </p:sp>
    </p:spTree>
    <p:extLst>
      <p:ext uri="{BB962C8B-B14F-4D97-AF65-F5344CB8AC3E}">
        <p14:creationId xmlns:p14="http://schemas.microsoft.com/office/powerpoint/2010/main" val="143411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359D-C846-3458-C7DA-FE8AB15F4656}"/>
              </a:ext>
            </a:extLst>
          </p:cNvPr>
          <p:cNvSpPr>
            <a:spLocks noGrp="1"/>
          </p:cNvSpPr>
          <p:nvPr>
            <p:ph type="title"/>
          </p:nvPr>
        </p:nvSpPr>
        <p:spPr/>
        <p:txBody>
          <a:bodyPr/>
          <a:lstStyle/>
          <a:p>
            <a:r>
              <a:rPr lang="de-DE" dirty="0"/>
              <a:t>Abstract</a:t>
            </a:r>
          </a:p>
        </p:txBody>
      </p:sp>
      <p:sp>
        <p:nvSpPr>
          <p:cNvPr id="3" name="Content Placeholder 2">
            <a:extLst>
              <a:ext uri="{FF2B5EF4-FFF2-40B4-BE49-F238E27FC236}">
                <a16:creationId xmlns:a16="http://schemas.microsoft.com/office/drawing/2014/main" id="{F630CEE3-64BB-7E6F-BCDE-428F338D2AFD}"/>
              </a:ext>
            </a:extLst>
          </p:cNvPr>
          <p:cNvSpPr>
            <a:spLocks noGrp="1"/>
          </p:cNvSpPr>
          <p:nvPr>
            <p:ph idx="1"/>
          </p:nvPr>
        </p:nvSpPr>
        <p:spPr/>
        <p:txBody>
          <a:bodyPr/>
          <a:lstStyle/>
          <a:p>
            <a:r>
              <a:rPr lang="en-US" dirty="0"/>
              <a:t>We validate our approach using a </a:t>
            </a:r>
            <a:r>
              <a:rPr lang="en-US" b="1" dirty="0"/>
              <a:t>multiproduct, multistage batch plant </a:t>
            </a:r>
            <a:r>
              <a:rPr lang="en-US" dirty="0"/>
              <a:t>from the pharmaceutical industry, as in the work of </a:t>
            </a:r>
            <a:r>
              <a:rPr lang="en-US" dirty="0" err="1"/>
              <a:t>Kopanos</a:t>
            </a:r>
            <a:r>
              <a:rPr lang="en-US" dirty="0"/>
              <a:t> et al. [2], and demonstrate that it can generate high-quality solutions in the presence of </a:t>
            </a:r>
            <a:r>
              <a:rPr lang="en-US" b="1" dirty="0"/>
              <a:t>new order arrivals and disturbances</a:t>
            </a:r>
            <a:r>
              <a:rPr lang="en-US" dirty="0"/>
              <a:t>. </a:t>
            </a:r>
          </a:p>
          <a:p>
            <a:r>
              <a:rPr lang="en-US" dirty="0"/>
              <a:t>The results are compared with those provided by an </a:t>
            </a:r>
            <a:r>
              <a:rPr lang="en-US" b="1" dirty="0"/>
              <a:t>idealized clairvoyant scheduler</a:t>
            </a:r>
            <a:r>
              <a:rPr lang="en-US" dirty="0"/>
              <a:t> which has access to the full information before the schedule is computed. </a:t>
            </a:r>
          </a:p>
          <a:p>
            <a:r>
              <a:rPr lang="en-US" b="1" dirty="0"/>
              <a:t>The influence of the choice of the reaction time</a:t>
            </a:r>
            <a:r>
              <a:rPr lang="en-US" dirty="0"/>
              <a:t> after a disturbance which involves a compromise between a fast reaction and better decisions in the immediate future is studied in detail.</a:t>
            </a:r>
            <a:endParaRPr lang="de-DE" dirty="0"/>
          </a:p>
        </p:txBody>
      </p:sp>
      <p:sp>
        <p:nvSpPr>
          <p:cNvPr id="4" name="Footer Placeholder 3">
            <a:extLst>
              <a:ext uri="{FF2B5EF4-FFF2-40B4-BE49-F238E27FC236}">
                <a16:creationId xmlns:a16="http://schemas.microsoft.com/office/drawing/2014/main" id="{D5E9351B-2A6A-C0B4-8B75-1A46B154C5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580997-12F9-74A2-447E-E1F5B46147AD}"/>
              </a:ext>
            </a:extLst>
          </p:cNvPr>
          <p:cNvSpPr>
            <a:spLocks noGrp="1"/>
          </p:cNvSpPr>
          <p:nvPr>
            <p:ph type="sldNum" sz="quarter" idx="12"/>
          </p:nvPr>
        </p:nvSpPr>
        <p:spPr/>
        <p:txBody>
          <a:bodyPr/>
          <a:lstStyle/>
          <a:p>
            <a:fld id="{0629DDB7-DAC4-43B5-803A-0C1EC353A00E}" type="slidenum">
              <a:rPr lang="en-US" smtClean="0"/>
              <a:t>12</a:t>
            </a:fld>
            <a:endParaRPr lang="en-US"/>
          </a:p>
        </p:txBody>
      </p:sp>
    </p:spTree>
    <p:extLst>
      <p:ext uri="{BB962C8B-B14F-4D97-AF65-F5344CB8AC3E}">
        <p14:creationId xmlns:p14="http://schemas.microsoft.com/office/powerpoint/2010/main" val="3455119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DED3-BD95-20B2-97E2-951EBD9D4431}"/>
              </a:ext>
            </a:extLst>
          </p:cNvPr>
          <p:cNvSpPr>
            <a:spLocks noGrp="1"/>
          </p:cNvSpPr>
          <p:nvPr>
            <p:ph type="title"/>
          </p:nvPr>
        </p:nvSpPr>
        <p:spPr/>
        <p:txBody>
          <a:bodyPr/>
          <a:lstStyle/>
          <a:p>
            <a:r>
              <a:rPr lang="de-DE" dirty="0"/>
              <a:t>Schwerpunkt ESCAPE2025	</a:t>
            </a:r>
          </a:p>
        </p:txBody>
      </p:sp>
      <p:sp>
        <p:nvSpPr>
          <p:cNvPr id="3" name="Content Placeholder 2">
            <a:extLst>
              <a:ext uri="{FF2B5EF4-FFF2-40B4-BE49-F238E27FC236}">
                <a16:creationId xmlns:a16="http://schemas.microsoft.com/office/drawing/2014/main" id="{E0450B95-B19E-9D43-A9D5-B5C775B932FF}"/>
              </a:ext>
            </a:extLst>
          </p:cNvPr>
          <p:cNvSpPr>
            <a:spLocks noGrp="1"/>
          </p:cNvSpPr>
          <p:nvPr>
            <p:ph idx="1"/>
          </p:nvPr>
        </p:nvSpPr>
        <p:spPr/>
        <p:txBody>
          <a:bodyPr/>
          <a:lstStyle/>
          <a:p>
            <a:r>
              <a:rPr lang="de-DE" dirty="0"/>
              <a:t>Immediate Response Time</a:t>
            </a:r>
          </a:p>
          <a:p>
            <a:pPr lvl="1"/>
            <a:r>
              <a:rPr lang="de-DE" dirty="0"/>
              <a:t>Einfluss auf die Lösungsgüte</a:t>
            </a:r>
          </a:p>
          <a:p>
            <a:pPr lvl="1"/>
            <a:r>
              <a:rPr lang="de-DE" dirty="0"/>
              <a:t>Synchronisation statisch oder dynamisch?</a:t>
            </a:r>
          </a:p>
          <a:p>
            <a:r>
              <a:rPr lang="de-DE" dirty="0"/>
              <a:t>Breite der Population</a:t>
            </a:r>
          </a:p>
          <a:p>
            <a:r>
              <a:rPr lang="de-DE" dirty="0"/>
              <a:t>Steuerung der Population über die Distanz der Lösungen?</a:t>
            </a:r>
          </a:p>
          <a:p>
            <a:r>
              <a:rPr lang="de-DE" dirty="0"/>
              <a:t>Wie viele Szenarien?</a:t>
            </a:r>
          </a:p>
          <a:p>
            <a:pPr lvl="1"/>
            <a:r>
              <a:rPr lang="de-DE" dirty="0"/>
              <a:t>Szenario 1: 4 Rush Order</a:t>
            </a:r>
          </a:p>
          <a:p>
            <a:pPr lvl="1"/>
            <a:r>
              <a:rPr lang="de-DE" dirty="0"/>
              <a:t>Szenario 2: …</a:t>
            </a:r>
          </a:p>
          <a:p>
            <a:pPr lvl="1"/>
            <a:r>
              <a:rPr lang="de-DE" dirty="0"/>
              <a:t>Stochastisch? </a:t>
            </a:r>
          </a:p>
          <a:p>
            <a:r>
              <a:rPr lang="de-DE" dirty="0"/>
              <a:t>Claire-</a:t>
            </a:r>
            <a:r>
              <a:rPr lang="de-DE" dirty="0" err="1"/>
              <a:t>Voyant</a:t>
            </a:r>
            <a:r>
              <a:rPr lang="de-DE" dirty="0"/>
              <a:t> Vergleich</a:t>
            </a:r>
          </a:p>
        </p:txBody>
      </p:sp>
      <p:sp>
        <p:nvSpPr>
          <p:cNvPr id="4" name="Footer Placeholder 3">
            <a:extLst>
              <a:ext uri="{FF2B5EF4-FFF2-40B4-BE49-F238E27FC236}">
                <a16:creationId xmlns:a16="http://schemas.microsoft.com/office/drawing/2014/main" id="{B721DE34-05A2-C5AE-3F73-931A8A77D2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938FBB-CC97-EFDA-0296-0C96B7DD9896}"/>
              </a:ext>
            </a:extLst>
          </p:cNvPr>
          <p:cNvSpPr>
            <a:spLocks noGrp="1"/>
          </p:cNvSpPr>
          <p:nvPr>
            <p:ph type="sldNum" sz="quarter" idx="12"/>
          </p:nvPr>
        </p:nvSpPr>
        <p:spPr/>
        <p:txBody>
          <a:bodyPr/>
          <a:lstStyle/>
          <a:p>
            <a:fld id="{0629DDB7-DAC4-43B5-803A-0C1EC353A00E}" type="slidenum">
              <a:rPr lang="en-US" smtClean="0"/>
              <a:t>13</a:t>
            </a:fld>
            <a:endParaRPr lang="en-US"/>
          </a:p>
        </p:txBody>
      </p:sp>
    </p:spTree>
    <p:extLst>
      <p:ext uri="{BB962C8B-B14F-4D97-AF65-F5344CB8AC3E}">
        <p14:creationId xmlns:p14="http://schemas.microsoft.com/office/powerpoint/2010/main" val="902189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2AE1-D887-B369-18B0-BBDF7AF8C21B}"/>
              </a:ext>
            </a:extLst>
          </p:cNvPr>
          <p:cNvSpPr>
            <a:spLocks noGrp="1"/>
          </p:cNvSpPr>
          <p:nvPr>
            <p:ph type="title"/>
          </p:nvPr>
        </p:nvSpPr>
        <p:spPr/>
        <p:txBody>
          <a:bodyPr/>
          <a:lstStyle/>
          <a:p>
            <a:r>
              <a:rPr lang="de-DE" dirty="0"/>
              <a:t>Ergebnisse	</a:t>
            </a:r>
          </a:p>
        </p:txBody>
      </p:sp>
      <p:sp>
        <p:nvSpPr>
          <p:cNvPr id="3" name="Content Placeholder 2">
            <a:extLst>
              <a:ext uri="{FF2B5EF4-FFF2-40B4-BE49-F238E27FC236}">
                <a16:creationId xmlns:a16="http://schemas.microsoft.com/office/drawing/2014/main" id="{75B996F9-01D9-3FDA-A38C-694738027169}"/>
              </a:ext>
            </a:extLst>
          </p:cNvPr>
          <p:cNvSpPr>
            <a:spLocks noGrp="1"/>
          </p:cNvSpPr>
          <p:nvPr>
            <p:ph idx="1"/>
          </p:nvPr>
        </p:nvSpPr>
        <p:spPr/>
        <p:txBody>
          <a:bodyPr/>
          <a:lstStyle/>
          <a:p>
            <a:r>
              <a:rPr lang="de-DE" dirty="0" err="1"/>
              <a:t>Kopanos</a:t>
            </a:r>
            <a:r>
              <a:rPr lang="de-DE" dirty="0"/>
              <a:t> Case Study</a:t>
            </a:r>
          </a:p>
          <a:p>
            <a:pPr lvl="1"/>
            <a:r>
              <a:rPr lang="de-DE" dirty="0"/>
              <a:t>30 Aufträge</a:t>
            </a:r>
          </a:p>
          <a:p>
            <a:pPr lvl="1"/>
            <a:r>
              <a:rPr lang="de-DE" dirty="0" err="1"/>
              <a:t>Tardiness</a:t>
            </a:r>
            <a:r>
              <a:rPr lang="de-DE" dirty="0"/>
              <a:t> oder </a:t>
            </a:r>
            <a:r>
              <a:rPr lang="de-DE" dirty="0" err="1"/>
              <a:t>Tardiness</a:t>
            </a:r>
            <a:r>
              <a:rPr lang="de-DE" dirty="0"/>
              <a:t> + </a:t>
            </a:r>
            <a:r>
              <a:rPr lang="de-DE" dirty="0" err="1"/>
              <a:t>Avg</a:t>
            </a:r>
            <a:r>
              <a:rPr lang="de-DE" dirty="0"/>
              <a:t>. </a:t>
            </a:r>
            <a:r>
              <a:rPr lang="de-DE" dirty="0" err="1"/>
              <a:t>Earliness</a:t>
            </a:r>
            <a:endParaRPr lang="de-DE" dirty="0"/>
          </a:p>
          <a:p>
            <a:pPr lvl="1"/>
            <a:r>
              <a:rPr lang="de-DE" dirty="0"/>
              <a:t>4 Rush Order -&gt; Kann noch variiert werden</a:t>
            </a:r>
          </a:p>
          <a:p>
            <a:pPr lvl="1"/>
            <a:r>
              <a:rPr lang="de-DE" dirty="0"/>
              <a:t>300 Sekunden </a:t>
            </a:r>
            <a:r>
              <a:rPr lang="de-DE" dirty="0" err="1"/>
              <a:t>response</a:t>
            </a:r>
            <a:r>
              <a:rPr lang="de-DE" dirty="0"/>
              <a:t> time -&gt; Variieren</a:t>
            </a:r>
          </a:p>
          <a:p>
            <a:r>
              <a:rPr lang="de-DE" dirty="0" err="1"/>
              <a:t>Distance</a:t>
            </a:r>
            <a:r>
              <a:rPr lang="de-DE" dirty="0"/>
              <a:t> </a:t>
            </a:r>
            <a:r>
              <a:rPr lang="de-DE" dirty="0" err="1"/>
              <a:t>Measure</a:t>
            </a:r>
            <a:endParaRPr lang="de-DE" dirty="0"/>
          </a:p>
          <a:p>
            <a:pPr lvl="1"/>
            <a:r>
              <a:rPr lang="de-DE" dirty="0" err="1"/>
              <a:t>Levenshtein</a:t>
            </a:r>
            <a:r>
              <a:rPr lang="de-DE" dirty="0"/>
              <a:t> </a:t>
            </a:r>
            <a:r>
              <a:rPr lang="de-DE" dirty="0" err="1"/>
              <a:t>Distance</a:t>
            </a:r>
            <a:endParaRPr lang="de-DE" dirty="0"/>
          </a:p>
          <a:p>
            <a:pPr lvl="1"/>
            <a:r>
              <a:rPr lang="de-DE" dirty="0"/>
              <a:t>Umwandlung der Zeichenketten ineinander</a:t>
            </a:r>
          </a:p>
          <a:p>
            <a:r>
              <a:rPr lang="de-DE" dirty="0"/>
              <a:t>Parameter Control</a:t>
            </a:r>
          </a:p>
          <a:p>
            <a:pPr lvl="1"/>
            <a:endParaRPr lang="de-DE" dirty="0"/>
          </a:p>
        </p:txBody>
      </p:sp>
      <p:sp>
        <p:nvSpPr>
          <p:cNvPr id="4" name="Footer Placeholder 3">
            <a:extLst>
              <a:ext uri="{FF2B5EF4-FFF2-40B4-BE49-F238E27FC236}">
                <a16:creationId xmlns:a16="http://schemas.microsoft.com/office/drawing/2014/main" id="{04624E3D-BBA0-1978-25A3-EF315CB954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5B8D22-2297-234B-CE38-085411D6986D}"/>
              </a:ext>
            </a:extLst>
          </p:cNvPr>
          <p:cNvSpPr>
            <a:spLocks noGrp="1"/>
          </p:cNvSpPr>
          <p:nvPr>
            <p:ph type="sldNum" sz="quarter" idx="12"/>
          </p:nvPr>
        </p:nvSpPr>
        <p:spPr/>
        <p:txBody>
          <a:bodyPr/>
          <a:lstStyle/>
          <a:p>
            <a:fld id="{0629DDB7-DAC4-43B5-803A-0C1EC353A00E}" type="slidenum">
              <a:rPr lang="en-US" smtClean="0"/>
              <a:t>14</a:t>
            </a:fld>
            <a:endParaRPr lang="en-US"/>
          </a:p>
        </p:txBody>
      </p:sp>
    </p:spTree>
    <p:extLst>
      <p:ext uri="{BB962C8B-B14F-4D97-AF65-F5344CB8AC3E}">
        <p14:creationId xmlns:p14="http://schemas.microsoft.com/office/powerpoint/2010/main" val="138137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827C-E9D9-8292-EB5F-26B3AA942F1D}"/>
              </a:ext>
            </a:extLst>
          </p:cNvPr>
          <p:cNvSpPr>
            <a:spLocks noGrp="1"/>
          </p:cNvSpPr>
          <p:nvPr>
            <p:ph type="title"/>
          </p:nvPr>
        </p:nvSpPr>
        <p:spPr/>
        <p:txBody>
          <a:bodyPr>
            <a:normAutofit fontScale="90000"/>
          </a:bodyPr>
          <a:lstStyle/>
          <a:p>
            <a:r>
              <a:rPr lang="de-DE" dirty="0"/>
              <a:t>Weitere Forschungsschwerpunkte (1/2) 			</a:t>
            </a:r>
          </a:p>
        </p:txBody>
      </p:sp>
      <p:sp>
        <p:nvSpPr>
          <p:cNvPr id="3" name="Content Placeholder 2">
            <a:extLst>
              <a:ext uri="{FF2B5EF4-FFF2-40B4-BE49-F238E27FC236}">
                <a16:creationId xmlns:a16="http://schemas.microsoft.com/office/drawing/2014/main" id="{89E846B8-E0B3-8FDB-FFCC-3837F8AEAE78}"/>
              </a:ext>
            </a:extLst>
          </p:cNvPr>
          <p:cNvSpPr>
            <a:spLocks noGrp="1"/>
          </p:cNvSpPr>
          <p:nvPr>
            <p:ph idx="1"/>
          </p:nvPr>
        </p:nvSpPr>
        <p:spPr/>
        <p:txBody>
          <a:bodyPr>
            <a:normAutofit fontScale="92500" lnSpcReduction="20000"/>
          </a:bodyPr>
          <a:lstStyle/>
          <a:p>
            <a:r>
              <a:rPr lang="de-DE" dirty="0"/>
              <a:t>Breite der Lösung des EAs kontrollieren -&gt; GECCO 2025</a:t>
            </a:r>
          </a:p>
          <a:p>
            <a:pPr lvl="1"/>
            <a:r>
              <a:rPr lang="de-DE" dirty="0"/>
              <a:t>Vergleich: Enge Verteilung mit guter Lösung &lt;-&gt; Breite Verteilung mit schlechter Lösung</a:t>
            </a:r>
          </a:p>
          <a:p>
            <a:pPr lvl="1"/>
            <a:r>
              <a:rPr lang="de-DE" dirty="0"/>
              <a:t>Metrik erforderlich</a:t>
            </a:r>
          </a:p>
          <a:p>
            <a:pPr lvl="2"/>
            <a:r>
              <a:rPr lang="de-DE" dirty="0"/>
              <a:t>Hamming </a:t>
            </a:r>
            <a:r>
              <a:rPr lang="de-DE" dirty="0" err="1"/>
              <a:t>Distance</a:t>
            </a:r>
            <a:r>
              <a:rPr lang="de-DE" dirty="0"/>
              <a:t> -&gt; nicht geeignet, da die Sequenz nicht berücksichtigt wird.</a:t>
            </a:r>
          </a:p>
          <a:p>
            <a:pPr lvl="2"/>
            <a:r>
              <a:rPr lang="de-DE" dirty="0" err="1"/>
              <a:t>Levenshtein</a:t>
            </a:r>
            <a:r>
              <a:rPr lang="de-DE" dirty="0"/>
              <a:t> </a:t>
            </a:r>
            <a:r>
              <a:rPr lang="de-DE" dirty="0" err="1"/>
              <a:t>Distance</a:t>
            </a:r>
            <a:r>
              <a:rPr lang="de-DE" dirty="0"/>
              <a:t> -&gt; teilweise geeignet.</a:t>
            </a:r>
          </a:p>
          <a:p>
            <a:pPr lvl="2"/>
            <a:r>
              <a:rPr lang="de-DE" dirty="0"/>
              <a:t>N-Gram -&gt; Gut geeignet, wenn modifiziert.</a:t>
            </a:r>
          </a:p>
          <a:p>
            <a:r>
              <a:rPr lang="de-DE" dirty="0"/>
              <a:t>Ab wann ist eine Immediat Response notwendig -&gt; Heuristiken als IR</a:t>
            </a:r>
          </a:p>
          <a:p>
            <a:pPr lvl="1"/>
            <a:r>
              <a:rPr lang="de-DE" dirty="0"/>
              <a:t>Quantifizieren der Störung</a:t>
            </a:r>
          </a:p>
          <a:p>
            <a:pPr lvl="1"/>
            <a:r>
              <a:rPr lang="de-DE"/>
              <a:t>Situationsbedingtes handeln</a:t>
            </a:r>
            <a:endParaRPr lang="de-DE" dirty="0"/>
          </a:p>
          <a:p>
            <a:r>
              <a:rPr lang="de-DE" dirty="0" err="1"/>
              <a:t>Nervousness</a:t>
            </a:r>
            <a:endParaRPr lang="de-DE" dirty="0"/>
          </a:p>
          <a:p>
            <a:pPr lvl="1"/>
            <a:r>
              <a:rPr lang="de-DE" dirty="0"/>
              <a:t>E-Funktion über die Zeitachse als Penalty</a:t>
            </a:r>
          </a:p>
          <a:p>
            <a:pPr lvl="1"/>
            <a:r>
              <a:rPr lang="de-DE" dirty="0"/>
              <a:t>Multi-</a:t>
            </a:r>
            <a:r>
              <a:rPr lang="de-DE" dirty="0" err="1"/>
              <a:t>objective</a:t>
            </a:r>
            <a:r>
              <a:rPr lang="de-DE" dirty="0"/>
              <a:t> </a:t>
            </a:r>
            <a:r>
              <a:rPr lang="de-DE" dirty="0" err="1"/>
              <a:t>ansatz</a:t>
            </a:r>
            <a:endParaRPr lang="de-DE" dirty="0"/>
          </a:p>
          <a:p>
            <a:r>
              <a:rPr lang="de-DE" dirty="0"/>
              <a:t>Rolling Horizon</a:t>
            </a:r>
          </a:p>
          <a:p>
            <a:pPr lvl="1"/>
            <a:r>
              <a:rPr lang="de-DE" dirty="0"/>
              <a:t>Wie kann man </a:t>
            </a:r>
            <a:r>
              <a:rPr lang="de-DE" dirty="0" err="1"/>
              <a:t>Schedules</a:t>
            </a:r>
            <a:r>
              <a:rPr lang="de-DE" dirty="0"/>
              <a:t> bewerten</a:t>
            </a:r>
          </a:p>
        </p:txBody>
      </p:sp>
      <p:sp>
        <p:nvSpPr>
          <p:cNvPr id="4" name="Footer Placeholder 3">
            <a:extLst>
              <a:ext uri="{FF2B5EF4-FFF2-40B4-BE49-F238E27FC236}">
                <a16:creationId xmlns:a16="http://schemas.microsoft.com/office/drawing/2014/main" id="{25094492-DF18-E6DC-C744-64C799C298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308384-E344-A78F-7AD3-1622CC202A85}"/>
              </a:ext>
            </a:extLst>
          </p:cNvPr>
          <p:cNvSpPr>
            <a:spLocks noGrp="1"/>
          </p:cNvSpPr>
          <p:nvPr>
            <p:ph type="sldNum" sz="quarter" idx="12"/>
          </p:nvPr>
        </p:nvSpPr>
        <p:spPr/>
        <p:txBody>
          <a:bodyPr/>
          <a:lstStyle/>
          <a:p>
            <a:fld id="{0629DDB7-DAC4-43B5-803A-0C1EC353A00E}" type="slidenum">
              <a:rPr lang="en-US" smtClean="0"/>
              <a:t>15</a:t>
            </a:fld>
            <a:endParaRPr lang="en-US"/>
          </a:p>
        </p:txBody>
      </p:sp>
    </p:spTree>
    <p:extLst>
      <p:ext uri="{BB962C8B-B14F-4D97-AF65-F5344CB8AC3E}">
        <p14:creationId xmlns:p14="http://schemas.microsoft.com/office/powerpoint/2010/main" val="213224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EBE9A-01B7-8FE9-81F9-73989676C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44C22-BBAA-75B1-A8DE-EE12F9663899}"/>
              </a:ext>
            </a:extLst>
          </p:cNvPr>
          <p:cNvSpPr>
            <a:spLocks noGrp="1"/>
          </p:cNvSpPr>
          <p:nvPr>
            <p:ph type="title"/>
          </p:nvPr>
        </p:nvSpPr>
        <p:spPr/>
        <p:txBody>
          <a:bodyPr>
            <a:normAutofit/>
          </a:bodyPr>
          <a:lstStyle/>
          <a:p>
            <a:r>
              <a:rPr lang="de-DE" dirty="0"/>
              <a:t>Weitere Forschungsschwerpunkte (2/2)		</a:t>
            </a:r>
          </a:p>
        </p:txBody>
      </p:sp>
      <p:sp>
        <p:nvSpPr>
          <p:cNvPr id="3" name="Content Placeholder 2">
            <a:extLst>
              <a:ext uri="{FF2B5EF4-FFF2-40B4-BE49-F238E27FC236}">
                <a16:creationId xmlns:a16="http://schemas.microsoft.com/office/drawing/2014/main" id="{D26C69D8-93EE-D302-03AB-C45962A66C81}"/>
              </a:ext>
            </a:extLst>
          </p:cNvPr>
          <p:cNvSpPr>
            <a:spLocks noGrp="1"/>
          </p:cNvSpPr>
          <p:nvPr>
            <p:ph idx="1"/>
          </p:nvPr>
        </p:nvSpPr>
        <p:spPr/>
        <p:txBody>
          <a:bodyPr/>
          <a:lstStyle/>
          <a:p>
            <a:r>
              <a:rPr lang="de-DE" dirty="0"/>
              <a:t>Parameterstudien </a:t>
            </a:r>
          </a:p>
          <a:p>
            <a:r>
              <a:rPr lang="de-DE" dirty="0"/>
              <a:t>Modellkonfigurationen</a:t>
            </a:r>
          </a:p>
          <a:p>
            <a:endParaRPr lang="de-DE" dirty="0"/>
          </a:p>
          <a:p>
            <a:pPr lvl="1"/>
            <a:endParaRPr lang="de-DE" dirty="0"/>
          </a:p>
        </p:txBody>
      </p:sp>
      <p:sp>
        <p:nvSpPr>
          <p:cNvPr id="4" name="Footer Placeholder 3">
            <a:extLst>
              <a:ext uri="{FF2B5EF4-FFF2-40B4-BE49-F238E27FC236}">
                <a16:creationId xmlns:a16="http://schemas.microsoft.com/office/drawing/2014/main" id="{2FA0D292-1DBC-4B4F-7B76-874119B207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C4C359-7971-8BB1-E4AD-7C78D7D5CBE3}"/>
              </a:ext>
            </a:extLst>
          </p:cNvPr>
          <p:cNvSpPr>
            <a:spLocks noGrp="1"/>
          </p:cNvSpPr>
          <p:nvPr>
            <p:ph type="sldNum" sz="quarter" idx="12"/>
          </p:nvPr>
        </p:nvSpPr>
        <p:spPr/>
        <p:txBody>
          <a:bodyPr/>
          <a:lstStyle/>
          <a:p>
            <a:fld id="{0629DDB7-DAC4-43B5-803A-0C1EC353A00E}" type="slidenum">
              <a:rPr lang="en-US" smtClean="0"/>
              <a:t>16</a:t>
            </a:fld>
            <a:endParaRPr lang="en-US"/>
          </a:p>
        </p:txBody>
      </p:sp>
    </p:spTree>
    <p:extLst>
      <p:ext uri="{BB962C8B-B14F-4D97-AF65-F5344CB8AC3E}">
        <p14:creationId xmlns:p14="http://schemas.microsoft.com/office/powerpoint/2010/main" val="1929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Definition </a:t>
            </a:r>
            <a:r>
              <a:rPr lang="en-US" dirty="0" err="1"/>
              <a:t>Stochastischer</a:t>
            </a:r>
            <a:r>
              <a:rPr lang="en-US" dirty="0"/>
              <a:t> </a:t>
            </a:r>
            <a:r>
              <a:rPr lang="en-US" dirty="0" err="1"/>
              <a:t>Störungen</a:t>
            </a:r>
            <a:r>
              <a:rPr lang="en-US" dirty="0"/>
              <a:t>			</a:t>
            </a:r>
          </a:p>
        </p:txBody>
      </p:sp>
      <p:sp>
        <p:nvSpPr>
          <p:cNvPr id="3" name="Content Placeholder 2"/>
          <p:cNvSpPr>
            <a:spLocks noGrp="1"/>
          </p:cNvSpPr>
          <p:nvPr>
            <p:ph idx="1"/>
          </p:nvPr>
        </p:nvSpPr>
        <p:spPr/>
        <p:txBody>
          <a:bodyPr>
            <a:normAutofit/>
          </a:bodyPr>
          <a:lstStyle/>
          <a:p>
            <a:pPr marL="95250" indent="0">
              <a:buNone/>
            </a:pPr>
            <a:r>
              <a:rPr lang="en-US" b="1" dirty="0" err="1"/>
              <a:t>Kleine</a:t>
            </a:r>
            <a:r>
              <a:rPr lang="en-US" b="1" dirty="0"/>
              <a:t> </a:t>
            </a:r>
            <a:r>
              <a:rPr lang="en-US" b="1" dirty="0" err="1"/>
              <a:t>Störungen</a:t>
            </a:r>
            <a:endParaRPr lang="en-US" b="1" dirty="0"/>
          </a:p>
          <a:p>
            <a:pPr lvl="1"/>
            <a:r>
              <a:rPr lang="en-US" dirty="0" err="1"/>
              <a:t>Operationszeiten</a:t>
            </a:r>
            <a:endParaRPr lang="en-US" dirty="0"/>
          </a:p>
          <a:p>
            <a:pPr lvl="2"/>
            <a:r>
              <a:rPr lang="en-US" dirty="0" err="1"/>
              <a:t>Dauer</a:t>
            </a:r>
            <a:endParaRPr lang="en-US" dirty="0"/>
          </a:p>
          <a:p>
            <a:pPr lvl="2"/>
            <a:r>
              <a:rPr lang="en-US" dirty="0" err="1"/>
              <a:t>Startzeit</a:t>
            </a:r>
            <a:endParaRPr lang="en-US" dirty="0"/>
          </a:p>
          <a:p>
            <a:pPr lvl="1"/>
            <a:r>
              <a:rPr lang="en-US" dirty="0"/>
              <a:t>Due Dates</a:t>
            </a:r>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17</a:t>
            </a:fld>
            <a:endParaRPr lang="en-US"/>
          </a:p>
        </p:txBody>
      </p:sp>
      <p:sp>
        <p:nvSpPr>
          <p:cNvPr id="6" name="Content Placeholder 5"/>
          <p:cNvSpPr>
            <a:spLocks noGrp="1"/>
          </p:cNvSpPr>
          <p:nvPr>
            <p:ph idx="13"/>
          </p:nvPr>
        </p:nvSpPr>
        <p:spPr/>
        <p:txBody>
          <a:bodyPr>
            <a:normAutofit/>
          </a:bodyPr>
          <a:lstStyle/>
          <a:p>
            <a:pPr marL="95250" indent="0">
              <a:buNone/>
            </a:pPr>
            <a:r>
              <a:rPr lang="en-US" b="1" dirty="0" err="1"/>
              <a:t>Große</a:t>
            </a:r>
            <a:r>
              <a:rPr lang="en-US" b="1" dirty="0"/>
              <a:t> </a:t>
            </a:r>
            <a:r>
              <a:rPr lang="en-US" b="1" dirty="0" err="1"/>
              <a:t>Störungen</a:t>
            </a:r>
            <a:endParaRPr lang="en-US" b="1" dirty="0"/>
          </a:p>
          <a:p>
            <a:pPr lvl="1"/>
            <a:r>
              <a:rPr lang="en-US" dirty="0" err="1"/>
              <a:t>Operationszeiten</a:t>
            </a:r>
            <a:endParaRPr lang="en-US" dirty="0"/>
          </a:p>
          <a:p>
            <a:pPr lvl="2"/>
            <a:r>
              <a:rPr lang="en-US" dirty="0" err="1"/>
              <a:t>Dauer</a:t>
            </a:r>
            <a:endParaRPr lang="en-US" dirty="0"/>
          </a:p>
          <a:p>
            <a:pPr lvl="2"/>
            <a:r>
              <a:rPr lang="en-US" dirty="0" err="1"/>
              <a:t>Startzeit</a:t>
            </a:r>
            <a:endParaRPr lang="en-US" dirty="0"/>
          </a:p>
          <a:p>
            <a:pPr lvl="1"/>
            <a:r>
              <a:rPr lang="en-US" dirty="0"/>
              <a:t>Due Dates</a:t>
            </a:r>
            <a:endParaRPr lang="en-US" b="1" dirty="0"/>
          </a:p>
          <a:p>
            <a:pPr lvl="1"/>
            <a:r>
              <a:rPr lang="en-US" dirty="0" err="1"/>
              <a:t>Ausfälle</a:t>
            </a:r>
            <a:endParaRPr lang="en-US" dirty="0"/>
          </a:p>
          <a:p>
            <a:pPr lvl="2"/>
            <a:r>
              <a:rPr lang="en-US" dirty="0" err="1"/>
              <a:t>Maschinen</a:t>
            </a:r>
            <a:endParaRPr lang="en-US" dirty="0"/>
          </a:p>
          <a:p>
            <a:pPr lvl="2"/>
            <a:r>
              <a:rPr lang="en-US" dirty="0" err="1"/>
              <a:t>Aufträgen</a:t>
            </a:r>
            <a:endParaRPr lang="en-US" dirty="0"/>
          </a:p>
          <a:p>
            <a:pPr lvl="1"/>
            <a:r>
              <a:rPr lang="en-US" dirty="0" err="1"/>
              <a:t>Neue</a:t>
            </a:r>
            <a:r>
              <a:rPr lang="en-US" dirty="0"/>
              <a:t> </a:t>
            </a:r>
            <a:r>
              <a:rPr lang="en-US" dirty="0" err="1"/>
              <a:t>Aufträge</a:t>
            </a:r>
            <a:endParaRPr lang="en-US" dirty="0"/>
          </a:p>
          <a:p>
            <a:pPr lvl="1"/>
            <a:r>
              <a:rPr lang="en-US" dirty="0"/>
              <a:t>Maintenance</a:t>
            </a:r>
          </a:p>
          <a:p>
            <a:endParaRPr lang="en-US" dirty="0"/>
          </a:p>
        </p:txBody>
      </p:sp>
    </p:spTree>
    <p:extLst>
      <p:ext uri="{BB962C8B-B14F-4D97-AF65-F5344CB8AC3E}">
        <p14:creationId xmlns:p14="http://schemas.microsoft.com/office/powerpoint/2010/main" val="754456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err="1"/>
              <a:t>Untersuchung</a:t>
            </a:r>
            <a:r>
              <a:rPr lang="en-US" dirty="0"/>
              <a:t> der Immediate Response </a:t>
            </a:r>
            <a:r>
              <a:rPr lang="en-US" dirty="0" err="1"/>
              <a:t>Strategie</a:t>
            </a:r>
            <a:endParaRPr lang="en-US" dirty="0"/>
          </a:p>
        </p:txBody>
      </p:sp>
      <p:sp>
        <p:nvSpPr>
          <p:cNvPr id="8" name="Content Placeholder 7"/>
          <p:cNvSpPr>
            <a:spLocks noGrp="1"/>
          </p:cNvSpPr>
          <p:nvPr>
            <p:ph idx="1"/>
          </p:nvPr>
        </p:nvSpPr>
        <p:spPr>
          <a:xfrm>
            <a:off x="234167" y="1291472"/>
            <a:ext cx="11756010" cy="4885491"/>
          </a:xfrm>
        </p:spPr>
        <p:txBody>
          <a:bodyPr>
            <a:normAutofit fontScale="92500" lnSpcReduction="20000"/>
          </a:bodyPr>
          <a:lstStyle/>
          <a:p>
            <a:r>
              <a:rPr lang="en-US" dirty="0" err="1"/>
              <a:t>Anregung</a:t>
            </a:r>
            <a:r>
              <a:rPr lang="en-US" dirty="0"/>
              <a:t> des Systems </a:t>
            </a:r>
            <a:r>
              <a:rPr lang="en-US" dirty="0" err="1"/>
              <a:t>durch</a:t>
            </a:r>
            <a:r>
              <a:rPr lang="en-US" dirty="0"/>
              <a:t> </a:t>
            </a:r>
            <a:r>
              <a:rPr lang="en-US" dirty="0" err="1"/>
              <a:t>große</a:t>
            </a:r>
            <a:r>
              <a:rPr lang="en-US" dirty="0"/>
              <a:t> </a:t>
            </a:r>
            <a:r>
              <a:rPr lang="en-US" dirty="0" err="1"/>
              <a:t>Störungen</a:t>
            </a:r>
            <a:r>
              <a:rPr lang="en-US" dirty="0"/>
              <a:t> </a:t>
            </a:r>
          </a:p>
          <a:p>
            <a:pPr lvl="1"/>
            <a:r>
              <a:rPr lang="en-US" dirty="0"/>
              <a:t>N </a:t>
            </a:r>
            <a:r>
              <a:rPr lang="en-US" dirty="0" err="1"/>
              <a:t>neue</a:t>
            </a:r>
            <a:r>
              <a:rPr lang="en-US" dirty="0"/>
              <a:t> </a:t>
            </a:r>
            <a:r>
              <a:rPr lang="en-US" dirty="0" err="1"/>
              <a:t>Aufträge</a:t>
            </a:r>
            <a:r>
              <a:rPr lang="en-US" dirty="0"/>
              <a:t> </a:t>
            </a:r>
            <a:r>
              <a:rPr lang="en-US" dirty="0" err="1"/>
              <a:t>mit</a:t>
            </a:r>
            <a:r>
              <a:rPr lang="en-US" dirty="0"/>
              <a:t> </a:t>
            </a:r>
            <a:r>
              <a:rPr lang="en-US" dirty="0" err="1"/>
              <a:t>engen</a:t>
            </a:r>
            <a:r>
              <a:rPr lang="en-US" dirty="0"/>
              <a:t> Due Dates </a:t>
            </a:r>
            <a:r>
              <a:rPr lang="en-US" dirty="0" err="1"/>
              <a:t>zur</a:t>
            </a:r>
            <a:r>
              <a:rPr lang="en-US" dirty="0"/>
              <a:t> </a:t>
            </a:r>
            <a:r>
              <a:rPr lang="en-US" dirty="0" err="1"/>
              <a:t>gleichen</a:t>
            </a:r>
            <a:r>
              <a:rPr lang="en-US" dirty="0"/>
              <a:t> </a:t>
            </a:r>
            <a:r>
              <a:rPr lang="en-US" dirty="0" err="1"/>
              <a:t>Zeit</a:t>
            </a:r>
            <a:r>
              <a:rPr lang="en-US" dirty="0"/>
              <a:t> (N= 1, …, 5)</a:t>
            </a:r>
          </a:p>
          <a:p>
            <a:pPr lvl="1"/>
            <a:r>
              <a:rPr lang="en-US" dirty="0" err="1"/>
              <a:t>Einfluss</a:t>
            </a:r>
            <a:r>
              <a:rPr lang="en-US" dirty="0"/>
              <a:t> auf das System</a:t>
            </a:r>
          </a:p>
          <a:p>
            <a:pPr lvl="2"/>
            <a:r>
              <a:rPr lang="en-US" dirty="0"/>
              <a:t>Tardiness</a:t>
            </a:r>
          </a:p>
          <a:p>
            <a:pPr lvl="2"/>
            <a:r>
              <a:rPr lang="en-US" dirty="0"/>
              <a:t>Nervousness</a:t>
            </a:r>
          </a:p>
          <a:p>
            <a:pPr lvl="1"/>
            <a:r>
              <a:rPr lang="en-US" dirty="0" err="1"/>
              <a:t>Teststruktur</a:t>
            </a:r>
            <a:r>
              <a:rPr lang="en-US" dirty="0"/>
              <a:t>:</a:t>
            </a:r>
          </a:p>
          <a:p>
            <a:pPr lvl="2"/>
            <a:r>
              <a:rPr lang="en-US" dirty="0"/>
              <a:t>Start </a:t>
            </a:r>
            <a:r>
              <a:rPr lang="en-US" dirty="0" err="1"/>
              <a:t>mit</a:t>
            </a:r>
            <a:r>
              <a:rPr lang="en-US" dirty="0"/>
              <a:t> </a:t>
            </a:r>
            <a:r>
              <a:rPr lang="en-US" dirty="0" err="1"/>
              <a:t>einer</a:t>
            </a:r>
            <a:r>
              <a:rPr lang="en-US" dirty="0"/>
              <a:t> </a:t>
            </a:r>
            <a:r>
              <a:rPr lang="en-US" dirty="0" err="1"/>
              <a:t>guten</a:t>
            </a:r>
            <a:r>
              <a:rPr lang="en-US" dirty="0"/>
              <a:t> </a:t>
            </a:r>
            <a:r>
              <a:rPr lang="en-US" dirty="0" err="1"/>
              <a:t>Lösungen</a:t>
            </a:r>
            <a:endParaRPr lang="en-US" dirty="0"/>
          </a:p>
          <a:p>
            <a:pPr lvl="2"/>
            <a:r>
              <a:rPr lang="en-US" dirty="0"/>
              <a:t>Das System </a:t>
            </a:r>
            <a:r>
              <a:rPr lang="en-US" dirty="0" err="1"/>
              <a:t>mit</a:t>
            </a:r>
            <a:r>
              <a:rPr lang="en-US" dirty="0"/>
              <a:t> </a:t>
            </a:r>
            <a:r>
              <a:rPr lang="en-US" dirty="0" err="1"/>
              <a:t>Störungen</a:t>
            </a:r>
            <a:r>
              <a:rPr lang="en-US" dirty="0"/>
              <a:t> </a:t>
            </a:r>
            <a:r>
              <a:rPr lang="en-US" dirty="0" err="1"/>
              <a:t>anregen</a:t>
            </a:r>
            <a:endParaRPr lang="en-US" dirty="0"/>
          </a:p>
          <a:p>
            <a:pPr lvl="1"/>
            <a:r>
              <a:rPr lang="en-US" dirty="0" err="1"/>
              <a:t>Ziel</a:t>
            </a:r>
            <a:endParaRPr lang="en-US" dirty="0"/>
          </a:p>
          <a:p>
            <a:pPr lvl="2"/>
            <a:r>
              <a:rPr lang="en-US" dirty="0" err="1"/>
              <a:t>Systemeigenschaften</a:t>
            </a:r>
            <a:r>
              <a:rPr lang="en-US" dirty="0"/>
              <a:t>: </a:t>
            </a:r>
            <a:r>
              <a:rPr lang="en-US" dirty="0" err="1"/>
              <a:t>Anzahl</a:t>
            </a:r>
            <a:r>
              <a:rPr lang="en-US" dirty="0"/>
              <a:t> </a:t>
            </a:r>
            <a:r>
              <a:rPr lang="en-US" dirty="0" err="1"/>
              <a:t>Störung</a:t>
            </a:r>
            <a:r>
              <a:rPr lang="en-US" dirty="0"/>
              <a:t> &lt;-&gt; </a:t>
            </a:r>
            <a:r>
              <a:rPr lang="en-US" dirty="0" err="1"/>
              <a:t>Einfluss</a:t>
            </a:r>
            <a:r>
              <a:rPr lang="en-US" dirty="0"/>
              <a:t> &lt;-&gt; </a:t>
            </a:r>
            <a:r>
              <a:rPr lang="en-US" dirty="0" err="1"/>
              <a:t>Dauer</a:t>
            </a:r>
            <a:r>
              <a:rPr lang="en-US" dirty="0"/>
              <a:t> der </a:t>
            </a:r>
            <a:r>
              <a:rPr lang="en-US" dirty="0" err="1"/>
              <a:t>Konvergenz</a:t>
            </a:r>
            <a:endParaRPr lang="en-US" dirty="0"/>
          </a:p>
          <a:p>
            <a:pPr lvl="2"/>
            <a:r>
              <a:rPr lang="en-US" dirty="0" err="1"/>
              <a:t>Zusammenhänge</a:t>
            </a:r>
            <a:r>
              <a:rPr lang="en-US" dirty="0"/>
              <a:t>: Tardiness &lt;-&gt; Earliness (Slack) &lt;-&gt; </a:t>
            </a:r>
            <a:r>
              <a:rPr lang="en-US" dirty="0" err="1"/>
              <a:t>Einfluss</a:t>
            </a:r>
            <a:r>
              <a:rPr lang="en-US" dirty="0"/>
              <a:t> der </a:t>
            </a:r>
            <a:r>
              <a:rPr lang="en-US" dirty="0" err="1"/>
              <a:t>Störungen</a:t>
            </a:r>
            <a:endParaRPr lang="en-US" dirty="0"/>
          </a:p>
          <a:p>
            <a:pPr lvl="2"/>
            <a:r>
              <a:rPr lang="en-US" dirty="0" err="1"/>
              <a:t>Lösungsgüte</a:t>
            </a:r>
            <a:endParaRPr lang="en-US" dirty="0"/>
          </a:p>
          <a:p>
            <a:pPr lvl="2"/>
            <a:r>
              <a:rPr lang="en-US" dirty="0" err="1"/>
              <a:t>Konvergenz</a:t>
            </a:r>
            <a:r>
              <a:rPr lang="en-US" dirty="0"/>
              <a:t>	</a:t>
            </a:r>
          </a:p>
          <a:p>
            <a:pPr lvl="2"/>
            <a:r>
              <a:rPr lang="en-US" dirty="0" err="1"/>
              <a:t>Untersuchung</a:t>
            </a:r>
            <a:r>
              <a:rPr lang="en-US" dirty="0"/>
              <a:t> von </a:t>
            </a:r>
            <a:r>
              <a:rPr lang="en-US" dirty="0" err="1"/>
              <a:t>Paramtern</a:t>
            </a:r>
            <a:r>
              <a:rPr lang="en-US" dirty="0"/>
              <a:t>: </a:t>
            </a:r>
          </a:p>
          <a:p>
            <a:pPr lvl="3"/>
            <a:r>
              <a:rPr lang="en-US" dirty="0" err="1"/>
              <a:t>Größe</a:t>
            </a:r>
            <a:r>
              <a:rPr lang="en-US" dirty="0"/>
              <a:t> der Population, </a:t>
            </a:r>
            <a:r>
              <a:rPr lang="en-US" dirty="0" err="1"/>
              <a:t>Rückmeldeintervall</a:t>
            </a:r>
            <a:r>
              <a:rPr lang="en-US" dirty="0"/>
              <a:t>, Earliness, Slack, </a:t>
            </a:r>
            <a:r>
              <a:rPr lang="en-US" dirty="0" err="1"/>
              <a:t>Konvergenz</a:t>
            </a:r>
            <a:r>
              <a:rPr lang="en-US" dirty="0"/>
              <a:t>, Nervousness</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18</a:t>
            </a:fld>
            <a:endParaRPr lang="en-US"/>
          </a:p>
        </p:txBody>
      </p:sp>
    </p:spTree>
    <p:extLst>
      <p:ext uri="{BB962C8B-B14F-4D97-AF65-F5344CB8AC3E}">
        <p14:creationId xmlns:p14="http://schemas.microsoft.com/office/powerpoint/2010/main" val="344664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Design </a:t>
            </a:r>
            <a:r>
              <a:rPr lang="de-DE" dirty="0" err="1"/>
              <a:t>of</a:t>
            </a:r>
            <a:r>
              <a:rPr lang="de-DE" dirty="0"/>
              <a:t> Experiments</a:t>
            </a:r>
            <a:endParaRPr lang="en-US" dirty="0"/>
          </a:p>
        </p:txBody>
      </p:sp>
      <p:sp>
        <p:nvSpPr>
          <p:cNvPr id="3" name="Content Placeholder 2"/>
          <p:cNvSpPr>
            <a:spLocks noGrp="1"/>
          </p:cNvSpPr>
          <p:nvPr>
            <p:ph idx="1"/>
          </p:nvPr>
        </p:nvSpPr>
        <p:spPr/>
        <p:txBody>
          <a:bodyPr/>
          <a:lstStyle/>
          <a:p>
            <a:pPr marL="95250" indent="0">
              <a:buNone/>
            </a:pPr>
            <a:r>
              <a:rPr lang="de-DE" dirty="0"/>
              <a:t>			Einflussgrößen		Systemgrößen 	        </a:t>
            </a:r>
            <a:r>
              <a:rPr lang="de-DE" dirty="0" err="1"/>
              <a:t>Objectives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19</a:t>
            </a:fld>
            <a:endParaRPr lang="en-US"/>
          </a:p>
        </p:txBody>
      </p:sp>
      <p:sp>
        <p:nvSpPr>
          <p:cNvPr id="8" name="Rectangle 7"/>
          <p:cNvSpPr/>
          <p:nvPr/>
        </p:nvSpPr>
        <p:spPr>
          <a:xfrm>
            <a:off x="3104501" y="1870575"/>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Störungen</a:t>
            </a:r>
            <a:endParaRPr lang="de-DE" dirty="0"/>
          </a:p>
        </p:txBody>
      </p:sp>
      <p:sp>
        <p:nvSpPr>
          <p:cNvPr id="9" name="Rectangle 8"/>
          <p:cNvSpPr/>
          <p:nvPr/>
        </p:nvSpPr>
        <p:spPr>
          <a:xfrm>
            <a:off x="3104501" y="2687153"/>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Populationsgröße</a:t>
            </a:r>
            <a:endParaRPr lang="de-DE" dirty="0"/>
          </a:p>
        </p:txBody>
      </p:sp>
      <p:sp>
        <p:nvSpPr>
          <p:cNvPr id="10" name="Rectangle 9"/>
          <p:cNvSpPr/>
          <p:nvPr/>
        </p:nvSpPr>
        <p:spPr>
          <a:xfrm>
            <a:off x="3104501" y="3527794"/>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Initiall</a:t>
            </a:r>
            <a:r>
              <a:rPr lang="de-DE" b="1" dirty="0" err="1"/>
              <a:t>ösung</a:t>
            </a:r>
            <a:endParaRPr lang="de-DE" dirty="0"/>
          </a:p>
        </p:txBody>
      </p:sp>
      <p:sp>
        <p:nvSpPr>
          <p:cNvPr id="11" name="Rectangle 10"/>
          <p:cNvSpPr/>
          <p:nvPr/>
        </p:nvSpPr>
        <p:spPr>
          <a:xfrm>
            <a:off x="3104501" y="4378754"/>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de-DE" b="1" dirty="0"/>
              <a:t>Updateintervalls</a:t>
            </a:r>
            <a:endParaRPr lang="de-DE" dirty="0"/>
          </a:p>
        </p:txBody>
      </p:sp>
      <p:sp>
        <p:nvSpPr>
          <p:cNvPr id="16" name="Rectangle 15"/>
          <p:cNvSpPr/>
          <p:nvPr/>
        </p:nvSpPr>
        <p:spPr>
          <a:xfrm>
            <a:off x="6744529" y="2687153"/>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Performanz</a:t>
            </a:r>
            <a:endParaRPr lang="de-DE" dirty="0"/>
          </a:p>
        </p:txBody>
      </p:sp>
      <p:sp>
        <p:nvSpPr>
          <p:cNvPr id="17" name="Rectangle 16"/>
          <p:cNvSpPr/>
          <p:nvPr/>
        </p:nvSpPr>
        <p:spPr>
          <a:xfrm>
            <a:off x="6744529" y="3503731"/>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endParaRPr lang="de-DE" dirty="0"/>
          </a:p>
          <a:p>
            <a:pPr algn="ctr"/>
            <a:r>
              <a:rPr lang="en-US" b="1" dirty="0" err="1"/>
              <a:t>Konvergenz</a:t>
            </a:r>
            <a:endParaRPr lang="en-US" b="1" dirty="0"/>
          </a:p>
          <a:p>
            <a:endParaRPr lang="de-DE" dirty="0"/>
          </a:p>
        </p:txBody>
      </p:sp>
      <p:sp>
        <p:nvSpPr>
          <p:cNvPr id="18" name="Rectangle 17"/>
          <p:cNvSpPr/>
          <p:nvPr/>
        </p:nvSpPr>
        <p:spPr>
          <a:xfrm>
            <a:off x="6744529" y="4344371"/>
            <a:ext cx="2020860" cy="50756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de-DE" b="1" dirty="0"/>
              <a:t>Widerstand</a:t>
            </a:r>
          </a:p>
        </p:txBody>
      </p:sp>
      <p:sp>
        <p:nvSpPr>
          <p:cNvPr id="25" name="Rectangle 24"/>
          <p:cNvSpPr/>
          <p:nvPr/>
        </p:nvSpPr>
        <p:spPr>
          <a:xfrm>
            <a:off x="6739914" y="1870575"/>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b="1" dirty="0"/>
              <a:t>Impact</a:t>
            </a:r>
            <a:endParaRPr lang="de-DE" dirty="0"/>
          </a:p>
        </p:txBody>
      </p:sp>
      <p:sp>
        <p:nvSpPr>
          <p:cNvPr id="26" name="Rectangle 25"/>
          <p:cNvSpPr/>
          <p:nvPr/>
        </p:nvSpPr>
        <p:spPr>
          <a:xfrm>
            <a:off x="9953727" y="3378985"/>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b="1" dirty="0"/>
              <a:t>Tardiness</a:t>
            </a:r>
            <a:endParaRPr lang="de-DE" dirty="0"/>
          </a:p>
        </p:txBody>
      </p:sp>
      <p:sp>
        <p:nvSpPr>
          <p:cNvPr id="27" name="Rectangle 26"/>
          <p:cNvSpPr/>
          <p:nvPr/>
        </p:nvSpPr>
        <p:spPr>
          <a:xfrm>
            <a:off x="9953727" y="2593798"/>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b="1" dirty="0"/>
              <a:t>Nervousness</a:t>
            </a:r>
            <a:endParaRPr lang="de-DE" dirty="0"/>
          </a:p>
        </p:txBody>
      </p:sp>
      <p:sp>
        <p:nvSpPr>
          <p:cNvPr id="30" name="Rectangle 29"/>
          <p:cNvSpPr/>
          <p:nvPr/>
        </p:nvSpPr>
        <p:spPr>
          <a:xfrm>
            <a:off x="268581" y="3002813"/>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de-DE" b="1" dirty="0" err="1"/>
              <a:t>Earliness</a:t>
            </a:r>
            <a:endParaRPr lang="de-DE" dirty="0"/>
          </a:p>
        </p:txBody>
      </p:sp>
      <p:sp>
        <p:nvSpPr>
          <p:cNvPr id="31" name="Rectangle 30"/>
          <p:cNvSpPr/>
          <p:nvPr/>
        </p:nvSpPr>
        <p:spPr>
          <a:xfrm>
            <a:off x="272232" y="3589209"/>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de-DE" b="1" dirty="0"/>
              <a:t>Tardiness</a:t>
            </a:r>
            <a:endParaRPr lang="de-DE" dirty="0"/>
          </a:p>
        </p:txBody>
      </p:sp>
      <p:sp>
        <p:nvSpPr>
          <p:cNvPr id="32" name="Rectangle 31"/>
          <p:cNvSpPr/>
          <p:nvPr/>
        </p:nvSpPr>
        <p:spPr>
          <a:xfrm>
            <a:off x="272232" y="4166895"/>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de-DE" b="1" dirty="0" err="1"/>
              <a:t>Slack</a:t>
            </a:r>
            <a:endParaRPr lang="de-DE" dirty="0"/>
          </a:p>
        </p:txBody>
      </p:sp>
      <p:cxnSp>
        <p:nvCxnSpPr>
          <p:cNvPr id="34" name="Straight Arrow Connector 33"/>
          <p:cNvCxnSpPr>
            <a:stCxn id="30" idx="3"/>
            <a:endCxn id="10" idx="1"/>
          </p:cNvCxnSpPr>
          <p:nvPr/>
        </p:nvCxnSpPr>
        <p:spPr>
          <a:xfrm>
            <a:off x="2289441" y="3239404"/>
            <a:ext cx="815060" cy="524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1" idx="3"/>
            <a:endCxn id="10" idx="1"/>
          </p:cNvCxnSpPr>
          <p:nvPr/>
        </p:nvCxnSpPr>
        <p:spPr>
          <a:xfrm flipV="1">
            <a:off x="2293092" y="3764385"/>
            <a:ext cx="811409" cy="61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2" idx="3"/>
            <a:endCxn id="10" idx="1"/>
          </p:cNvCxnSpPr>
          <p:nvPr/>
        </p:nvCxnSpPr>
        <p:spPr>
          <a:xfrm flipV="1">
            <a:off x="2293092" y="3764385"/>
            <a:ext cx="811409" cy="6391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ight Arrow 49"/>
          <p:cNvSpPr/>
          <p:nvPr/>
        </p:nvSpPr>
        <p:spPr>
          <a:xfrm>
            <a:off x="5597481" y="1879447"/>
            <a:ext cx="634480" cy="29724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50"/>
          <p:cNvSpPr/>
          <p:nvPr/>
        </p:nvSpPr>
        <p:spPr>
          <a:xfrm>
            <a:off x="268581" y="1216414"/>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de-DE" b="1" dirty="0"/>
              <a:t>Anzahl</a:t>
            </a:r>
            <a:endParaRPr lang="de-DE" dirty="0"/>
          </a:p>
        </p:txBody>
      </p:sp>
      <p:sp>
        <p:nvSpPr>
          <p:cNvPr id="52" name="Rectangle 51"/>
          <p:cNvSpPr/>
          <p:nvPr/>
        </p:nvSpPr>
        <p:spPr>
          <a:xfrm>
            <a:off x="276365" y="1790791"/>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de-DE" b="1" dirty="0"/>
              <a:t>Art</a:t>
            </a:r>
            <a:endParaRPr lang="de-DE" dirty="0"/>
          </a:p>
        </p:txBody>
      </p:sp>
      <p:sp>
        <p:nvSpPr>
          <p:cNvPr id="53" name="Rectangle 52"/>
          <p:cNvSpPr/>
          <p:nvPr/>
        </p:nvSpPr>
        <p:spPr>
          <a:xfrm>
            <a:off x="268581" y="2357207"/>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de-DE" b="1" dirty="0"/>
              <a:t>Zeitpunkt</a:t>
            </a:r>
            <a:endParaRPr lang="de-DE" dirty="0"/>
          </a:p>
        </p:txBody>
      </p:sp>
      <p:cxnSp>
        <p:nvCxnSpPr>
          <p:cNvPr id="54" name="Straight Arrow Connector 53"/>
          <p:cNvCxnSpPr>
            <a:endCxn id="8" idx="1"/>
          </p:cNvCxnSpPr>
          <p:nvPr/>
        </p:nvCxnSpPr>
        <p:spPr>
          <a:xfrm>
            <a:off x="2304172" y="1430312"/>
            <a:ext cx="800329" cy="6768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endCxn id="8" idx="1"/>
          </p:cNvCxnSpPr>
          <p:nvPr/>
        </p:nvCxnSpPr>
        <p:spPr>
          <a:xfrm>
            <a:off x="2304172" y="2043001"/>
            <a:ext cx="800329" cy="641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8" idx="1"/>
          </p:cNvCxnSpPr>
          <p:nvPr/>
        </p:nvCxnSpPr>
        <p:spPr>
          <a:xfrm flipV="1">
            <a:off x="2296806" y="2107166"/>
            <a:ext cx="807695" cy="454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Right Arrow 59"/>
          <p:cNvSpPr/>
          <p:nvPr/>
        </p:nvSpPr>
        <p:spPr>
          <a:xfrm>
            <a:off x="9042318" y="1793643"/>
            <a:ext cx="634480" cy="297248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Rectangle 60"/>
          <p:cNvSpPr/>
          <p:nvPr/>
        </p:nvSpPr>
        <p:spPr>
          <a:xfrm>
            <a:off x="6739914" y="5140754"/>
            <a:ext cx="2020860" cy="473182"/>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de-DE" b="1" dirty="0"/>
              <a:t>Claire-</a:t>
            </a:r>
            <a:r>
              <a:rPr lang="de-DE" b="1" dirty="0" err="1"/>
              <a:t>Voyant</a:t>
            </a:r>
            <a:endParaRPr lang="de-DE" dirty="0"/>
          </a:p>
        </p:txBody>
      </p:sp>
    </p:spTree>
    <p:extLst>
      <p:ext uri="{BB962C8B-B14F-4D97-AF65-F5344CB8AC3E}">
        <p14:creationId xmlns:p14="http://schemas.microsoft.com/office/powerpoint/2010/main" val="60034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b="1" dirty="0"/>
              <a:t>Introduction to scheduling</a:t>
            </a:r>
          </a:p>
          <a:p>
            <a:r>
              <a:rPr lang="en-US" b="1" dirty="0"/>
              <a:t>Simulation-optimization</a:t>
            </a:r>
          </a:p>
          <a:p>
            <a:r>
              <a:rPr lang="en-US" b="1" dirty="0"/>
              <a:t>A new approach to EA-based reactive real-time scheduling</a:t>
            </a:r>
          </a:p>
          <a:p>
            <a:r>
              <a:rPr lang="en-US" b="1" dirty="0"/>
              <a:t>Case study</a:t>
            </a:r>
          </a:p>
          <a:p>
            <a:r>
              <a:rPr lang="en-US" b="1" dirty="0"/>
              <a:t>Results</a:t>
            </a:r>
          </a:p>
          <a:p>
            <a:r>
              <a:rPr lang="en-US" b="1" dirty="0"/>
              <a:t>Conclusions &amp; outlook</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2</a:t>
            </a:fld>
            <a:endParaRPr lang="en-US"/>
          </a:p>
        </p:txBody>
      </p:sp>
    </p:spTree>
    <p:extLst>
      <p:ext uri="{BB962C8B-B14F-4D97-AF65-F5344CB8AC3E}">
        <p14:creationId xmlns:p14="http://schemas.microsoft.com/office/powerpoint/2010/main" val="1489569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err="1"/>
              <a:t>Untersuchungen</a:t>
            </a:r>
            <a:r>
              <a:rPr lang="en-US" dirty="0"/>
              <a:t>	</a:t>
            </a:r>
          </a:p>
        </p:txBody>
      </p:sp>
      <p:sp>
        <p:nvSpPr>
          <p:cNvPr id="10" name="Content Placeholder 9"/>
          <p:cNvSpPr>
            <a:spLocks noGrp="1"/>
          </p:cNvSpPr>
          <p:nvPr>
            <p:ph idx="1"/>
          </p:nvPr>
        </p:nvSpPr>
        <p:spPr/>
        <p:txBody>
          <a:bodyPr>
            <a:normAutofit fontScale="77500" lnSpcReduction="20000"/>
          </a:bodyPr>
          <a:lstStyle/>
          <a:p>
            <a:r>
              <a:rPr lang="en-US" dirty="0" err="1"/>
              <a:t>Einfluss</a:t>
            </a:r>
            <a:r>
              <a:rPr lang="en-US" dirty="0"/>
              <a:t> der </a:t>
            </a:r>
            <a:r>
              <a:rPr lang="en-US" b="1" dirty="0" err="1"/>
              <a:t>Störungen</a:t>
            </a:r>
            <a:r>
              <a:rPr lang="en-US" dirty="0"/>
              <a:t> auf die </a:t>
            </a:r>
            <a:r>
              <a:rPr lang="en-US" b="1" dirty="0" err="1"/>
              <a:t>Performanz</a:t>
            </a:r>
            <a:r>
              <a:rPr lang="en-US" b="1" dirty="0"/>
              <a:t> </a:t>
            </a:r>
            <a:r>
              <a:rPr lang="en-US" dirty="0"/>
              <a:t>und </a:t>
            </a:r>
            <a:r>
              <a:rPr lang="en-US" b="1" dirty="0" err="1"/>
              <a:t>Kovergenz</a:t>
            </a:r>
            <a:endParaRPr lang="en-US" b="1" dirty="0"/>
          </a:p>
          <a:p>
            <a:pPr lvl="1"/>
            <a:r>
              <a:rPr lang="de-DE" dirty="0"/>
              <a:t>Quantifizierung der Störungen?</a:t>
            </a:r>
          </a:p>
          <a:p>
            <a:pPr lvl="1"/>
            <a:r>
              <a:rPr lang="de-DE" dirty="0"/>
              <a:t>(Bei Delays wichtig: Ab wann ist eine Immediate Response notwendig?)</a:t>
            </a:r>
            <a:endParaRPr lang="en-US" dirty="0"/>
          </a:p>
          <a:p>
            <a:r>
              <a:rPr lang="en-US" dirty="0" err="1"/>
              <a:t>Einfluss</a:t>
            </a:r>
            <a:r>
              <a:rPr lang="en-US" dirty="0"/>
              <a:t> der </a:t>
            </a:r>
            <a:r>
              <a:rPr lang="en-US" b="1" dirty="0" err="1"/>
              <a:t>Populationsgröße</a:t>
            </a:r>
            <a:r>
              <a:rPr lang="en-US" b="1" dirty="0"/>
              <a:t> </a:t>
            </a:r>
            <a:r>
              <a:rPr lang="en-US" dirty="0"/>
              <a:t>auf die </a:t>
            </a:r>
            <a:r>
              <a:rPr lang="en-US" b="1" dirty="0" err="1"/>
              <a:t>Widerstandsfähigkeit</a:t>
            </a:r>
            <a:r>
              <a:rPr lang="en-US" b="1" dirty="0"/>
              <a:t> </a:t>
            </a:r>
            <a:r>
              <a:rPr lang="en-US" dirty="0"/>
              <a:t>und </a:t>
            </a:r>
            <a:r>
              <a:rPr lang="en-US" b="1" dirty="0" err="1"/>
              <a:t>Kovergenz</a:t>
            </a:r>
            <a:endParaRPr lang="en-US" b="1" dirty="0"/>
          </a:p>
          <a:p>
            <a:r>
              <a:rPr lang="en-US" dirty="0" err="1"/>
              <a:t>Einfluss</a:t>
            </a:r>
            <a:r>
              <a:rPr lang="en-US" dirty="0"/>
              <a:t> der </a:t>
            </a:r>
            <a:r>
              <a:rPr lang="en-US" b="1" dirty="0" err="1"/>
              <a:t>Initiall</a:t>
            </a:r>
            <a:r>
              <a:rPr lang="de-DE" b="1" dirty="0" err="1"/>
              <a:t>ösung</a:t>
            </a:r>
            <a:r>
              <a:rPr lang="en-US" b="1" dirty="0"/>
              <a:t> </a:t>
            </a:r>
            <a:r>
              <a:rPr lang="en-US" dirty="0"/>
              <a:t>auf die </a:t>
            </a:r>
            <a:r>
              <a:rPr lang="en-US" b="1" dirty="0" err="1"/>
              <a:t>Widerstandsfähigkeit</a:t>
            </a:r>
            <a:r>
              <a:rPr lang="en-US" b="1" dirty="0"/>
              <a:t> </a:t>
            </a:r>
            <a:r>
              <a:rPr lang="en-US" dirty="0"/>
              <a:t>und </a:t>
            </a:r>
            <a:r>
              <a:rPr lang="en-US" b="1" dirty="0" err="1"/>
              <a:t>Kovergenz</a:t>
            </a:r>
            <a:endParaRPr lang="en-US" b="1" dirty="0"/>
          </a:p>
          <a:p>
            <a:pPr lvl="1"/>
            <a:r>
              <a:rPr lang="de-DE" dirty="0" err="1"/>
              <a:t>Earliness</a:t>
            </a:r>
            <a:r>
              <a:rPr lang="de-DE" dirty="0"/>
              <a:t>, </a:t>
            </a:r>
            <a:r>
              <a:rPr lang="de-DE" dirty="0" err="1"/>
              <a:t>Slack</a:t>
            </a:r>
            <a:endParaRPr lang="de-DE" dirty="0"/>
          </a:p>
          <a:p>
            <a:r>
              <a:rPr lang="de-DE" dirty="0"/>
              <a:t>Entwicklung der </a:t>
            </a:r>
            <a:r>
              <a:rPr lang="de-DE" b="1" dirty="0" err="1"/>
              <a:t>Nervousness</a:t>
            </a:r>
            <a:r>
              <a:rPr lang="de-DE" dirty="0"/>
              <a:t> und </a:t>
            </a:r>
            <a:r>
              <a:rPr lang="de-DE" b="1" dirty="0"/>
              <a:t>Tardiness</a:t>
            </a:r>
            <a:r>
              <a:rPr lang="de-DE" dirty="0"/>
              <a:t> (</a:t>
            </a:r>
            <a:r>
              <a:rPr lang="de-DE" dirty="0" err="1"/>
              <a:t>Multiobjective</a:t>
            </a:r>
            <a:r>
              <a:rPr lang="de-DE" dirty="0"/>
              <a:t> Ansatz)</a:t>
            </a:r>
          </a:p>
          <a:p>
            <a:pPr lvl="1"/>
            <a:r>
              <a:rPr lang="de-DE" dirty="0"/>
              <a:t>Abweichungen der Lösungen durch Vergleich der Reihenfolgen der Operationen</a:t>
            </a:r>
          </a:p>
          <a:p>
            <a:pPr lvl="1"/>
            <a:r>
              <a:rPr lang="de-DE" dirty="0"/>
              <a:t>z.B.: M1: [P1,P2,P3,P4] M2:[P1,P2,P3_Rush, P3, P4] </a:t>
            </a:r>
          </a:p>
          <a:p>
            <a:pPr lvl="2"/>
            <a:r>
              <a:rPr lang="de-DE" dirty="0"/>
              <a:t>Jede Abweichung erhöht die Tardiness</a:t>
            </a:r>
          </a:p>
          <a:p>
            <a:pPr lvl="2"/>
            <a:r>
              <a:rPr lang="de-DE" dirty="0"/>
              <a:t>Aufsummieren der Abweichungen</a:t>
            </a:r>
          </a:p>
          <a:p>
            <a:pPr lvl="2"/>
            <a:r>
              <a:rPr lang="de-DE" dirty="0"/>
              <a:t>Parallel zur Tardiness Plotten</a:t>
            </a:r>
          </a:p>
          <a:p>
            <a:r>
              <a:rPr lang="de-DE" dirty="0"/>
              <a:t>Einfluss der </a:t>
            </a:r>
            <a:r>
              <a:rPr lang="de-DE" b="1" dirty="0" err="1"/>
              <a:t>Earliness</a:t>
            </a:r>
            <a:r>
              <a:rPr lang="de-DE" dirty="0"/>
              <a:t> </a:t>
            </a:r>
            <a:r>
              <a:rPr lang="en-US" dirty="0"/>
              <a:t>auf die </a:t>
            </a:r>
            <a:r>
              <a:rPr lang="en-US" b="1" dirty="0" err="1"/>
              <a:t>Widerstandsfähigkeit</a:t>
            </a:r>
            <a:r>
              <a:rPr lang="en-US" b="1" dirty="0"/>
              <a:t> </a:t>
            </a:r>
            <a:r>
              <a:rPr lang="en-US" dirty="0"/>
              <a:t>und </a:t>
            </a:r>
            <a:r>
              <a:rPr lang="en-US" b="1" dirty="0" err="1"/>
              <a:t>Kovergenz</a:t>
            </a:r>
            <a:endParaRPr lang="en-US" b="1" dirty="0"/>
          </a:p>
          <a:p>
            <a:pPr lvl="1"/>
            <a:r>
              <a:rPr lang="de-DE" dirty="0" err="1"/>
              <a:t>Absorbtionsfähigkeit</a:t>
            </a:r>
            <a:r>
              <a:rPr lang="de-DE" dirty="0"/>
              <a:t> des Systems</a:t>
            </a:r>
          </a:p>
          <a:p>
            <a:pPr lvl="1"/>
            <a:r>
              <a:rPr lang="de-DE" dirty="0" err="1"/>
              <a:t>Wieviele</a:t>
            </a:r>
            <a:r>
              <a:rPr lang="de-DE" dirty="0"/>
              <a:t> Störungen verkraftet das System?</a:t>
            </a:r>
          </a:p>
          <a:p>
            <a:r>
              <a:rPr lang="de-DE" dirty="0"/>
              <a:t>Einfluss des </a:t>
            </a:r>
            <a:r>
              <a:rPr lang="de-DE" b="1" dirty="0"/>
              <a:t>Updateintervalls</a:t>
            </a:r>
            <a:r>
              <a:rPr lang="de-DE" dirty="0"/>
              <a:t> </a:t>
            </a:r>
            <a:r>
              <a:rPr lang="en-US" dirty="0"/>
              <a:t>auf die </a:t>
            </a:r>
            <a:r>
              <a:rPr lang="en-US" b="1" dirty="0" err="1"/>
              <a:t>Lösungsgüte</a:t>
            </a:r>
            <a:r>
              <a:rPr lang="en-US" b="1" dirty="0"/>
              <a:t> </a:t>
            </a:r>
            <a:r>
              <a:rPr lang="en-US" dirty="0"/>
              <a:t>und </a:t>
            </a:r>
            <a:r>
              <a:rPr lang="en-US" b="1" dirty="0" err="1"/>
              <a:t>Konvergenz</a:t>
            </a:r>
            <a:endParaRPr lang="en-US" b="1" dirty="0"/>
          </a:p>
          <a:p>
            <a:endParaRPr lang="en-US" dirty="0"/>
          </a:p>
          <a:p>
            <a:endParaRPr lang="en-US" b="1" dirty="0"/>
          </a:p>
          <a:p>
            <a:endParaRPr lang="en-US" dirty="0"/>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0629DDB7-DAC4-43B5-803A-0C1EC353A00E}" type="slidenum">
              <a:rPr lang="en-US" smtClean="0"/>
              <a:t>20</a:t>
            </a:fld>
            <a:endParaRPr lang="en-US"/>
          </a:p>
        </p:txBody>
      </p:sp>
    </p:spTree>
    <p:extLst>
      <p:ext uri="{BB962C8B-B14F-4D97-AF65-F5344CB8AC3E}">
        <p14:creationId xmlns:p14="http://schemas.microsoft.com/office/powerpoint/2010/main" val="729587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a:t>
            </a:r>
            <a:r>
              <a:rPr lang="en-US" dirty="0" err="1"/>
              <a:t>mit</a:t>
            </a:r>
            <a:r>
              <a:rPr lang="en-US" dirty="0"/>
              <a:t> </a:t>
            </a:r>
            <a:r>
              <a:rPr lang="en-US" dirty="0" err="1"/>
              <a:t>Initiallösung</a:t>
            </a:r>
            <a:r>
              <a:rPr lang="en-US" dirty="0"/>
              <a:t>: </a:t>
            </a:r>
          </a:p>
        </p:txBody>
      </p:sp>
      <p:sp>
        <p:nvSpPr>
          <p:cNvPr id="9" name="Text Placeholder 8"/>
          <p:cNvSpPr>
            <a:spLocks noGrp="1"/>
          </p:cNvSpPr>
          <p:nvPr>
            <p:ph type="body" idx="1"/>
          </p:nvPr>
        </p:nvSpPr>
        <p:spPr/>
        <p:txBody>
          <a:bodyPr/>
          <a:lstStyle/>
          <a:p>
            <a:pPr algn="ctr"/>
            <a:r>
              <a:rPr lang="en-US" dirty="0"/>
              <a:t>2 Rush Order</a:t>
            </a:r>
          </a:p>
        </p:txBody>
      </p:sp>
      <p:sp>
        <p:nvSpPr>
          <p:cNvPr id="11" name="Text Placeholder 10"/>
          <p:cNvSpPr>
            <a:spLocks noGrp="1"/>
          </p:cNvSpPr>
          <p:nvPr>
            <p:ph type="body" sz="quarter" idx="3"/>
          </p:nvPr>
        </p:nvSpPr>
        <p:spPr/>
        <p:txBody>
          <a:bodyPr/>
          <a:lstStyle/>
          <a:p>
            <a:pPr algn="ctr"/>
            <a:r>
              <a:rPr lang="en-US" dirty="0"/>
              <a:t>4 Rush Order</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21</a:t>
            </a:fld>
            <a:endParaRPr lang="en-US"/>
          </a:p>
        </p:txBody>
      </p:sp>
      <p:pic>
        <p:nvPicPr>
          <p:cNvPr id="17" name="Content Placeholder 1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07402" y="2505075"/>
            <a:ext cx="4912784" cy="3684588"/>
          </a:xfrm>
        </p:spPr>
      </p:pic>
      <p:pic>
        <p:nvPicPr>
          <p:cNvPr id="21" name="Content Placeholder 20"/>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62289" y="2505075"/>
            <a:ext cx="4912784" cy="3684588"/>
          </a:xfr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810" y="0"/>
            <a:ext cx="2934818" cy="2201114"/>
          </a:xfrm>
          <a:prstGeom prst="rect">
            <a:avLst/>
          </a:prstGeom>
        </p:spPr>
      </p:pic>
    </p:spTree>
    <p:extLst>
      <p:ext uri="{BB962C8B-B14F-4D97-AF65-F5344CB8AC3E}">
        <p14:creationId xmlns:p14="http://schemas.microsoft.com/office/powerpoint/2010/main" val="186487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PaperCept</a:t>
            </a:r>
            <a:r>
              <a:rPr lang="en-US" dirty="0"/>
              <a:t> Conference Management System</a:t>
            </a:r>
          </a:p>
        </p:txBody>
      </p:sp>
      <p:sp>
        <p:nvSpPr>
          <p:cNvPr id="3" name="Content Placeholder 2"/>
          <p:cNvSpPr>
            <a:spLocks noGrp="1"/>
          </p:cNvSpPr>
          <p:nvPr>
            <p:ph idx="1"/>
          </p:nvPr>
        </p:nvSpPr>
        <p:spPr/>
        <p:txBody>
          <a:bodyPr>
            <a:normAutofit fontScale="77500" lnSpcReduction="20000"/>
          </a:bodyPr>
          <a:lstStyle/>
          <a:p>
            <a:pPr marL="95250" indent="0">
              <a:buNone/>
            </a:pPr>
            <a:r>
              <a:rPr lang="en-US" dirty="0"/>
              <a:t>I hope you're doing well. We are excited to announce that submissions are now open for two special issues dedicated to </a:t>
            </a:r>
            <a:r>
              <a:rPr lang="en-US" dirty="0" err="1"/>
              <a:t>CoDIT</a:t>
            </a:r>
            <a:r>
              <a:rPr lang="en-US" dirty="0"/>
              <a:t> 2024. Through this email, we strongly encourage you, as an </a:t>
            </a:r>
            <a:r>
              <a:rPr lang="en-US" b="1" dirty="0"/>
              <a:t>author of a selected paper </a:t>
            </a:r>
            <a:r>
              <a:rPr lang="en-US" dirty="0"/>
              <a:t>presented at the IEEE/IFAC </a:t>
            </a:r>
            <a:r>
              <a:rPr lang="en-US" dirty="0" err="1"/>
              <a:t>CoDIT</a:t>
            </a:r>
            <a:r>
              <a:rPr lang="en-US" dirty="0"/>
              <a:t> 2024 (https://codit2024.com/),to submit </a:t>
            </a:r>
            <a:r>
              <a:rPr lang="en-US" b="1" dirty="0"/>
              <a:t>an extended version of your work</a:t>
            </a:r>
            <a:r>
              <a:rPr lang="en-US" dirty="0"/>
              <a:t>.</a:t>
            </a:r>
          </a:p>
          <a:p>
            <a:pPr marL="95250" indent="0">
              <a:buNone/>
            </a:pPr>
            <a:endParaRPr lang="en-US" dirty="0"/>
          </a:p>
          <a:p>
            <a:pPr marL="95250" indent="0">
              <a:buNone/>
            </a:pPr>
            <a:r>
              <a:rPr lang="en-US" dirty="0"/>
              <a:t>The CFP for the two special issues are available here:</a:t>
            </a:r>
          </a:p>
          <a:p>
            <a:pPr marL="95250" indent="0">
              <a:buNone/>
            </a:pPr>
            <a:endParaRPr lang="en-US" dirty="0"/>
          </a:p>
          <a:p>
            <a:pPr marL="95250" indent="0">
              <a:buNone/>
            </a:pPr>
            <a:r>
              <a:rPr lang="en-US" b="1" dirty="0"/>
              <a:t>Optimization and Engineering Journal (Impact Factor:2.0) (Deadline 15. Nov)</a:t>
            </a:r>
          </a:p>
          <a:p>
            <a:pPr marL="95250" indent="0">
              <a:buNone/>
            </a:pPr>
            <a:r>
              <a:rPr lang="en-US" dirty="0">
                <a:hlinkClick r:id="rId2"/>
              </a:rPr>
              <a:t>https://link.springer.com/collections/fbjebdiaje</a:t>
            </a:r>
            <a:endParaRPr lang="en-US" dirty="0"/>
          </a:p>
          <a:p>
            <a:pPr marL="95250" indent="0">
              <a:buNone/>
            </a:pPr>
            <a:endParaRPr lang="en-US" dirty="0"/>
          </a:p>
          <a:p>
            <a:pPr marL="95250" indent="0">
              <a:buNone/>
            </a:pPr>
            <a:r>
              <a:rPr lang="en-US" b="1" dirty="0"/>
              <a:t>RAIRO - Operations Research (Impact Factor: 1.8) (Deadline 15. </a:t>
            </a:r>
            <a:r>
              <a:rPr lang="en-US" b="1" dirty="0" err="1"/>
              <a:t>Dez</a:t>
            </a:r>
            <a:r>
              <a:rPr lang="en-US" b="1" dirty="0"/>
              <a:t>)</a:t>
            </a:r>
          </a:p>
          <a:p>
            <a:pPr marL="95250" indent="0">
              <a:buNone/>
            </a:pPr>
            <a:r>
              <a:rPr lang="en-US" dirty="0">
                <a:hlinkClick r:id="rId3"/>
              </a:rPr>
              <a:t>https://www.rairo-ro.org/news/287-call-for-papers-special-issue-on-innovative-approaches-in-decision-and-optimization-theory-and-applications-perspective-codit-2024</a:t>
            </a:r>
            <a:endParaRPr lang="en-US" dirty="0"/>
          </a:p>
          <a:p>
            <a:pPr marL="95250" indent="0">
              <a:buNone/>
            </a:pPr>
            <a:endParaRPr lang="en-US" dirty="0"/>
          </a:p>
          <a:p>
            <a:pPr marL="95250" indent="0">
              <a:buNone/>
            </a:pPr>
            <a:r>
              <a:rPr lang="en-US" dirty="0"/>
              <a:t>Additionally, we will soon share the CFPs for two more special issues.</a:t>
            </a:r>
          </a:p>
          <a:p>
            <a:pPr marL="95250" indent="0">
              <a:buNone/>
            </a:pPr>
            <a:endParaRPr lang="en-US" dirty="0"/>
          </a:p>
          <a:p>
            <a:pPr marL="95250" indent="0">
              <a:buNone/>
            </a:pPr>
            <a:endParaRPr lang="en-US" dirty="0"/>
          </a:p>
          <a:p>
            <a:pPr marL="95250" indent="0">
              <a:buNone/>
            </a:pPr>
            <a:endParaRPr lang="en-US" dirty="0"/>
          </a:p>
          <a:p>
            <a:pPr marL="95250" indent="0">
              <a:buNone/>
            </a:pP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22</a:t>
            </a:fld>
            <a:endParaRPr lang="en-US"/>
          </a:p>
        </p:txBody>
      </p:sp>
    </p:spTree>
    <p:extLst>
      <p:ext uri="{BB962C8B-B14F-4D97-AF65-F5344CB8AC3E}">
        <p14:creationId xmlns:p14="http://schemas.microsoft.com/office/powerpoint/2010/main" val="3458422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Untersuchung des Updateintervalls</a:t>
            </a:r>
            <a:endParaRPr lang="en-US" dirty="0"/>
          </a:p>
        </p:txBody>
      </p:sp>
      <p:sp>
        <p:nvSpPr>
          <p:cNvPr id="3" name="Content Placeholder 2"/>
          <p:cNvSpPr>
            <a:spLocks noGrp="1"/>
          </p:cNvSpPr>
          <p:nvPr>
            <p:ph idx="1"/>
          </p:nvPr>
        </p:nvSpPr>
        <p:spPr/>
        <p:txBody>
          <a:bodyPr/>
          <a:lstStyle/>
          <a:p>
            <a:r>
              <a:rPr lang="de-DE" dirty="0"/>
              <a:t>Änderung der Operationszeiten </a:t>
            </a:r>
          </a:p>
          <a:p>
            <a:pPr lvl="1"/>
            <a:r>
              <a:rPr lang="de-DE" b="1" dirty="0"/>
              <a:t>Annahme</a:t>
            </a:r>
            <a:r>
              <a:rPr lang="de-DE" dirty="0"/>
              <a:t>: </a:t>
            </a:r>
            <a:r>
              <a:rPr lang="de-DE" dirty="0" err="1"/>
              <a:t>Updateinterval</a:t>
            </a:r>
            <a:r>
              <a:rPr lang="de-DE" dirty="0"/>
              <a:t> proportional zur </a:t>
            </a:r>
            <a:r>
              <a:rPr lang="de-DE" dirty="0" err="1"/>
              <a:t>durschnittlichen</a:t>
            </a:r>
            <a:r>
              <a:rPr lang="de-DE" dirty="0"/>
              <a:t> Zeit zwischen Operationen</a:t>
            </a:r>
          </a:p>
          <a:p>
            <a:pPr lvl="1"/>
            <a:r>
              <a:rPr lang="de-DE" dirty="0"/>
              <a:t>Ist die Annahme gerechtfertigt?</a:t>
            </a:r>
          </a:p>
          <a:p>
            <a:r>
              <a:rPr lang="de-DE" dirty="0"/>
              <a:t>Änderung der Modelle </a:t>
            </a:r>
          </a:p>
          <a:p>
            <a:pPr lvl="1"/>
            <a:r>
              <a:rPr lang="de-DE" dirty="0"/>
              <a:t>2X2, 3X3, 4X4 (Maschinen X Stages)</a:t>
            </a:r>
          </a:p>
          <a:p>
            <a:r>
              <a:rPr lang="de-DE" dirty="0"/>
              <a:t>Anzahl der Orders und Störungen</a:t>
            </a:r>
          </a:p>
          <a:p>
            <a:r>
              <a:rPr lang="de-DE" dirty="0"/>
              <a:t>Sind die Ergebnisse der Untersuchungen der Immediate Response Strategie übertragbar?</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23</a:t>
            </a:fld>
            <a:endParaRPr lang="en-US"/>
          </a:p>
        </p:txBody>
      </p:sp>
    </p:spTree>
    <p:extLst>
      <p:ext uri="{BB962C8B-B14F-4D97-AF65-F5344CB8AC3E}">
        <p14:creationId xmlns:p14="http://schemas.microsoft.com/office/powerpoint/2010/main" val="191631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712" y="267285"/>
            <a:ext cx="11756010" cy="989814"/>
          </a:xfrm>
        </p:spPr>
        <p:txBody>
          <a:bodyPr/>
          <a:lstStyle/>
          <a:p>
            <a:r>
              <a:rPr lang="en-US" dirty="0"/>
              <a:t>Conclusions and outlook</a:t>
            </a:r>
          </a:p>
        </p:txBody>
      </p:sp>
      <p:sp>
        <p:nvSpPr>
          <p:cNvPr id="3" name="Content Placeholder 2"/>
          <p:cNvSpPr>
            <a:spLocks noGrp="1"/>
          </p:cNvSpPr>
          <p:nvPr>
            <p:ph idx="1"/>
          </p:nvPr>
        </p:nvSpPr>
        <p:spPr>
          <a:xfrm>
            <a:off x="869808" y="1346199"/>
            <a:ext cx="10866667" cy="4885491"/>
          </a:xfrm>
        </p:spPr>
        <p:txBody>
          <a:bodyPr/>
          <a:lstStyle/>
          <a:p>
            <a:pPr marL="95250" indent="0">
              <a:buNone/>
            </a:pPr>
            <a:r>
              <a:rPr lang="en-US" b="1" dirty="0"/>
              <a:t>A new approach to real-time scheduling is proposed</a:t>
            </a:r>
          </a:p>
          <a:p>
            <a:r>
              <a:rPr lang="en-US" dirty="0"/>
              <a:t>Based on simulation-optimization with detailed simulation models</a:t>
            </a:r>
          </a:p>
          <a:p>
            <a:r>
              <a:rPr lang="en-US" dirty="0"/>
              <a:t>Updates the simulation model and the genotypes of the EA and continuously runs the optimization</a:t>
            </a:r>
          </a:p>
          <a:p>
            <a:r>
              <a:rPr lang="en-US" dirty="0"/>
              <a:t>The performance was demonstrated for a complex pharmaceutical production example</a:t>
            </a:r>
          </a:p>
          <a:p>
            <a:endParaRPr lang="en-US" dirty="0"/>
          </a:p>
          <a:p>
            <a:pPr marL="95250" indent="0">
              <a:buNone/>
            </a:pPr>
            <a:r>
              <a:rPr lang="en-US" b="1" dirty="0"/>
              <a:t>Outlook</a:t>
            </a:r>
          </a:p>
          <a:p>
            <a:r>
              <a:rPr lang="en-US" dirty="0"/>
              <a:t>Rolling-horizon approach</a:t>
            </a:r>
          </a:p>
          <a:p>
            <a:r>
              <a:rPr lang="en-US" dirty="0"/>
              <a:t>Reducing scheduling nervousness</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24</a:t>
            </a:fld>
            <a:endParaRPr lang="en-US"/>
          </a:p>
        </p:txBody>
      </p:sp>
    </p:spTree>
    <p:extLst>
      <p:ext uri="{BB962C8B-B14F-4D97-AF65-F5344CB8AC3E}">
        <p14:creationId xmlns:p14="http://schemas.microsoft.com/office/powerpoint/2010/main" val="3231986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Anforderungen an die Simulation ausarbeiten</a:t>
            </a:r>
            <a:endParaRPr lang="en-US" dirty="0"/>
          </a:p>
        </p:txBody>
      </p:sp>
      <p:sp>
        <p:nvSpPr>
          <p:cNvPr id="3" name="Content Placeholder 2"/>
          <p:cNvSpPr>
            <a:spLocks noGrp="1"/>
          </p:cNvSpPr>
          <p:nvPr>
            <p:ph idx="1"/>
          </p:nvPr>
        </p:nvSpPr>
        <p:spPr/>
        <p:txBody>
          <a:bodyPr/>
          <a:lstStyle/>
          <a:p>
            <a:r>
              <a:rPr lang="de-DE" dirty="0" err="1"/>
              <a:t>Initialisierbar</a:t>
            </a:r>
            <a:endParaRPr lang="de-DE" dirty="0"/>
          </a:p>
          <a:p>
            <a:r>
              <a:rPr lang="de-DE" dirty="0"/>
              <a:t>Parametrisierbar</a:t>
            </a:r>
          </a:p>
          <a:p>
            <a:r>
              <a:rPr lang="de-DE" dirty="0"/>
              <a:t>Dynamische Rezepte</a:t>
            </a:r>
          </a:p>
          <a:p>
            <a:r>
              <a:rPr lang="de-DE" dirty="0"/>
              <a:t>Muss ein neuer </a:t>
            </a:r>
            <a:r>
              <a:rPr lang="de-DE" dirty="0" err="1"/>
              <a:t>Simualtionsansatz</a:t>
            </a:r>
            <a:r>
              <a:rPr lang="de-DE" dirty="0"/>
              <a:t> entwickelt werden?</a:t>
            </a:r>
          </a:p>
          <a:p>
            <a:r>
              <a:rPr lang="de-DE" dirty="0" err="1"/>
              <a:t>Stateful</a:t>
            </a:r>
            <a:r>
              <a:rPr lang="de-DE" dirty="0"/>
              <a:t> </a:t>
            </a:r>
            <a:r>
              <a:rPr lang="de-DE" dirty="0" err="1"/>
              <a:t>Discrete</a:t>
            </a:r>
            <a:r>
              <a:rPr lang="de-DE" dirty="0"/>
              <a:t> Event </a:t>
            </a:r>
            <a:r>
              <a:rPr lang="de-DE" dirty="0" err="1"/>
              <a:t>Simulations</a:t>
            </a:r>
            <a:endParaRPr lang="de-DE"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25</a:t>
            </a:fld>
            <a:endParaRPr lang="en-US"/>
          </a:p>
        </p:txBody>
      </p:sp>
    </p:spTree>
    <p:extLst>
      <p:ext uri="{BB962C8B-B14F-4D97-AF65-F5344CB8AC3E}">
        <p14:creationId xmlns:p14="http://schemas.microsoft.com/office/powerpoint/2010/main" val="4278355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Thank you!</a:t>
            </a: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4294967295"/>
          </p:nvPr>
        </p:nvSpPr>
        <p:spPr>
          <a:xfrm>
            <a:off x="0" y="6327775"/>
            <a:ext cx="465138" cy="365125"/>
          </a:xfrm>
        </p:spPr>
        <p:txBody>
          <a:bodyPr/>
          <a:lstStyle/>
          <a:p>
            <a:fld id="{0629DDB7-DAC4-43B5-803A-0C1EC353A00E}" type="slidenum">
              <a:rPr lang="en-US" smtClean="0"/>
              <a:t>26</a:t>
            </a:fld>
            <a:endParaRPr lang="en-US"/>
          </a:p>
        </p:txBody>
      </p:sp>
    </p:spTree>
    <p:extLst>
      <p:ext uri="{BB962C8B-B14F-4D97-AF65-F5344CB8AC3E}">
        <p14:creationId xmlns:p14="http://schemas.microsoft.com/office/powerpoint/2010/main" val="2157512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Backup</a:t>
            </a:r>
          </a:p>
        </p:txBody>
      </p:sp>
      <p:sp>
        <p:nvSpPr>
          <p:cNvPr id="7" name="Subtitle 6"/>
          <p:cNvSpPr>
            <a:spLocks noGrp="1"/>
          </p:cNvSpPr>
          <p:nvPr>
            <p:ph type="subTitle" idx="1"/>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4294967295"/>
          </p:nvPr>
        </p:nvSpPr>
        <p:spPr>
          <a:xfrm>
            <a:off x="0" y="6327775"/>
            <a:ext cx="465138" cy="365125"/>
          </a:xfrm>
        </p:spPr>
        <p:txBody>
          <a:bodyPr/>
          <a:lstStyle/>
          <a:p>
            <a:fld id="{0629DDB7-DAC4-43B5-803A-0C1EC353A00E}" type="slidenum">
              <a:rPr lang="en-US" smtClean="0"/>
              <a:t>27</a:t>
            </a:fld>
            <a:endParaRPr lang="en-US"/>
          </a:p>
        </p:txBody>
      </p:sp>
    </p:spTree>
    <p:extLst>
      <p:ext uri="{BB962C8B-B14F-4D97-AF65-F5344CB8AC3E}">
        <p14:creationId xmlns:p14="http://schemas.microsoft.com/office/powerpoint/2010/main" val="4109065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of different simulation runs</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46055" y="1741581"/>
            <a:ext cx="5199899" cy="3968504"/>
          </a:xfr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28</a:t>
            </a:fld>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861" y="1866403"/>
            <a:ext cx="3503194" cy="248788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5954" y="1741581"/>
            <a:ext cx="3503194" cy="2490015"/>
          </a:xfrm>
          <a:prstGeom prst="rect">
            <a:avLst/>
          </a:prstGeom>
        </p:spPr>
      </p:pic>
      <p:cxnSp>
        <p:nvCxnSpPr>
          <p:cNvPr id="10" name="Straight Connector 9"/>
          <p:cNvCxnSpPr/>
          <p:nvPr/>
        </p:nvCxnSpPr>
        <p:spPr>
          <a:xfrm flipH="1">
            <a:off x="3546055" y="2496457"/>
            <a:ext cx="510688" cy="61388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a:stCxn id="8" idx="1"/>
          </p:cNvCxnSpPr>
          <p:nvPr/>
        </p:nvCxnSpPr>
        <p:spPr>
          <a:xfrm flipH="1">
            <a:off x="8606971" y="2986589"/>
            <a:ext cx="138983" cy="1361216"/>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9140188" y="1973603"/>
            <a:ext cx="327660" cy="6604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9140188" y="2249299"/>
            <a:ext cx="515620" cy="6720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9262108" y="2113303"/>
            <a:ext cx="119380" cy="66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813288" y="2517163"/>
            <a:ext cx="281940" cy="711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095228" y="2783863"/>
            <a:ext cx="281940" cy="787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8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scheduling</a:t>
            </a:r>
          </a:p>
        </p:txBody>
      </p:sp>
      <p:sp>
        <p:nvSpPr>
          <p:cNvPr id="3" name="Content Placeholder 2"/>
          <p:cNvSpPr>
            <a:spLocks noGrp="1"/>
          </p:cNvSpPr>
          <p:nvPr>
            <p:ph idx="1"/>
          </p:nvPr>
        </p:nvSpPr>
        <p:spPr>
          <a:xfrm>
            <a:off x="236216" y="1044046"/>
            <a:ext cx="11756010" cy="4885491"/>
          </a:xfrm>
        </p:spPr>
        <p:txBody>
          <a:bodyPr>
            <a:normAutofit/>
          </a:bodyPr>
          <a:lstStyle/>
          <a:p>
            <a:pPr marL="95250" indent="0">
              <a:buNone/>
            </a:pPr>
            <a:r>
              <a:rPr lang="en-US" dirty="0"/>
              <a:t>Scheduling is a decision making process</a:t>
            </a:r>
          </a:p>
          <a:p>
            <a:r>
              <a:rPr lang="en-US" dirty="0"/>
              <a:t>It is used in many domains</a:t>
            </a:r>
          </a:p>
          <a:p>
            <a:pPr lvl="1"/>
            <a:r>
              <a:rPr lang="en-US" dirty="0"/>
              <a:t>Production scheduling, airline scheduling, event scheduling</a:t>
            </a:r>
          </a:p>
          <a:p>
            <a:r>
              <a:rPr lang="en-US" dirty="0"/>
              <a:t>It decides on discrete degrees of freedom of the optimization problem, e.g.</a:t>
            </a:r>
          </a:p>
          <a:p>
            <a:pPr lvl="1"/>
            <a:r>
              <a:rPr lang="en-US" dirty="0"/>
              <a:t>Allocation of entities to resources</a:t>
            </a:r>
          </a:p>
          <a:p>
            <a:pPr lvl="1"/>
            <a:r>
              <a:rPr lang="en-US" dirty="0"/>
              <a:t>Splitting and merging of activities</a:t>
            </a:r>
          </a:p>
          <a:p>
            <a:pPr lvl="1"/>
            <a:r>
              <a:rPr lang="en-US" dirty="0"/>
              <a:t>Sequencing and timing of activities </a:t>
            </a:r>
          </a:p>
          <a:p>
            <a:r>
              <a:rPr lang="en-US" dirty="0"/>
              <a:t>Scheduling in the process industry</a:t>
            </a:r>
          </a:p>
          <a:p>
            <a:pPr lvl="1"/>
            <a:r>
              <a:rPr lang="en-US" dirty="0"/>
              <a:t>Batch production</a:t>
            </a:r>
          </a:p>
          <a:p>
            <a:pPr lvl="1"/>
            <a:r>
              <a:rPr lang="en-US" dirty="0"/>
              <a:t>Multiple products</a:t>
            </a:r>
          </a:p>
          <a:p>
            <a:pPr lvl="1"/>
            <a:r>
              <a:rPr lang="en-US" dirty="0"/>
              <a:t>Flexible plants</a:t>
            </a:r>
          </a:p>
          <a:p>
            <a:pPr lvl="1"/>
            <a:endParaRPr lang="en-US" dirty="0"/>
          </a:p>
          <a:p>
            <a:pPr marL="95250" indent="0">
              <a:buNone/>
            </a:pPr>
            <a:endParaRPr lang="en-US" dirty="0"/>
          </a:p>
          <a:p>
            <a:pPr lvl="1"/>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3</a:t>
            </a:fld>
            <a:endParaRPr lang="en-US"/>
          </a:p>
        </p:txBody>
      </p:sp>
      <p:pic>
        <p:nvPicPr>
          <p:cNvPr id="6" name="Content Placeholder 4"/>
          <p:cNvPicPr>
            <a:picLocks noChangeAspect="1"/>
          </p:cNvPicPr>
          <p:nvPr/>
        </p:nvPicPr>
        <p:blipFill>
          <a:blip r:embed="rId3"/>
          <a:stretch>
            <a:fillRect/>
          </a:stretch>
        </p:blipFill>
        <p:spPr>
          <a:xfrm>
            <a:off x="5790137" y="4051968"/>
            <a:ext cx="6394922" cy="1574897"/>
          </a:xfrm>
          <a:prstGeom prst="rect">
            <a:avLst/>
          </a:prstGeom>
        </p:spPr>
      </p:pic>
      <p:sp>
        <p:nvSpPr>
          <p:cNvPr id="7" name="Rectangle 6"/>
          <p:cNvSpPr/>
          <p:nvPr/>
        </p:nvSpPr>
        <p:spPr>
          <a:xfrm>
            <a:off x="5841083" y="5642834"/>
            <a:ext cx="6313511" cy="600164"/>
          </a:xfrm>
          <a:prstGeom prst="rect">
            <a:avLst/>
          </a:prstGeom>
        </p:spPr>
        <p:txBody>
          <a:bodyPr wrap="square">
            <a:spAutoFit/>
          </a:bodyPr>
          <a:lstStyle/>
          <a:p>
            <a:r>
              <a:rPr lang="de-DE" sz="1100" dirty="0"/>
              <a:t>Harjunkoski, </a:t>
            </a:r>
            <a:r>
              <a:rPr lang="de-DE" sz="1100" dirty="0" err="1"/>
              <a:t>Maravelias</a:t>
            </a:r>
            <a:r>
              <a:rPr lang="de-DE" sz="1100" dirty="0"/>
              <a:t>, </a:t>
            </a:r>
            <a:r>
              <a:rPr lang="de-DE" sz="1100" dirty="0" err="1"/>
              <a:t>Bongers</a:t>
            </a:r>
            <a:r>
              <a:rPr lang="de-DE" sz="1100" dirty="0"/>
              <a:t>, Castro, Engell, Grossmann, Hooker, Méndez, Sand, </a:t>
            </a:r>
            <a:r>
              <a:rPr lang="de-DE" sz="1100" dirty="0" err="1"/>
              <a:t>Wassick</a:t>
            </a:r>
            <a:r>
              <a:rPr lang="de-DE" sz="1100" dirty="0"/>
              <a:t>:  </a:t>
            </a:r>
            <a:r>
              <a:rPr lang="en-US" sz="1100" dirty="0"/>
              <a:t>Scope for industrial applications of production scheduling models and solution methods,</a:t>
            </a:r>
            <a:r>
              <a:rPr lang="de-DE" sz="1100" dirty="0"/>
              <a:t>, Computers and Chemical Engineering, 2014, 62, 161-193</a:t>
            </a:r>
          </a:p>
        </p:txBody>
      </p:sp>
    </p:spTree>
    <p:extLst>
      <p:ext uri="{BB962C8B-B14F-4D97-AF65-F5344CB8AC3E}">
        <p14:creationId xmlns:p14="http://schemas.microsoft.com/office/powerpoint/2010/main" val="413715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Simulation-optimization</a:t>
            </a:r>
          </a:p>
        </p:txBody>
      </p:sp>
      <p:sp>
        <p:nvSpPr>
          <p:cNvPr id="7" name="Content Placeholder 6"/>
          <p:cNvSpPr>
            <a:spLocks noGrp="1"/>
          </p:cNvSpPr>
          <p:nvPr>
            <p:ph idx="1"/>
          </p:nvPr>
        </p:nvSpPr>
        <p:spPr>
          <a:xfrm>
            <a:off x="251834" y="1177176"/>
            <a:ext cx="5870542" cy="4885491"/>
          </a:xfrm>
        </p:spPr>
        <p:txBody>
          <a:bodyPr>
            <a:normAutofit lnSpcReduction="10000"/>
          </a:bodyPr>
          <a:lstStyle/>
          <a:p>
            <a:r>
              <a:rPr lang="en-US" dirty="0"/>
              <a:t>Uses detailed simulation models to optimize real-world processes</a:t>
            </a:r>
          </a:p>
          <a:p>
            <a:r>
              <a:rPr lang="en-US" dirty="0"/>
              <a:t>Handles complex systems that are difficult to model analytically</a:t>
            </a:r>
          </a:p>
          <a:p>
            <a:r>
              <a:rPr lang="en-US" dirty="0"/>
              <a:t>Leads to more accurate predictions and better decision-making</a:t>
            </a:r>
          </a:p>
          <a:p>
            <a:pPr marL="95250" indent="0">
              <a:buNone/>
            </a:pPr>
            <a:r>
              <a:rPr lang="en-US" b="1" dirty="0"/>
              <a:t>Rigorous scheduling methods</a:t>
            </a:r>
          </a:p>
          <a:p>
            <a:r>
              <a:rPr lang="en-US" dirty="0"/>
              <a:t>Difficult to represent all features</a:t>
            </a:r>
          </a:p>
          <a:p>
            <a:r>
              <a:rPr lang="en-US" dirty="0"/>
              <a:t>Large computation times</a:t>
            </a:r>
          </a:p>
          <a:p>
            <a:r>
              <a:rPr lang="en-US" dirty="0"/>
              <a:t>Expert knowledge needed to maintain the solutions</a:t>
            </a:r>
          </a:p>
          <a:p>
            <a:pPr marL="95250" indent="0">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29DDB7-DAC4-43B5-803A-0C1EC353A00E}" type="slidenum">
              <a:rPr lang="en-US" smtClean="0"/>
              <a:t>4</a:t>
            </a:fld>
            <a:endParaRPr lang="en-US" dirty="0"/>
          </a:p>
        </p:txBody>
      </p:sp>
      <p:sp>
        <p:nvSpPr>
          <p:cNvPr id="8" name="Content Placeholder 7"/>
          <p:cNvSpPr>
            <a:spLocks noGrp="1"/>
          </p:cNvSpPr>
          <p:nvPr>
            <p:ph idx="13"/>
          </p:nvPr>
        </p:nvSpPr>
        <p:spPr>
          <a:xfrm>
            <a:off x="6110926" y="763571"/>
            <a:ext cx="6143872" cy="5290304"/>
          </a:xfrm>
        </p:spPr>
        <p:txBody>
          <a:bodyPr>
            <a:noAutofit/>
          </a:bodyPr>
          <a:lstStyle/>
          <a:p>
            <a:pPr marL="95250" indent="0">
              <a:buNone/>
            </a:pPr>
            <a:r>
              <a:rPr lang="en-US" b="1" dirty="0"/>
              <a:t>Case Study: Industrial production plant (Crop protection)</a:t>
            </a:r>
          </a:p>
          <a:p>
            <a:pPr marL="95250" indent="0">
              <a:buNone/>
            </a:pPr>
            <a:endParaRPr lang="en-US" sz="2400" b="1" dirty="0"/>
          </a:p>
          <a:p>
            <a:pPr marL="95250" indent="0">
              <a:buNone/>
            </a:pPr>
            <a:endParaRPr lang="en-US" sz="2400" b="1" dirty="0"/>
          </a:p>
          <a:p>
            <a:pPr marL="95250" indent="0">
              <a:buNone/>
            </a:pPr>
            <a:endParaRPr lang="en-US" sz="2400" b="1" dirty="0"/>
          </a:p>
          <a:p>
            <a:pPr marL="95250" indent="0">
              <a:spcBef>
                <a:spcPts val="3000"/>
              </a:spcBef>
              <a:buNone/>
            </a:pPr>
            <a:r>
              <a:rPr lang="en-US" sz="2400" b="1" dirty="0"/>
              <a:t>Planning horizon of 1 month</a:t>
            </a:r>
          </a:p>
          <a:p>
            <a:pPr marL="95250" indent="0">
              <a:buNone/>
            </a:pPr>
            <a:r>
              <a:rPr lang="en-US" sz="2400" dirty="0"/>
              <a:t>~1000 batches aggregated into 28 campaigns </a:t>
            </a:r>
          </a:p>
          <a:p>
            <a:pPr marL="95250" indent="0">
              <a:buNone/>
            </a:pPr>
            <a:r>
              <a:rPr lang="en-US" sz="2400" dirty="0"/>
              <a:t>~20 minutes computation for a full simulation </a:t>
            </a:r>
          </a:p>
          <a:p>
            <a:pPr marL="95250" indent="0">
              <a:buNone/>
            </a:pPr>
            <a:r>
              <a:rPr lang="en-US" sz="2400" b="1" dirty="0"/>
              <a:t>Complex conditions and constraints</a:t>
            </a:r>
          </a:p>
          <a:p>
            <a:r>
              <a:rPr lang="en-US" sz="2400" dirty="0"/>
              <a:t>Heuristic rules for the discharging of tanks</a:t>
            </a:r>
          </a:p>
          <a:p>
            <a:r>
              <a:rPr lang="en-US" sz="2400" dirty="0"/>
              <a:t>Detailed representation of shift schedules and logistics</a:t>
            </a:r>
            <a:endParaRPr lang="en-US" sz="2000" dirty="0"/>
          </a:p>
        </p:txBody>
      </p:sp>
      <p:pic>
        <p:nvPicPr>
          <p:cNvPr id="9" name="Picture 8"/>
          <p:cNvPicPr>
            <a:picLocks noChangeAspect="1"/>
          </p:cNvPicPr>
          <p:nvPr/>
        </p:nvPicPr>
        <p:blipFill>
          <a:blip r:embed="rId2"/>
          <a:stretch>
            <a:fillRect/>
          </a:stretch>
        </p:blipFill>
        <p:spPr>
          <a:xfrm>
            <a:off x="6886955" y="1569121"/>
            <a:ext cx="4603264" cy="1788023"/>
          </a:xfrm>
          <a:prstGeom prst="rect">
            <a:avLst/>
          </a:prstGeom>
        </p:spPr>
      </p:pic>
    </p:spTree>
    <p:extLst>
      <p:ext uri="{BB962C8B-B14F-4D97-AF65-F5344CB8AC3E}">
        <p14:creationId xmlns:p14="http://schemas.microsoft.com/office/powerpoint/2010/main" val="162466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3" name="Rounded Rectangle 102"/>
          <p:cNvSpPr/>
          <p:nvPr/>
        </p:nvSpPr>
        <p:spPr bwMode="auto">
          <a:xfrm>
            <a:off x="1697538" y="3961493"/>
            <a:ext cx="4425051" cy="2300353"/>
          </a:xfrm>
          <a:prstGeom prst="roundRect">
            <a:avLst>
              <a:gd name="adj" fmla="val 3651"/>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Production Plant</a:t>
            </a:r>
          </a:p>
        </p:txBody>
      </p:sp>
      <p:graphicFrame>
        <p:nvGraphicFramePr>
          <p:cNvPr id="3" name="Object 2"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60" progId="TCLayout.ActiveDocument.1">
                  <p:embed/>
                </p:oleObj>
              </mc:Choice>
              <mc:Fallback>
                <p:oleObj name="think-cell Slide" r:id="rId4" imgW="359" imgH="360"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1"/>
          <p:cNvSpPr>
            <a:spLocks noGrp="1"/>
          </p:cNvSpPr>
          <p:nvPr>
            <p:ph type="title"/>
          </p:nvPr>
        </p:nvSpPr>
        <p:spPr bwMode="auto"/>
        <p:txBody>
          <a:bodyPr vert="horz">
            <a:normAutofit/>
          </a:bodyPr>
          <a:lstStyle/>
          <a:p>
            <a:pPr>
              <a:defRPr/>
            </a:pPr>
            <a:r>
              <a:rPr lang="en-US" dirty="0"/>
              <a:t>Our Simulation-optimization framework</a:t>
            </a:r>
            <a:endParaRPr lang="en-US" noProof="0" dirty="0"/>
          </a:p>
        </p:txBody>
      </p:sp>
      <p:sp>
        <p:nvSpPr>
          <p:cNvPr id="9" name="Content Placeholder 8"/>
          <p:cNvSpPr>
            <a:spLocks noGrp="1"/>
          </p:cNvSpPr>
          <p:nvPr>
            <p:ph idx="1"/>
          </p:nvPr>
        </p:nvSpPr>
        <p:spPr>
          <a:xfrm>
            <a:off x="6956392" y="1283204"/>
            <a:ext cx="5025076" cy="5175653"/>
          </a:xfrm>
        </p:spPr>
        <p:txBody>
          <a:bodyPr>
            <a:normAutofit fontScale="92500"/>
          </a:bodyPr>
          <a:lstStyle/>
          <a:p>
            <a:pPr marL="95250" indent="0">
              <a:buNone/>
            </a:pPr>
            <a:r>
              <a:rPr lang="en-US" b="1" dirty="0"/>
              <a:t>Allocation</a:t>
            </a:r>
          </a:p>
          <a:p>
            <a:r>
              <a:rPr lang="en-US" dirty="0"/>
              <a:t>Assign each (sub)order to a unit</a:t>
            </a:r>
          </a:p>
          <a:p>
            <a:r>
              <a:rPr lang="en-US" dirty="0"/>
              <a:t>E.g.: </a:t>
            </a:r>
          </a:p>
          <a:p>
            <a:pPr marL="95250" indent="0">
              <a:buNone/>
            </a:pPr>
            <a:r>
              <a:rPr lang="en-US" b="1" dirty="0"/>
              <a:t>Sequence</a:t>
            </a:r>
          </a:p>
          <a:p>
            <a:r>
              <a:rPr lang="en-US" dirty="0"/>
              <a:t>Set global priorities of each order</a:t>
            </a:r>
          </a:p>
          <a:p>
            <a:r>
              <a:rPr lang="en-US" dirty="0"/>
              <a:t>E.g.: </a:t>
            </a:r>
          </a:p>
          <a:p>
            <a:pPr marL="95250" indent="0">
              <a:buNone/>
            </a:pPr>
            <a:r>
              <a:rPr lang="en-US" b="1" dirty="0"/>
              <a:t>Batching </a:t>
            </a:r>
          </a:p>
          <a:p>
            <a:r>
              <a:rPr lang="en-US" dirty="0"/>
              <a:t>Start from a set of base orders</a:t>
            </a:r>
          </a:p>
          <a:p>
            <a:r>
              <a:rPr lang="en-US" dirty="0"/>
              <a:t>Repair algorithms needed</a:t>
            </a:r>
          </a:p>
          <a:p>
            <a:r>
              <a:rPr lang="en-US" dirty="0"/>
              <a:t>E.g.:</a:t>
            </a:r>
          </a:p>
        </p:txBody>
      </p:sp>
      <p:graphicFrame>
        <p:nvGraphicFramePr>
          <p:cNvPr id="134" name="Table 133"/>
          <p:cNvGraphicFramePr>
            <a:graphicFrameLocks noGrp="1"/>
          </p:cNvGraphicFramePr>
          <p:nvPr>
            <p:extLst>
              <p:ext uri="{D42A27DB-BD31-4B8C-83A1-F6EECF244321}">
                <p14:modId xmlns:p14="http://schemas.microsoft.com/office/powerpoint/2010/main" val="141100627"/>
              </p:ext>
            </p:extLst>
          </p:nvPr>
        </p:nvGraphicFramePr>
        <p:xfrm>
          <a:off x="8543320" y="2231289"/>
          <a:ext cx="2839680" cy="944880"/>
        </p:xfrm>
        <a:graphic>
          <a:graphicData uri="http://schemas.openxmlformats.org/drawingml/2006/table">
            <a:tbl>
              <a:tblPr firstRow="1" bandRow="1">
                <a:tableStyleId>{D7AC3CCA-C797-4891-BE02-D94E43425B78}</a:tableStyleId>
              </a:tblPr>
              <a:tblGrid>
                <a:gridCol w="828000">
                  <a:extLst>
                    <a:ext uri="{9D8B030D-6E8A-4147-A177-3AD203B41FA5}">
                      <a16:colId xmlns:a16="http://schemas.microsoft.com/office/drawing/2014/main" val="1936041792"/>
                    </a:ext>
                  </a:extLst>
                </a:gridCol>
                <a:gridCol w="502920">
                  <a:extLst>
                    <a:ext uri="{9D8B030D-6E8A-4147-A177-3AD203B41FA5}">
                      <a16:colId xmlns:a16="http://schemas.microsoft.com/office/drawing/2014/main" val="100450894"/>
                    </a:ext>
                  </a:extLst>
                </a:gridCol>
                <a:gridCol w="502920">
                  <a:extLst>
                    <a:ext uri="{9D8B030D-6E8A-4147-A177-3AD203B41FA5}">
                      <a16:colId xmlns:a16="http://schemas.microsoft.com/office/drawing/2014/main" val="1748170560"/>
                    </a:ext>
                  </a:extLst>
                </a:gridCol>
                <a:gridCol w="502920">
                  <a:extLst>
                    <a:ext uri="{9D8B030D-6E8A-4147-A177-3AD203B41FA5}">
                      <a16:colId xmlns:a16="http://schemas.microsoft.com/office/drawing/2014/main" val="1533003903"/>
                    </a:ext>
                  </a:extLst>
                </a:gridCol>
                <a:gridCol w="502920">
                  <a:extLst>
                    <a:ext uri="{9D8B030D-6E8A-4147-A177-3AD203B41FA5}">
                      <a16:colId xmlns:a16="http://schemas.microsoft.com/office/drawing/2014/main" val="3039403927"/>
                    </a:ext>
                  </a:extLst>
                </a:gridCol>
              </a:tblGrid>
              <a:tr h="303770">
                <a:tc>
                  <a:txBody>
                    <a:bodyPr/>
                    <a:lstStyle/>
                    <a:p>
                      <a:endParaRPr lang="en-US" sz="1400" dirty="0">
                        <a:solidFill>
                          <a:schemeClr val="tx1"/>
                        </a:solidFill>
                      </a:endParaRPr>
                    </a:p>
                  </a:txBody>
                  <a:tcPr/>
                </a:tc>
                <a:tc>
                  <a:txBody>
                    <a:bodyPr/>
                    <a:lstStyle/>
                    <a:p>
                      <a:pPr algn="ctr"/>
                      <a:r>
                        <a:rPr lang="de-DE" sz="1400" dirty="0"/>
                        <a:t>O1</a:t>
                      </a:r>
                      <a:endParaRPr lang="en-US" sz="1400" dirty="0">
                        <a:solidFill>
                          <a:schemeClr val="tx1"/>
                        </a:solidFill>
                      </a:endParaRPr>
                    </a:p>
                  </a:txBody>
                  <a:tcPr/>
                </a:tc>
                <a:tc>
                  <a:txBody>
                    <a:bodyPr/>
                    <a:lstStyle/>
                    <a:p>
                      <a:pPr algn="ctr"/>
                      <a:r>
                        <a:rPr lang="de-DE" sz="1400"/>
                        <a:t>O2</a:t>
                      </a:r>
                      <a:endParaRPr lang="en-US" sz="1400" dirty="0">
                        <a:solidFill>
                          <a:schemeClr val="tx1"/>
                        </a:solidFill>
                      </a:endParaRPr>
                    </a:p>
                  </a:txBody>
                  <a:tcPr/>
                </a:tc>
                <a:tc>
                  <a:txBody>
                    <a:bodyPr/>
                    <a:lstStyle/>
                    <a:p>
                      <a:pPr algn="ctr"/>
                      <a:r>
                        <a:rPr lang="de-DE" sz="1400"/>
                        <a:t>O3</a:t>
                      </a:r>
                      <a:endParaRPr lang="en-US" sz="1400" dirty="0">
                        <a:solidFill>
                          <a:schemeClr val="tx1"/>
                        </a:solidFill>
                      </a:endParaRPr>
                    </a:p>
                  </a:txBody>
                  <a:tcPr/>
                </a:tc>
                <a:tc>
                  <a:txBody>
                    <a:bodyPr/>
                    <a:lstStyle/>
                    <a:p>
                      <a:pPr algn="ctr"/>
                      <a:r>
                        <a:rPr lang="de-DE" sz="1400"/>
                        <a:t>O4</a:t>
                      </a:r>
                      <a:endParaRPr lang="en-US" sz="1400" dirty="0">
                        <a:solidFill>
                          <a:schemeClr val="tx1"/>
                        </a:solidFill>
                      </a:endParaRPr>
                    </a:p>
                  </a:txBody>
                  <a:tcPr/>
                </a:tc>
                <a:extLst>
                  <a:ext uri="{0D108BD9-81ED-4DB2-BD59-A6C34878D82A}">
                    <a16:rowId xmlns:a16="http://schemas.microsoft.com/office/drawing/2014/main" val="1477396050"/>
                  </a:ext>
                </a:extLst>
              </a:tr>
              <a:tr h="320040">
                <a:tc>
                  <a:txBody>
                    <a:bodyPr/>
                    <a:lstStyle/>
                    <a:p>
                      <a:pPr algn="r"/>
                      <a:r>
                        <a:rPr lang="de-DE" sz="1400" dirty="0"/>
                        <a:t>Unit 1</a:t>
                      </a:r>
                      <a:endParaRPr lang="en-US" sz="1400" dirty="0">
                        <a:solidFill>
                          <a:schemeClr val="tx1"/>
                        </a:solidFill>
                      </a:endParaRPr>
                    </a:p>
                  </a:txBody>
                  <a:tcPr/>
                </a:tc>
                <a:tc>
                  <a:txBody>
                    <a:bodyPr/>
                    <a:lstStyle/>
                    <a:p>
                      <a:pPr algn="ctr"/>
                      <a:r>
                        <a:rPr lang="de-DE" sz="1400" dirty="0"/>
                        <a:t>1</a:t>
                      </a:r>
                      <a:endParaRPr lang="en-US" sz="1400" dirty="0">
                        <a:solidFill>
                          <a:schemeClr val="tx1"/>
                        </a:solidFill>
                      </a:endParaRPr>
                    </a:p>
                  </a:txBody>
                  <a:tcPr/>
                </a:tc>
                <a:tc>
                  <a:txBody>
                    <a:bodyPr/>
                    <a:lstStyle/>
                    <a:p>
                      <a:pPr algn="ctr"/>
                      <a:r>
                        <a:rPr lang="de-DE" sz="1400" dirty="0"/>
                        <a:t>3</a:t>
                      </a:r>
                      <a:endParaRPr lang="en-US" sz="1400" dirty="0">
                        <a:solidFill>
                          <a:schemeClr val="tx1"/>
                        </a:solidFill>
                      </a:endParaRPr>
                    </a:p>
                  </a:txBody>
                  <a:tcPr/>
                </a:tc>
                <a:tc>
                  <a:txBody>
                    <a:bodyPr/>
                    <a:lstStyle/>
                    <a:p>
                      <a:pPr algn="ctr"/>
                      <a:r>
                        <a:rPr lang="de-DE" sz="1400" dirty="0"/>
                        <a:t>2</a:t>
                      </a:r>
                      <a:endParaRPr lang="en-US" sz="1400" dirty="0">
                        <a:solidFill>
                          <a:schemeClr val="tx1"/>
                        </a:solidFill>
                      </a:endParaRPr>
                    </a:p>
                  </a:txBody>
                  <a:tcPr/>
                </a:tc>
                <a:tc>
                  <a:txBody>
                    <a:bodyPr/>
                    <a:lstStyle/>
                    <a:p>
                      <a:pPr algn="ctr"/>
                      <a:r>
                        <a:rPr lang="de-DE" sz="1400" dirty="0"/>
                        <a:t>7</a:t>
                      </a:r>
                      <a:endParaRPr lang="en-US" sz="1400" dirty="0">
                        <a:solidFill>
                          <a:schemeClr val="tx1"/>
                        </a:solidFill>
                      </a:endParaRPr>
                    </a:p>
                  </a:txBody>
                  <a:tcPr/>
                </a:tc>
                <a:extLst>
                  <a:ext uri="{0D108BD9-81ED-4DB2-BD59-A6C34878D82A}">
                    <a16:rowId xmlns:a16="http://schemas.microsoft.com/office/drawing/2014/main" val="2764067441"/>
                  </a:ext>
                </a:extLst>
              </a:tr>
              <a:tr h="320040">
                <a:tc>
                  <a:txBody>
                    <a:bodyPr/>
                    <a:lstStyle/>
                    <a:p>
                      <a:pPr algn="r"/>
                      <a:r>
                        <a:rPr lang="de-DE" sz="1400" dirty="0"/>
                        <a:t>Unit 2 </a:t>
                      </a:r>
                      <a:endParaRPr lang="en-US" sz="1400" dirty="0">
                        <a:solidFill>
                          <a:schemeClr val="tx1"/>
                        </a:solidFill>
                      </a:endParaRPr>
                    </a:p>
                  </a:txBody>
                  <a:tcPr/>
                </a:tc>
                <a:tc>
                  <a:txBody>
                    <a:bodyPr/>
                    <a:lstStyle/>
                    <a:p>
                      <a:pPr algn="ctr"/>
                      <a:r>
                        <a:rPr lang="de-DE" sz="1400" dirty="0"/>
                        <a:t>5</a:t>
                      </a:r>
                      <a:endParaRPr lang="en-US" sz="1400" dirty="0">
                        <a:solidFill>
                          <a:schemeClr val="tx1"/>
                        </a:solidFill>
                      </a:endParaRPr>
                    </a:p>
                  </a:txBody>
                  <a:tcPr/>
                </a:tc>
                <a:tc>
                  <a:txBody>
                    <a:bodyPr/>
                    <a:lstStyle/>
                    <a:p>
                      <a:pPr algn="ctr"/>
                      <a:r>
                        <a:rPr lang="de-DE" sz="1400" dirty="0"/>
                        <a:t>6</a:t>
                      </a:r>
                      <a:endParaRPr lang="en-US" sz="1400" dirty="0">
                        <a:solidFill>
                          <a:schemeClr val="tx1"/>
                        </a:solidFill>
                      </a:endParaRPr>
                    </a:p>
                  </a:txBody>
                  <a:tcPr/>
                </a:tc>
                <a:tc>
                  <a:txBody>
                    <a:bodyPr/>
                    <a:lstStyle/>
                    <a:p>
                      <a:pPr algn="ctr"/>
                      <a:r>
                        <a:rPr lang="de-DE" sz="1400" dirty="0"/>
                        <a:t>4</a:t>
                      </a:r>
                      <a:endParaRPr lang="en-US" sz="1400" dirty="0">
                        <a:solidFill>
                          <a:schemeClr val="tx1"/>
                        </a:solidFill>
                      </a:endParaRPr>
                    </a:p>
                  </a:txBody>
                  <a:tcPr/>
                </a:tc>
                <a:tc>
                  <a:txBody>
                    <a:bodyPr/>
                    <a:lstStyle/>
                    <a:p>
                      <a:pPr algn="ctr"/>
                      <a:r>
                        <a:rPr lang="de-DE" sz="1400" dirty="0"/>
                        <a:t>3</a:t>
                      </a:r>
                      <a:endParaRPr lang="en-US" sz="1400" dirty="0">
                        <a:solidFill>
                          <a:schemeClr val="tx1"/>
                        </a:solidFill>
                      </a:endParaRPr>
                    </a:p>
                  </a:txBody>
                  <a:tcPr/>
                </a:tc>
                <a:extLst>
                  <a:ext uri="{0D108BD9-81ED-4DB2-BD59-A6C34878D82A}">
                    <a16:rowId xmlns:a16="http://schemas.microsoft.com/office/drawing/2014/main" val="4217661263"/>
                  </a:ext>
                </a:extLst>
              </a:tr>
            </a:tbl>
          </a:graphicData>
        </a:graphic>
      </p:graphicFrame>
      <p:graphicFrame>
        <p:nvGraphicFramePr>
          <p:cNvPr id="135" name="Table 134"/>
          <p:cNvGraphicFramePr>
            <a:graphicFrameLocks noGrp="1"/>
          </p:cNvGraphicFramePr>
          <p:nvPr>
            <p:extLst>
              <p:ext uri="{D42A27DB-BD31-4B8C-83A1-F6EECF244321}">
                <p14:modId xmlns:p14="http://schemas.microsoft.com/office/powerpoint/2010/main" val="3269021848"/>
              </p:ext>
            </p:extLst>
          </p:nvPr>
        </p:nvGraphicFramePr>
        <p:xfrm>
          <a:off x="8584206" y="3778613"/>
          <a:ext cx="1645920" cy="365760"/>
        </p:xfrm>
        <a:graphic>
          <a:graphicData uri="http://schemas.openxmlformats.org/drawingml/2006/table">
            <a:tbl>
              <a:tblPr firstRow="1" bandRow="1">
                <a:tableStyleId>{D7AC3CCA-C797-4891-BE02-D94E43425B78}</a:tableStyleId>
              </a:tblPr>
              <a:tblGrid>
                <a:gridCol w="411480">
                  <a:extLst>
                    <a:ext uri="{9D8B030D-6E8A-4147-A177-3AD203B41FA5}">
                      <a16:colId xmlns:a16="http://schemas.microsoft.com/office/drawing/2014/main" val="2069492984"/>
                    </a:ext>
                  </a:extLst>
                </a:gridCol>
                <a:gridCol w="411480">
                  <a:extLst>
                    <a:ext uri="{9D8B030D-6E8A-4147-A177-3AD203B41FA5}">
                      <a16:colId xmlns:a16="http://schemas.microsoft.com/office/drawing/2014/main" val="3270362686"/>
                    </a:ext>
                  </a:extLst>
                </a:gridCol>
                <a:gridCol w="411480">
                  <a:extLst>
                    <a:ext uri="{9D8B030D-6E8A-4147-A177-3AD203B41FA5}">
                      <a16:colId xmlns:a16="http://schemas.microsoft.com/office/drawing/2014/main" val="2483022251"/>
                    </a:ext>
                  </a:extLst>
                </a:gridCol>
                <a:gridCol w="411480">
                  <a:extLst>
                    <a:ext uri="{9D8B030D-6E8A-4147-A177-3AD203B41FA5}">
                      <a16:colId xmlns:a16="http://schemas.microsoft.com/office/drawing/2014/main" val="4225386793"/>
                    </a:ext>
                  </a:extLst>
                </a:gridCol>
              </a:tblGrid>
              <a:tr h="365760">
                <a:tc>
                  <a:txBody>
                    <a:bodyPr/>
                    <a:lstStyle/>
                    <a:p>
                      <a:pPr algn="ctr"/>
                      <a:r>
                        <a:rPr lang="de-DE" sz="1400" dirty="0"/>
                        <a:t>4</a:t>
                      </a:r>
                      <a:endParaRPr lang="en-US" sz="1400" dirty="0">
                        <a:solidFill>
                          <a:schemeClr val="bg1"/>
                        </a:solidFill>
                      </a:endParaRPr>
                    </a:p>
                  </a:txBody>
                  <a:tcPr anchor="ctr"/>
                </a:tc>
                <a:tc>
                  <a:txBody>
                    <a:bodyPr/>
                    <a:lstStyle/>
                    <a:p>
                      <a:pPr algn="ctr"/>
                      <a:r>
                        <a:rPr lang="de-DE" sz="1400" dirty="0"/>
                        <a:t>2</a:t>
                      </a:r>
                      <a:endParaRPr lang="en-US" sz="1400" dirty="0">
                        <a:solidFill>
                          <a:schemeClr val="bg1"/>
                        </a:solidFill>
                      </a:endParaRPr>
                    </a:p>
                  </a:txBody>
                  <a:tcPr anchor="ctr"/>
                </a:tc>
                <a:tc>
                  <a:txBody>
                    <a:bodyPr/>
                    <a:lstStyle/>
                    <a:p>
                      <a:pPr algn="ctr"/>
                      <a:r>
                        <a:rPr lang="de-DE" sz="1400" dirty="0"/>
                        <a:t>1</a:t>
                      </a:r>
                      <a:endParaRPr lang="en-US" sz="1400" dirty="0">
                        <a:solidFill>
                          <a:schemeClr val="bg1"/>
                        </a:solidFill>
                      </a:endParaRPr>
                    </a:p>
                  </a:txBody>
                  <a:tcPr anchor="ctr"/>
                </a:tc>
                <a:tc>
                  <a:txBody>
                    <a:bodyPr/>
                    <a:lstStyle/>
                    <a:p>
                      <a:pPr algn="ctr"/>
                      <a:r>
                        <a:rPr lang="de-DE" sz="1400" dirty="0"/>
                        <a:t>3</a:t>
                      </a:r>
                      <a:endParaRPr lang="en-US" sz="1400" dirty="0">
                        <a:solidFill>
                          <a:schemeClr val="bg1"/>
                        </a:solidFill>
                      </a:endParaRPr>
                    </a:p>
                  </a:txBody>
                  <a:tcPr anchor="ctr"/>
                </a:tc>
                <a:extLst>
                  <a:ext uri="{0D108BD9-81ED-4DB2-BD59-A6C34878D82A}">
                    <a16:rowId xmlns:a16="http://schemas.microsoft.com/office/drawing/2014/main" val="1988489271"/>
                  </a:ext>
                </a:extLst>
              </a:tr>
            </a:tbl>
          </a:graphicData>
        </a:graphic>
      </p:graphicFrame>
      <p:graphicFrame>
        <p:nvGraphicFramePr>
          <p:cNvPr id="136" name="Table 135"/>
          <p:cNvGraphicFramePr>
            <a:graphicFrameLocks noGrp="1"/>
          </p:cNvGraphicFramePr>
          <p:nvPr>
            <p:extLst>
              <p:ext uri="{D42A27DB-BD31-4B8C-83A1-F6EECF244321}">
                <p14:modId xmlns:p14="http://schemas.microsoft.com/office/powerpoint/2010/main" val="3615049645"/>
              </p:ext>
            </p:extLst>
          </p:nvPr>
        </p:nvGraphicFramePr>
        <p:xfrm>
          <a:off x="8584206" y="5662494"/>
          <a:ext cx="3319272" cy="624840"/>
        </p:xfrm>
        <a:graphic>
          <a:graphicData uri="http://schemas.openxmlformats.org/drawingml/2006/table">
            <a:tbl>
              <a:tblPr firstRow="1" bandRow="1">
                <a:tableStyleId>{D7AC3CCA-C797-4891-BE02-D94E43425B78}</a:tableStyleId>
              </a:tblPr>
              <a:tblGrid>
                <a:gridCol w="941832">
                  <a:extLst>
                    <a:ext uri="{9D8B030D-6E8A-4147-A177-3AD203B41FA5}">
                      <a16:colId xmlns:a16="http://schemas.microsoft.com/office/drawing/2014/main" val="1936041792"/>
                    </a:ext>
                  </a:extLst>
                </a:gridCol>
                <a:gridCol w="594360">
                  <a:extLst>
                    <a:ext uri="{9D8B030D-6E8A-4147-A177-3AD203B41FA5}">
                      <a16:colId xmlns:a16="http://schemas.microsoft.com/office/drawing/2014/main" val="100450894"/>
                    </a:ext>
                  </a:extLst>
                </a:gridCol>
                <a:gridCol w="594360">
                  <a:extLst>
                    <a:ext uri="{9D8B030D-6E8A-4147-A177-3AD203B41FA5}">
                      <a16:colId xmlns:a16="http://schemas.microsoft.com/office/drawing/2014/main" val="1748170560"/>
                    </a:ext>
                  </a:extLst>
                </a:gridCol>
                <a:gridCol w="594360">
                  <a:extLst>
                    <a:ext uri="{9D8B030D-6E8A-4147-A177-3AD203B41FA5}">
                      <a16:colId xmlns:a16="http://schemas.microsoft.com/office/drawing/2014/main" val="1533003903"/>
                    </a:ext>
                  </a:extLst>
                </a:gridCol>
                <a:gridCol w="594360">
                  <a:extLst>
                    <a:ext uri="{9D8B030D-6E8A-4147-A177-3AD203B41FA5}">
                      <a16:colId xmlns:a16="http://schemas.microsoft.com/office/drawing/2014/main" val="3039403927"/>
                    </a:ext>
                  </a:extLst>
                </a:gridCol>
              </a:tblGrid>
              <a:tr h="274320">
                <a:tc>
                  <a:txBody>
                    <a:bodyPr/>
                    <a:lstStyle/>
                    <a:p>
                      <a:endParaRPr lang="en-US" sz="1400" dirty="0">
                        <a:solidFill>
                          <a:schemeClr val="tx1"/>
                        </a:solidFill>
                      </a:endParaRPr>
                    </a:p>
                  </a:txBody>
                  <a:tcPr/>
                </a:tc>
                <a:tc>
                  <a:txBody>
                    <a:bodyPr/>
                    <a:lstStyle/>
                    <a:p>
                      <a:pPr algn="ctr"/>
                      <a:r>
                        <a:rPr lang="de-DE" sz="1400" dirty="0"/>
                        <a:t>O1</a:t>
                      </a:r>
                      <a:endParaRPr lang="en-US" sz="1400" dirty="0">
                        <a:solidFill>
                          <a:schemeClr val="tx1"/>
                        </a:solidFill>
                      </a:endParaRPr>
                    </a:p>
                  </a:txBody>
                  <a:tcPr/>
                </a:tc>
                <a:tc>
                  <a:txBody>
                    <a:bodyPr/>
                    <a:lstStyle/>
                    <a:p>
                      <a:pPr algn="ctr"/>
                      <a:r>
                        <a:rPr lang="de-DE" sz="1400" dirty="0"/>
                        <a:t>O2</a:t>
                      </a:r>
                      <a:endParaRPr lang="en-US" sz="1400" dirty="0">
                        <a:solidFill>
                          <a:schemeClr val="tx1"/>
                        </a:solidFill>
                      </a:endParaRPr>
                    </a:p>
                  </a:txBody>
                  <a:tcPr/>
                </a:tc>
                <a:tc>
                  <a:txBody>
                    <a:bodyPr/>
                    <a:lstStyle/>
                    <a:p>
                      <a:pPr algn="ctr"/>
                      <a:r>
                        <a:rPr lang="de-DE" sz="1400" dirty="0"/>
                        <a:t>O3</a:t>
                      </a:r>
                      <a:endParaRPr lang="en-US" sz="1400" dirty="0">
                        <a:solidFill>
                          <a:schemeClr val="tx1"/>
                        </a:solidFill>
                      </a:endParaRPr>
                    </a:p>
                  </a:txBody>
                  <a:tcPr/>
                </a:tc>
                <a:tc>
                  <a:txBody>
                    <a:bodyPr/>
                    <a:lstStyle/>
                    <a:p>
                      <a:pPr algn="ctr"/>
                      <a:r>
                        <a:rPr lang="de-DE" sz="1400" dirty="0"/>
                        <a:t>O</a:t>
                      </a:r>
                      <a:r>
                        <a:rPr lang="de-DE" sz="1400"/>
                        <a:t>4</a:t>
                      </a:r>
                      <a:endParaRPr lang="en-US" sz="1400" dirty="0">
                        <a:solidFill>
                          <a:schemeClr val="tx1"/>
                        </a:solidFill>
                      </a:endParaRPr>
                    </a:p>
                  </a:txBody>
                  <a:tcPr/>
                </a:tc>
                <a:extLst>
                  <a:ext uri="{0D108BD9-81ED-4DB2-BD59-A6C34878D82A}">
                    <a16:rowId xmlns:a16="http://schemas.microsoft.com/office/drawing/2014/main" val="1477396050"/>
                  </a:ext>
                </a:extLst>
              </a:tr>
              <a:tr h="320040">
                <a:tc>
                  <a:txBody>
                    <a:bodyPr/>
                    <a:lstStyle/>
                    <a:p>
                      <a:pPr algn="ctr"/>
                      <a:r>
                        <a:rPr lang="de-DE" sz="1400" dirty="0"/>
                        <a:t>#Batches</a:t>
                      </a:r>
                      <a:endParaRPr lang="en-US" sz="1400" dirty="0">
                        <a:solidFill>
                          <a:schemeClr val="tx1"/>
                        </a:solidFill>
                      </a:endParaRPr>
                    </a:p>
                  </a:txBody>
                  <a:tcPr/>
                </a:tc>
                <a:tc>
                  <a:txBody>
                    <a:bodyPr/>
                    <a:lstStyle/>
                    <a:p>
                      <a:pPr algn="ctr"/>
                      <a:r>
                        <a:rPr lang="de-DE" sz="1400" dirty="0"/>
                        <a:t>7</a:t>
                      </a:r>
                      <a:endParaRPr lang="en-US" sz="1400" dirty="0">
                        <a:solidFill>
                          <a:schemeClr val="tx1"/>
                        </a:solidFill>
                      </a:endParaRPr>
                    </a:p>
                  </a:txBody>
                  <a:tcPr/>
                </a:tc>
                <a:tc>
                  <a:txBody>
                    <a:bodyPr/>
                    <a:lstStyle/>
                    <a:p>
                      <a:pPr algn="ctr"/>
                      <a:r>
                        <a:rPr lang="de-DE" sz="1400" dirty="0"/>
                        <a:t>5</a:t>
                      </a:r>
                      <a:endParaRPr lang="en-US" sz="1400" dirty="0">
                        <a:solidFill>
                          <a:schemeClr val="tx1"/>
                        </a:solidFill>
                      </a:endParaRPr>
                    </a:p>
                  </a:txBody>
                  <a:tcPr/>
                </a:tc>
                <a:tc>
                  <a:txBody>
                    <a:bodyPr/>
                    <a:lstStyle/>
                    <a:p>
                      <a:pPr algn="ctr"/>
                      <a:r>
                        <a:rPr lang="de-DE" sz="1400" dirty="0"/>
                        <a:t>3</a:t>
                      </a:r>
                      <a:endParaRPr lang="en-US" sz="1400" dirty="0">
                        <a:solidFill>
                          <a:schemeClr val="tx1"/>
                        </a:solidFill>
                      </a:endParaRPr>
                    </a:p>
                  </a:txBody>
                  <a:tcPr/>
                </a:tc>
                <a:tc>
                  <a:txBody>
                    <a:bodyPr/>
                    <a:lstStyle/>
                    <a:p>
                      <a:pPr algn="ctr"/>
                      <a:r>
                        <a:rPr lang="de-DE" sz="1400" dirty="0"/>
                        <a:t>4</a:t>
                      </a:r>
                      <a:endParaRPr lang="en-US" sz="1400" dirty="0">
                        <a:solidFill>
                          <a:schemeClr val="tx1"/>
                        </a:solidFill>
                      </a:endParaRPr>
                    </a:p>
                  </a:txBody>
                  <a:tcPr/>
                </a:tc>
                <a:extLst>
                  <a:ext uri="{0D108BD9-81ED-4DB2-BD59-A6C34878D82A}">
                    <a16:rowId xmlns:a16="http://schemas.microsoft.com/office/drawing/2014/main" val="2764067441"/>
                  </a:ext>
                </a:extLst>
              </a:tr>
            </a:tbl>
          </a:graphicData>
        </a:graphic>
      </p:graphicFrame>
      <p:sp>
        <p:nvSpPr>
          <p:cNvPr id="80" name="Rounded Rectangle 79"/>
          <p:cNvSpPr/>
          <p:nvPr/>
        </p:nvSpPr>
        <p:spPr>
          <a:xfrm>
            <a:off x="1701880" y="1104897"/>
            <a:ext cx="4420709" cy="2045890"/>
          </a:xfrm>
          <a:prstGeom prst="roundRect">
            <a:avLst>
              <a:gd name="adj" fmla="val 3651"/>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Scheduling System</a:t>
            </a:r>
          </a:p>
        </p:txBody>
      </p:sp>
      <p:sp>
        <p:nvSpPr>
          <p:cNvPr id="81" name="Rounded Rectangle 80"/>
          <p:cNvSpPr/>
          <p:nvPr/>
        </p:nvSpPr>
        <p:spPr>
          <a:xfrm>
            <a:off x="4317633" y="1805334"/>
            <a:ext cx="1468801" cy="756001"/>
          </a:xfrm>
          <a:prstGeom prst="roundRect">
            <a:avLst>
              <a:gd name="adj" fmla="val 3651"/>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Evolutionary Algorithm</a:t>
            </a:r>
          </a:p>
        </p:txBody>
      </p:sp>
      <p:sp>
        <p:nvSpPr>
          <p:cNvPr id="85" name="Rounded Rectangle 84"/>
          <p:cNvSpPr/>
          <p:nvPr/>
        </p:nvSpPr>
        <p:spPr>
          <a:xfrm>
            <a:off x="2033030" y="1730032"/>
            <a:ext cx="1468801" cy="913892"/>
          </a:xfrm>
          <a:prstGeom prst="roundRect">
            <a:avLst>
              <a:gd name="adj" fmla="val 3651"/>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a:t>Discrete-Event Simulation</a:t>
            </a:r>
          </a:p>
        </p:txBody>
      </p:sp>
      <p:cxnSp>
        <p:nvCxnSpPr>
          <p:cNvPr id="86" name="Straight Arrow Connector 85"/>
          <p:cNvCxnSpPr/>
          <p:nvPr/>
        </p:nvCxnSpPr>
        <p:spPr>
          <a:xfrm flipH="1" flipV="1">
            <a:off x="3501832" y="1981779"/>
            <a:ext cx="802637" cy="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Left Brace 9"/>
          <p:cNvSpPr/>
          <p:nvPr/>
        </p:nvSpPr>
        <p:spPr>
          <a:xfrm>
            <a:off x="7003696" y="1283204"/>
            <a:ext cx="216614" cy="5004130"/>
          </a:xfrm>
          <a:prstGeom prst="leftBrace">
            <a:avLst>
              <a:gd name="adj1" fmla="val 8333"/>
              <a:gd name="adj2" fmla="val 18017"/>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Arrow Connector 11"/>
          <p:cNvCxnSpPr>
            <a:stCxn id="10" idx="1"/>
            <a:endCxn id="81" idx="3"/>
          </p:cNvCxnSpPr>
          <p:nvPr/>
        </p:nvCxnSpPr>
        <p:spPr>
          <a:xfrm flipH="1" flipV="1">
            <a:off x="5786434" y="2183335"/>
            <a:ext cx="1217262" cy="1463"/>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p:cNvCxnSpPr/>
          <p:nvPr/>
        </p:nvCxnSpPr>
        <p:spPr bwMode="auto">
          <a:xfrm>
            <a:off x="3501831" y="2379306"/>
            <a:ext cx="820435" cy="20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4" name="Picture 93"/>
          <p:cNvPicPr>
            <a:picLocks noChangeAspect="1"/>
          </p:cNvPicPr>
          <p:nvPr/>
        </p:nvPicPr>
        <p:blipFill>
          <a:blip r:embed="rId6"/>
          <a:stretch>
            <a:fillRect/>
          </a:stretch>
        </p:blipFill>
        <p:spPr>
          <a:xfrm>
            <a:off x="1793737" y="4370782"/>
            <a:ext cx="4232652" cy="1644068"/>
          </a:xfrm>
          <a:prstGeom prst="rect">
            <a:avLst/>
          </a:prstGeom>
        </p:spPr>
      </p:pic>
      <p:cxnSp>
        <p:nvCxnSpPr>
          <p:cNvPr id="96" name="Straight Arrow Connector 95"/>
          <p:cNvCxnSpPr>
            <a:stCxn id="103" idx="3"/>
          </p:cNvCxnSpPr>
          <p:nvPr/>
        </p:nvCxnSpPr>
        <p:spPr bwMode="auto">
          <a:xfrm flipV="1">
            <a:off x="6122589" y="5110784"/>
            <a:ext cx="986423" cy="88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6058688" y="2227457"/>
            <a:ext cx="1135350" cy="923330"/>
          </a:xfrm>
          <a:prstGeom prst="rect">
            <a:avLst/>
          </a:prstGeom>
          <a:noFill/>
        </p:spPr>
        <p:txBody>
          <a:bodyPr wrap="square" rtlCol="0">
            <a:spAutoFit/>
          </a:bodyPr>
          <a:lstStyle/>
          <a:p>
            <a:pPr algn="ctr"/>
            <a:r>
              <a:rPr lang="en-US" dirty="0"/>
              <a:t>Degrees</a:t>
            </a:r>
          </a:p>
          <a:p>
            <a:pPr algn="ctr"/>
            <a:r>
              <a:rPr lang="en-US" dirty="0"/>
              <a:t>Of</a:t>
            </a:r>
          </a:p>
          <a:p>
            <a:pPr algn="ctr"/>
            <a:r>
              <a:rPr lang="en-US" dirty="0"/>
              <a:t>Freedom</a:t>
            </a:r>
          </a:p>
        </p:txBody>
      </p:sp>
      <p:cxnSp>
        <p:nvCxnSpPr>
          <p:cNvPr id="32" name="Straight Arrow Connector 31"/>
          <p:cNvCxnSpPr/>
          <p:nvPr/>
        </p:nvCxnSpPr>
        <p:spPr>
          <a:xfrm flipV="1">
            <a:off x="2762764" y="2689122"/>
            <a:ext cx="4666" cy="1272372"/>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114" name="TextBox 113"/>
          <p:cNvSpPr txBox="1"/>
          <p:nvPr/>
        </p:nvSpPr>
        <p:spPr bwMode="auto">
          <a:xfrm>
            <a:off x="2716110" y="3212317"/>
            <a:ext cx="1411200" cy="646331"/>
          </a:xfrm>
          <a:prstGeom prst="rect">
            <a:avLst/>
          </a:prstGeom>
          <a:noFill/>
        </p:spPr>
        <p:txBody>
          <a:bodyPr wrap="square" rtlCol="0">
            <a:spAutoFit/>
          </a:bodyPr>
          <a:lstStyle/>
          <a:p>
            <a:pPr algn="ctr"/>
            <a:r>
              <a:rPr lang="en-US" dirty="0"/>
              <a:t>Model</a:t>
            </a:r>
          </a:p>
          <a:p>
            <a:pPr algn="ctr"/>
            <a:r>
              <a:rPr lang="en-US" dirty="0"/>
              <a:t>Parameters</a:t>
            </a:r>
          </a:p>
        </p:txBody>
      </p:sp>
      <p:grpSp>
        <p:nvGrpSpPr>
          <p:cNvPr id="130" name="Group 129"/>
          <p:cNvGrpSpPr/>
          <p:nvPr/>
        </p:nvGrpSpPr>
        <p:grpSpPr>
          <a:xfrm>
            <a:off x="90306" y="1659371"/>
            <a:ext cx="1157656" cy="804612"/>
            <a:chOff x="2325025" y="4729249"/>
            <a:chExt cx="1789798" cy="1069198"/>
          </a:xfrm>
        </p:grpSpPr>
        <p:sp>
          <p:nvSpPr>
            <p:cNvPr id="131" name="Rechteck 6"/>
            <p:cNvSpPr/>
            <p:nvPr/>
          </p:nvSpPr>
          <p:spPr bwMode="auto">
            <a:xfrm>
              <a:off x="2325025" y="4729249"/>
              <a:ext cx="1789798" cy="1069198"/>
            </a:xfrm>
            <a:prstGeom prst="rect">
              <a:avLst/>
            </a:prstGeom>
            <a:solidFill>
              <a:srgbClr val="009036"/>
            </a:solidFill>
            <a:ln w="25400" cap="rnd" cmpd="sng" algn="ctr">
              <a:solidFill>
                <a:srgbClr val="052F61">
                  <a:shade val="50000"/>
                  <a:hueMod val="94000"/>
                </a:srgbClr>
              </a:solidFill>
              <a:prstDash val="solid"/>
            </a:ln>
          </p:spPr>
          <p:txBody>
            <a:bodyPr rtlCol="0" anchor="ctr"/>
            <a:lstStyle/>
            <a:p>
              <a:pPr marL="0" marR="0" lvl="0" indent="0" algn="ctr" defTabSz="457200">
                <a:lnSpc>
                  <a:spcPct val="100000"/>
                </a:lnSpc>
                <a:spcBef>
                  <a:spcPts val="0"/>
                </a:spcBef>
                <a:spcAft>
                  <a:spcPts val="0"/>
                </a:spcAft>
                <a:buClrTx/>
                <a:buSzTx/>
                <a:buFontTx/>
                <a:buNone/>
                <a:defRPr/>
              </a:pPr>
              <a:endParaRPr lang="de-DE" sz="1200" b="0" i="0" u="none" strike="noStrike" cap="none" spc="0" dirty="0">
                <a:ln>
                  <a:noFill/>
                </a:ln>
                <a:solidFill>
                  <a:schemeClr val="bg1"/>
                </a:solidFill>
                <a:latin typeface="Century Gothic"/>
                <a:ea typeface="+mn-ea"/>
              </a:endParaRPr>
            </a:p>
            <a:p>
              <a:pPr marL="0" marR="0" lvl="0" indent="0" algn="ctr" defTabSz="457200">
                <a:lnSpc>
                  <a:spcPct val="100000"/>
                </a:lnSpc>
                <a:spcBef>
                  <a:spcPts val="0"/>
                </a:spcBef>
                <a:spcAft>
                  <a:spcPts val="0"/>
                </a:spcAft>
                <a:buClrTx/>
                <a:buSzTx/>
                <a:buFontTx/>
                <a:buNone/>
                <a:defRPr/>
              </a:pPr>
              <a:endParaRPr lang="de-DE" sz="1200" dirty="0">
                <a:solidFill>
                  <a:schemeClr val="bg1"/>
                </a:solidFill>
                <a:latin typeface="Century Gothic"/>
                <a:ea typeface="+mn-ea"/>
              </a:endParaRPr>
            </a:p>
            <a:p>
              <a:pPr marL="0" marR="0" lvl="0" indent="0" algn="ctr" defTabSz="457200">
                <a:lnSpc>
                  <a:spcPct val="100000"/>
                </a:lnSpc>
                <a:spcBef>
                  <a:spcPts val="0"/>
                </a:spcBef>
                <a:spcAft>
                  <a:spcPts val="0"/>
                </a:spcAft>
                <a:buClrTx/>
                <a:buSzTx/>
                <a:buFontTx/>
                <a:buNone/>
                <a:defRPr/>
              </a:pPr>
              <a:endParaRPr lang="de-DE" sz="1200" b="0" i="0" u="none" strike="noStrike" cap="none" spc="0" dirty="0">
                <a:ln>
                  <a:noFill/>
                </a:ln>
                <a:solidFill>
                  <a:schemeClr val="bg1"/>
                </a:solidFill>
                <a:latin typeface="Century Gothic"/>
                <a:ea typeface="+mn-ea"/>
              </a:endParaRPr>
            </a:p>
            <a:p>
              <a:pPr marL="0" marR="0" lvl="0" indent="0" algn="ctr" defTabSz="457200">
                <a:lnSpc>
                  <a:spcPct val="100000"/>
                </a:lnSpc>
                <a:spcBef>
                  <a:spcPts val="0"/>
                </a:spcBef>
                <a:spcAft>
                  <a:spcPts val="0"/>
                </a:spcAft>
                <a:buClrTx/>
                <a:buSzTx/>
                <a:buFontTx/>
                <a:buNone/>
                <a:defRPr/>
              </a:pPr>
              <a:r>
                <a:rPr lang="de-DE" sz="1200" b="0" i="0" u="none" strike="noStrike" cap="none" spc="0" dirty="0" err="1">
                  <a:ln>
                    <a:noFill/>
                  </a:ln>
                  <a:solidFill>
                    <a:schemeClr val="bg1"/>
                  </a:solidFill>
                  <a:latin typeface="Century Gothic"/>
                  <a:ea typeface="+mn-ea"/>
                </a:rPr>
                <a:t>INOSIMCore</a:t>
              </a:r>
              <a:endParaRPr lang="de-DE" sz="1200" b="0" i="0" u="none" strike="noStrike" cap="none" spc="0" dirty="0">
                <a:ln>
                  <a:noFill/>
                </a:ln>
                <a:solidFill>
                  <a:schemeClr val="bg1"/>
                </a:solidFill>
                <a:latin typeface="Century Gothic"/>
                <a:ea typeface="+mn-ea"/>
              </a:endParaRPr>
            </a:p>
          </p:txBody>
        </p:sp>
        <p:grpSp>
          <p:nvGrpSpPr>
            <p:cNvPr id="132" name="Group 131"/>
            <p:cNvGrpSpPr/>
            <p:nvPr/>
          </p:nvGrpSpPr>
          <p:grpSpPr>
            <a:xfrm>
              <a:off x="2536052" y="4729249"/>
              <a:ext cx="1376685" cy="834756"/>
              <a:chOff x="8202329" y="4608890"/>
              <a:chExt cx="1376685" cy="834756"/>
            </a:xfrm>
          </p:grpSpPr>
          <p:sp>
            <p:nvSpPr>
              <p:cNvPr id="133" name="Rechteck 6"/>
              <p:cNvSpPr/>
              <p:nvPr/>
            </p:nvSpPr>
            <p:spPr bwMode="auto">
              <a:xfrm>
                <a:off x="8202329" y="4608890"/>
                <a:ext cx="1376685" cy="658762"/>
              </a:xfrm>
              <a:prstGeom prst="rect">
                <a:avLst/>
              </a:prstGeom>
              <a:solidFill>
                <a:srgbClr val="FFFFFF">
                  <a:lumMod val="95000"/>
                </a:srgbClr>
              </a:solidFill>
              <a:ln w="25400" cap="rnd" cmpd="sng" algn="ctr">
                <a:solidFill>
                  <a:srgbClr val="052F61">
                    <a:shade val="50000"/>
                    <a:hueMod val="94000"/>
                  </a:srgbClr>
                </a:solidFill>
                <a:prstDash val="solid"/>
              </a:ln>
            </p:spPr>
            <p:txBody>
              <a:bodyPr rtlCol="0" anchor="ctr"/>
              <a:lstStyle/>
              <a:p>
                <a:pPr marL="0" marR="0" lvl="0" indent="0" algn="ctr" defTabSz="457200">
                  <a:lnSpc>
                    <a:spcPct val="100000"/>
                  </a:lnSpc>
                  <a:spcBef>
                    <a:spcPts val="0"/>
                  </a:spcBef>
                  <a:spcAft>
                    <a:spcPts val="0"/>
                  </a:spcAft>
                  <a:buClrTx/>
                  <a:buSzTx/>
                  <a:buFontTx/>
                  <a:buNone/>
                  <a:defRPr/>
                </a:pPr>
                <a:r>
                  <a:rPr lang="de-DE" sz="1200" b="0" i="0" u="none" strike="noStrike" cap="none" spc="0" dirty="0">
                    <a:ln>
                      <a:noFill/>
                    </a:ln>
                    <a:solidFill>
                      <a:schemeClr val="tx1"/>
                    </a:solidFill>
                    <a:latin typeface="Century Gothic"/>
                  </a:rPr>
                  <a:t>Extension</a:t>
                </a:r>
                <a:endParaRPr sz="1200" dirty="0"/>
              </a:p>
            </p:txBody>
          </p:sp>
          <p:grpSp>
            <p:nvGrpSpPr>
              <p:cNvPr id="137" name="Group 61"/>
              <p:cNvGrpSpPr/>
              <p:nvPr/>
            </p:nvGrpSpPr>
            <p:grpSpPr>
              <a:xfrm>
                <a:off x="8822323" y="5091657"/>
                <a:ext cx="95268" cy="351989"/>
                <a:chOff x="9192344" y="1700808"/>
                <a:chExt cx="144016" cy="613547"/>
              </a:xfrm>
            </p:grpSpPr>
            <p:cxnSp>
              <p:nvCxnSpPr>
                <p:cNvPr id="138" name="Straight Arrow Connector 11"/>
                <p:cNvCxnSpPr>
                  <a:cxnSpLocks/>
                </p:cNvCxnSpPr>
                <p:nvPr/>
              </p:nvCxnSpPr>
              <p:spPr bwMode="auto">
                <a:xfrm>
                  <a:off x="9192344" y="1700808"/>
                  <a:ext cx="0" cy="61354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39" name="Straight Arrow Connector 11"/>
                <p:cNvCxnSpPr>
                  <a:cxnSpLocks/>
                </p:cNvCxnSpPr>
                <p:nvPr/>
              </p:nvCxnSpPr>
              <p:spPr bwMode="auto">
                <a:xfrm>
                  <a:off x="9336360" y="1700808"/>
                  <a:ext cx="0" cy="613547"/>
                </a:xfrm>
                <a:prstGeom prst="straightConnector1">
                  <a:avLst/>
                </a:prstGeom>
                <a:solidFill>
                  <a:schemeClr val="accent1"/>
                </a:solidFill>
                <a:ln w="9525" cap="flat" cmpd="sng" algn="ctr">
                  <a:solidFill>
                    <a:schemeClr val="tx1"/>
                  </a:solidFill>
                  <a:prstDash val="solid"/>
                  <a:round/>
                  <a:headEnd type="triangle" w="med" len="med"/>
                  <a:tailEnd type="none"/>
                </a:ln>
              </p:spPr>
            </p:cxnSp>
          </p:grpSp>
        </p:grpSp>
      </p:grpSp>
      <p:grpSp>
        <p:nvGrpSpPr>
          <p:cNvPr id="199" name="Group 198"/>
          <p:cNvGrpSpPr/>
          <p:nvPr/>
        </p:nvGrpSpPr>
        <p:grpSpPr>
          <a:xfrm>
            <a:off x="242706" y="1811771"/>
            <a:ext cx="1157656" cy="804612"/>
            <a:chOff x="2325025" y="4729249"/>
            <a:chExt cx="1789798" cy="1069198"/>
          </a:xfrm>
        </p:grpSpPr>
        <p:sp>
          <p:nvSpPr>
            <p:cNvPr id="200" name="Rechteck 6"/>
            <p:cNvSpPr/>
            <p:nvPr/>
          </p:nvSpPr>
          <p:spPr bwMode="auto">
            <a:xfrm>
              <a:off x="2325025" y="4729249"/>
              <a:ext cx="1789798" cy="1069198"/>
            </a:xfrm>
            <a:prstGeom prst="rect">
              <a:avLst/>
            </a:prstGeom>
            <a:solidFill>
              <a:srgbClr val="009036"/>
            </a:solidFill>
            <a:ln w="25400" cap="rnd" cmpd="sng" algn="ctr">
              <a:solidFill>
                <a:srgbClr val="052F61">
                  <a:shade val="50000"/>
                  <a:hueMod val="94000"/>
                </a:srgbClr>
              </a:solidFill>
              <a:prstDash val="solid"/>
            </a:ln>
          </p:spPr>
          <p:txBody>
            <a:bodyPr rtlCol="0" anchor="ctr"/>
            <a:lstStyle/>
            <a:p>
              <a:pPr marL="0" marR="0" lvl="0" indent="0" algn="ctr" defTabSz="457200">
                <a:lnSpc>
                  <a:spcPct val="100000"/>
                </a:lnSpc>
                <a:spcBef>
                  <a:spcPts val="0"/>
                </a:spcBef>
                <a:spcAft>
                  <a:spcPts val="0"/>
                </a:spcAft>
                <a:buClrTx/>
                <a:buSzTx/>
                <a:buFontTx/>
                <a:buNone/>
                <a:defRPr/>
              </a:pPr>
              <a:endParaRPr lang="de-DE" sz="1200" b="0" i="0" u="none" strike="noStrike" cap="none" spc="0" dirty="0">
                <a:ln>
                  <a:noFill/>
                </a:ln>
                <a:solidFill>
                  <a:schemeClr val="bg1"/>
                </a:solidFill>
                <a:latin typeface="Century Gothic"/>
                <a:ea typeface="+mn-ea"/>
              </a:endParaRPr>
            </a:p>
            <a:p>
              <a:pPr marL="0" marR="0" lvl="0" indent="0" algn="ctr" defTabSz="457200">
                <a:lnSpc>
                  <a:spcPct val="100000"/>
                </a:lnSpc>
                <a:spcBef>
                  <a:spcPts val="0"/>
                </a:spcBef>
                <a:spcAft>
                  <a:spcPts val="0"/>
                </a:spcAft>
                <a:buClrTx/>
                <a:buSzTx/>
                <a:buFontTx/>
                <a:buNone/>
                <a:defRPr/>
              </a:pPr>
              <a:endParaRPr lang="de-DE" sz="1200" dirty="0">
                <a:solidFill>
                  <a:schemeClr val="bg1"/>
                </a:solidFill>
                <a:latin typeface="Century Gothic"/>
                <a:ea typeface="+mn-ea"/>
              </a:endParaRPr>
            </a:p>
            <a:p>
              <a:pPr marL="0" marR="0" lvl="0" indent="0" algn="ctr" defTabSz="457200">
                <a:lnSpc>
                  <a:spcPct val="100000"/>
                </a:lnSpc>
                <a:spcBef>
                  <a:spcPts val="0"/>
                </a:spcBef>
                <a:spcAft>
                  <a:spcPts val="0"/>
                </a:spcAft>
                <a:buClrTx/>
                <a:buSzTx/>
                <a:buFontTx/>
                <a:buNone/>
                <a:defRPr/>
              </a:pPr>
              <a:endParaRPr lang="de-DE" sz="1200" b="0" i="0" u="none" strike="noStrike" cap="none" spc="0" dirty="0">
                <a:ln>
                  <a:noFill/>
                </a:ln>
                <a:solidFill>
                  <a:schemeClr val="bg1"/>
                </a:solidFill>
                <a:latin typeface="Century Gothic"/>
                <a:ea typeface="+mn-ea"/>
              </a:endParaRPr>
            </a:p>
            <a:p>
              <a:pPr marL="0" marR="0" lvl="0" indent="0" algn="ctr" defTabSz="457200">
                <a:lnSpc>
                  <a:spcPct val="100000"/>
                </a:lnSpc>
                <a:spcBef>
                  <a:spcPts val="0"/>
                </a:spcBef>
                <a:spcAft>
                  <a:spcPts val="0"/>
                </a:spcAft>
                <a:buClrTx/>
                <a:buSzTx/>
                <a:buFontTx/>
                <a:buNone/>
                <a:defRPr/>
              </a:pPr>
              <a:r>
                <a:rPr lang="de-DE" sz="1200" b="0" i="0" u="none" strike="noStrike" cap="none" spc="0" dirty="0" err="1">
                  <a:ln>
                    <a:noFill/>
                  </a:ln>
                  <a:solidFill>
                    <a:schemeClr val="bg1"/>
                  </a:solidFill>
                  <a:latin typeface="Century Gothic"/>
                  <a:ea typeface="+mn-ea"/>
                </a:rPr>
                <a:t>INOSIMCore</a:t>
              </a:r>
              <a:endParaRPr lang="de-DE" sz="1200" b="0" i="0" u="none" strike="noStrike" cap="none" spc="0" dirty="0">
                <a:ln>
                  <a:noFill/>
                </a:ln>
                <a:solidFill>
                  <a:schemeClr val="bg1"/>
                </a:solidFill>
                <a:latin typeface="Century Gothic"/>
                <a:ea typeface="+mn-ea"/>
              </a:endParaRPr>
            </a:p>
          </p:txBody>
        </p:sp>
        <p:grpSp>
          <p:nvGrpSpPr>
            <p:cNvPr id="201" name="Group 200"/>
            <p:cNvGrpSpPr/>
            <p:nvPr/>
          </p:nvGrpSpPr>
          <p:grpSpPr>
            <a:xfrm>
              <a:off x="2536052" y="4729249"/>
              <a:ext cx="1376685" cy="834756"/>
              <a:chOff x="8202329" y="4608890"/>
              <a:chExt cx="1376685" cy="834756"/>
            </a:xfrm>
          </p:grpSpPr>
          <p:sp>
            <p:nvSpPr>
              <p:cNvPr id="202" name="Rechteck 6"/>
              <p:cNvSpPr/>
              <p:nvPr/>
            </p:nvSpPr>
            <p:spPr bwMode="auto">
              <a:xfrm>
                <a:off x="8202329" y="4608890"/>
                <a:ext cx="1376685" cy="658762"/>
              </a:xfrm>
              <a:prstGeom prst="rect">
                <a:avLst/>
              </a:prstGeom>
              <a:solidFill>
                <a:srgbClr val="FFFFFF">
                  <a:lumMod val="95000"/>
                </a:srgbClr>
              </a:solidFill>
              <a:ln w="25400" cap="rnd" cmpd="sng" algn="ctr">
                <a:solidFill>
                  <a:srgbClr val="052F61">
                    <a:shade val="50000"/>
                    <a:hueMod val="94000"/>
                  </a:srgbClr>
                </a:solidFill>
                <a:prstDash val="solid"/>
              </a:ln>
            </p:spPr>
            <p:txBody>
              <a:bodyPr rtlCol="0" anchor="ctr"/>
              <a:lstStyle/>
              <a:p>
                <a:pPr marL="0" marR="0" lvl="0" indent="0" algn="ctr" defTabSz="457200">
                  <a:lnSpc>
                    <a:spcPct val="100000"/>
                  </a:lnSpc>
                  <a:spcBef>
                    <a:spcPts val="0"/>
                  </a:spcBef>
                  <a:spcAft>
                    <a:spcPts val="0"/>
                  </a:spcAft>
                  <a:buClrTx/>
                  <a:buSzTx/>
                  <a:buFontTx/>
                  <a:buNone/>
                  <a:defRPr/>
                </a:pPr>
                <a:r>
                  <a:rPr lang="de-DE" sz="1200" b="0" i="0" u="none" strike="noStrike" cap="none" spc="0" dirty="0">
                    <a:ln>
                      <a:noFill/>
                    </a:ln>
                    <a:solidFill>
                      <a:schemeClr val="tx1"/>
                    </a:solidFill>
                    <a:latin typeface="Century Gothic"/>
                  </a:rPr>
                  <a:t>Extension</a:t>
                </a:r>
                <a:endParaRPr sz="1200" dirty="0"/>
              </a:p>
            </p:txBody>
          </p:sp>
          <p:grpSp>
            <p:nvGrpSpPr>
              <p:cNvPr id="203" name="Group 61"/>
              <p:cNvGrpSpPr/>
              <p:nvPr/>
            </p:nvGrpSpPr>
            <p:grpSpPr>
              <a:xfrm>
                <a:off x="8822323" y="5091657"/>
                <a:ext cx="95268" cy="351989"/>
                <a:chOff x="9192344" y="1700808"/>
                <a:chExt cx="144016" cy="613547"/>
              </a:xfrm>
            </p:grpSpPr>
            <p:cxnSp>
              <p:nvCxnSpPr>
                <p:cNvPr id="204" name="Straight Arrow Connector 11"/>
                <p:cNvCxnSpPr>
                  <a:cxnSpLocks/>
                </p:cNvCxnSpPr>
                <p:nvPr/>
              </p:nvCxnSpPr>
              <p:spPr bwMode="auto">
                <a:xfrm>
                  <a:off x="9192344" y="1700808"/>
                  <a:ext cx="0" cy="61354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05" name="Straight Arrow Connector 11"/>
                <p:cNvCxnSpPr>
                  <a:cxnSpLocks/>
                </p:cNvCxnSpPr>
                <p:nvPr/>
              </p:nvCxnSpPr>
              <p:spPr bwMode="auto">
                <a:xfrm>
                  <a:off x="9336360" y="1700808"/>
                  <a:ext cx="0" cy="613547"/>
                </a:xfrm>
                <a:prstGeom prst="straightConnector1">
                  <a:avLst/>
                </a:prstGeom>
                <a:solidFill>
                  <a:schemeClr val="accent1"/>
                </a:solidFill>
                <a:ln w="9525" cap="flat" cmpd="sng" algn="ctr">
                  <a:solidFill>
                    <a:schemeClr val="tx1"/>
                  </a:solidFill>
                  <a:prstDash val="solid"/>
                  <a:round/>
                  <a:headEnd type="triangle" w="med" len="med"/>
                  <a:tailEnd type="none"/>
                </a:ln>
              </p:spPr>
            </p:cxnSp>
          </p:grpSp>
        </p:grpSp>
      </p:grpSp>
      <p:grpSp>
        <p:nvGrpSpPr>
          <p:cNvPr id="206" name="Group 205"/>
          <p:cNvGrpSpPr/>
          <p:nvPr/>
        </p:nvGrpSpPr>
        <p:grpSpPr>
          <a:xfrm>
            <a:off x="395106" y="1964171"/>
            <a:ext cx="1157656" cy="804612"/>
            <a:chOff x="2325025" y="4729249"/>
            <a:chExt cx="1789798" cy="1069198"/>
          </a:xfrm>
        </p:grpSpPr>
        <p:sp>
          <p:nvSpPr>
            <p:cNvPr id="207" name="Rechteck 6"/>
            <p:cNvSpPr/>
            <p:nvPr/>
          </p:nvSpPr>
          <p:spPr bwMode="auto">
            <a:xfrm>
              <a:off x="2325025" y="4729249"/>
              <a:ext cx="1789798" cy="1069198"/>
            </a:xfrm>
            <a:prstGeom prst="rect">
              <a:avLst/>
            </a:prstGeom>
            <a:solidFill>
              <a:srgbClr val="009036"/>
            </a:solidFill>
            <a:ln w="25400" cap="rnd" cmpd="sng" algn="ctr">
              <a:solidFill>
                <a:srgbClr val="052F61">
                  <a:shade val="50000"/>
                  <a:hueMod val="94000"/>
                </a:srgbClr>
              </a:solidFill>
              <a:prstDash val="solid"/>
            </a:ln>
          </p:spPr>
          <p:txBody>
            <a:bodyPr rtlCol="0" anchor="ctr"/>
            <a:lstStyle/>
            <a:p>
              <a:pPr marL="0" marR="0" lvl="0" indent="0" algn="ctr" defTabSz="457200">
                <a:lnSpc>
                  <a:spcPct val="100000"/>
                </a:lnSpc>
                <a:spcBef>
                  <a:spcPts val="0"/>
                </a:spcBef>
                <a:spcAft>
                  <a:spcPts val="0"/>
                </a:spcAft>
                <a:buClrTx/>
                <a:buSzTx/>
                <a:buFontTx/>
                <a:buNone/>
                <a:defRPr/>
              </a:pPr>
              <a:endParaRPr lang="de-DE" sz="1200" b="0" i="0" u="none" strike="noStrike" cap="none" spc="0" dirty="0">
                <a:ln>
                  <a:noFill/>
                </a:ln>
                <a:solidFill>
                  <a:schemeClr val="bg1"/>
                </a:solidFill>
                <a:latin typeface="Century Gothic"/>
                <a:ea typeface="+mn-ea"/>
              </a:endParaRPr>
            </a:p>
            <a:p>
              <a:pPr marL="0" marR="0" lvl="0" indent="0" algn="ctr" defTabSz="457200">
                <a:lnSpc>
                  <a:spcPct val="100000"/>
                </a:lnSpc>
                <a:spcBef>
                  <a:spcPts val="0"/>
                </a:spcBef>
                <a:spcAft>
                  <a:spcPts val="0"/>
                </a:spcAft>
                <a:buClrTx/>
                <a:buSzTx/>
                <a:buFontTx/>
                <a:buNone/>
                <a:defRPr/>
              </a:pPr>
              <a:endParaRPr lang="de-DE" sz="1200" dirty="0">
                <a:solidFill>
                  <a:schemeClr val="bg1"/>
                </a:solidFill>
                <a:latin typeface="Century Gothic"/>
                <a:ea typeface="+mn-ea"/>
              </a:endParaRPr>
            </a:p>
            <a:p>
              <a:pPr marL="0" marR="0" lvl="0" indent="0" algn="ctr" defTabSz="457200">
                <a:lnSpc>
                  <a:spcPct val="100000"/>
                </a:lnSpc>
                <a:spcBef>
                  <a:spcPts val="0"/>
                </a:spcBef>
                <a:spcAft>
                  <a:spcPts val="0"/>
                </a:spcAft>
                <a:buClrTx/>
                <a:buSzTx/>
                <a:buFontTx/>
                <a:buNone/>
                <a:defRPr/>
              </a:pPr>
              <a:endParaRPr lang="de-DE" sz="1200" b="0" i="0" u="none" strike="noStrike" cap="none" spc="0" dirty="0">
                <a:ln>
                  <a:noFill/>
                </a:ln>
                <a:solidFill>
                  <a:schemeClr val="bg1"/>
                </a:solidFill>
                <a:latin typeface="Century Gothic"/>
                <a:ea typeface="+mn-ea"/>
              </a:endParaRPr>
            </a:p>
            <a:p>
              <a:pPr marL="0" marR="0" lvl="0" indent="0" algn="ctr" defTabSz="457200">
                <a:lnSpc>
                  <a:spcPct val="100000"/>
                </a:lnSpc>
                <a:spcBef>
                  <a:spcPts val="0"/>
                </a:spcBef>
                <a:spcAft>
                  <a:spcPts val="0"/>
                </a:spcAft>
                <a:buClrTx/>
                <a:buSzTx/>
                <a:buFontTx/>
                <a:buNone/>
                <a:defRPr/>
              </a:pPr>
              <a:r>
                <a:rPr lang="de-DE" sz="1200" b="0" i="0" u="none" strike="noStrike" cap="none" spc="0" dirty="0" err="1">
                  <a:ln>
                    <a:noFill/>
                  </a:ln>
                  <a:solidFill>
                    <a:schemeClr val="bg1"/>
                  </a:solidFill>
                  <a:latin typeface="Century Gothic"/>
                  <a:ea typeface="+mn-ea"/>
                </a:rPr>
                <a:t>INOSIMCore</a:t>
              </a:r>
              <a:endParaRPr lang="de-DE" sz="1200" b="0" i="0" u="none" strike="noStrike" cap="none" spc="0" dirty="0">
                <a:ln>
                  <a:noFill/>
                </a:ln>
                <a:solidFill>
                  <a:schemeClr val="bg1"/>
                </a:solidFill>
                <a:latin typeface="Century Gothic"/>
                <a:ea typeface="+mn-ea"/>
              </a:endParaRPr>
            </a:p>
          </p:txBody>
        </p:sp>
        <p:grpSp>
          <p:nvGrpSpPr>
            <p:cNvPr id="208" name="Group 207"/>
            <p:cNvGrpSpPr/>
            <p:nvPr/>
          </p:nvGrpSpPr>
          <p:grpSpPr>
            <a:xfrm>
              <a:off x="2536052" y="4729249"/>
              <a:ext cx="1376685" cy="834756"/>
              <a:chOff x="8202329" y="4608890"/>
              <a:chExt cx="1376685" cy="834756"/>
            </a:xfrm>
          </p:grpSpPr>
          <p:sp>
            <p:nvSpPr>
              <p:cNvPr id="209" name="Rechteck 6"/>
              <p:cNvSpPr/>
              <p:nvPr/>
            </p:nvSpPr>
            <p:spPr bwMode="auto">
              <a:xfrm>
                <a:off x="8202329" y="4608890"/>
                <a:ext cx="1376685" cy="658762"/>
              </a:xfrm>
              <a:prstGeom prst="rect">
                <a:avLst/>
              </a:prstGeom>
              <a:solidFill>
                <a:srgbClr val="FFFFFF">
                  <a:lumMod val="95000"/>
                </a:srgbClr>
              </a:solidFill>
              <a:ln w="25400" cap="rnd" cmpd="sng" algn="ctr">
                <a:solidFill>
                  <a:srgbClr val="052F61">
                    <a:shade val="50000"/>
                    <a:hueMod val="94000"/>
                  </a:srgbClr>
                </a:solidFill>
                <a:prstDash val="solid"/>
              </a:ln>
            </p:spPr>
            <p:txBody>
              <a:bodyPr rtlCol="0" anchor="ctr"/>
              <a:lstStyle/>
              <a:p>
                <a:pPr marL="0" marR="0" lvl="0" indent="0" algn="ctr" defTabSz="457200">
                  <a:lnSpc>
                    <a:spcPct val="100000"/>
                  </a:lnSpc>
                  <a:spcBef>
                    <a:spcPts val="0"/>
                  </a:spcBef>
                  <a:spcAft>
                    <a:spcPts val="0"/>
                  </a:spcAft>
                  <a:buClrTx/>
                  <a:buSzTx/>
                  <a:buFontTx/>
                  <a:buNone/>
                  <a:defRPr/>
                </a:pPr>
                <a:r>
                  <a:rPr lang="de-DE" sz="1200" b="0" i="0" u="none" strike="noStrike" cap="none" spc="0" dirty="0">
                    <a:ln>
                      <a:noFill/>
                    </a:ln>
                    <a:solidFill>
                      <a:schemeClr val="tx1"/>
                    </a:solidFill>
                    <a:latin typeface="Century Gothic"/>
                  </a:rPr>
                  <a:t>Extension</a:t>
                </a:r>
                <a:endParaRPr sz="1200" dirty="0"/>
              </a:p>
            </p:txBody>
          </p:sp>
          <p:grpSp>
            <p:nvGrpSpPr>
              <p:cNvPr id="210" name="Group 61"/>
              <p:cNvGrpSpPr/>
              <p:nvPr/>
            </p:nvGrpSpPr>
            <p:grpSpPr>
              <a:xfrm>
                <a:off x="8822323" y="5091657"/>
                <a:ext cx="95268" cy="351989"/>
                <a:chOff x="9192344" y="1700808"/>
                <a:chExt cx="144016" cy="613547"/>
              </a:xfrm>
            </p:grpSpPr>
            <p:cxnSp>
              <p:nvCxnSpPr>
                <p:cNvPr id="211" name="Straight Arrow Connector 11"/>
                <p:cNvCxnSpPr>
                  <a:cxnSpLocks/>
                </p:cNvCxnSpPr>
                <p:nvPr/>
              </p:nvCxnSpPr>
              <p:spPr bwMode="auto">
                <a:xfrm>
                  <a:off x="9192344" y="1700808"/>
                  <a:ext cx="0" cy="613547"/>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12" name="Straight Arrow Connector 11"/>
                <p:cNvCxnSpPr>
                  <a:cxnSpLocks/>
                </p:cNvCxnSpPr>
                <p:nvPr/>
              </p:nvCxnSpPr>
              <p:spPr bwMode="auto">
                <a:xfrm>
                  <a:off x="9336360" y="1700808"/>
                  <a:ext cx="0" cy="613547"/>
                </a:xfrm>
                <a:prstGeom prst="straightConnector1">
                  <a:avLst/>
                </a:prstGeom>
                <a:solidFill>
                  <a:schemeClr val="accent1"/>
                </a:solidFill>
                <a:ln w="9525" cap="flat" cmpd="sng" algn="ctr">
                  <a:solidFill>
                    <a:schemeClr val="tx1"/>
                  </a:solidFill>
                  <a:prstDash val="solid"/>
                  <a:round/>
                  <a:headEnd type="triangle" w="med" len="med"/>
                  <a:tailEnd type="none"/>
                </a:ln>
              </p:spPr>
            </p:cxnSp>
          </p:grpSp>
        </p:grpSp>
      </p:grpSp>
      <p:sp>
        <p:nvSpPr>
          <p:cNvPr id="213" name="TextBox 212"/>
          <p:cNvSpPr txBox="1"/>
          <p:nvPr/>
        </p:nvSpPr>
        <p:spPr bwMode="auto">
          <a:xfrm>
            <a:off x="-65692" y="993082"/>
            <a:ext cx="1743920" cy="646331"/>
          </a:xfrm>
          <a:prstGeom prst="rect">
            <a:avLst/>
          </a:prstGeom>
          <a:noFill/>
        </p:spPr>
        <p:txBody>
          <a:bodyPr wrap="square" rtlCol="0">
            <a:spAutoFit/>
          </a:bodyPr>
          <a:lstStyle/>
          <a:p>
            <a:pPr algn="ctr"/>
            <a:r>
              <a:rPr lang="en-US" dirty="0"/>
              <a:t>Parallelization of computation</a:t>
            </a:r>
          </a:p>
        </p:txBody>
      </p:sp>
      <p:cxnSp>
        <p:nvCxnSpPr>
          <p:cNvPr id="231" name="Gerade Verbindung mit Pfeil 6"/>
          <p:cNvCxnSpPr/>
          <p:nvPr/>
        </p:nvCxnSpPr>
        <p:spPr bwMode="auto">
          <a:xfrm>
            <a:off x="383835" y="4199421"/>
            <a:ext cx="1015033" cy="2028"/>
          </a:xfrm>
          <a:prstGeom prst="straightConnector1">
            <a:avLst/>
          </a:prstGeom>
          <a:solidFill>
            <a:schemeClr val="accent1"/>
          </a:solidFill>
          <a:ln w="19050" cap="flat" cmpd="sng" algn="ctr">
            <a:solidFill>
              <a:schemeClr val="tx1"/>
            </a:solidFill>
            <a:prstDash val="solid"/>
            <a:round/>
            <a:headEnd type="none" w="med" len="med"/>
            <a:tailEnd type="triangle"/>
          </a:ln>
        </p:spPr>
      </p:cxnSp>
      <p:cxnSp>
        <p:nvCxnSpPr>
          <p:cNvPr id="232" name="Gerade Verbindung mit Pfeil 9"/>
          <p:cNvCxnSpPr/>
          <p:nvPr/>
        </p:nvCxnSpPr>
        <p:spPr bwMode="auto">
          <a:xfrm flipV="1">
            <a:off x="390090" y="3573854"/>
            <a:ext cx="0" cy="627595"/>
          </a:xfrm>
          <a:prstGeom prst="straightConnector1">
            <a:avLst/>
          </a:prstGeom>
          <a:solidFill>
            <a:schemeClr val="accent1"/>
          </a:solidFill>
          <a:ln w="19050" cap="flat" cmpd="sng" algn="ctr">
            <a:solidFill>
              <a:schemeClr val="tx1"/>
            </a:solidFill>
            <a:prstDash val="solid"/>
            <a:round/>
            <a:headEnd type="none" w="med" len="med"/>
            <a:tailEnd type="triangle"/>
          </a:ln>
        </p:spPr>
      </p:cxnSp>
      <p:sp>
        <p:nvSpPr>
          <p:cNvPr id="233" name="Freeform 232"/>
          <p:cNvSpPr/>
          <p:nvPr/>
        </p:nvSpPr>
        <p:spPr bwMode="auto">
          <a:xfrm>
            <a:off x="498853" y="3696273"/>
            <a:ext cx="740997" cy="415001"/>
          </a:xfrm>
          <a:custGeom>
            <a:avLst/>
            <a:gdLst>
              <a:gd name="connsiteX0" fmla="*/ 0 w 882650"/>
              <a:gd name="connsiteY0" fmla="*/ 0 h 323850"/>
              <a:gd name="connsiteX1" fmla="*/ 882650 w 882650"/>
              <a:gd name="connsiteY1" fmla="*/ 323850 h 323850"/>
              <a:gd name="connsiteX0" fmla="*/ 0 w 882650"/>
              <a:gd name="connsiteY0" fmla="*/ 0 h 323850"/>
              <a:gd name="connsiteX1" fmla="*/ 247650 w 882650"/>
              <a:gd name="connsiteY1" fmla="*/ 88900 h 323850"/>
              <a:gd name="connsiteX2" fmla="*/ 882650 w 882650"/>
              <a:gd name="connsiteY2" fmla="*/ 323850 h 323850"/>
              <a:gd name="connsiteX0" fmla="*/ 0 w 882650"/>
              <a:gd name="connsiteY0" fmla="*/ 0 h 323850"/>
              <a:gd name="connsiteX1" fmla="*/ 247650 w 882650"/>
              <a:gd name="connsiteY1" fmla="*/ 88900 h 323850"/>
              <a:gd name="connsiteX2" fmla="*/ 476250 w 882650"/>
              <a:gd name="connsiteY2" fmla="*/ 177800 h 323850"/>
              <a:gd name="connsiteX3" fmla="*/ 882650 w 882650"/>
              <a:gd name="connsiteY3" fmla="*/ 323850 h 323850"/>
              <a:gd name="connsiteX0" fmla="*/ 0 w 882650"/>
              <a:gd name="connsiteY0" fmla="*/ 0 h 323850"/>
              <a:gd name="connsiteX1" fmla="*/ 247650 w 882650"/>
              <a:gd name="connsiteY1" fmla="*/ 88900 h 323850"/>
              <a:gd name="connsiteX2" fmla="*/ 476250 w 882650"/>
              <a:gd name="connsiteY2" fmla="*/ 177800 h 323850"/>
              <a:gd name="connsiteX3" fmla="*/ 692150 w 882650"/>
              <a:gd name="connsiteY3" fmla="*/ 241300 h 323850"/>
              <a:gd name="connsiteX4" fmla="*/ 882650 w 882650"/>
              <a:gd name="connsiteY4" fmla="*/ 323850 h 323850"/>
              <a:gd name="connsiteX0" fmla="*/ 0 w 882650"/>
              <a:gd name="connsiteY0" fmla="*/ 0 h 323850"/>
              <a:gd name="connsiteX1" fmla="*/ 114300 w 882650"/>
              <a:gd name="connsiteY1" fmla="*/ 25400 h 323850"/>
              <a:gd name="connsiteX2" fmla="*/ 247650 w 882650"/>
              <a:gd name="connsiteY2" fmla="*/ 88900 h 323850"/>
              <a:gd name="connsiteX3" fmla="*/ 476250 w 882650"/>
              <a:gd name="connsiteY3" fmla="*/ 177800 h 323850"/>
              <a:gd name="connsiteX4" fmla="*/ 692150 w 882650"/>
              <a:gd name="connsiteY4" fmla="*/ 241300 h 323850"/>
              <a:gd name="connsiteX5" fmla="*/ 882650 w 882650"/>
              <a:gd name="connsiteY5" fmla="*/ 323850 h 323850"/>
              <a:gd name="connsiteX0" fmla="*/ 0 w 882650"/>
              <a:gd name="connsiteY0" fmla="*/ 0 h 323850"/>
              <a:gd name="connsiteX1" fmla="*/ 114300 w 882650"/>
              <a:gd name="connsiteY1" fmla="*/ 25400 h 323850"/>
              <a:gd name="connsiteX2" fmla="*/ 247650 w 882650"/>
              <a:gd name="connsiteY2" fmla="*/ 88900 h 323850"/>
              <a:gd name="connsiteX3" fmla="*/ 387350 w 882650"/>
              <a:gd name="connsiteY3" fmla="*/ 139700 h 323850"/>
              <a:gd name="connsiteX4" fmla="*/ 476250 w 882650"/>
              <a:gd name="connsiteY4" fmla="*/ 177800 h 323850"/>
              <a:gd name="connsiteX5" fmla="*/ 692150 w 882650"/>
              <a:gd name="connsiteY5" fmla="*/ 241300 h 323850"/>
              <a:gd name="connsiteX6" fmla="*/ 882650 w 882650"/>
              <a:gd name="connsiteY6" fmla="*/ 323850 h 323850"/>
              <a:gd name="connsiteX0" fmla="*/ 0 w 1123950"/>
              <a:gd name="connsiteY0" fmla="*/ 0 h 488950"/>
              <a:gd name="connsiteX1" fmla="*/ 114300 w 1123950"/>
              <a:gd name="connsiteY1" fmla="*/ 25400 h 488950"/>
              <a:gd name="connsiteX2" fmla="*/ 247650 w 1123950"/>
              <a:gd name="connsiteY2" fmla="*/ 88900 h 488950"/>
              <a:gd name="connsiteX3" fmla="*/ 387350 w 1123950"/>
              <a:gd name="connsiteY3" fmla="*/ 139700 h 488950"/>
              <a:gd name="connsiteX4" fmla="*/ 476250 w 1123950"/>
              <a:gd name="connsiteY4" fmla="*/ 177800 h 488950"/>
              <a:gd name="connsiteX5" fmla="*/ 692150 w 1123950"/>
              <a:gd name="connsiteY5" fmla="*/ 241300 h 488950"/>
              <a:gd name="connsiteX6" fmla="*/ 1123950 w 1123950"/>
              <a:gd name="connsiteY6" fmla="*/ 488950 h 488950"/>
              <a:gd name="connsiteX0" fmla="*/ 0 w 1397000"/>
              <a:gd name="connsiteY0" fmla="*/ 0 h 482600"/>
              <a:gd name="connsiteX1" fmla="*/ 387350 w 1397000"/>
              <a:gd name="connsiteY1" fmla="*/ 19050 h 482600"/>
              <a:gd name="connsiteX2" fmla="*/ 520700 w 1397000"/>
              <a:gd name="connsiteY2" fmla="*/ 82550 h 482600"/>
              <a:gd name="connsiteX3" fmla="*/ 660400 w 1397000"/>
              <a:gd name="connsiteY3" fmla="*/ 133350 h 482600"/>
              <a:gd name="connsiteX4" fmla="*/ 749300 w 1397000"/>
              <a:gd name="connsiteY4" fmla="*/ 171450 h 482600"/>
              <a:gd name="connsiteX5" fmla="*/ 965200 w 1397000"/>
              <a:gd name="connsiteY5" fmla="*/ 234950 h 482600"/>
              <a:gd name="connsiteX6" fmla="*/ 1397000 w 1397000"/>
              <a:gd name="connsiteY6" fmla="*/ 482600 h 482600"/>
              <a:gd name="connsiteX0" fmla="*/ 0 w 1397000"/>
              <a:gd name="connsiteY0" fmla="*/ 0 h 482600"/>
              <a:gd name="connsiteX1" fmla="*/ 260350 w 1397000"/>
              <a:gd name="connsiteY1" fmla="*/ 63500 h 482600"/>
              <a:gd name="connsiteX2" fmla="*/ 520700 w 1397000"/>
              <a:gd name="connsiteY2" fmla="*/ 82550 h 482600"/>
              <a:gd name="connsiteX3" fmla="*/ 660400 w 1397000"/>
              <a:gd name="connsiteY3" fmla="*/ 133350 h 482600"/>
              <a:gd name="connsiteX4" fmla="*/ 749300 w 1397000"/>
              <a:gd name="connsiteY4" fmla="*/ 171450 h 482600"/>
              <a:gd name="connsiteX5" fmla="*/ 965200 w 1397000"/>
              <a:gd name="connsiteY5" fmla="*/ 234950 h 482600"/>
              <a:gd name="connsiteX6" fmla="*/ 1397000 w 1397000"/>
              <a:gd name="connsiteY6" fmla="*/ 482600 h 482600"/>
              <a:gd name="connsiteX0" fmla="*/ 0 w 1397000"/>
              <a:gd name="connsiteY0" fmla="*/ 0 h 482600"/>
              <a:gd name="connsiteX1" fmla="*/ 260350 w 1397000"/>
              <a:gd name="connsiteY1" fmla="*/ 63500 h 482600"/>
              <a:gd name="connsiteX2" fmla="*/ 431800 w 1397000"/>
              <a:gd name="connsiteY2" fmla="*/ 190500 h 482600"/>
              <a:gd name="connsiteX3" fmla="*/ 660400 w 1397000"/>
              <a:gd name="connsiteY3" fmla="*/ 133350 h 482600"/>
              <a:gd name="connsiteX4" fmla="*/ 749300 w 1397000"/>
              <a:gd name="connsiteY4" fmla="*/ 171450 h 482600"/>
              <a:gd name="connsiteX5" fmla="*/ 965200 w 1397000"/>
              <a:gd name="connsiteY5" fmla="*/ 234950 h 482600"/>
              <a:gd name="connsiteX6" fmla="*/ 1397000 w 1397000"/>
              <a:gd name="connsiteY6" fmla="*/ 482600 h 482600"/>
              <a:gd name="connsiteX0" fmla="*/ 0 w 1397000"/>
              <a:gd name="connsiteY0" fmla="*/ 0 h 482600"/>
              <a:gd name="connsiteX1" fmla="*/ 260350 w 1397000"/>
              <a:gd name="connsiteY1" fmla="*/ 63500 h 482600"/>
              <a:gd name="connsiteX2" fmla="*/ 431800 w 1397000"/>
              <a:gd name="connsiteY2" fmla="*/ 190500 h 482600"/>
              <a:gd name="connsiteX3" fmla="*/ 590550 w 1397000"/>
              <a:gd name="connsiteY3" fmla="*/ 266700 h 482600"/>
              <a:gd name="connsiteX4" fmla="*/ 749300 w 1397000"/>
              <a:gd name="connsiteY4" fmla="*/ 171450 h 482600"/>
              <a:gd name="connsiteX5" fmla="*/ 965200 w 1397000"/>
              <a:gd name="connsiteY5" fmla="*/ 234950 h 482600"/>
              <a:gd name="connsiteX6" fmla="*/ 1397000 w 1397000"/>
              <a:gd name="connsiteY6" fmla="*/ 482600 h 482600"/>
              <a:gd name="connsiteX0" fmla="*/ 0 w 1397000"/>
              <a:gd name="connsiteY0" fmla="*/ 0 h 482600"/>
              <a:gd name="connsiteX1" fmla="*/ 260350 w 1397000"/>
              <a:gd name="connsiteY1" fmla="*/ 63500 h 482600"/>
              <a:gd name="connsiteX2" fmla="*/ 431800 w 1397000"/>
              <a:gd name="connsiteY2" fmla="*/ 190500 h 482600"/>
              <a:gd name="connsiteX3" fmla="*/ 590550 w 1397000"/>
              <a:gd name="connsiteY3" fmla="*/ 266700 h 482600"/>
              <a:gd name="connsiteX4" fmla="*/ 698500 w 1397000"/>
              <a:gd name="connsiteY4" fmla="*/ 361950 h 482600"/>
              <a:gd name="connsiteX5" fmla="*/ 965200 w 1397000"/>
              <a:gd name="connsiteY5" fmla="*/ 234950 h 482600"/>
              <a:gd name="connsiteX6" fmla="*/ 1397000 w 1397000"/>
              <a:gd name="connsiteY6" fmla="*/ 482600 h 482600"/>
              <a:gd name="connsiteX0" fmla="*/ 0 w 1397000"/>
              <a:gd name="connsiteY0" fmla="*/ 0 h 482600"/>
              <a:gd name="connsiteX1" fmla="*/ 260350 w 1397000"/>
              <a:gd name="connsiteY1" fmla="*/ 63500 h 482600"/>
              <a:gd name="connsiteX2" fmla="*/ 431800 w 1397000"/>
              <a:gd name="connsiteY2" fmla="*/ 190500 h 482600"/>
              <a:gd name="connsiteX3" fmla="*/ 590550 w 1397000"/>
              <a:gd name="connsiteY3" fmla="*/ 266700 h 482600"/>
              <a:gd name="connsiteX4" fmla="*/ 698500 w 1397000"/>
              <a:gd name="connsiteY4" fmla="*/ 361950 h 482600"/>
              <a:gd name="connsiteX5" fmla="*/ 958850 w 1397000"/>
              <a:gd name="connsiteY5" fmla="*/ 457200 h 482600"/>
              <a:gd name="connsiteX6" fmla="*/ 1397000 w 1397000"/>
              <a:gd name="connsiteY6" fmla="*/ 482600 h 48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7000" h="482600">
                <a:moveTo>
                  <a:pt x="0" y="0"/>
                </a:moveTo>
                <a:lnTo>
                  <a:pt x="260350" y="63500"/>
                </a:lnTo>
                <a:lnTo>
                  <a:pt x="431800" y="190500"/>
                </a:lnTo>
                <a:cubicBezTo>
                  <a:pt x="477308" y="209550"/>
                  <a:pt x="552450" y="251883"/>
                  <a:pt x="590550" y="266700"/>
                </a:cubicBezTo>
                <a:cubicBezTo>
                  <a:pt x="628650" y="281517"/>
                  <a:pt x="647700" y="345017"/>
                  <a:pt x="698500" y="361950"/>
                </a:cubicBezTo>
                <a:cubicBezTo>
                  <a:pt x="772583" y="387350"/>
                  <a:pt x="891117" y="432858"/>
                  <a:pt x="958850" y="457200"/>
                </a:cubicBezTo>
                <a:cubicBezTo>
                  <a:pt x="1026583" y="481542"/>
                  <a:pt x="1365250" y="468842"/>
                  <a:pt x="1397000" y="482600"/>
                </a:cubicBezTo>
              </a:path>
            </a:pathLst>
          </a:custGeom>
          <a:noFill/>
          <a:ln w="19050">
            <a:solidFill>
              <a:schemeClr val="tx1"/>
            </a:solidFill>
            <a:round/>
            <a:headEnd/>
            <a:tailEnd/>
          </a:ln>
        </p:spPr>
        <p:txBody>
          <a:bodyPr rtlCol="0" anchor="ctr"/>
          <a:lstStyle/>
          <a:p>
            <a:pPr algn="ctr"/>
            <a:endParaRPr lang="en-US"/>
          </a:p>
        </p:txBody>
      </p:sp>
      <p:sp>
        <p:nvSpPr>
          <p:cNvPr id="234" name="Rechteck 13"/>
          <p:cNvSpPr/>
          <p:nvPr/>
        </p:nvSpPr>
        <p:spPr bwMode="auto">
          <a:xfrm>
            <a:off x="580528" y="4289596"/>
            <a:ext cx="554596" cy="249299"/>
          </a:xfrm>
          <a:prstGeom prst="rect">
            <a:avLst/>
          </a:prstGeom>
        </p:spPr>
        <p:txBody>
          <a:bodyPr wrap="square">
            <a:spAutoFit/>
          </a:bodyPr>
          <a:lstStyle/>
          <a:p>
            <a:pPr algn="ctr"/>
            <a:r>
              <a:rPr lang="en-US" sz="1200" dirty="0">
                <a:solidFill>
                  <a:schemeClr val="tx1"/>
                </a:solidFill>
                <a:latin typeface="Century Gothic" panose="020B0502020202020204" pitchFamily="34" charset="0"/>
              </a:rPr>
              <a:t>Time</a:t>
            </a:r>
          </a:p>
        </p:txBody>
      </p:sp>
      <p:sp>
        <p:nvSpPr>
          <p:cNvPr id="235" name="Rechteck 13"/>
          <p:cNvSpPr/>
          <p:nvPr/>
        </p:nvSpPr>
        <p:spPr bwMode="auto">
          <a:xfrm rot="16200000">
            <a:off x="-272661" y="3771888"/>
            <a:ext cx="935606" cy="276999"/>
          </a:xfrm>
          <a:prstGeom prst="rect">
            <a:avLst/>
          </a:prstGeom>
        </p:spPr>
        <p:txBody>
          <a:bodyPr wrap="square">
            <a:spAutoFit/>
          </a:bodyPr>
          <a:lstStyle/>
          <a:p>
            <a:pPr algn="ctr"/>
            <a:r>
              <a:rPr lang="en-US" sz="1200" dirty="0">
                <a:solidFill>
                  <a:schemeClr val="tx1"/>
                </a:solidFill>
                <a:latin typeface="Century Gothic" panose="020B0502020202020204" pitchFamily="34" charset="0"/>
              </a:rPr>
              <a:t>Objective</a:t>
            </a:r>
          </a:p>
        </p:txBody>
      </p:sp>
      <p:pic>
        <p:nvPicPr>
          <p:cNvPr id="236" name="Picture 2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871402" y="5163862"/>
            <a:ext cx="367578" cy="325776"/>
          </a:xfrm>
          <a:prstGeom prst="rect">
            <a:avLst/>
          </a:prstGeom>
        </p:spPr>
      </p:pic>
      <p:pic>
        <p:nvPicPr>
          <p:cNvPr id="239" name="Picture 2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498853" y="5164064"/>
            <a:ext cx="367579" cy="327323"/>
          </a:xfrm>
          <a:prstGeom prst="rect">
            <a:avLst/>
          </a:prstGeom>
        </p:spPr>
      </p:pic>
      <p:sp>
        <p:nvSpPr>
          <p:cNvPr id="240" name="TextBox 239"/>
          <p:cNvSpPr txBox="1"/>
          <p:nvPr/>
        </p:nvSpPr>
        <p:spPr bwMode="auto">
          <a:xfrm>
            <a:off x="6049619" y="4464453"/>
            <a:ext cx="1135350" cy="646331"/>
          </a:xfrm>
          <a:prstGeom prst="rect">
            <a:avLst/>
          </a:prstGeom>
          <a:noFill/>
        </p:spPr>
        <p:txBody>
          <a:bodyPr wrap="square" rtlCol="0">
            <a:spAutoFit/>
          </a:bodyPr>
          <a:lstStyle/>
          <a:p>
            <a:pPr algn="ctr"/>
            <a:r>
              <a:rPr lang="en-US" dirty="0"/>
              <a:t>Problem</a:t>
            </a:r>
            <a:br>
              <a:rPr lang="en-US" dirty="0"/>
            </a:br>
            <a:r>
              <a:rPr lang="en-US" dirty="0"/>
              <a:t>Structure</a:t>
            </a:r>
          </a:p>
        </p:txBody>
      </p:sp>
      <p:cxnSp>
        <p:nvCxnSpPr>
          <p:cNvPr id="63" name="Straight Arrow Connector 62"/>
          <p:cNvCxnSpPr/>
          <p:nvPr/>
        </p:nvCxnSpPr>
        <p:spPr>
          <a:xfrm flipH="1">
            <a:off x="1552762" y="2155115"/>
            <a:ext cx="480268" cy="0"/>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2" name="Elbow Connector 71"/>
          <p:cNvCxnSpPr/>
          <p:nvPr/>
        </p:nvCxnSpPr>
        <p:spPr>
          <a:xfrm rot="10800000" flipV="1">
            <a:off x="820774" y="3007360"/>
            <a:ext cx="876765" cy="566494"/>
          </a:xfrm>
          <a:prstGeom prst="bentConnector3">
            <a:avLst>
              <a:gd name="adj1" fmla="val 99829"/>
            </a:avLst>
          </a:prstGeom>
          <a:ln w="19050">
            <a:tailEnd type="triangle"/>
          </a:ln>
        </p:spPr>
        <p:style>
          <a:lnRef idx="1">
            <a:schemeClr val="dk1"/>
          </a:lnRef>
          <a:fillRef idx="0">
            <a:schemeClr val="dk1"/>
          </a:fillRef>
          <a:effectRef idx="0">
            <a:schemeClr val="dk1"/>
          </a:effectRef>
          <a:fontRef idx="minor">
            <a:schemeClr val="tx1"/>
          </a:fontRef>
        </p:style>
      </p:cxnSp>
      <p:sp>
        <p:nvSpPr>
          <p:cNvPr id="241" name="TextBox 240"/>
          <p:cNvSpPr txBox="1"/>
          <p:nvPr/>
        </p:nvSpPr>
        <p:spPr bwMode="auto">
          <a:xfrm>
            <a:off x="3343782" y="2327472"/>
            <a:ext cx="1135350" cy="523220"/>
          </a:xfrm>
          <a:prstGeom prst="rect">
            <a:avLst/>
          </a:prstGeom>
          <a:noFill/>
        </p:spPr>
        <p:txBody>
          <a:bodyPr wrap="square" rtlCol="0">
            <a:spAutoFit/>
          </a:bodyPr>
          <a:lstStyle/>
          <a:p>
            <a:pPr algn="ctr"/>
            <a:r>
              <a:rPr lang="en-US" sz="1400" dirty="0"/>
              <a:t>Objective values</a:t>
            </a:r>
          </a:p>
        </p:txBody>
      </p:sp>
      <p:sp>
        <p:nvSpPr>
          <p:cNvPr id="246" name="TextBox 245"/>
          <p:cNvSpPr txBox="1"/>
          <p:nvPr/>
        </p:nvSpPr>
        <p:spPr bwMode="auto">
          <a:xfrm>
            <a:off x="3364102" y="1506135"/>
            <a:ext cx="1135350" cy="523220"/>
          </a:xfrm>
          <a:prstGeom prst="rect">
            <a:avLst/>
          </a:prstGeom>
          <a:noFill/>
        </p:spPr>
        <p:txBody>
          <a:bodyPr wrap="square" rtlCol="0">
            <a:spAutoFit/>
          </a:bodyPr>
          <a:lstStyle/>
          <a:p>
            <a:pPr algn="ctr"/>
            <a:r>
              <a:rPr lang="en-US" sz="1400" dirty="0"/>
              <a:t>Scheduling decisions</a:t>
            </a:r>
          </a:p>
        </p:txBody>
      </p:sp>
      <p:cxnSp>
        <p:nvCxnSpPr>
          <p:cNvPr id="77" name="Straight Arrow Connector 76"/>
          <p:cNvCxnSpPr>
            <a:stCxn id="234" idx="2"/>
          </p:cNvCxnSpPr>
          <p:nvPr/>
        </p:nvCxnSpPr>
        <p:spPr>
          <a:xfrm>
            <a:off x="857826" y="4538895"/>
            <a:ext cx="0" cy="28812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7" name="TextBox 246"/>
          <p:cNvSpPr txBox="1"/>
          <p:nvPr/>
        </p:nvSpPr>
        <p:spPr bwMode="auto">
          <a:xfrm>
            <a:off x="280981" y="4826416"/>
            <a:ext cx="1135350" cy="369332"/>
          </a:xfrm>
          <a:prstGeom prst="rect">
            <a:avLst/>
          </a:prstGeom>
          <a:noFill/>
        </p:spPr>
        <p:txBody>
          <a:bodyPr wrap="square" rtlCol="0">
            <a:spAutoFit/>
          </a:bodyPr>
          <a:lstStyle/>
          <a:p>
            <a:pPr algn="ctr"/>
            <a:r>
              <a:rPr lang="en-US" dirty="0"/>
              <a:t>Results</a:t>
            </a:r>
          </a:p>
        </p:txBody>
      </p:sp>
      <p:cxnSp>
        <p:nvCxnSpPr>
          <p:cNvPr id="248" name="Straight Arrow Connector 247"/>
          <p:cNvCxnSpPr/>
          <p:nvPr/>
        </p:nvCxnSpPr>
        <p:spPr bwMode="auto">
          <a:xfrm flipH="1">
            <a:off x="1312628" y="5270869"/>
            <a:ext cx="480268" cy="0"/>
          </a:xfrm>
          <a:prstGeom prst="straightConnector1">
            <a:avLst/>
          </a:prstGeom>
          <a:ln w="19050">
            <a:prstDash val="dash"/>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3" name="Rectangle 12"/>
          <p:cNvSpPr/>
          <p:nvPr/>
        </p:nvSpPr>
        <p:spPr>
          <a:xfrm>
            <a:off x="8021692" y="859314"/>
            <a:ext cx="3222084" cy="1200329"/>
          </a:xfrm>
          <a:prstGeom prst="rect">
            <a:avLst/>
          </a:prstGeom>
        </p:spPr>
        <p:txBody>
          <a:bodyPr wrap="square">
            <a:spAutoFit/>
          </a:bodyPr>
          <a:lstStyle/>
          <a:p>
            <a:r>
              <a:rPr lang="en-US" sz="2400" b="1" dirty="0"/>
              <a:t>DEGREES OF FREEDOM </a:t>
            </a:r>
            <a:br>
              <a:rPr lang="en-US" sz="2400" b="1" dirty="0"/>
            </a:br>
            <a:br>
              <a:rPr lang="en-US" sz="2400" b="1" dirty="0"/>
            </a:br>
            <a:endParaRPr lang="en-US" sz="2400" dirty="0"/>
          </a:p>
        </p:txBody>
      </p:sp>
      <p:sp>
        <p:nvSpPr>
          <p:cNvPr id="66" name="Slide Number Placeholder 4"/>
          <p:cNvSpPr>
            <a:spLocks noGrp="1"/>
          </p:cNvSpPr>
          <p:nvPr>
            <p:ph type="sldNum" sz="quarter" idx="12"/>
          </p:nvPr>
        </p:nvSpPr>
        <p:spPr>
          <a:xfrm>
            <a:off x="225458" y="6327790"/>
            <a:ext cx="465841" cy="365125"/>
          </a:xfrm>
        </p:spPr>
        <p:txBody>
          <a:bodyPr/>
          <a:lstStyle/>
          <a:p>
            <a:fld id="{0629DDB7-DAC4-43B5-803A-0C1EC353A00E}" type="slidenum">
              <a:rPr lang="en-US" smtClean="0"/>
              <a:t>5</a:t>
            </a:fld>
            <a:endParaRPr lang="en-US"/>
          </a:p>
        </p:txBody>
      </p:sp>
      <p:sp>
        <p:nvSpPr>
          <p:cNvPr id="2" name="Rectangle 1"/>
          <p:cNvSpPr/>
          <p:nvPr/>
        </p:nvSpPr>
        <p:spPr>
          <a:xfrm>
            <a:off x="765270" y="6326528"/>
            <a:ext cx="7973996" cy="461665"/>
          </a:xfrm>
          <a:prstGeom prst="rect">
            <a:avLst/>
          </a:prstGeom>
        </p:spPr>
        <p:txBody>
          <a:bodyPr wrap="square">
            <a:spAutoFit/>
          </a:bodyPr>
          <a:lstStyle/>
          <a:p>
            <a:r>
              <a:rPr lang="en-US" sz="1200" dirty="0">
                <a:latin typeface="NimbusRomNo9L-Regu"/>
              </a:rPr>
              <a:t>[1] C. Klanke and S. Engell, ”Scheduling and batching with evolutionary algorithms in simulation-optimization of an industrial formulation plant,” </a:t>
            </a:r>
            <a:r>
              <a:rPr lang="en-US" sz="1200" dirty="0">
                <a:latin typeface="NimbusRomNo9L-ReguItal"/>
              </a:rPr>
              <a:t>Computers &amp; Industrial Engineering</a:t>
            </a:r>
            <a:r>
              <a:rPr lang="en-US" sz="1200" dirty="0">
                <a:latin typeface="NimbusRomNo9L-Regu"/>
              </a:rPr>
              <a:t>, vol. 174, Dec. 2022.</a:t>
            </a:r>
            <a:endParaRPr lang="en-US" sz="1200" dirty="0"/>
          </a:p>
        </p:txBody>
      </p:sp>
    </p:spTree>
    <p:extLst>
      <p:ext uri="{BB962C8B-B14F-4D97-AF65-F5344CB8AC3E}">
        <p14:creationId xmlns:p14="http://schemas.microsoft.com/office/powerpoint/2010/main" val="304766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25" grpId="0"/>
      <p:bldP spid="240"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for the example shown before</a:t>
            </a:r>
          </a:p>
        </p:txBody>
      </p:sp>
      <p:sp>
        <p:nvSpPr>
          <p:cNvPr id="15" name="Content Placeholder 14"/>
          <p:cNvSpPr>
            <a:spLocks noGrp="1"/>
          </p:cNvSpPr>
          <p:nvPr>
            <p:ph idx="1"/>
          </p:nvPr>
        </p:nvSpPr>
        <p:spPr>
          <a:xfrm>
            <a:off x="295796" y="1256303"/>
            <a:ext cx="5870542" cy="4885491"/>
          </a:xfrm>
        </p:spPr>
        <p:txBody>
          <a:bodyPr/>
          <a:lstStyle/>
          <a:p>
            <a:pPr marL="95250" indent="0">
              <a:buNone/>
            </a:pPr>
            <a:r>
              <a:rPr lang="en-US" b="1" dirty="0"/>
              <a:t>Evolution of the quality of the schedule for five runs of the algorithm</a:t>
            </a:r>
          </a:p>
          <a:p>
            <a:pPr marL="95250" indent="0">
              <a:buNone/>
            </a:pPr>
            <a:endParaRPr lang="en-US" b="1" dirty="0"/>
          </a:p>
          <a:p>
            <a:pPr marL="95250" indent="0">
              <a:buNone/>
            </a:pPr>
            <a:endParaRPr lang="en-US" b="1" dirty="0"/>
          </a:p>
          <a:p>
            <a:pPr marL="95250" indent="0">
              <a:buNone/>
            </a:pPr>
            <a:endParaRPr lang="en-US" b="1" dirty="0"/>
          </a:p>
          <a:p>
            <a:pPr marL="95250" indent="0">
              <a:buNone/>
            </a:pPr>
            <a:endParaRPr lang="en-US" b="1" dirty="0"/>
          </a:p>
          <a:p>
            <a:pPr marL="95250" indent="0">
              <a:buNone/>
            </a:pPr>
            <a:endParaRPr lang="en-US" dirty="0"/>
          </a:p>
          <a:p>
            <a:pPr marL="95250" indent="0">
              <a:buNone/>
            </a:pP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9DDB7-DAC4-43B5-803A-0C1EC353A00E}" type="slidenum">
              <a:rPr lang="en-US" smtClean="0"/>
              <a:t>6</a:t>
            </a:fld>
            <a:endParaRPr lang="en-US" dirty="0"/>
          </a:p>
        </p:txBody>
      </p:sp>
      <p:sp>
        <p:nvSpPr>
          <p:cNvPr id="16" name="Content Placeholder 15"/>
          <p:cNvSpPr>
            <a:spLocks noGrp="1"/>
          </p:cNvSpPr>
          <p:nvPr>
            <p:ph idx="13"/>
          </p:nvPr>
        </p:nvSpPr>
        <p:spPr>
          <a:xfrm>
            <a:off x="6292466" y="1258237"/>
            <a:ext cx="5870542" cy="4885491"/>
          </a:xfrm>
        </p:spPr>
        <p:txBody>
          <a:bodyPr/>
          <a:lstStyle/>
          <a:p>
            <a:pPr marL="95250" indent="0">
              <a:buNone/>
            </a:pPr>
            <a:r>
              <a:rPr lang="en-US" b="1" dirty="0"/>
              <a:t>Partial schedule</a:t>
            </a:r>
          </a:p>
          <a:p>
            <a:pPr marL="95250" indent="0">
              <a:buNone/>
            </a:pPr>
            <a:endParaRPr lang="en-US" dirty="0"/>
          </a:p>
        </p:txBody>
      </p:sp>
      <p:pic>
        <p:nvPicPr>
          <p:cNvPr id="17" name="Content Placeholder 5"/>
          <p:cNvPicPr>
            <a:picLocks noChangeAspect="1"/>
          </p:cNvPicPr>
          <p:nvPr/>
        </p:nvPicPr>
        <p:blipFill rotWithShape="1">
          <a:blip r:embed="rId2" cstate="print">
            <a:extLst>
              <a:ext uri="{28A0092B-C50C-407E-A947-70E740481C1C}">
                <a14:useLocalDpi xmlns:a14="http://schemas.microsoft.com/office/drawing/2010/main" val="0"/>
              </a:ext>
            </a:extLst>
          </a:blip>
          <a:srcRect l="7794" r="5885" b="2625"/>
          <a:stretch/>
        </p:blipFill>
        <p:spPr>
          <a:xfrm>
            <a:off x="6321425" y="1756264"/>
            <a:ext cx="5870575" cy="4279899"/>
          </a:xfrm>
          <a:prstGeom prst="rect">
            <a:avLst/>
          </a:prstGeom>
        </p:spPr>
      </p:pic>
      <p:pic>
        <p:nvPicPr>
          <p:cNvPr id="3" name="Picture 2"/>
          <p:cNvPicPr>
            <a:picLocks noChangeAspect="1"/>
          </p:cNvPicPr>
          <p:nvPr/>
        </p:nvPicPr>
        <p:blipFill>
          <a:blip r:embed="rId3"/>
          <a:stretch>
            <a:fillRect/>
          </a:stretch>
        </p:blipFill>
        <p:spPr>
          <a:xfrm>
            <a:off x="514950" y="2273653"/>
            <a:ext cx="5369943" cy="3060000"/>
          </a:xfrm>
          <a:prstGeom prst="rect">
            <a:avLst/>
          </a:prstGeom>
        </p:spPr>
      </p:pic>
    </p:spTree>
    <p:extLst>
      <p:ext uri="{BB962C8B-B14F-4D97-AF65-F5344CB8AC3E}">
        <p14:creationId xmlns:p14="http://schemas.microsoft.com/office/powerpoint/2010/main" val="165716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458" y="279783"/>
            <a:ext cx="11756010" cy="989814"/>
          </a:xfrm>
        </p:spPr>
        <p:txBody>
          <a:bodyPr>
            <a:normAutofit fontScale="90000"/>
          </a:bodyPr>
          <a:lstStyle/>
          <a:p>
            <a:r>
              <a:rPr lang="en-GB" dirty="0"/>
              <a:t>How to bring simulation-optimization to a real plant?</a:t>
            </a:r>
            <a:endParaRPr lang="en-US" dirty="0"/>
          </a:p>
        </p:txBody>
      </p:sp>
      <p:sp>
        <p:nvSpPr>
          <p:cNvPr id="7" name="Content Placeholder 6"/>
          <p:cNvSpPr>
            <a:spLocks noGrp="1"/>
          </p:cNvSpPr>
          <p:nvPr>
            <p:ph idx="1"/>
          </p:nvPr>
        </p:nvSpPr>
        <p:spPr>
          <a:xfrm>
            <a:off x="284073" y="1153224"/>
            <a:ext cx="11311449" cy="7664662"/>
          </a:xfrm>
        </p:spPr>
        <p:txBody>
          <a:bodyPr>
            <a:spAutoFit/>
          </a:bodyPr>
          <a:lstStyle/>
          <a:p>
            <a:pPr marL="95250" indent="0">
              <a:buNone/>
            </a:pPr>
            <a:r>
              <a:rPr lang="en-US" b="1" dirty="0"/>
              <a:t>Schedules may become suboptimal or infeasible if disruptions occur</a:t>
            </a:r>
          </a:p>
          <a:p>
            <a:r>
              <a:rPr lang="en-US" sz="2000" b="1" dirty="0"/>
              <a:t>Minor disruptions</a:t>
            </a:r>
          </a:p>
          <a:p>
            <a:pPr lvl="1"/>
            <a:r>
              <a:rPr lang="en-US" sz="1800" dirty="0"/>
              <a:t>Small impact on the schedule</a:t>
            </a:r>
          </a:p>
          <a:p>
            <a:pPr lvl="1"/>
            <a:r>
              <a:rPr lang="en-US" sz="1800" dirty="0"/>
              <a:t>E.g., changes in start and end times</a:t>
            </a:r>
            <a:endParaRPr lang="en-US" sz="1800" b="1" dirty="0"/>
          </a:p>
          <a:p>
            <a:pPr marL="95250" indent="0">
              <a:buNone/>
            </a:pPr>
            <a:endParaRPr lang="en-US" b="1" dirty="0"/>
          </a:p>
          <a:p>
            <a:pPr marL="95250" indent="0">
              <a:buNone/>
            </a:pPr>
            <a:endParaRPr lang="en-US" b="1" dirty="0"/>
          </a:p>
          <a:p>
            <a:pPr marL="95250" indent="0">
              <a:spcBef>
                <a:spcPts val="1800"/>
              </a:spcBef>
              <a:buNone/>
            </a:pPr>
            <a:r>
              <a:rPr lang="en-US" b="1" dirty="0"/>
              <a:t>Core idea: Continuous improvement of schedules</a:t>
            </a:r>
            <a:endParaRPr lang="en-US" sz="2400" b="1" dirty="0"/>
          </a:p>
          <a:p>
            <a:pPr>
              <a:spcBef>
                <a:spcPts val="0"/>
              </a:spcBef>
            </a:pPr>
            <a:r>
              <a:rPr lang="en-US" sz="2000" dirty="0"/>
              <a:t>The EA runs continuously</a:t>
            </a:r>
          </a:p>
          <a:p>
            <a:pPr>
              <a:spcBef>
                <a:spcPts val="0"/>
              </a:spcBef>
            </a:pPr>
            <a:r>
              <a:rPr lang="en-US" sz="2000" dirty="0"/>
              <a:t>Model parameters and degrees of freedom of the EA are </a:t>
            </a:r>
            <a:br>
              <a:rPr lang="en-US" sz="2000" dirty="0"/>
            </a:br>
            <a:r>
              <a:rPr lang="en-US" sz="2000" dirty="0"/>
              <a:t>updated</a:t>
            </a:r>
          </a:p>
          <a:p>
            <a:pPr lvl="1">
              <a:spcBef>
                <a:spcPts val="0"/>
              </a:spcBef>
            </a:pPr>
            <a:r>
              <a:rPr lang="en-US" sz="1800" dirty="0"/>
              <a:t>Periodic updates at fixed time points</a:t>
            </a:r>
          </a:p>
          <a:p>
            <a:pPr lvl="1">
              <a:spcBef>
                <a:spcPts val="0"/>
              </a:spcBef>
            </a:pPr>
            <a:r>
              <a:rPr lang="en-US" sz="1800" dirty="0"/>
              <a:t>Event-driven updates after major disruptions</a:t>
            </a:r>
          </a:p>
          <a:p>
            <a:pPr>
              <a:spcBef>
                <a:spcPts val="0"/>
              </a:spcBef>
            </a:pPr>
            <a:r>
              <a:rPr lang="en-US" sz="2000" dirty="0"/>
              <a:t>Updates of the degrees of freedom of the EA</a:t>
            </a:r>
            <a:br>
              <a:rPr lang="en-US" sz="2000" dirty="0"/>
            </a:br>
            <a:r>
              <a:rPr lang="en-US" sz="2000" dirty="0"/>
              <a:t>if the problem structure changes</a:t>
            </a:r>
          </a:p>
          <a:p>
            <a:pPr>
              <a:spcBef>
                <a:spcPts val="0"/>
              </a:spcBef>
            </a:pPr>
            <a:r>
              <a:rPr lang="en-US" sz="2000" dirty="0"/>
              <a:t>Continuous generation of </a:t>
            </a:r>
            <a:r>
              <a:rPr lang="en-US" sz="2000" b="1" dirty="0"/>
              <a:t>new</a:t>
            </a:r>
            <a:r>
              <a:rPr lang="en-US" sz="2000" dirty="0"/>
              <a:t> schedules</a:t>
            </a:r>
          </a:p>
          <a:p>
            <a:pPr marL="914400" lvl="2" indent="0">
              <a:buNone/>
            </a:pPr>
            <a:endParaRPr lang="en-US" dirty="0"/>
          </a:p>
          <a:p>
            <a:pPr marL="457200" lvl="1" indent="0">
              <a:buNone/>
            </a:pPr>
            <a:endParaRPr lang="en-US" dirty="0"/>
          </a:p>
          <a:p>
            <a:pPr marL="95250" indent="0">
              <a:buNone/>
            </a:pPr>
            <a:endParaRPr lang="en-US" dirty="0"/>
          </a:p>
          <a:p>
            <a:pPr marL="95250" indent="0">
              <a:buNone/>
            </a:pPr>
            <a:endParaRPr lang="en-US" dirty="0"/>
          </a:p>
          <a:p>
            <a:pPr marL="95250" indent="0">
              <a:buNone/>
            </a:pP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29DDB7-DAC4-43B5-803A-0C1EC353A00E}" type="slidenum">
              <a:rPr lang="en-US" smtClean="0"/>
              <a:t>7</a:t>
            </a:fld>
            <a:endParaRPr lang="en-US" dirty="0"/>
          </a:p>
        </p:txBody>
      </p:sp>
      <p:sp>
        <p:nvSpPr>
          <p:cNvPr id="53" name="Content Placeholder 52"/>
          <p:cNvSpPr>
            <a:spLocks noGrp="1"/>
          </p:cNvSpPr>
          <p:nvPr>
            <p:ph idx="13"/>
          </p:nvPr>
        </p:nvSpPr>
        <p:spPr>
          <a:xfrm>
            <a:off x="6110926" y="1176664"/>
            <a:ext cx="5870542" cy="5085142"/>
          </a:xfrm>
        </p:spPr>
        <p:txBody>
          <a:bodyPr/>
          <a:lstStyle/>
          <a:p>
            <a:endParaRPr lang="en-US" b="1" dirty="0"/>
          </a:p>
          <a:p>
            <a:r>
              <a:rPr lang="en-US" sz="2000" b="1" dirty="0"/>
              <a:t>Major disruptions</a:t>
            </a:r>
          </a:p>
          <a:p>
            <a:pPr lvl="1"/>
            <a:r>
              <a:rPr lang="en-US" sz="1800" dirty="0"/>
              <a:t>Large impact that may lead to infeasibility</a:t>
            </a:r>
          </a:p>
          <a:p>
            <a:pPr lvl="1"/>
            <a:r>
              <a:rPr lang="en-US" sz="1800" dirty="0"/>
              <a:t>E.g., rush orders, maintenance, failures</a:t>
            </a:r>
          </a:p>
          <a:p>
            <a:endParaRPr lang="en-US" dirty="0"/>
          </a:p>
        </p:txBody>
      </p:sp>
      <p:pic>
        <p:nvPicPr>
          <p:cNvPr id="12" name="Picture 11"/>
          <p:cNvPicPr>
            <a:picLocks noChangeAspect="1"/>
          </p:cNvPicPr>
          <p:nvPr/>
        </p:nvPicPr>
        <p:blipFill>
          <a:blip r:embed="rId3"/>
          <a:stretch>
            <a:fillRect/>
          </a:stretch>
        </p:blipFill>
        <p:spPr>
          <a:xfrm>
            <a:off x="1171157" y="2587800"/>
            <a:ext cx="3041691" cy="1314897"/>
          </a:xfrm>
          <a:prstGeom prst="rect">
            <a:avLst/>
          </a:prstGeom>
        </p:spPr>
      </p:pic>
      <p:pic>
        <p:nvPicPr>
          <p:cNvPr id="13" name="Picture 12"/>
          <p:cNvPicPr>
            <a:picLocks noChangeAspect="1"/>
          </p:cNvPicPr>
          <p:nvPr/>
        </p:nvPicPr>
        <p:blipFill>
          <a:blip r:embed="rId4"/>
          <a:stretch>
            <a:fillRect/>
          </a:stretch>
        </p:blipFill>
        <p:spPr>
          <a:xfrm>
            <a:off x="7012665" y="2613271"/>
            <a:ext cx="2982767" cy="1289426"/>
          </a:xfrm>
          <a:prstGeom prst="rect">
            <a:avLst/>
          </a:prstGeom>
        </p:spPr>
      </p:pic>
      <p:cxnSp>
        <p:nvCxnSpPr>
          <p:cNvPr id="39" name="Straight Arrow Connector 38"/>
          <p:cNvCxnSpPr/>
          <p:nvPr/>
        </p:nvCxnSpPr>
        <p:spPr>
          <a:xfrm>
            <a:off x="7019620" y="5706426"/>
            <a:ext cx="49377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Rectangle 39"/>
              <p:cNvSpPr/>
              <p:nvPr/>
            </p:nvSpPr>
            <p:spPr>
              <a:xfrm>
                <a:off x="7019620" y="4952046"/>
                <a:ext cx="1816608" cy="2682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𝜋</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03, 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01, 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02</m:t>
                      </m:r>
                      <m:r>
                        <a:rPr lang="en-US" sz="1400" b="0" i="1" smtClean="0">
                          <a:latin typeface="Cambria Math" panose="02040503050406030204" pitchFamily="18" charset="0"/>
                        </a:rPr>
                        <m:t>}</m:t>
                      </m:r>
                    </m:oMath>
                  </m:oMathPara>
                </a14:m>
                <a:endParaRPr lang="en-US" sz="1400" dirty="0"/>
              </a:p>
            </p:txBody>
          </p:sp>
        </mc:Choice>
        <mc:Fallback xmlns="">
          <p:sp>
            <p:nvSpPr>
              <p:cNvPr id="40" name="Rectangle 39"/>
              <p:cNvSpPr>
                <a:spLocks noRot="1" noChangeAspect="1" noMove="1" noResize="1" noEditPoints="1" noAdjustHandles="1" noChangeArrowheads="1" noChangeShapeType="1" noTextEdit="1"/>
              </p:cNvSpPr>
              <p:nvPr/>
            </p:nvSpPr>
            <p:spPr>
              <a:xfrm>
                <a:off x="7019620" y="4952046"/>
                <a:ext cx="1816608" cy="268224"/>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7019620" y="4616766"/>
                <a:ext cx="1816608" cy="2682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𝜋</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01, 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03, 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02</m:t>
                      </m:r>
                      <m:r>
                        <a:rPr lang="en-US" sz="1400" b="0" i="1" smtClean="0">
                          <a:latin typeface="Cambria Math" panose="02040503050406030204" pitchFamily="18" charset="0"/>
                        </a:rPr>
                        <m:t>}</m:t>
                      </m:r>
                    </m:oMath>
                  </m:oMathPara>
                </a14:m>
                <a:endParaRPr lang="en-US" sz="1400" dirty="0"/>
              </a:p>
            </p:txBody>
          </p:sp>
        </mc:Choice>
        <mc:Fallback xmlns="">
          <p:sp>
            <p:nvSpPr>
              <p:cNvPr id="41" name="Rectangle 40"/>
              <p:cNvSpPr>
                <a:spLocks noRot="1" noChangeAspect="1" noMove="1" noResize="1" noEditPoints="1" noAdjustHandles="1" noChangeArrowheads="1" noChangeShapeType="1" noTextEdit="1"/>
              </p:cNvSpPr>
              <p:nvPr/>
            </p:nvSpPr>
            <p:spPr>
              <a:xfrm>
                <a:off x="7019620" y="4616766"/>
                <a:ext cx="1816608" cy="268224"/>
              </a:xfrm>
              <a:prstGeom prst="rect">
                <a:avLst/>
              </a:prstGeom>
              <a:blipFill>
                <a:blip r:embed="rId6"/>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7019620" y="4281486"/>
                <a:ext cx="1816608" cy="2682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𝜋</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01, 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02, 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03</m:t>
                      </m:r>
                      <m:r>
                        <a:rPr lang="en-US" sz="1400" b="0" i="1" smtClean="0">
                          <a:latin typeface="Cambria Math" panose="02040503050406030204" pitchFamily="18" charset="0"/>
                        </a:rPr>
                        <m:t>}</m:t>
                      </m:r>
                    </m:oMath>
                  </m:oMathPara>
                </a14:m>
                <a:endParaRPr lang="en-US" sz="1400" dirty="0"/>
              </a:p>
            </p:txBody>
          </p:sp>
        </mc:Choice>
        <mc:Fallback xmlns="">
          <p:sp>
            <p:nvSpPr>
              <p:cNvPr id="42" name="Rectangle 41"/>
              <p:cNvSpPr>
                <a:spLocks noRot="1" noChangeAspect="1" noMove="1" noResize="1" noEditPoints="1" noAdjustHandles="1" noChangeArrowheads="1" noChangeShapeType="1" noTextEdit="1"/>
              </p:cNvSpPr>
              <p:nvPr/>
            </p:nvSpPr>
            <p:spPr>
              <a:xfrm>
                <a:off x="7019620" y="4281486"/>
                <a:ext cx="1816608" cy="268224"/>
              </a:xfrm>
              <a:prstGeom prst="rect">
                <a:avLst/>
              </a:prstGeom>
              <a:blipFill>
                <a:blip r:embed="rId7"/>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860786" y="5748336"/>
                <a:ext cx="346299" cy="2954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6860786" y="5748336"/>
                <a:ext cx="346299" cy="295466"/>
              </a:xfrm>
              <a:prstGeom prst="rect">
                <a:avLst/>
              </a:prstGeom>
              <a:blipFill>
                <a:blip r:embed="rId8"/>
                <a:stretch>
                  <a:fillRect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9120831" y="4952501"/>
                <a:ext cx="2218944" cy="2682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𝜋</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03, 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01, 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02,</m:t>
                      </m:r>
                      <m:r>
                        <m:rPr>
                          <m:sty m:val="p"/>
                        </m:rPr>
                        <a:rPr lang="en-US" sz="1400" b="0" i="0" smtClean="0">
                          <a:solidFill>
                            <a:srgbClr val="FF0000"/>
                          </a:solidFill>
                          <a:latin typeface="Cambria Math" panose="02040503050406030204" pitchFamily="18" charset="0"/>
                        </a:rPr>
                        <m:t>P</m:t>
                      </m:r>
                      <m:r>
                        <a:rPr lang="en-US" sz="1400" b="0" i="0" smtClean="0">
                          <a:solidFill>
                            <a:srgbClr val="FF0000"/>
                          </a:solidFill>
                          <a:latin typeface="Cambria Math" panose="02040503050406030204" pitchFamily="18" charset="0"/>
                        </a:rPr>
                        <m:t>04</m:t>
                      </m:r>
                      <m:r>
                        <a:rPr lang="en-US" sz="1400" b="0" i="1" smtClean="0">
                          <a:latin typeface="Cambria Math" panose="02040503050406030204" pitchFamily="18" charset="0"/>
                        </a:rPr>
                        <m:t>}</m:t>
                      </m:r>
                    </m:oMath>
                  </m:oMathPara>
                </a14:m>
                <a:endParaRPr lang="en-US" sz="1400" dirty="0"/>
              </a:p>
            </p:txBody>
          </p:sp>
        </mc:Choice>
        <mc:Fallback xmlns="">
          <p:sp>
            <p:nvSpPr>
              <p:cNvPr id="44" name="Rectangle 43"/>
              <p:cNvSpPr>
                <a:spLocks noRot="1" noChangeAspect="1" noMove="1" noResize="1" noEditPoints="1" noAdjustHandles="1" noChangeArrowheads="1" noChangeShapeType="1" noTextEdit="1"/>
              </p:cNvSpPr>
              <p:nvPr/>
            </p:nvSpPr>
            <p:spPr>
              <a:xfrm>
                <a:off x="9120831" y="4952501"/>
                <a:ext cx="2218944" cy="268224"/>
              </a:xfrm>
              <a:prstGeom prst="rect">
                <a:avLst/>
              </a:prstGeom>
              <a:blipFill>
                <a:blip r:embed="rId9"/>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9120831" y="4617221"/>
                <a:ext cx="2218944" cy="2682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𝜋</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01, 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03, </m:t>
                      </m:r>
                      <m:r>
                        <m:rPr>
                          <m:sty m:val="p"/>
                        </m:rPr>
                        <a:rPr lang="en-US" sz="1400" b="0" i="0" smtClean="0">
                          <a:solidFill>
                            <a:srgbClr val="FF0000"/>
                          </a:solidFill>
                          <a:latin typeface="Cambria Math" panose="02040503050406030204" pitchFamily="18" charset="0"/>
                        </a:rPr>
                        <m:t>P</m:t>
                      </m:r>
                      <m:r>
                        <a:rPr lang="en-US" sz="1400" b="0" i="0" smtClean="0">
                          <a:solidFill>
                            <a:srgbClr val="FF0000"/>
                          </a:solidFill>
                          <a:latin typeface="Cambria Math" panose="02040503050406030204" pitchFamily="18" charset="0"/>
                        </a:rPr>
                        <m:t>04,</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02</m:t>
                      </m:r>
                      <m:r>
                        <a:rPr lang="en-US" sz="1400" b="0" i="1" smtClean="0">
                          <a:latin typeface="Cambria Math" panose="02040503050406030204" pitchFamily="18" charset="0"/>
                        </a:rPr>
                        <m:t>}</m:t>
                      </m:r>
                    </m:oMath>
                  </m:oMathPara>
                </a14:m>
                <a:endParaRPr lang="en-US" sz="1400" dirty="0"/>
              </a:p>
            </p:txBody>
          </p:sp>
        </mc:Choice>
        <mc:Fallback xmlns="">
          <p:sp>
            <p:nvSpPr>
              <p:cNvPr id="45" name="Rectangle 44"/>
              <p:cNvSpPr>
                <a:spLocks noRot="1" noChangeAspect="1" noMove="1" noResize="1" noEditPoints="1" noAdjustHandles="1" noChangeArrowheads="1" noChangeShapeType="1" noTextEdit="1"/>
              </p:cNvSpPr>
              <p:nvPr/>
            </p:nvSpPr>
            <p:spPr>
              <a:xfrm>
                <a:off x="9120831" y="4617221"/>
                <a:ext cx="2218944" cy="268224"/>
              </a:xfrm>
              <a:prstGeom prst="rect">
                <a:avLst/>
              </a:prstGeom>
              <a:blipFill>
                <a:blip r:embed="rId10"/>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45"/>
              <p:cNvSpPr/>
              <p:nvPr/>
            </p:nvSpPr>
            <p:spPr>
              <a:xfrm>
                <a:off x="9120831" y="4281941"/>
                <a:ext cx="2218944" cy="2682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𝜋</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01, </m:t>
                      </m:r>
                      <m:r>
                        <m:rPr>
                          <m:sty m:val="p"/>
                        </m:rPr>
                        <a:rPr lang="en-US" sz="1400" b="0" i="0" smtClean="0">
                          <a:solidFill>
                            <a:srgbClr val="FF0000"/>
                          </a:solidFill>
                          <a:latin typeface="Cambria Math" panose="02040503050406030204" pitchFamily="18" charset="0"/>
                        </a:rPr>
                        <m:t>P</m:t>
                      </m:r>
                      <m:r>
                        <a:rPr lang="en-US" sz="1400" b="0" i="0" smtClean="0">
                          <a:solidFill>
                            <a:srgbClr val="FF0000"/>
                          </a:solidFill>
                          <a:latin typeface="Cambria Math" panose="02040503050406030204" pitchFamily="18" charset="0"/>
                        </a:rPr>
                        <m:t>04, 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02, </m:t>
                      </m:r>
                      <m:r>
                        <m:rPr>
                          <m:sty m:val="p"/>
                        </m:rPr>
                        <a:rPr lang="en-US" sz="1400" b="0" i="0" smtClean="0">
                          <a:latin typeface="Cambria Math" panose="02040503050406030204" pitchFamily="18" charset="0"/>
                        </a:rPr>
                        <m:t>P</m:t>
                      </m:r>
                      <m:r>
                        <a:rPr lang="en-US" sz="1400" b="0" i="0" smtClean="0">
                          <a:latin typeface="Cambria Math" panose="02040503050406030204" pitchFamily="18" charset="0"/>
                        </a:rPr>
                        <m:t>03</m:t>
                      </m:r>
                      <m:r>
                        <a:rPr lang="en-US" sz="1400" b="0" i="1" smtClean="0">
                          <a:latin typeface="Cambria Math" panose="02040503050406030204" pitchFamily="18" charset="0"/>
                        </a:rPr>
                        <m:t>}</m:t>
                      </m:r>
                    </m:oMath>
                  </m:oMathPara>
                </a14:m>
                <a:endParaRPr lang="en-US" sz="1400" dirty="0"/>
              </a:p>
            </p:txBody>
          </p:sp>
        </mc:Choice>
        <mc:Fallback xmlns="">
          <p:sp>
            <p:nvSpPr>
              <p:cNvPr id="46" name="Rectangle 45"/>
              <p:cNvSpPr>
                <a:spLocks noRot="1" noChangeAspect="1" noMove="1" noResize="1" noEditPoints="1" noAdjustHandles="1" noChangeArrowheads="1" noChangeShapeType="1" noTextEdit="1"/>
              </p:cNvSpPr>
              <p:nvPr/>
            </p:nvSpPr>
            <p:spPr>
              <a:xfrm>
                <a:off x="9120831" y="4281941"/>
                <a:ext cx="2218944" cy="268224"/>
              </a:xfrm>
              <a:prstGeom prst="rect">
                <a:avLst/>
              </a:prstGeom>
              <a:blipFill>
                <a:blip r:embed="rId11"/>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8949810" y="5756022"/>
                <a:ext cx="342042" cy="2954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8949810" y="5756022"/>
                <a:ext cx="342042" cy="295466"/>
              </a:xfrm>
              <a:prstGeom prst="rect">
                <a:avLst/>
              </a:prstGeom>
              <a:blipFill>
                <a:blip r:embed="rId12"/>
                <a:stretch>
                  <a:fillRect b="-22449"/>
                </a:stretch>
              </a:blipFill>
            </p:spPr>
            <p:txBody>
              <a:bodyPr/>
              <a:lstStyle/>
              <a:p>
                <a:r>
                  <a:rPr lang="en-US">
                    <a:noFill/>
                  </a:rPr>
                  <a:t> </a:t>
                </a:r>
              </a:p>
            </p:txBody>
          </p:sp>
        </mc:Fallback>
      </mc:AlternateContent>
      <p:sp>
        <p:nvSpPr>
          <p:cNvPr id="48" name="TextBox 47"/>
          <p:cNvSpPr txBox="1"/>
          <p:nvPr/>
        </p:nvSpPr>
        <p:spPr>
          <a:xfrm>
            <a:off x="9442736" y="5945854"/>
            <a:ext cx="2216825" cy="338554"/>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t>Arrival of new order P04</a:t>
            </a:r>
          </a:p>
        </p:txBody>
      </p:sp>
      <p:cxnSp>
        <p:nvCxnSpPr>
          <p:cNvPr id="49" name="Straight Connector 48"/>
          <p:cNvCxnSpPr>
            <a:stCxn id="48" idx="0"/>
            <a:endCxn id="47" idx="0"/>
          </p:cNvCxnSpPr>
          <p:nvPr/>
        </p:nvCxnSpPr>
        <p:spPr>
          <a:xfrm flipH="1" flipV="1">
            <a:off x="9120831" y="5756022"/>
            <a:ext cx="1430318" cy="189832"/>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V="1">
            <a:off x="7019620" y="5630226"/>
            <a:ext cx="0" cy="115824"/>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9120831" y="5653871"/>
            <a:ext cx="0" cy="11582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375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p:bldP spid="44" grpId="0" animBg="1"/>
      <p:bldP spid="45" grpId="0" animBg="1"/>
      <p:bldP spid="46" grpId="0" animBg="1"/>
      <p:bldP spid="47"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ounded Rectangle 75"/>
          <p:cNvSpPr/>
          <p:nvPr/>
        </p:nvSpPr>
        <p:spPr bwMode="auto">
          <a:xfrm>
            <a:off x="514054" y="970886"/>
            <a:ext cx="8574238" cy="5224462"/>
          </a:xfrm>
          <a:prstGeom prst="roundRect">
            <a:avLst>
              <a:gd name="adj" fmla="val 3651"/>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b="1" dirty="0"/>
              <a:t>SCHEDULING SYSTEM</a:t>
            </a:r>
          </a:p>
          <a:p>
            <a:pPr algn="ctr"/>
            <a:r>
              <a:rPr lang="en-US" dirty="0"/>
              <a:t>                                                               </a:t>
            </a:r>
            <a:r>
              <a:rPr lang="en-US" b="1" dirty="0"/>
              <a:t>Evolutionary Algorithm</a:t>
            </a:r>
          </a:p>
        </p:txBody>
      </p:sp>
      <p:sp>
        <p:nvSpPr>
          <p:cNvPr id="2" name="Title 1"/>
          <p:cNvSpPr>
            <a:spLocks noGrp="1"/>
          </p:cNvSpPr>
          <p:nvPr>
            <p:ph type="title"/>
          </p:nvPr>
        </p:nvSpPr>
        <p:spPr/>
        <p:txBody>
          <a:bodyPr>
            <a:normAutofit/>
          </a:bodyPr>
          <a:lstStyle/>
          <a:p>
            <a:r>
              <a:rPr lang="en-US" dirty="0"/>
              <a:t>Reactive real-time scheduling framework</a:t>
            </a:r>
          </a:p>
        </p:txBody>
      </p:sp>
      <p:sp>
        <p:nvSpPr>
          <p:cNvPr id="5" name="Slide Number Placeholder 4"/>
          <p:cNvSpPr>
            <a:spLocks noGrp="1"/>
          </p:cNvSpPr>
          <p:nvPr>
            <p:ph type="sldNum" sz="quarter" idx="12"/>
          </p:nvPr>
        </p:nvSpPr>
        <p:spPr/>
        <p:txBody>
          <a:bodyPr/>
          <a:lstStyle/>
          <a:p>
            <a:fld id="{0629DDB7-DAC4-43B5-803A-0C1EC353A00E}" type="slidenum">
              <a:rPr lang="en-US" smtClean="0"/>
              <a:t>8</a:t>
            </a:fld>
            <a:endParaRPr lang="en-US"/>
          </a:p>
        </p:txBody>
      </p:sp>
      <p:sp>
        <p:nvSpPr>
          <p:cNvPr id="6" name="Content Placeholder 5"/>
          <p:cNvSpPr>
            <a:spLocks noGrp="1"/>
          </p:cNvSpPr>
          <p:nvPr>
            <p:ph idx="13"/>
          </p:nvPr>
        </p:nvSpPr>
        <p:spPr>
          <a:xfrm>
            <a:off x="8728584" y="1291472"/>
            <a:ext cx="3252884" cy="4885491"/>
          </a:xfrm>
        </p:spPr>
        <p:txBody>
          <a:bodyPr/>
          <a:lstStyle/>
          <a:p>
            <a:endParaRPr lang="en-US" dirty="0"/>
          </a:p>
          <a:p>
            <a:pPr marL="95250" indent="0">
              <a:buNone/>
            </a:pPr>
            <a:endParaRPr lang="en-US" dirty="0"/>
          </a:p>
        </p:txBody>
      </p:sp>
      <p:sp>
        <p:nvSpPr>
          <p:cNvPr id="9" name="Rounded Rectangle 8"/>
          <p:cNvSpPr/>
          <p:nvPr/>
        </p:nvSpPr>
        <p:spPr bwMode="auto">
          <a:xfrm>
            <a:off x="9153524" y="952500"/>
            <a:ext cx="2780319" cy="5224462"/>
          </a:xfrm>
          <a:prstGeom prst="roundRect">
            <a:avLst>
              <a:gd name="adj" fmla="val 3651"/>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b="1" dirty="0"/>
              <a:t>PRODUCTION SYSTEM</a:t>
            </a:r>
          </a:p>
          <a:p>
            <a:pPr algn="ctr"/>
            <a:endParaRPr lang="en-US" dirty="0"/>
          </a:p>
        </p:txBody>
      </p:sp>
      <p:sp>
        <p:nvSpPr>
          <p:cNvPr id="27" name="Rounded Rectangle 26"/>
          <p:cNvSpPr/>
          <p:nvPr/>
        </p:nvSpPr>
        <p:spPr bwMode="auto">
          <a:xfrm>
            <a:off x="9205692" y="1283617"/>
            <a:ext cx="2670239" cy="2592104"/>
          </a:xfrm>
          <a:prstGeom prst="roundRect">
            <a:avLst>
              <a:gd name="adj" fmla="val 3651"/>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b="1" dirty="0"/>
              <a:t>Control Center</a:t>
            </a:r>
          </a:p>
          <a:p>
            <a:pPr marL="285750" indent="-285750">
              <a:buFont typeface="Arial" panose="020B0604020202020204" pitchFamily="34" charset="0"/>
              <a:buChar char="•"/>
            </a:pPr>
            <a:r>
              <a:rPr lang="en-US" dirty="0"/>
              <a:t>Starts the EA</a:t>
            </a:r>
          </a:p>
          <a:p>
            <a:pPr marL="285750" indent="-285750">
              <a:buFont typeface="Arial" panose="020B0604020202020204" pitchFamily="34" charset="0"/>
              <a:buChar char="•"/>
            </a:pPr>
            <a:r>
              <a:rPr lang="en-US" dirty="0"/>
              <a:t>Parametrizes the EA</a:t>
            </a:r>
          </a:p>
          <a:p>
            <a:pPr marL="285750" indent="-285750">
              <a:buFont typeface="Arial" panose="020B0604020202020204" pitchFamily="34" charset="0"/>
              <a:buChar char="•"/>
            </a:pPr>
            <a:r>
              <a:rPr lang="en-US" dirty="0"/>
              <a:t>Triggers updates</a:t>
            </a:r>
          </a:p>
          <a:p>
            <a:pPr marL="742950" lvl="1" indent="-285750">
              <a:buFont typeface="Arial" panose="020B0604020202020204" pitchFamily="34" charset="0"/>
              <a:buChar char="•"/>
            </a:pPr>
            <a:r>
              <a:rPr lang="en-US" dirty="0"/>
              <a:t>Periodic </a:t>
            </a:r>
          </a:p>
          <a:p>
            <a:pPr marL="1200150" lvl="2" indent="-285750">
              <a:buFont typeface="Arial" panose="020B0604020202020204" pitchFamily="34" charset="0"/>
              <a:buChar char="•"/>
            </a:pPr>
            <a:r>
              <a:rPr lang="en-US" dirty="0"/>
              <a:t>E.g., delays</a:t>
            </a:r>
          </a:p>
          <a:p>
            <a:pPr marL="742950" lvl="1" indent="-285750">
              <a:buFont typeface="Arial" panose="020B0604020202020204" pitchFamily="34" charset="0"/>
              <a:buChar char="•"/>
            </a:pPr>
            <a:r>
              <a:rPr lang="en-US" dirty="0"/>
              <a:t>Reactive</a:t>
            </a:r>
          </a:p>
          <a:p>
            <a:pPr marL="1200150" lvl="2" indent="-285750">
              <a:buFont typeface="Arial" panose="020B0604020202020204" pitchFamily="34" charset="0"/>
              <a:buChar char="•"/>
            </a:pPr>
            <a:r>
              <a:rPr lang="en-US" dirty="0"/>
              <a:t>Rush orders</a:t>
            </a:r>
          </a:p>
          <a:p>
            <a:pPr marL="1200150" lvl="2" indent="-285750">
              <a:buFont typeface="Arial" panose="020B0604020202020204" pitchFamily="34" charset="0"/>
              <a:buChar char="•"/>
            </a:pPr>
            <a:r>
              <a:rPr lang="en-US" dirty="0"/>
              <a:t>Maintenance</a:t>
            </a:r>
          </a:p>
          <a:p>
            <a:pPr algn="ctr"/>
            <a:endParaRPr lang="en-US" dirty="0"/>
          </a:p>
        </p:txBody>
      </p:sp>
      <p:sp>
        <p:nvSpPr>
          <p:cNvPr id="29" name="Rounded Rectangle 28"/>
          <p:cNvSpPr/>
          <p:nvPr/>
        </p:nvSpPr>
        <p:spPr bwMode="auto">
          <a:xfrm>
            <a:off x="9235055" y="5147216"/>
            <a:ext cx="2640876" cy="948783"/>
          </a:xfrm>
          <a:prstGeom prst="roundRect">
            <a:avLst>
              <a:gd name="adj" fmla="val 3651"/>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b="1" dirty="0"/>
              <a:t>Production plant</a:t>
            </a:r>
            <a:endParaRPr lang="en-US" dirty="0"/>
          </a:p>
          <a:p>
            <a:pPr marL="285750" indent="-285750">
              <a:buFont typeface="Arial" panose="020B0604020202020204" pitchFamily="34" charset="0"/>
              <a:buChar char="•"/>
            </a:pPr>
            <a:r>
              <a:rPr lang="en-US" dirty="0"/>
              <a:t>Execution of schedules</a:t>
            </a:r>
          </a:p>
          <a:p>
            <a:pPr marL="285750" indent="-285750">
              <a:buFont typeface="Arial" panose="020B0604020202020204" pitchFamily="34" charset="0"/>
              <a:buChar char="•"/>
            </a:pPr>
            <a:r>
              <a:rPr lang="en-US" dirty="0"/>
              <a:t>Generates plant data</a:t>
            </a:r>
          </a:p>
          <a:p>
            <a:pPr algn="ctr"/>
            <a:endParaRPr lang="en-US" dirty="0"/>
          </a:p>
          <a:p>
            <a:pPr algn="ctr"/>
            <a:endParaRPr lang="en-US" dirty="0"/>
          </a:p>
        </p:txBody>
      </p:sp>
      <p:cxnSp>
        <p:nvCxnSpPr>
          <p:cNvPr id="31" name="Straight Arrow Connector 30"/>
          <p:cNvCxnSpPr/>
          <p:nvPr/>
        </p:nvCxnSpPr>
        <p:spPr>
          <a:xfrm>
            <a:off x="9971964" y="3875721"/>
            <a:ext cx="9099" cy="1271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V="1">
            <a:off x="11182066" y="3875722"/>
            <a:ext cx="0" cy="1271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9476866" y="4377049"/>
            <a:ext cx="1069524" cy="369332"/>
          </a:xfrm>
          <a:prstGeom prst="rect">
            <a:avLst/>
          </a:prstGeom>
          <a:solidFill>
            <a:schemeClr val="bg1"/>
          </a:solidFill>
        </p:spPr>
        <p:txBody>
          <a:bodyPr wrap="none" rtlCol="0">
            <a:spAutoFit/>
          </a:bodyPr>
          <a:lstStyle/>
          <a:p>
            <a:r>
              <a:rPr lang="en-US" dirty="0"/>
              <a:t>Decisions</a:t>
            </a:r>
          </a:p>
        </p:txBody>
      </p:sp>
      <p:sp>
        <p:nvSpPr>
          <p:cNvPr id="35" name="TextBox 34"/>
          <p:cNvSpPr txBox="1"/>
          <p:nvPr/>
        </p:nvSpPr>
        <p:spPr>
          <a:xfrm>
            <a:off x="10642928" y="4377049"/>
            <a:ext cx="1131400" cy="369332"/>
          </a:xfrm>
          <a:prstGeom prst="rect">
            <a:avLst/>
          </a:prstGeom>
          <a:solidFill>
            <a:schemeClr val="bg1"/>
          </a:solidFill>
        </p:spPr>
        <p:txBody>
          <a:bodyPr wrap="none" rtlCol="0">
            <a:spAutoFit/>
          </a:bodyPr>
          <a:lstStyle/>
          <a:p>
            <a:r>
              <a:rPr lang="en-US" dirty="0"/>
              <a:t>Plant data</a:t>
            </a:r>
          </a:p>
        </p:txBody>
      </p:sp>
      <p:pic>
        <p:nvPicPr>
          <p:cNvPr id="8" name="Content Placeholder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3503" y="1734575"/>
            <a:ext cx="4264617" cy="3967729"/>
          </a:xfrm>
          <a:prstGeom prst="rect">
            <a:avLst/>
          </a:prstGeom>
        </p:spPr>
      </p:pic>
      <p:cxnSp>
        <p:nvCxnSpPr>
          <p:cNvPr id="39" name="Straight Arrow Connector 38"/>
          <p:cNvCxnSpPr/>
          <p:nvPr/>
        </p:nvCxnSpPr>
        <p:spPr>
          <a:xfrm flipH="1">
            <a:off x="8542682" y="2186895"/>
            <a:ext cx="663010" cy="462364"/>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TextBox 42"/>
              <p:cNvSpPr txBox="1"/>
              <p:nvPr/>
            </p:nvSpPr>
            <p:spPr>
              <a:xfrm>
                <a:off x="584466" y="1344813"/>
                <a:ext cx="3456217" cy="1834861"/>
              </a:xfrm>
              <a:prstGeom prst="rect">
                <a:avLst/>
              </a:prstGeom>
              <a:solidFill>
                <a:schemeClr val="bg1"/>
              </a:solidFill>
              <a:ln>
                <a:solidFill>
                  <a:schemeClr val="tx1"/>
                </a:solidFill>
                <a:prstDash val="dash"/>
              </a:ln>
            </p:spPr>
            <p:txBody>
              <a:bodyPr wrap="square" rtlCol="0">
                <a:spAutoFit/>
              </a:bodyPr>
              <a:lstStyle/>
              <a:p>
                <a:r>
                  <a:rPr lang="en-US" sz="1600" b="1" dirty="0"/>
                  <a:t>Modify genotypes</a:t>
                </a:r>
              </a:p>
              <a:p>
                <a:pPr marL="285750" indent="-285750">
                  <a:buFont typeface="Arial" panose="020B0604020202020204" pitchFamily="34" charset="0"/>
                  <a:buChar char="•"/>
                </a:pPr>
                <a:r>
                  <a:rPr lang="en-US" sz="1600" b="1" dirty="0"/>
                  <a:t>Order states </a:t>
                </a:r>
                <a:r>
                  <a:rPr lang="en-US" sz="1600" dirty="0"/>
                  <a:t>→ </a:t>
                </a:r>
                <a:br>
                  <a:rPr lang="en-US" sz="1600" dirty="0"/>
                </a:br>
                <a:r>
                  <a:rPr lang="en-US" sz="1600" dirty="0"/>
                  <a:t>Sequence encoding =  </a:t>
                </a:r>
              </a:p>
              <a:p>
                <a:pPr/>
                <a14:m>
                  <m:oMathPara xmlns:m="http://schemas.openxmlformats.org/officeDocument/2006/math">
                    <m:oMathParaPr>
                      <m:jc m:val="centerGroup"/>
                    </m:oMathParaPr>
                    <m:oMath xmlns:m="http://schemas.openxmlformats.org/officeDocument/2006/math">
                      <m:r>
                        <a:rPr lang="en-US" sz="160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𝜋</m:t>
                          </m:r>
                        </m:e>
                        <m:sub>
                          <m:r>
                            <a:rPr lang="en-US" sz="1600" b="0" i="1" smtClean="0">
                              <a:latin typeface="Cambria Math" panose="02040503050406030204" pitchFamily="18" charset="0"/>
                            </a:rPr>
                            <m:t>𝑠𝑒𝑞</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m:rPr>
                              <m:sty m:val="p"/>
                            </m:rPr>
                            <a:rPr lang="en-US" sz="1600" b="0" i="0" smtClean="0">
                              <a:solidFill>
                                <a:srgbClr val="FF0000"/>
                              </a:solidFill>
                              <a:latin typeface="Cambria Math" panose="02040503050406030204" pitchFamily="18" charset="0"/>
                            </a:rPr>
                            <m:t>P</m:t>
                          </m:r>
                          <m:r>
                            <a:rPr lang="en-US" sz="1600" b="0" i="0" smtClean="0">
                              <a:solidFill>
                                <a:srgbClr val="FF0000"/>
                              </a:solidFill>
                              <a:latin typeface="Cambria Math" panose="02040503050406030204" pitchFamily="18" charset="0"/>
                            </a:rPr>
                            <m:t>1, </m:t>
                          </m:r>
                          <m:r>
                            <m:rPr>
                              <m:sty m:val="p"/>
                            </m:rPr>
                            <a:rPr lang="en-US" sz="1600" b="0" i="0" smtClean="0">
                              <a:latin typeface="Cambria Math" panose="02040503050406030204" pitchFamily="18" charset="0"/>
                            </a:rPr>
                            <m:t>P</m:t>
                          </m:r>
                          <m:r>
                            <a:rPr lang="en-US" sz="1600" b="0" i="0" smtClean="0">
                              <a:latin typeface="Cambria Math" panose="02040503050406030204" pitchFamily="18" charset="0"/>
                            </a:rPr>
                            <m:t>2, </m:t>
                          </m:r>
                          <m:r>
                            <m:rPr>
                              <m:sty m:val="p"/>
                            </m:rPr>
                            <a:rPr lang="en-US" sz="1600" b="0" i="0" smtClean="0">
                              <a:latin typeface="Cambria Math" panose="02040503050406030204" pitchFamily="18" charset="0"/>
                            </a:rPr>
                            <m:t>P</m:t>
                          </m:r>
                          <m:r>
                            <a:rPr lang="en-US" sz="1600" b="0" i="0" smtClean="0">
                              <a:latin typeface="Cambria Math" panose="02040503050406030204" pitchFamily="18" charset="0"/>
                            </a:rPr>
                            <m:t>3</m:t>
                          </m:r>
                          <m:r>
                            <a:rPr lang="en-US" sz="1600" b="0" i="1" smtClean="0">
                              <a:latin typeface="Cambria Math" panose="02040503050406030204" pitchFamily="18" charset="0"/>
                            </a:rPr>
                            <m:t>, …</m:t>
                          </m:r>
                        </m:e>
                      </m:d>
                    </m:oMath>
                  </m:oMathPara>
                </a14:m>
                <a:endParaRPr lang="en-US" sz="1600" b="0" dirty="0"/>
              </a:p>
              <a:p>
                <a:pPr marL="285750" indent="-285750">
                  <a:buFont typeface="Arial" panose="020B0604020202020204" pitchFamily="34" charset="0"/>
                  <a:buChar char="•"/>
                </a:pPr>
                <a:r>
                  <a:rPr lang="en-US" sz="1600" b="1" dirty="0"/>
                  <a:t>Resource states </a:t>
                </a:r>
                <a:r>
                  <a:rPr lang="en-US" sz="1600" dirty="0"/>
                  <a:t>→ </a:t>
                </a:r>
                <a:br>
                  <a:rPr lang="en-US" sz="1600" dirty="0"/>
                </a:br>
                <a:r>
                  <a:rPr lang="en-US" sz="1600" dirty="0"/>
                  <a:t>Allocation encoding = </a:t>
                </a:r>
              </a:p>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i="1">
                              <a:latin typeface="Cambria Math" panose="02040503050406030204" pitchFamily="18" charset="0"/>
                            </a:rPr>
                            <m:t>𝜋</m:t>
                          </m:r>
                        </m:e>
                        <m:sub>
                          <m:r>
                            <a:rPr lang="en-US" sz="1600" b="0" i="1" smtClean="0">
                              <a:latin typeface="Cambria Math" panose="02040503050406030204" pitchFamily="18" charset="0"/>
                            </a:rPr>
                            <m:t>𝑎𝑙𝑙𝑜𝑐</m:t>
                          </m:r>
                        </m:sub>
                      </m:sSub>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b="0" i="1" smtClean="0">
                              <a:latin typeface="Cambria Math" panose="02040503050406030204" pitchFamily="18" charset="0"/>
                            </a:rPr>
                            <m:t>𝑃</m:t>
                          </m:r>
                          <m:r>
                            <a:rPr lang="en-US" sz="1600" b="0" i="1" smtClean="0">
                              <a:solidFill>
                                <a:schemeClr val="tx1"/>
                              </a:solidFill>
                              <a:latin typeface="Cambria Math" panose="02040503050406030204" pitchFamily="18" charset="0"/>
                            </a:rPr>
                            <m:t>1</m:t>
                          </m:r>
                          <m:r>
                            <a:rPr lang="en-US" sz="1600" b="0" i="0" smtClean="0">
                              <a:solidFill>
                                <a:schemeClr val="tx1"/>
                              </a:solidFill>
                              <a:latin typeface="Cambria Math" panose="02040503050406030204" pitchFamily="18" charset="0"/>
                            </a:rPr>
                            <m:t>:</m:t>
                          </m:r>
                          <m:d>
                            <m:dPr>
                              <m:begChr m:val="{"/>
                              <m:endChr m:val="}"/>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M</m:t>
                              </m:r>
                              <m:r>
                                <a:rPr lang="en-US" sz="1600" b="0" i="0" smtClean="0">
                                  <a:solidFill>
                                    <a:schemeClr val="tx1"/>
                                  </a:solidFill>
                                  <a:latin typeface="Cambria Math" panose="02040503050406030204" pitchFamily="18" charset="0"/>
                                </a:rPr>
                                <m:t>1</m:t>
                              </m:r>
                            </m:e>
                          </m:d>
                          <m:r>
                            <a:rPr lang="en-US" sz="160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P</m:t>
                          </m:r>
                          <m:r>
                            <a:rPr lang="en-US" sz="1600">
                              <a:latin typeface="Cambria Math" panose="02040503050406030204" pitchFamily="18" charset="0"/>
                            </a:rPr>
                            <m:t>2</m:t>
                          </m:r>
                          <m:r>
                            <a:rPr lang="en-US" sz="1600" b="0" i="0"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M</m:t>
                              </m:r>
                              <m:r>
                                <a:rPr lang="en-US" sz="1600" b="0" i="0" smtClean="0">
                                  <a:latin typeface="Cambria Math" panose="02040503050406030204" pitchFamily="18" charset="0"/>
                                </a:rPr>
                                <m:t>1, </m:t>
                              </m:r>
                              <m:r>
                                <m:rPr>
                                  <m:sty m:val="p"/>
                                </m:rPr>
                                <a:rPr lang="en-US" sz="1600" b="0" i="0" smtClean="0">
                                  <a:solidFill>
                                    <a:srgbClr val="FF0000"/>
                                  </a:solidFill>
                                  <a:latin typeface="Cambria Math" panose="02040503050406030204" pitchFamily="18" charset="0"/>
                                </a:rPr>
                                <m:t>M</m:t>
                              </m:r>
                              <m:r>
                                <a:rPr lang="en-US" sz="1600" b="0" i="0" smtClean="0">
                                  <a:solidFill>
                                    <a:srgbClr val="FF0000"/>
                                  </a:solidFill>
                                  <a:latin typeface="Cambria Math" panose="02040503050406030204" pitchFamily="18" charset="0"/>
                                </a:rPr>
                                <m:t>3</m:t>
                              </m:r>
                            </m:e>
                          </m:d>
                          <m:r>
                            <a:rPr lang="en-US" sz="1600">
                              <a:latin typeface="Cambria Math" panose="02040503050406030204" pitchFamily="18" charset="0"/>
                            </a:rPr>
                            <m:t>, </m:t>
                          </m:r>
                          <m:r>
                            <a:rPr lang="en-US" sz="1600" i="1">
                              <a:latin typeface="Cambria Math" panose="02040503050406030204" pitchFamily="18" charset="0"/>
                            </a:rPr>
                            <m:t>…</m:t>
                          </m:r>
                        </m:e>
                      </m:d>
                    </m:oMath>
                  </m:oMathPara>
                </a14:m>
                <a:endParaRPr lang="en-US" sz="1600" dirty="0"/>
              </a:p>
            </p:txBody>
          </p:sp>
        </mc:Choice>
        <mc:Fallback xmlns="">
          <p:sp>
            <p:nvSpPr>
              <p:cNvPr id="43" name="TextBox 42"/>
              <p:cNvSpPr txBox="1">
                <a:spLocks noRot="1" noChangeAspect="1" noMove="1" noResize="1" noEditPoints="1" noAdjustHandles="1" noChangeArrowheads="1" noChangeShapeType="1" noTextEdit="1"/>
              </p:cNvSpPr>
              <p:nvPr/>
            </p:nvSpPr>
            <p:spPr>
              <a:xfrm>
                <a:off x="584466" y="1344813"/>
                <a:ext cx="3456217" cy="1834861"/>
              </a:xfrm>
              <a:prstGeom prst="rect">
                <a:avLst/>
              </a:prstGeom>
              <a:blipFill>
                <a:blip r:embed="rId4"/>
                <a:stretch>
                  <a:fillRect l="-879" t="-660"/>
                </a:stretch>
              </a:blipFill>
              <a:ln>
                <a:solidFill>
                  <a:schemeClr val="tx1"/>
                </a:solidFill>
                <a:prstDash val="dash"/>
              </a:ln>
            </p:spPr>
            <p:txBody>
              <a:bodyPr/>
              <a:lstStyle/>
              <a:p>
                <a:r>
                  <a:rPr lang="en-US">
                    <a:noFill/>
                  </a:rPr>
                  <a:t> </a:t>
                </a:r>
              </a:p>
            </p:txBody>
          </p:sp>
        </mc:Fallback>
      </mc:AlternateContent>
      <p:cxnSp>
        <p:nvCxnSpPr>
          <p:cNvPr id="47" name="Straight Arrow Connector 46"/>
          <p:cNvCxnSpPr/>
          <p:nvPr/>
        </p:nvCxnSpPr>
        <p:spPr>
          <a:xfrm flipH="1">
            <a:off x="4045460" y="1981200"/>
            <a:ext cx="1907665" cy="1905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6" name="TextBox 55"/>
              <p:cNvSpPr txBox="1"/>
              <p:nvPr/>
            </p:nvSpPr>
            <p:spPr>
              <a:xfrm>
                <a:off x="578707" y="3175802"/>
                <a:ext cx="3463077" cy="2308324"/>
              </a:xfrm>
              <a:prstGeom prst="rect">
                <a:avLst/>
              </a:prstGeom>
              <a:solidFill>
                <a:schemeClr val="bg1"/>
              </a:solidFill>
              <a:ln>
                <a:solidFill>
                  <a:schemeClr val="tx1"/>
                </a:solidFill>
                <a:prstDash val="dash"/>
              </a:ln>
            </p:spPr>
            <p:txBody>
              <a:bodyPr wrap="square" rtlCol="0">
                <a:spAutoFit/>
              </a:bodyPr>
              <a:lstStyle/>
              <a:p>
                <a:r>
                  <a:rPr lang="en-US" sz="1600" b="1" dirty="0"/>
                  <a:t>Last population as initial solutions</a:t>
                </a:r>
              </a:p>
              <a:p>
                <a:pPr marL="285750" indent="-285750">
                  <a:buFont typeface="Arial" panose="020B0604020202020204" pitchFamily="34" charset="0"/>
                  <a:buChar char="•"/>
                </a:pPr>
                <a:r>
                  <a:rPr lang="en-US" sz="1600" dirty="0"/>
                  <a:t>Fix genomes of the last population</a:t>
                </a:r>
              </a:p>
              <a:p>
                <a:pPr marL="285750" indent="-285750">
                  <a:buFont typeface="Arial" panose="020B0604020202020204" pitchFamily="34" charset="0"/>
                  <a:buChar char="•"/>
                </a:pPr>
                <a:r>
                  <a:rPr lang="en-US" sz="1600" dirty="0"/>
                  <a:t>Inject new degrees of freedom into genomes</a:t>
                </a:r>
              </a:p>
              <a:p>
                <a:pPr marL="285750" indent="-285750">
                  <a:buFont typeface="Arial" panose="020B0604020202020204" pitchFamily="34" charset="0"/>
                  <a:buChar char="•"/>
                </a:pPr>
                <a:r>
                  <a:rPr lang="en-US" sz="1600" dirty="0"/>
                  <a:t>E.g., </a:t>
                </a:r>
                <a:endParaRPr lang="en-US" sz="16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𝜋</m:t>
                          </m:r>
                        </m:e>
                        <m:sub>
                          <m:r>
                            <a:rPr lang="en-US" sz="1600" i="1">
                              <a:latin typeface="Cambria Math" panose="02040503050406030204" pitchFamily="18" charset="0"/>
                            </a:rPr>
                            <m:t>1</m:t>
                          </m:r>
                        </m:sub>
                      </m:sSub>
                      <m:r>
                        <a:rPr lang="en-US" sz="1600" i="1">
                          <a:latin typeface="Cambria Math" panose="02040503050406030204" pitchFamily="18" charset="0"/>
                        </a:rPr>
                        <m:t>={</m:t>
                      </m:r>
                      <m:r>
                        <m:rPr>
                          <m:sty m:val="p"/>
                        </m:rPr>
                        <a:rPr lang="en-US" sz="1600">
                          <a:latin typeface="Cambria Math" panose="02040503050406030204" pitchFamily="18" charset="0"/>
                        </a:rPr>
                        <m:t>P</m:t>
                      </m:r>
                      <m:r>
                        <a:rPr lang="en-US" sz="1600">
                          <a:latin typeface="Cambria Math" panose="02040503050406030204" pitchFamily="18" charset="0"/>
                        </a:rPr>
                        <m:t>1, </m:t>
                      </m:r>
                      <m:r>
                        <m:rPr>
                          <m:sty m:val="p"/>
                        </m:rPr>
                        <a:rPr lang="en-US" sz="1600">
                          <a:latin typeface="Cambria Math" panose="02040503050406030204" pitchFamily="18" charset="0"/>
                        </a:rPr>
                        <m:t>P</m:t>
                      </m:r>
                      <m:r>
                        <a:rPr lang="en-US" sz="1600">
                          <a:latin typeface="Cambria Math" panose="02040503050406030204" pitchFamily="18" charset="0"/>
                        </a:rPr>
                        <m:t>2, </m:t>
                      </m:r>
                      <m:r>
                        <m:rPr>
                          <m:sty m:val="p"/>
                        </m:rPr>
                        <a:rPr lang="en-US" sz="1600">
                          <a:latin typeface="Cambria Math" panose="02040503050406030204" pitchFamily="18" charset="0"/>
                        </a:rPr>
                        <m:t>P</m:t>
                      </m:r>
                      <m:r>
                        <a:rPr lang="en-US" sz="1600">
                          <a:latin typeface="Cambria Math" panose="02040503050406030204" pitchFamily="18" charset="0"/>
                        </a:rPr>
                        <m:t>3</m:t>
                      </m:r>
                      <m:r>
                        <a:rPr lang="en-US" sz="1600" i="1">
                          <a:latin typeface="Cambria Math" panose="02040503050406030204" pitchFamily="18" charset="0"/>
                        </a:rPr>
                        <m:t>}</m:t>
                      </m:r>
                    </m:oMath>
                  </m:oMathPara>
                </a14:m>
                <a:endParaRPr lang="en-US" sz="1600" dirty="0"/>
              </a:p>
              <a:p>
                <a:r>
                  <a:rPr lang="en-US" sz="1600" dirty="0"/>
                  <a:t>		</a:t>
                </a:r>
                <a:r>
                  <a:rPr lang="en-US" sz="1600" dirty="0">
                    <a:solidFill>
                      <a:srgbClr val="FF0000"/>
                    </a:solidFill>
                  </a:rPr>
                  <a:t> </a:t>
                </a:r>
                <a14:m>
                  <m:oMath xmlns:m="http://schemas.openxmlformats.org/officeDocument/2006/math">
                    <m:r>
                      <a:rPr lang="en-US" sz="1600" b="0" i="0" smtClean="0">
                        <a:solidFill>
                          <a:srgbClr val="FF0000"/>
                        </a:solidFill>
                        <a:latin typeface="Cambria Math" panose="02040503050406030204" pitchFamily="18" charset="0"/>
                      </a:rPr>
                      <m:t>{</m:t>
                    </m:r>
                    <m:r>
                      <m:rPr>
                        <m:sty m:val="p"/>
                      </m:rPr>
                      <a:rPr lang="en-US" sz="1600">
                        <a:solidFill>
                          <a:srgbClr val="FF0000"/>
                        </a:solidFill>
                        <a:latin typeface="Cambria Math" panose="02040503050406030204" pitchFamily="18" charset="0"/>
                      </a:rPr>
                      <m:t>P</m:t>
                    </m:r>
                    <m:r>
                      <a:rPr lang="en-US" sz="1600">
                        <a:solidFill>
                          <a:srgbClr val="FF0000"/>
                        </a:solidFill>
                        <a:latin typeface="Cambria Math" panose="02040503050406030204" pitchFamily="18" charset="0"/>
                      </a:rPr>
                      <m:t>4}</m:t>
                    </m:r>
                    <m:r>
                      <a:rPr lang="en-US" sz="1600" i="1">
                        <a:solidFill>
                          <a:srgbClr val="FF0000"/>
                        </a:solidFill>
                        <a:latin typeface="Cambria Math" panose="02040503050406030204" pitchFamily="18" charset="0"/>
                      </a:rPr>
                      <m:t> </m:t>
                    </m:r>
                  </m:oMath>
                </a14:m>
                <a:endParaRPr lang="en-US" sz="160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𝜋</m:t>
                          </m:r>
                        </m:e>
                        <m:sub>
                          <m:r>
                            <a:rPr lang="en-US" sz="1600" i="1">
                              <a:latin typeface="Cambria Math" panose="02040503050406030204" pitchFamily="18" charset="0"/>
                            </a:rPr>
                            <m:t>1</m:t>
                          </m:r>
                          <m:r>
                            <a:rPr lang="en-US" sz="1600" b="0" i="1" smtClean="0">
                              <a:latin typeface="Cambria Math" panose="02040503050406030204" pitchFamily="18" charset="0"/>
                            </a:rPr>
                            <m:t>,</m:t>
                          </m:r>
                          <m:r>
                            <a:rPr lang="en-US" sz="1600" b="0" i="1" smtClean="0">
                              <a:latin typeface="Cambria Math" panose="02040503050406030204" pitchFamily="18" charset="0"/>
                            </a:rPr>
                            <m:t>𝑢𝑝𝑑𝑎𝑡𝑒</m:t>
                          </m:r>
                        </m:sub>
                      </m:sSub>
                      <m:r>
                        <a:rPr lang="en-US" sz="1600" i="1">
                          <a:latin typeface="Cambria Math" panose="02040503050406030204" pitchFamily="18" charset="0"/>
                        </a:rPr>
                        <m:t>={</m:t>
                      </m:r>
                      <m:r>
                        <m:rPr>
                          <m:sty m:val="p"/>
                        </m:rPr>
                        <a:rPr lang="en-US" sz="1600">
                          <a:latin typeface="Cambria Math" panose="02040503050406030204" pitchFamily="18" charset="0"/>
                        </a:rPr>
                        <m:t>P</m:t>
                      </m:r>
                      <m:r>
                        <a:rPr lang="en-US" sz="1600">
                          <a:latin typeface="Cambria Math" panose="02040503050406030204" pitchFamily="18" charset="0"/>
                        </a:rPr>
                        <m:t>1, </m:t>
                      </m:r>
                      <m:r>
                        <m:rPr>
                          <m:sty m:val="p"/>
                        </m:rPr>
                        <a:rPr lang="en-US" sz="1600">
                          <a:solidFill>
                            <a:srgbClr val="FF0000"/>
                          </a:solidFill>
                          <a:latin typeface="Cambria Math" panose="02040503050406030204" pitchFamily="18" charset="0"/>
                        </a:rPr>
                        <m:t>P</m:t>
                      </m:r>
                      <m:r>
                        <a:rPr lang="en-US" sz="1600">
                          <a:solidFill>
                            <a:srgbClr val="FF0000"/>
                          </a:solidFill>
                          <a:latin typeface="Cambria Math" panose="02040503050406030204" pitchFamily="18" charset="0"/>
                        </a:rPr>
                        <m:t>4, </m:t>
                      </m:r>
                      <m:r>
                        <m:rPr>
                          <m:sty m:val="p"/>
                        </m:rPr>
                        <a:rPr lang="en-US" sz="1600">
                          <a:latin typeface="Cambria Math" panose="02040503050406030204" pitchFamily="18" charset="0"/>
                        </a:rPr>
                        <m:t>P</m:t>
                      </m:r>
                      <m:r>
                        <a:rPr lang="en-US" sz="1600">
                          <a:latin typeface="Cambria Math" panose="02040503050406030204" pitchFamily="18" charset="0"/>
                        </a:rPr>
                        <m:t>2, </m:t>
                      </m:r>
                      <m:r>
                        <m:rPr>
                          <m:sty m:val="p"/>
                        </m:rPr>
                        <a:rPr lang="en-US" sz="1600">
                          <a:latin typeface="Cambria Math" panose="02040503050406030204" pitchFamily="18" charset="0"/>
                        </a:rPr>
                        <m:t>P</m:t>
                      </m:r>
                      <m:r>
                        <a:rPr lang="en-US" sz="1600">
                          <a:latin typeface="Cambria Math" panose="02040503050406030204" pitchFamily="18" charset="0"/>
                        </a:rPr>
                        <m:t>3</m:t>
                      </m:r>
                      <m:r>
                        <a:rPr lang="en-US" sz="1600" i="1">
                          <a:latin typeface="Cambria Math" panose="02040503050406030204" pitchFamily="18" charset="0"/>
                        </a:rPr>
                        <m:t>}</m:t>
                      </m:r>
                    </m:oMath>
                  </m:oMathPara>
                </a14:m>
                <a:endParaRPr lang="en-US" sz="1600" dirty="0"/>
              </a:p>
              <a:p>
                <a:endParaRPr lang="en-US" sz="1600" dirty="0"/>
              </a:p>
            </p:txBody>
          </p:sp>
        </mc:Choice>
        <mc:Fallback xmlns="">
          <p:sp>
            <p:nvSpPr>
              <p:cNvPr id="56" name="TextBox 55"/>
              <p:cNvSpPr txBox="1">
                <a:spLocks noRot="1" noChangeAspect="1" noMove="1" noResize="1" noEditPoints="1" noAdjustHandles="1" noChangeArrowheads="1" noChangeShapeType="1" noTextEdit="1"/>
              </p:cNvSpPr>
              <p:nvPr/>
            </p:nvSpPr>
            <p:spPr>
              <a:xfrm>
                <a:off x="578707" y="3175802"/>
                <a:ext cx="3463077" cy="2308324"/>
              </a:xfrm>
              <a:prstGeom prst="rect">
                <a:avLst/>
              </a:prstGeom>
              <a:blipFill>
                <a:blip r:embed="rId5"/>
                <a:stretch>
                  <a:fillRect l="-877" t="-525"/>
                </a:stretch>
              </a:blipFill>
              <a:ln>
                <a:solidFill>
                  <a:schemeClr val="tx1"/>
                </a:solidFill>
                <a:prstDash val="dash"/>
              </a:ln>
            </p:spPr>
            <p:txBody>
              <a:bodyPr/>
              <a:lstStyle/>
              <a:p>
                <a:r>
                  <a:rPr lang="en-US">
                    <a:noFill/>
                  </a:rPr>
                  <a:t> </a:t>
                </a:r>
              </a:p>
            </p:txBody>
          </p:sp>
        </mc:Fallback>
      </mc:AlternateContent>
      <p:cxnSp>
        <p:nvCxnSpPr>
          <p:cNvPr id="116" name="Straight Arrow Connector 115"/>
          <p:cNvCxnSpPr/>
          <p:nvPr/>
        </p:nvCxnSpPr>
        <p:spPr>
          <a:xfrm flipH="1">
            <a:off x="6729942" y="2996671"/>
            <a:ext cx="2505114" cy="78375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581035" y="5229698"/>
            <a:ext cx="3463077" cy="830997"/>
          </a:xfrm>
          <a:prstGeom prst="rect">
            <a:avLst/>
          </a:prstGeom>
          <a:solidFill>
            <a:schemeClr val="bg1"/>
          </a:solidFill>
          <a:ln>
            <a:solidFill>
              <a:schemeClr val="tx1"/>
            </a:solidFill>
            <a:prstDash val="dash"/>
          </a:ln>
        </p:spPr>
        <p:txBody>
          <a:bodyPr wrap="square" rtlCol="0">
            <a:spAutoFit/>
          </a:bodyPr>
          <a:lstStyle/>
          <a:p>
            <a:r>
              <a:rPr lang="en-US" sz="1600" b="1" dirty="0"/>
              <a:t>Discrete-event simulation</a:t>
            </a:r>
          </a:p>
          <a:p>
            <a:pPr marL="285750" indent="-285750">
              <a:buFont typeface="Arial" panose="020B0604020202020204" pitchFamily="34" charset="0"/>
              <a:buChar char="•"/>
            </a:pPr>
            <a:r>
              <a:rPr lang="en-US" sz="1600" dirty="0"/>
              <a:t>Decodes genomes </a:t>
            </a:r>
          </a:p>
          <a:p>
            <a:pPr marL="285750" indent="-285750">
              <a:buFont typeface="Arial" panose="020B0604020202020204" pitchFamily="34" charset="0"/>
              <a:buChar char="•"/>
            </a:pPr>
            <a:r>
              <a:rPr lang="en-US" sz="1600" dirty="0"/>
              <a:t>Evaluates schedules</a:t>
            </a:r>
          </a:p>
        </p:txBody>
      </p:sp>
      <p:cxnSp>
        <p:nvCxnSpPr>
          <p:cNvPr id="13" name="Straight Arrow Connector 12"/>
          <p:cNvCxnSpPr/>
          <p:nvPr/>
        </p:nvCxnSpPr>
        <p:spPr>
          <a:xfrm>
            <a:off x="2420203" y="4746381"/>
            <a:ext cx="0" cy="197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H="1">
            <a:off x="4040685" y="2186895"/>
            <a:ext cx="1912440" cy="152389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flipH="1">
            <a:off x="4040683" y="2802783"/>
            <a:ext cx="1919300" cy="2640596"/>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p:cNvCxnSpPr/>
          <p:nvPr/>
        </p:nvCxnSpPr>
        <p:spPr>
          <a:xfrm flipH="1">
            <a:off x="4037256" y="5010663"/>
            <a:ext cx="1915869" cy="805735"/>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p:nvPr/>
        </p:nvCxnSpPr>
        <p:spPr>
          <a:xfrm flipV="1">
            <a:off x="6923060" y="1777031"/>
            <a:ext cx="2295696" cy="984189"/>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flipV="1">
            <a:off x="6920755" y="3616499"/>
            <a:ext cx="2298001" cy="1338747"/>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7786865" y="1981200"/>
            <a:ext cx="915635" cy="461665"/>
          </a:xfrm>
          <a:prstGeom prst="rect">
            <a:avLst/>
          </a:prstGeom>
          <a:solidFill>
            <a:schemeClr val="bg1"/>
          </a:solidFill>
        </p:spPr>
        <p:txBody>
          <a:bodyPr wrap="none" rtlCol="0">
            <a:spAutoFit/>
          </a:bodyPr>
          <a:lstStyle/>
          <a:p>
            <a:r>
              <a:rPr lang="en-US" sz="1200" dirty="0"/>
              <a:t>Decisions &amp;</a:t>
            </a:r>
            <a:br>
              <a:rPr lang="en-US" sz="1200" dirty="0"/>
            </a:br>
            <a:r>
              <a:rPr lang="en-US" sz="1200" dirty="0"/>
              <a:t>Predictions</a:t>
            </a:r>
          </a:p>
        </p:txBody>
      </p:sp>
      <p:sp>
        <p:nvSpPr>
          <p:cNvPr id="108" name="TextBox 107"/>
          <p:cNvSpPr txBox="1"/>
          <p:nvPr/>
        </p:nvSpPr>
        <p:spPr>
          <a:xfrm>
            <a:off x="7690635" y="4076363"/>
            <a:ext cx="915635" cy="461665"/>
          </a:xfrm>
          <a:prstGeom prst="rect">
            <a:avLst/>
          </a:prstGeom>
          <a:solidFill>
            <a:schemeClr val="bg1"/>
          </a:solidFill>
        </p:spPr>
        <p:txBody>
          <a:bodyPr wrap="none" rtlCol="0">
            <a:spAutoFit/>
          </a:bodyPr>
          <a:lstStyle/>
          <a:p>
            <a:r>
              <a:rPr lang="en-US" sz="1200" dirty="0"/>
              <a:t>Decisions &amp;</a:t>
            </a:r>
            <a:br>
              <a:rPr lang="en-US" sz="1200" dirty="0"/>
            </a:br>
            <a:r>
              <a:rPr lang="en-US" sz="1200" dirty="0"/>
              <a:t>Predictions</a:t>
            </a:r>
          </a:p>
        </p:txBody>
      </p:sp>
      <p:sp>
        <p:nvSpPr>
          <p:cNvPr id="111" name="TextBox 110"/>
          <p:cNvSpPr txBox="1"/>
          <p:nvPr/>
        </p:nvSpPr>
        <p:spPr>
          <a:xfrm>
            <a:off x="4471331" y="1684152"/>
            <a:ext cx="1249701" cy="276999"/>
          </a:xfrm>
          <a:prstGeom prst="rect">
            <a:avLst/>
          </a:prstGeom>
          <a:solidFill>
            <a:schemeClr val="bg1"/>
          </a:solidFill>
        </p:spPr>
        <p:txBody>
          <a:bodyPr wrap="none" rtlCol="0">
            <a:spAutoFit/>
          </a:bodyPr>
          <a:lstStyle/>
          <a:p>
            <a:r>
              <a:rPr lang="en-US" sz="1200" dirty="0"/>
              <a:t>Encode genomes</a:t>
            </a:r>
          </a:p>
        </p:txBody>
      </p:sp>
      <p:sp>
        <p:nvSpPr>
          <p:cNvPr id="113" name="TextBox 112"/>
          <p:cNvSpPr txBox="1"/>
          <p:nvPr/>
        </p:nvSpPr>
        <p:spPr>
          <a:xfrm>
            <a:off x="4704887" y="3780430"/>
            <a:ext cx="782587" cy="276999"/>
          </a:xfrm>
          <a:prstGeom prst="rect">
            <a:avLst/>
          </a:prstGeom>
          <a:solidFill>
            <a:schemeClr val="bg1"/>
          </a:solidFill>
        </p:spPr>
        <p:txBody>
          <a:bodyPr wrap="none" rtlCol="0">
            <a:spAutoFit/>
          </a:bodyPr>
          <a:lstStyle/>
          <a:p>
            <a:r>
              <a:rPr lang="en-US" sz="1200" dirty="0"/>
              <a:t>Genomes</a:t>
            </a:r>
          </a:p>
        </p:txBody>
      </p:sp>
      <p:sp>
        <p:nvSpPr>
          <p:cNvPr id="117" name="TextBox 116"/>
          <p:cNvSpPr txBox="1"/>
          <p:nvPr/>
        </p:nvSpPr>
        <p:spPr>
          <a:xfrm>
            <a:off x="4607622" y="2762833"/>
            <a:ext cx="752129" cy="461665"/>
          </a:xfrm>
          <a:prstGeom prst="rect">
            <a:avLst/>
          </a:prstGeom>
          <a:solidFill>
            <a:schemeClr val="bg1"/>
          </a:solidFill>
        </p:spPr>
        <p:txBody>
          <a:bodyPr wrap="none" rtlCol="0">
            <a:spAutoFit/>
          </a:bodyPr>
          <a:lstStyle/>
          <a:p>
            <a:r>
              <a:rPr lang="en-US" sz="1200" dirty="0"/>
              <a:t>Initial </a:t>
            </a:r>
            <a:br>
              <a:rPr lang="en-US" sz="1200" dirty="0"/>
            </a:br>
            <a:r>
              <a:rPr lang="en-US" sz="1200" dirty="0"/>
              <a:t>solutions</a:t>
            </a:r>
          </a:p>
        </p:txBody>
      </p:sp>
      <p:sp>
        <p:nvSpPr>
          <p:cNvPr id="118" name="TextBox 117"/>
          <p:cNvSpPr txBox="1"/>
          <p:nvPr/>
        </p:nvSpPr>
        <p:spPr>
          <a:xfrm>
            <a:off x="4478086" y="5343853"/>
            <a:ext cx="782587" cy="276999"/>
          </a:xfrm>
          <a:prstGeom prst="rect">
            <a:avLst/>
          </a:prstGeom>
          <a:solidFill>
            <a:schemeClr val="bg1"/>
          </a:solidFill>
        </p:spPr>
        <p:txBody>
          <a:bodyPr wrap="none" rtlCol="0">
            <a:spAutoFit/>
          </a:bodyPr>
          <a:lstStyle/>
          <a:p>
            <a:r>
              <a:rPr lang="en-US" sz="1200" dirty="0"/>
              <a:t>Genomes</a:t>
            </a:r>
          </a:p>
        </p:txBody>
      </p:sp>
      <p:sp>
        <p:nvSpPr>
          <p:cNvPr id="120" name="TextBox 119"/>
          <p:cNvSpPr txBox="1"/>
          <p:nvPr/>
        </p:nvSpPr>
        <p:spPr>
          <a:xfrm>
            <a:off x="7758497" y="3166774"/>
            <a:ext cx="643253" cy="461665"/>
          </a:xfrm>
          <a:prstGeom prst="rect">
            <a:avLst/>
          </a:prstGeom>
          <a:solidFill>
            <a:schemeClr val="bg1"/>
          </a:solidFill>
        </p:spPr>
        <p:txBody>
          <a:bodyPr wrap="none" rtlCol="0">
            <a:spAutoFit/>
          </a:bodyPr>
          <a:lstStyle/>
          <a:p>
            <a:r>
              <a:rPr lang="en-US" sz="1200" dirty="0"/>
              <a:t>Update</a:t>
            </a:r>
            <a:br>
              <a:rPr lang="en-US" sz="1200" dirty="0"/>
            </a:br>
            <a:r>
              <a:rPr lang="en-US" sz="1200" dirty="0"/>
              <a:t>trigger</a:t>
            </a:r>
          </a:p>
        </p:txBody>
      </p:sp>
    </p:spTree>
    <p:extLst>
      <p:ext uri="{BB962C8B-B14F-4D97-AF65-F5344CB8AC3E}">
        <p14:creationId xmlns:p14="http://schemas.microsoft.com/office/powerpoint/2010/main" val="247473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264680" y="5426607"/>
            <a:ext cx="5930757" cy="830997"/>
          </a:xfrm>
          <a:prstGeom prst="rect">
            <a:avLst/>
          </a:prstGeom>
        </p:spPr>
        <p:txBody>
          <a:bodyPr wrap="square">
            <a:spAutoFit/>
          </a:bodyPr>
          <a:lstStyle/>
          <a:p>
            <a:r>
              <a:rPr lang="en-US" sz="1200" dirty="0">
                <a:latin typeface="NimbusRomNo9L-Regu"/>
              </a:rPr>
              <a:t>[1] G. M. </a:t>
            </a:r>
            <a:r>
              <a:rPr lang="en-US" sz="1200" dirty="0" err="1">
                <a:latin typeface="NimbusRomNo9L-Regu"/>
              </a:rPr>
              <a:t>Kopanos</a:t>
            </a:r>
            <a:r>
              <a:rPr lang="en-US" sz="1200" dirty="0">
                <a:latin typeface="NimbusRomNo9L-Regu"/>
              </a:rPr>
              <a:t>, C. A. </a:t>
            </a:r>
            <a:r>
              <a:rPr lang="en-US" sz="1200" dirty="0" err="1">
                <a:latin typeface="NimbusRomNo9L-Regu"/>
              </a:rPr>
              <a:t>M´endez</a:t>
            </a:r>
            <a:r>
              <a:rPr lang="en-US" sz="1200" dirty="0">
                <a:latin typeface="NimbusRomNo9L-Regu"/>
              </a:rPr>
              <a:t>, L. </a:t>
            </a:r>
            <a:r>
              <a:rPr lang="en-US" sz="1200" dirty="0" err="1">
                <a:latin typeface="NimbusRomNo9L-Regu"/>
              </a:rPr>
              <a:t>Puigjaner</a:t>
            </a:r>
            <a:r>
              <a:rPr lang="en-US" sz="1200" dirty="0">
                <a:latin typeface="NimbusRomNo9L-Regu"/>
              </a:rPr>
              <a:t>, ”MIP-based decomposition strategies for large-scale scheduling problems in multiproduct multistage batch plants: A benchmark scheduling problem of the pharmaceutical industry,” </a:t>
            </a:r>
            <a:r>
              <a:rPr lang="en-US" sz="1200" dirty="0">
                <a:latin typeface="NimbusRomNo9L-ReguItal"/>
              </a:rPr>
              <a:t>European Journal of Operational Research</a:t>
            </a:r>
            <a:r>
              <a:rPr lang="en-US" sz="1200" dirty="0">
                <a:latin typeface="NimbusRomNo9L-Regu"/>
              </a:rPr>
              <a:t>,</a:t>
            </a:r>
            <a:r>
              <a:rPr lang="nl-NL" sz="1200" dirty="0">
                <a:latin typeface="NimbusRomNo9L-Regu"/>
              </a:rPr>
              <a:t>vol. 207, pp. 644?655, Dec. 2010.</a:t>
            </a:r>
            <a:endParaRPr lang="en-US" sz="1200" dirty="0"/>
          </a:p>
        </p:txBody>
      </p:sp>
      <p:sp>
        <p:nvSpPr>
          <p:cNvPr id="2" name="Title 1"/>
          <p:cNvSpPr>
            <a:spLocks noGrp="1"/>
          </p:cNvSpPr>
          <p:nvPr>
            <p:ph type="title"/>
          </p:nvPr>
        </p:nvSpPr>
        <p:spPr>
          <a:xfrm>
            <a:off x="274018" y="123936"/>
            <a:ext cx="11756010" cy="989814"/>
          </a:xfrm>
        </p:spPr>
        <p:txBody>
          <a:bodyPr>
            <a:normAutofit/>
          </a:bodyPr>
          <a:lstStyle/>
          <a:p>
            <a:r>
              <a:rPr lang="en-US" dirty="0"/>
              <a:t>Pharmaceutical batch production process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8210" y="1205970"/>
                <a:ext cx="11756010" cy="5177248"/>
              </a:xfrm>
            </p:spPr>
            <p:txBody>
              <a:bodyPr>
                <a:noAutofit/>
              </a:bodyPr>
              <a:lstStyle/>
              <a:p>
                <a:pPr marL="95250" indent="0">
                  <a:buNone/>
                </a:pPr>
                <a:r>
                  <a:rPr lang="en-US" sz="2400" b="1" dirty="0"/>
                  <a:t>Large batch scheduling problem</a:t>
                </a:r>
              </a:p>
              <a:p>
                <a:r>
                  <a:rPr lang="en-US" sz="2400" b="0" dirty="0"/>
                  <a:t>Multi-stage and </a:t>
                </a:r>
                <a:r>
                  <a:rPr lang="de-DE" sz="2400" dirty="0"/>
                  <a:t>m</a:t>
                </a:r>
                <a:r>
                  <a:rPr lang="de-DE" sz="2400" b="0" dirty="0"/>
                  <a:t>ulti-</a:t>
                </a:r>
                <a:r>
                  <a:rPr lang="en-US" sz="2400" b="0" dirty="0"/>
                  <a:t>product</a:t>
                </a:r>
                <a:r>
                  <a:rPr lang="de-DE" sz="2400" b="0" dirty="0"/>
                  <a:t> plant</a:t>
                </a:r>
                <a:endParaRPr lang="en-US" sz="2400" dirty="0"/>
              </a:p>
              <a:p>
                <a:r>
                  <a:rPr lang="en-US" sz="2400" b="0" dirty="0"/>
                  <a:t>Eligibility constraints</a:t>
                </a:r>
                <a:r>
                  <a:rPr lang="de-DE" sz="2400" dirty="0"/>
                  <a:t>, </a:t>
                </a:r>
                <a:r>
                  <a:rPr lang="en-US" sz="2400" dirty="0"/>
                  <a:t>c</a:t>
                </a:r>
                <a:r>
                  <a:rPr lang="en-US" sz="2400" b="0" dirty="0"/>
                  <a:t>hangeovers</a:t>
                </a:r>
              </a:p>
              <a:p>
                <a:pPr marL="95250" indent="0">
                  <a:buNone/>
                </a:pPr>
                <a:r>
                  <a:rPr lang="en-US" sz="2400" b="1" dirty="0"/>
                  <a:t>Degrees of freedom</a:t>
                </a:r>
              </a:p>
              <a:p>
                <a:r>
                  <a:rPr lang="de-DE" sz="2400" b="0" dirty="0" err="1"/>
                  <a:t>Sequence</a:t>
                </a:r>
                <a:r>
                  <a:rPr lang="de-DE" sz="2400" b="0" dirty="0"/>
                  <a:t> </a:t>
                </a:r>
                <a:r>
                  <a:rPr lang="en-US" sz="2400" b="0" dirty="0"/>
                  <a:t>of orders</a:t>
                </a:r>
              </a:p>
              <a:p>
                <a:pPr>
                  <a:lnSpc>
                    <a:spcPct val="110000"/>
                  </a:lnSpc>
                  <a:spcBef>
                    <a:spcPts val="600"/>
                  </a:spcBef>
                </a:pPr>
                <a:r>
                  <a:rPr lang="de-DE" sz="2400" b="0" dirty="0"/>
                  <a:t>The </a:t>
                </a:r>
                <a:r>
                  <a:rPr lang="de-DE" sz="2400" b="0" dirty="0" err="1"/>
                  <a:t>simulation</a:t>
                </a:r>
                <a:r>
                  <a:rPr lang="de-DE" sz="2400" b="0" dirty="0"/>
                  <a:t> </a:t>
                </a:r>
                <a:r>
                  <a:rPr lang="en-US" sz="2400" b="0" dirty="0"/>
                  <a:t>handles the allocation </a:t>
                </a:r>
                <a:br>
                  <a:rPr lang="en-US" sz="2400" b="0" dirty="0"/>
                </a:br>
                <a:r>
                  <a:rPr lang="en-US" sz="2400" b="0" dirty="0"/>
                  <a:t>heuristically</a:t>
                </a:r>
              </a:p>
              <a:p>
                <a:pPr marL="95250" indent="0">
                  <a:buNone/>
                </a:pPr>
                <a:r>
                  <a:rPr lang="en-US" sz="2400" b="1" dirty="0"/>
                  <a:t>Objective</a:t>
                </a:r>
              </a:p>
              <a:p>
                <a:pPr marL="361950" lvl="1" indent="-266700">
                  <a:lnSpc>
                    <a:spcPct val="110000"/>
                  </a:lnSpc>
                  <a:spcBef>
                    <a:spcPts val="600"/>
                  </a:spcBef>
                  <a:buClr>
                    <a:schemeClr val="tx1"/>
                  </a:buClr>
                </a:pPr>
                <a:r>
                  <a:rPr lang="de-DE" dirty="0"/>
                  <a:t>Tardiness </a:t>
                </a:r>
                <a:r>
                  <a:rPr lang="en-US" dirty="0"/>
                  <a:t>of orders</a:t>
                </a:r>
              </a:p>
              <a:p>
                <a:pPr marL="95250" lvl="1" indent="0">
                  <a:lnSpc>
                    <a:spcPct val="110000"/>
                  </a:lnSpc>
                  <a:spcBef>
                    <a:spcPts val="600"/>
                  </a:spcBef>
                  <a:buClr>
                    <a:schemeClr val="tx1"/>
                  </a:buClr>
                  <a:buNone/>
                </a:pP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𝑂𝑟𝑑𝑒𝑟𝑠</m:t>
                            </m:r>
                          </m:sub>
                        </m:sSub>
                      </m:sup>
                      <m:e>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𝑒𝑛𝑑</m:t>
                            </m:r>
                            <m:r>
                              <a:rPr lang="en-US" b="0" i="1" smtClean="0">
                                <a:latin typeface="Cambria Math" panose="02040503050406030204" pitchFamily="18" charset="0"/>
                              </a:rPr>
                              <m:t> </m:t>
                            </m:r>
                            <m:r>
                              <a:rPr lang="en-US" b="0" i="1" smtClean="0">
                                <a:latin typeface="Cambria Math" panose="02040503050406030204" pitchFamily="18" charset="0"/>
                              </a:rPr>
                              <m:t>𝑑𝑎𝑡𝑒</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𝑑𝑢𝑒</m:t>
                            </m:r>
                            <m:r>
                              <a:rPr lang="en-US" b="0" i="1" smtClean="0">
                                <a:latin typeface="Cambria Math" panose="02040503050406030204" pitchFamily="18" charset="0"/>
                              </a:rPr>
                              <m:t> </m:t>
                            </m:r>
                            <m:r>
                              <a:rPr lang="en-US" b="0" i="1" smtClean="0">
                                <a:latin typeface="Cambria Math" panose="02040503050406030204" pitchFamily="18" charset="0"/>
                              </a:rPr>
                              <m:t>𝑑𝑎𝑡𝑒</m:t>
                            </m:r>
                          </m:sub>
                        </m:sSub>
                        <m:r>
                          <a:rPr lang="en-US" b="0" i="1" smtClean="0">
                            <a:latin typeface="Cambria Math" panose="02040503050406030204" pitchFamily="18" charset="0"/>
                          </a:rPr>
                          <m:t>,0)</m:t>
                        </m:r>
                      </m:e>
                    </m:nary>
                  </m:oMath>
                </a14:m>
                <a:r>
                  <a:rPr lang="de-DE" sz="2400" dirty="0"/>
                  <a:t> </a:t>
                </a:r>
              </a:p>
              <a:p>
                <a:pPr marL="95250" lvl="1" indent="0">
                  <a:lnSpc>
                    <a:spcPct val="110000"/>
                  </a:lnSpc>
                  <a:spcBef>
                    <a:spcPts val="600"/>
                  </a:spcBef>
                  <a:buClr>
                    <a:schemeClr val="tx1"/>
                  </a:buClr>
                  <a:buNone/>
                </a:pPr>
                <a:r>
                  <a:rPr lang="en-US" sz="2400" b="1" dirty="0"/>
                  <a:t>Disruptions</a:t>
                </a:r>
              </a:p>
              <a:p>
                <a:pPr marL="438150" lvl="1" indent="-342900">
                  <a:lnSpc>
                    <a:spcPct val="110000"/>
                  </a:lnSpc>
                  <a:spcBef>
                    <a:spcPts val="600"/>
                  </a:spcBef>
                  <a:buClr>
                    <a:schemeClr val="tx1"/>
                  </a:buClr>
                </a:pPr>
                <a:r>
                  <a:rPr lang="en-US" sz="2400" dirty="0"/>
                  <a:t>Rush orders and maintenance of machines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8210" y="1205970"/>
                <a:ext cx="11756010" cy="5177248"/>
              </a:xfrm>
              <a:blipFill>
                <a:blip r:embed="rId3"/>
                <a:stretch>
                  <a:fillRect t="-1649" b="-10247"/>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5999604" y="942772"/>
            <a:ext cx="6030424" cy="2447994"/>
          </a:xfrm>
          <a:prstGeom prst="rect">
            <a:avLst/>
          </a:prstGeom>
        </p:spPr>
      </p:pic>
      <p:pic>
        <p:nvPicPr>
          <p:cNvPr id="5" name="Content Placeholder 4"/>
          <p:cNvPicPr>
            <a:picLocks noChangeAspect="1"/>
          </p:cNvPicPr>
          <p:nvPr/>
        </p:nvPicPr>
        <p:blipFill>
          <a:blip r:embed="rId5"/>
          <a:stretch>
            <a:fillRect/>
          </a:stretch>
        </p:blipFill>
        <p:spPr bwMode="auto">
          <a:xfrm>
            <a:off x="6339631" y="3067607"/>
            <a:ext cx="5410331" cy="2372913"/>
          </a:xfrm>
          <a:prstGeom prst="rect">
            <a:avLst/>
          </a:prstGeom>
          <a:noFill/>
          <a:ln>
            <a:noFill/>
          </a:ln>
        </p:spPr>
      </p:pic>
    </p:spTree>
    <p:extLst>
      <p:ext uri="{BB962C8B-B14F-4D97-AF65-F5344CB8AC3E}">
        <p14:creationId xmlns:p14="http://schemas.microsoft.com/office/powerpoint/2010/main" val="295390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_Leere Prä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0</TotalTime>
  <Words>1994</Words>
  <Application>Microsoft Office PowerPoint</Application>
  <PresentationFormat>Widescreen</PresentationFormat>
  <Paragraphs>461</Paragraphs>
  <Slides>28</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Century Gothic</vt:lpstr>
      <vt:lpstr>NimbusRomNo9L-Regu</vt:lpstr>
      <vt:lpstr>NimbusRomNo9L-ReguItal</vt:lpstr>
      <vt:lpstr>Office Theme</vt:lpstr>
      <vt:lpstr>think-cell Slide</vt:lpstr>
      <vt:lpstr>Reactive Real-time Scheduling Using Simulation-Optimization and Evolutionary Algorithms</vt:lpstr>
      <vt:lpstr>Content</vt:lpstr>
      <vt:lpstr>Introduction to scheduling</vt:lpstr>
      <vt:lpstr>Simulation-optimization</vt:lpstr>
      <vt:lpstr>Our Simulation-optimization framework</vt:lpstr>
      <vt:lpstr>Results for the example shown before</vt:lpstr>
      <vt:lpstr>How to bring simulation-optimization to a real plant?</vt:lpstr>
      <vt:lpstr>Reactive real-time scheduling framework</vt:lpstr>
      <vt:lpstr>Pharmaceutical batch production process</vt:lpstr>
      <vt:lpstr>Simulation results</vt:lpstr>
      <vt:lpstr> </vt:lpstr>
      <vt:lpstr>Abstract</vt:lpstr>
      <vt:lpstr>Schwerpunkt ESCAPE2025 </vt:lpstr>
      <vt:lpstr>Ergebnisse </vt:lpstr>
      <vt:lpstr>Weitere Forschungsschwerpunkte (1/2)    </vt:lpstr>
      <vt:lpstr>Weitere Forschungsschwerpunkte (2/2)  </vt:lpstr>
      <vt:lpstr>Definition Stochastischer Störungen   </vt:lpstr>
      <vt:lpstr>Untersuchung der Immediate Response Strategie</vt:lpstr>
      <vt:lpstr>Design of Experiments</vt:lpstr>
      <vt:lpstr>Untersuchungen </vt:lpstr>
      <vt:lpstr>Start mit Initiallösung: </vt:lpstr>
      <vt:lpstr>PaperCept Conference Management System</vt:lpstr>
      <vt:lpstr>Untersuchung des Updateintervalls</vt:lpstr>
      <vt:lpstr>Conclusions and outlook</vt:lpstr>
      <vt:lpstr>Anforderungen an die Simulation ausarbeiten</vt:lpstr>
      <vt:lpstr>Thank you!</vt:lpstr>
      <vt:lpstr>Backup</vt:lpstr>
      <vt:lpstr>Results of different simulation runs</vt:lpstr>
    </vt:vector>
  </TitlesOfParts>
  <Company>TU Dortmund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Pasieka, Engelbert</dc:creator>
  <cp:lastModifiedBy>Engelbert Pasieka</cp:lastModifiedBy>
  <cp:revision>280</cp:revision>
  <cp:lastPrinted>2024-06-18T09:18:34Z</cp:lastPrinted>
  <dcterms:created xsi:type="dcterms:W3CDTF">2023-03-27T09:53:46Z</dcterms:created>
  <dcterms:modified xsi:type="dcterms:W3CDTF">2024-11-20T10:24:05Z</dcterms:modified>
</cp:coreProperties>
</file>