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7" r:id="rId2"/>
    <p:sldId id="274" r:id="rId3"/>
    <p:sldId id="290" r:id="rId4"/>
    <p:sldId id="331" r:id="rId5"/>
    <p:sldId id="330" r:id="rId6"/>
    <p:sldId id="341" r:id="rId7"/>
    <p:sldId id="339" r:id="rId8"/>
    <p:sldId id="340" r:id="rId9"/>
    <p:sldId id="334" r:id="rId10"/>
    <p:sldId id="309" r:id="rId11"/>
    <p:sldId id="333" r:id="rId12"/>
    <p:sldId id="326" r:id="rId13"/>
    <p:sldId id="335" r:id="rId14"/>
    <p:sldId id="336" r:id="rId15"/>
    <p:sldId id="337" r:id="rId16"/>
    <p:sldId id="344" r:id="rId17"/>
    <p:sldId id="338" r:id="rId18"/>
    <p:sldId id="342" r:id="rId19"/>
    <p:sldId id="345" r:id="rId20"/>
    <p:sldId id="347" r:id="rId21"/>
    <p:sldId id="343" r:id="rId22"/>
    <p:sldId id="322" r:id="rId23"/>
    <p:sldId id="263" r:id="rId24"/>
    <p:sldId id="270" r:id="rId25"/>
    <p:sldId id="300" r:id="rId26"/>
    <p:sldId id="299"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0" autoAdjust="0"/>
    <p:restoredTop sz="91242" autoAdjust="0"/>
  </p:normalViewPr>
  <p:slideViewPr>
    <p:cSldViewPr snapToGrid="0">
      <p:cViewPr>
        <p:scale>
          <a:sx n="83" d="100"/>
          <a:sy n="83" d="100"/>
        </p:scale>
        <p:origin x="328"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DA9F1-5B3C-43E8-A93D-B19F606CD99D}"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D60FC-C268-4CD5-BFA8-943CBA60116B}" type="slidenum">
              <a:rPr lang="en-US" smtClean="0"/>
              <a:t>‹#›</a:t>
            </a:fld>
            <a:endParaRPr lang="en-US"/>
          </a:p>
        </p:txBody>
      </p:sp>
    </p:spTree>
    <p:extLst>
      <p:ext uri="{BB962C8B-B14F-4D97-AF65-F5344CB8AC3E}">
        <p14:creationId xmlns:p14="http://schemas.microsoft.com/office/powerpoint/2010/main" val="715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Names: Hannah, Megan, </a:t>
            </a:r>
            <a:r>
              <a:rPr lang="en-US" dirty="0" err="1"/>
              <a:t>Zuha</a:t>
            </a:r>
            <a:r>
              <a:rPr lang="en-US" dirty="0"/>
              <a:t>, Ana + Paula, Angel, Sasha, Nina</a:t>
            </a:r>
          </a:p>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a:t>
            </a:fld>
            <a:endParaRPr lang="en-US"/>
          </a:p>
        </p:txBody>
      </p:sp>
    </p:spTree>
    <p:extLst>
      <p:ext uri="{BB962C8B-B14F-4D97-AF65-F5344CB8AC3E}">
        <p14:creationId xmlns:p14="http://schemas.microsoft.com/office/powerpoint/2010/main" val="14727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13</a:t>
            </a:fld>
            <a:endParaRPr lang="en-US"/>
          </a:p>
        </p:txBody>
      </p:sp>
    </p:spTree>
    <p:extLst>
      <p:ext uri="{BB962C8B-B14F-4D97-AF65-F5344CB8AC3E}">
        <p14:creationId xmlns:p14="http://schemas.microsoft.com/office/powerpoint/2010/main" val="91967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14</a:t>
            </a:fld>
            <a:endParaRPr lang="en-US"/>
          </a:p>
        </p:txBody>
      </p:sp>
    </p:spTree>
    <p:extLst>
      <p:ext uri="{BB962C8B-B14F-4D97-AF65-F5344CB8AC3E}">
        <p14:creationId xmlns:p14="http://schemas.microsoft.com/office/powerpoint/2010/main" val="85385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15</a:t>
            </a:fld>
            <a:endParaRPr lang="en-US"/>
          </a:p>
        </p:txBody>
      </p:sp>
    </p:spTree>
    <p:extLst>
      <p:ext uri="{BB962C8B-B14F-4D97-AF65-F5344CB8AC3E}">
        <p14:creationId xmlns:p14="http://schemas.microsoft.com/office/powerpoint/2010/main" val="2256905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16</a:t>
            </a:fld>
            <a:endParaRPr lang="en-US"/>
          </a:p>
        </p:txBody>
      </p:sp>
    </p:spTree>
    <p:extLst>
      <p:ext uri="{BB962C8B-B14F-4D97-AF65-F5344CB8AC3E}">
        <p14:creationId xmlns:p14="http://schemas.microsoft.com/office/powerpoint/2010/main" val="114358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17</a:t>
            </a:fld>
            <a:endParaRPr lang="en-US"/>
          </a:p>
        </p:txBody>
      </p:sp>
    </p:spTree>
    <p:extLst>
      <p:ext uri="{BB962C8B-B14F-4D97-AF65-F5344CB8AC3E}">
        <p14:creationId xmlns:p14="http://schemas.microsoft.com/office/powerpoint/2010/main" val="130573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18</a:t>
            </a:fld>
            <a:endParaRPr lang="en-US"/>
          </a:p>
        </p:txBody>
      </p:sp>
    </p:spTree>
    <p:extLst>
      <p:ext uri="{BB962C8B-B14F-4D97-AF65-F5344CB8AC3E}">
        <p14:creationId xmlns:p14="http://schemas.microsoft.com/office/powerpoint/2010/main" val="2003105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19</a:t>
            </a:fld>
            <a:endParaRPr lang="en-US"/>
          </a:p>
        </p:txBody>
      </p:sp>
    </p:spTree>
    <p:extLst>
      <p:ext uri="{BB962C8B-B14F-4D97-AF65-F5344CB8AC3E}">
        <p14:creationId xmlns:p14="http://schemas.microsoft.com/office/powerpoint/2010/main" val="661238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20</a:t>
            </a:fld>
            <a:endParaRPr lang="en-US"/>
          </a:p>
        </p:txBody>
      </p:sp>
    </p:spTree>
    <p:extLst>
      <p:ext uri="{BB962C8B-B14F-4D97-AF65-F5344CB8AC3E}">
        <p14:creationId xmlns:p14="http://schemas.microsoft.com/office/powerpoint/2010/main" val="40915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21</a:t>
            </a:fld>
            <a:endParaRPr lang="en-US"/>
          </a:p>
        </p:txBody>
      </p:sp>
    </p:spTree>
    <p:extLst>
      <p:ext uri="{BB962C8B-B14F-4D97-AF65-F5344CB8AC3E}">
        <p14:creationId xmlns:p14="http://schemas.microsoft.com/office/powerpoint/2010/main" val="960598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25</a:t>
            </a:fld>
            <a:endParaRPr lang="en-US"/>
          </a:p>
        </p:txBody>
      </p:sp>
    </p:spTree>
    <p:extLst>
      <p:ext uri="{BB962C8B-B14F-4D97-AF65-F5344CB8AC3E}">
        <p14:creationId xmlns:p14="http://schemas.microsoft.com/office/powerpoint/2010/main" val="87727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a:t>
            </a:fld>
            <a:endParaRPr lang="en-US"/>
          </a:p>
        </p:txBody>
      </p:sp>
    </p:spTree>
    <p:extLst>
      <p:ext uri="{BB962C8B-B14F-4D97-AF65-F5344CB8AC3E}">
        <p14:creationId xmlns:p14="http://schemas.microsoft.com/office/powerpoint/2010/main" val="891111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26</a:t>
            </a:fld>
            <a:endParaRPr lang="en-US"/>
          </a:p>
        </p:txBody>
      </p:sp>
    </p:spTree>
    <p:extLst>
      <p:ext uri="{BB962C8B-B14F-4D97-AF65-F5344CB8AC3E}">
        <p14:creationId xmlns:p14="http://schemas.microsoft.com/office/powerpoint/2010/main" val="96144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4D60FC-C268-4CD5-BFA8-943CBA60116B}" type="slidenum">
              <a:rPr lang="en-US" smtClean="0"/>
              <a:t>27</a:t>
            </a:fld>
            <a:endParaRPr lang="en-US"/>
          </a:p>
        </p:txBody>
      </p:sp>
    </p:spTree>
    <p:extLst>
      <p:ext uri="{BB962C8B-B14F-4D97-AF65-F5344CB8AC3E}">
        <p14:creationId xmlns:p14="http://schemas.microsoft.com/office/powerpoint/2010/main" val="127046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5</a:t>
            </a:fld>
            <a:endParaRPr lang="en-US"/>
          </a:p>
        </p:txBody>
      </p:sp>
    </p:spTree>
    <p:extLst>
      <p:ext uri="{BB962C8B-B14F-4D97-AF65-F5344CB8AC3E}">
        <p14:creationId xmlns:p14="http://schemas.microsoft.com/office/powerpoint/2010/main" val="190092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6</a:t>
            </a:fld>
            <a:endParaRPr lang="en-US"/>
          </a:p>
        </p:txBody>
      </p:sp>
    </p:spTree>
    <p:extLst>
      <p:ext uri="{BB962C8B-B14F-4D97-AF65-F5344CB8AC3E}">
        <p14:creationId xmlns:p14="http://schemas.microsoft.com/office/powerpoint/2010/main" val="6893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7</a:t>
            </a:fld>
            <a:endParaRPr lang="en-US"/>
          </a:p>
        </p:txBody>
      </p:sp>
    </p:spTree>
    <p:extLst>
      <p:ext uri="{BB962C8B-B14F-4D97-AF65-F5344CB8AC3E}">
        <p14:creationId xmlns:p14="http://schemas.microsoft.com/office/powerpoint/2010/main" val="133130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8</a:t>
            </a:fld>
            <a:endParaRPr lang="en-US"/>
          </a:p>
        </p:txBody>
      </p:sp>
    </p:spTree>
    <p:extLst>
      <p:ext uri="{BB962C8B-B14F-4D97-AF65-F5344CB8AC3E}">
        <p14:creationId xmlns:p14="http://schemas.microsoft.com/office/powerpoint/2010/main" val="101110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9</a:t>
            </a:fld>
            <a:endParaRPr lang="en-US"/>
          </a:p>
        </p:txBody>
      </p:sp>
    </p:spTree>
    <p:extLst>
      <p:ext uri="{BB962C8B-B14F-4D97-AF65-F5344CB8AC3E}">
        <p14:creationId xmlns:p14="http://schemas.microsoft.com/office/powerpoint/2010/main" val="4105636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11</a:t>
            </a:fld>
            <a:endParaRPr lang="en-US"/>
          </a:p>
        </p:txBody>
      </p:sp>
    </p:spTree>
    <p:extLst>
      <p:ext uri="{BB962C8B-B14F-4D97-AF65-F5344CB8AC3E}">
        <p14:creationId xmlns:p14="http://schemas.microsoft.com/office/powerpoint/2010/main" val="336058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https://wcrsyyc.github.io/ardx/circ08.html</a:t>
            </a:r>
          </a:p>
        </p:txBody>
      </p:sp>
      <p:sp>
        <p:nvSpPr>
          <p:cNvPr id="4" name="Slide Number Placeholder 3"/>
          <p:cNvSpPr>
            <a:spLocks noGrp="1"/>
          </p:cNvSpPr>
          <p:nvPr>
            <p:ph type="sldNum" sz="quarter" idx="10"/>
          </p:nvPr>
        </p:nvSpPr>
        <p:spPr/>
        <p:txBody>
          <a:bodyPr/>
          <a:lstStyle/>
          <a:p>
            <a:fld id="{F14D60FC-C268-4CD5-BFA8-943CBA60116B}" type="slidenum">
              <a:rPr lang="en-US" smtClean="0"/>
              <a:t>12</a:t>
            </a:fld>
            <a:endParaRPr lang="en-US"/>
          </a:p>
        </p:txBody>
      </p:sp>
    </p:spTree>
    <p:extLst>
      <p:ext uri="{BB962C8B-B14F-4D97-AF65-F5344CB8AC3E}">
        <p14:creationId xmlns:p14="http://schemas.microsoft.com/office/powerpoint/2010/main" val="37059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327301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13500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76300" y="2668588"/>
            <a:ext cx="10515600" cy="1325563"/>
          </a:xfrm>
        </p:spPr>
        <p:txBody>
          <a:bodyPr/>
          <a:lstStyle>
            <a:lvl1pPr algn="ctr">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780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2292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rot="16200000">
            <a:off x="4010026" y="-1031875"/>
            <a:ext cx="4171950" cy="10515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8479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411657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99381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653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960562"/>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32950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1087"/>
            <a:ext cx="10515600" cy="6746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309351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1438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286000"/>
            <a:ext cx="10515600" cy="3890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345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Fall 2020</a:t>
            </a:r>
            <a:endParaRPr lang="en-US" dirty="0"/>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 y="-1"/>
            <a:ext cx="12192000" cy="725709"/>
          </a:xfrm>
          <a:prstGeom prst="rect">
            <a:avLst/>
          </a:prstGeom>
        </p:spPr>
      </p:pic>
      <p:pic>
        <p:nvPicPr>
          <p:cNvPr id="9" name="Picture 8"/>
          <p:cNvPicPr>
            <a:picLocks noChangeAspect="1"/>
          </p:cNvPicPr>
          <p:nvPr userDrawn="1"/>
        </p:nvPicPr>
        <p:blipFill rotWithShape="1">
          <a:blip r:embed="rId12" cstate="print">
            <a:extLst>
              <a:ext uri="{28A0092B-C50C-407E-A947-70E740481C1C}">
                <a14:useLocalDpi xmlns:a14="http://schemas.microsoft.com/office/drawing/2010/main" val="0"/>
              </a:ext>
            </a:extLst>
          </a:blip>
          <a:srcRect l="9835" t="18153" r="9084" b="14172"/>
          <a:stretch/>
        </p:blipFill>
        <p:spPr>
          <a:xfrm>
            <a:off x="165100" y="0"/>
            <a:ext cx="1536793" cy="725708"/>
          </a:xfrm>
          <a:prstGeom prst="rect">
            <a:avLst/>
          </a:prstGeom>
        </p:spPr>
      </p:pic>
      <p:sp>
        <p:nvSpPr>
          <p:cNvPr id="10" name="TextBox 9"/>
          <p:cNvSpPr txBox="1"/>
          <p:nvPr userDrawn="1"/>
        </p:nvSpPr>
        <p:spPr>
          <a:xfrm>
            <a:off x="9127067" y="95032"/>
            <a:ext cx="3064933" cy="646331"/>
          </a:xfrm>
          <a:prstGeom prst="rect">
            <a:avLst/>
          </a:prstGeom>
          <a:noFill/>
        </p:spPr>
        <p:txBody>
          <a:bodyPr wrap="square" rtlCol="0">
            <a:spAutoFit/>
          </a:bodyPr>
          <a:lstStyle/>
          <a:p>
            <a:pPr algn="r"/>
            <a:r>
              <a:rPr lang="en-US" dirty="0">
                <a:solidFill>
                  <a:schemeClr val="bg1"/>
                </a:solidFill>
                <a:latin typeface="Gabriola" charset="0"/>
                <a:ea typeface="Gabriola" charset="0"/>
                <a:cs typeface="Gabriola" charset="0"/>
              </a:rPr>
              <a:t>Alexandria Library</a:t>
            </a:r>
          </a:p>
          <a:p>
            <a:pPr algn="r"/>
            <a:r>
              <a:rPr lang="en-US" dirty="0">
                <a:solidFill>
                  <a:schemeClr val="bg1"/>
                </a:solidFill>
                <a:latin typeface="Gabriola" charset="0"/>
                <a:ea typeface="Gabriola" charset="0"/>
                <a:cs typeface="Gabriola" charset="0"/>
              </a:rPr>
              <a:t>Kate-Waller Barrett Branch</a:t>
            </a:r>
          </a:p>
        </p:txBody>
      </p:sp>
    </p:spTree>
    <p:extLst>
      <p:ext uri="{BB962C8B-B14F-4D97-AF65-F5344CB8AC3E}">
        <p14:creationId xmlns:p14="http://schemas.microsoft.com/office/powerpoint/2010/main" val="107995741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4" r:id="rId3"/>
    <p:sldLayoutId id="2147483650" r:id="rId4"/>
    <p:sldLayoutId id="2147483658" r:id="rId5"/>
    <p:sldLayoutId id="2147483657" r:id="rId6"/>
    <p:sldLayoutId id="2147483656" r:id="rId7"/>
    <p:sldLayoutId id="2147483652" r:id="rId8"/>
    <p:sldLayoutId id="2147483653" r:id="rId9"/>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hyperlink" Target="https://github.com/ravedawg/GirlsWhoCode"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31.png"/><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scratch.mit.edu/" TargetMode="External"/><Relationship Id="rId4" Type="http://schemas.openxmlformats.org/officeDocument/2006/relationships/hyperlink" Target="https://code.org/" TargetMode="External"/><Relationship Id="rId5" Type="http://schemas.openxmlformats.org/officeDocument/2006/relationships/hyperlink" Target="https://www.codecademy.com/" TargetMode="External"/><Relationship Id="rId6" Type="http://schemas.openxmlformats.org/officeDocument/2006/relationships/hyperlink" Target="https://www.khanacademy.org/computing" TargetMode="External"/><Relationship Id="rId1" Type="http://schemas.openxmlformats.org/officeDocument/2006/relationships/slideLayout" Target="../slideLayouts/slideLayout4.xml"/><Relationship Id="rId2" Type="http://schemas.openxmlformats.org/officeDocument/2006/relationships/hyperlink" Target="https://www.arduino.cc/en/Tutorial/HomePage?from=Main.Tutorial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ted.com/talks/fei_fei_li_how_we_re_teaching_computers_to_understand_pictures?language=e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hyperlink" Target="https://www.nasa.gov/astronauts/biographies/kathleen-rubins/biography" TargetMode="External"/><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tiff"/><Relationship Id="rId5" Type="http://schemas.openxmlformats.org/officeDocument/2006/relationships/image" Target="../media/image5.tif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microsoft.com/office/2007/relationships/hdphoto" Target="../media/hdphoto1.wdp"/><Relationship Id="rId8" Type="http://schemas.openxmlformats.org/officeDocument/2006/relationships/image" Target="../media/image19.png"/><Relationship Id="rId9" Type="http://schemas.microsoft.com/office/2007/relationships/hdphoto" Target="../media/hdphoto2.wdp"/><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Session </a:t>
            </a:r>
            <a:r>
              <a:rPr lang="en-US" sz="8000" dirty="0" smtClean="0"/>
              <a:t>7!!!</a:t>
            </a:r>
            <a:endParaRPr lang="en-US" sz="8000" dirty="0"/>
          </a:p>
        </p:txBody>
      </p:sp>
      <p:sp>
        <p:nvSpPr>
          <p:cNvPr id="3" name="Text Placeholder 2"/>
          <p:cNvSpPr>
            <a:spLocks noGrp="1"/>
          </p:cNvSpPr>
          <p:nvPr>
            <p:ph type="body" idx="1"/>
          </p:nvPr>
        </p:nvSpPr>
        <p:spPr/>
        <p:txBody>
          <a:bodyPr/>
          <a:lstStyle/>
          <a:p>
            <a:r>
              <a:rPr lang="en-US" dirty="0">
                <a:latin typeface="+mj-lt"/>
              </a:rPr>
              <a:t>November </a:t>
            </a:r>
            <a:r>
              <a:rPr lang="en-US" dirty="0" smtClean="0">
                <a:latin typeface="+mj-lt"/>
              </a:rPr>
              <a:t>9, </a:t>
            </a:r>
            <a:r>
              <a:rPr lang="en-US" dirty="0">
                <a:latin typeface="+mj-lt"/>
              </a:rPr>
              <a:t>2020 </a:t>
            </a:r>
          </a:p>
        </p:txBody>
      </p:sp>
    </p:spTree>
    <p:extLst>
      <p:ext uri="{BB962C8B-B14F-4D97-AF65-F5344CB8AC3E}">
        <p14:creationId xmlns:p14="http://schemas.microsoft.com/office/powerpoint/2010/main" val="410857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FF2B4-AAFB-4C49-925A-3D8C761B4B59}"/>
              </a:ext>
            </a:extLst>
          </p:cNvPr>
          <p:cNvSpPr>
            <a:spLocks noGrp="1"/>
          </p:cNvSpPr>
          <p:nvPr>
            <p:ph type="title"/>
          </p:nvPr>
        </p:nvSpPr>
        <p:spPr/>
        <p:txBody>
          <a:bodyPr/>
          <a:lstStyle/>
          <a:p>
            <a:r>
              <a:rPr lang="en-US" dirty="0"/>
              <a:t>Kahoot!</a:t>
            </a:r>
          </a:p>
        </p:txBody>
      </p:sp>
      <p:sp>
        <p:nvSpPr>
          <p:cNvPr id="3" name="Date Placeholder 2">
            <a:extLst>
              <a:ext uri="{FF2B5EF4-FFF2-40B4-BE49-F238E27FC236}">
                <a16:creationId xmlns:a16="http://schemas.microsoft.com/office/drawing/2014/main" xmlns="" id="{D27D0CE1-E600-40F6-94C7-9BB96F5BE311}"/>
              </a:ext>
            </a:extLst>
          </p:cNvPr>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63155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38200" y="1256104"/>
            <a:ext cx="9716911" cy="646331"/>
          </a:xfrm>
          <a:prstGeom prst="rect">
            <a:avLst/>
          </a:prstGeom>
        </p:spPr>
        <p:txBody>
          <a:bodyPr wrap="square">
            <a:spAutoFit/>
          </a:bodyPr>
          <a:lstStyle/>
          <a:p>
            <a:r>
              <a:rPr lang="en-US" sz="3600" b="1" dirty="0">
                <a:solidFill>
                  <a:srgbClr val="434F54"/>
                </a:solidFill>
                <a:latin typeface="Open Sans"/>
              </a:rPr>
              <a:t>Capacitor</a:t>
            </a:r>
            <a:r>
              <a:rPr lang="en-US" b="1" dirty="0">
                <a:solidFill>
                  <a:srgbClr val="434F54"/>
                </a:solidFill>
                <a:latin typeface="Open Sans"/>
              </a:rPr>
              <a:t> –</a:t>
            </a:r>
            <a:r>
              <a:rPr lang="en-US" dirty="0">
                <a:solidFill>
                  <a:srgbClr val="434F54"/>
                </a:solidFill>
                <a:latin typeface="Open Sans"/>
              </a:rPr>
              <a:t> An electrical component that stores an electric charge.</a:t>
            </a:r>
            <a:endParaRPr lang="en-US" dirty="0"/>
          </a:p>
        </p:txBody>
      </p:sp>
      <p:pic>
        <p:nvPicPr>
          <p:cNvPr id="14" name="Picture 13"/>
          <p:cNvPicPr>
            <a:picLocks noChangeAspect="1"/>
          </p:cNvPicPr>
          <p:nvPr/>
        </p:nvPicPr>
        <p:blipFill>
          <a:blip r:embed="rId3"/>
          <a:stretch>
            <a:fillRect/>
          </a:stretch>
        </p:blipFill>
        <p:spPr>
          <a:xfrm>
            <a:off x="8850751" y="829258"/>
            <a:ext cx="2313961" cy="2357620"/>
          </a:xfrm>
          <a:prstGeom prst="rect">
            <a:avLst/>
          </a:prstGeom>
        </p:spPr>
      </p:pic>
      <p:sp>
        <p:nvSpPr>
          <p:cNvPr id="15" name="Rectangle 14"/>
          <p:cNvSpPr/>
          <p:nvPr/>
        </p:nvSpPr>
        <p:spPr>
          <a:xfrm>
            <a:off x="838200" y="2018548"/>
            <a:ext cx="6096000" cy="2954655"/>
          </a:xfrm>
          <a:prstGeom prst="rect">
            <a:avLst/>
          </a:prstGeom>
        </p:spPr>
        <p:txBody>
          <a:bodyPr>
            <a:spAutoFit/>
          </a:bodyPr>
          <a:lstStyle/>
          <a:p>
            <a:r>
              <a:rPr lang="en-US" sz="1400" dirty="0" smtClean="0">
                <a:solidFill>
                  <a:srgbClr val="434F54"/>
                </a:solidFill>
                <a:latin typeface="Open Sans"/>
              </a:rPr>
              <a:t>Capacitors </a:t>
            </a:r>
            <a:r>
              <a:rPr lang="en-US" sz="1400" dirty="0">
                <a:solidFill>
                  <a:srgbClr val="434F54"/>
                </a:solidFill>
                <a:latin typeface="Open Sans"/>
              </a:rPr>
              <a:t>store charge in a much different way than batteries do. Batteries use a chemical reaction to produce electrons on one terminal and absorb electrons on the other terminal. Capacitors don’t produce electrons like batteries do. Capacitors are storage units where electrons are stored and released through the same terminal they came in.</a:t>
            </a:r>
          </a:p>
          <a:p>
            <a:r>
              <a:rPr lang="en-US" sz="1400" dirty="0">
                <a:solidFill>
                  <a:srgbClr val="434F54"/>
                </a:solidFill>
                <a:latin typeface="Open Sans"/>
              </a:rPr>
              <a:t> </a:t>
            </a:r>
          </a:p>
          <a:p>
            <a:r>
              <a:rPr lang="en-US" sz="1400" dirty="0">
                <a:solidFill>
                  <a:srgbClr val="434F54"/>
                </a:solidFill>
                <a:latin typeface="Open Sans"/>
              </a:rPr>
              <a:t>Capacitors have two terminals. Some capacitors, like the ones in your kit, are polarized. They have an anode and a cathode. With polarized capacitors, electrons flow in only one direction. Therefore, polarized capacitors are generally used in DC applications where current flows in one direction. Non-polarized capacitors allow electrons to flow in either direction. This makes them great for AC applications where current alternates directions. However, they can also be used in DC circuits</a:t>
            </a:r>
            <a:r>
              <a:rPr lang="en-US" dirty="0">
                <a:solidFill>
                  <a:srgbClr val="434F54"/>
                </a:solidFill>
                <a:latin typeface="Open Sans"/>
              </a:rPr>
              <a:t>.</a:t>
            </a:r>
            <a:endParaRPr lang="en-US" b="0" i="0" dirty="0">
              <a:solidFill>
                <a:srgbClr val="434F54"/>
              </a:solidFill>
              <a:effectLst/>
              <a:latin typeface="Open Sans"/>
            </a:endParaRPr>
          </a:p>
        </p:txBody>
      </p:sp>
      <p:pic>
        <p:nvPicPr>
          <p:cNvPr id="17" name="Picture 16"/>
          <p:cNvPicPr>
            <a:picLocks noChangeAspect="1"/>
          </p:cNvPicPr>
          <p:nvPr/>
        </p:nvPicPr>
        <p:blipFill>
          <a:blip r:embed="rId4"/>
          <a:stretch>
            <a:fillRect/>
          </a:stretch>
        </p:blipFill>
        <p:spPr>
          <a:xfrm>
            <a:off x="7601494" y="3310991"/>
            <a:ext cx="4319571" cy="3165763"/>
          </a:xfrm>
          <a:prstGeom prst="rect">
            <a:avLst/>
          </a:prstGeom>
        </p:spPr>
      </p:pic>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sp>
        <p:nvSpPr>
          <p:cNvPr id="18" name="Rectangle 17"/>
          <p:cNvSpPr/>
          <p:nvPr/>
        </p:nvSpPr>
        <p:spPr>
          <a:xfrm>
            <a:off x="5497689" y="5068356"/>
            <a:ext cx="6096000" cy="1477328"/>
          </a:xfrm>
          <a:prstGeom prst="rect">
            <a:avLst/>
          </a:prstGeom>
        </p:spPr>
        <p:txBody>
          <a:bodyPr>
            <a:spAutoFit/>
          </a:bodyPr>
          <a:lstStyle/>
          <a:p>
            <a:r>
              <a:rPr lang="pt-BR" b="1" dirty="0">
                <a:solidFill>
                  <a:srgbClr val="434F54"/>
                </a:solidFill>
                <a:latin typeface="Open Sans"/>
              </a:rPr>
              <a:t>A) Separator</a:t>
            </a:r>
            <a:r>
              <a:rPr lang="pt-BR" dirty="0"/>
              <a:t/>
            </a:r>
            <a:br>
              <a:rPr lang="pt-BR" dirty="0"/>
            </a:br>
            <a:r>
              <a:rPr lang="pt-BR" b="1" dirty="0">
                <a:solidFill>
                  <a:srgbClr val="434F54"/>
                </a:solidFill>
                <a:latin typeface="Open Sans"/>
              </a:rPr>
              <a:t>B) Anode foil (+)</a:t>
            </a:r>
            <a:r>
              <a:rPr lang="pt-BR" dirty="0"/>
              <a:t/>
            </a:r>
            <a:br>
              <a:rPr lang="pt-BR" dirty="0"/>
            </a:br>
            <a:r>
              <a:rPr lang="pt-BR" b="1" dirty="0">
                <a:solidFill>
                  <a:srgbClr val="434F54"/>
                </a:solidFill>
                <a:latin typeface="Open Sans"/>
              </a:rPr>
              <a:t>C) Cathode foil (-)</a:t>
            </a:r>
            <a:r>
              <a:rPr lang="pt-BR" dirty="0"/>
              <a:t/>
            </a:r>
            <a:br>
              <a:rPr lang="pt-BR" dirty="0"/>
            </a:br>
            <a:r>
              <a:rPr lang="pt-BR" b="1" dirty="0">
                <a:solidFill>
                  <a:srgbClr val="434F54"/>
                </a:solidFill>
                <a:latin typeface="Open Sans"/>
              </a:rPr>
              <a:t>D) Container</a:t>
            </a:r>
            <a:r>
              <a:rPr lang="pt-BR" dirty="0"/>
              <a:t/>
            </a:r>
            <a:br>
              <a:rPr lang="pt-BR" dirty="0"/>
            </a:br>
            <a:r>
              <a:rPr lang="pt-BR" b="1" dirty="0">
                <a:solidFill>
                  <a:srgbClr val="434F54"/>
                </a:solidFill>
                <a:latin typeface="Open Sans"/>
              </a:rPr>
              <a:t>E) Terminal</a:t>
            </a:r>
            <a:endParaRPr lang="en-US" dirty="0"/>
          </a:p>
        </p:txBody>
      </p:sp>
      <p:sp>
        <p:nvSpPr>
          <p:cNvPr id="19" name="Rectangle 18"/>
          <p:cNvSpPr/>
          <p:nvPr/>
        </p:nvSpPr>
        <p:spPr>
          <a:xfrm>
            <a:off x="838200" y="5068356"/>
            <a:ext cx="4529574" cy="1384995"/>
          </a:xfrm>
          <a:prstGeom prst="rect">
            <a:avLst/>
          </a:prstGeom>
        </p:spPr>
        <p:txBody>
          <a:bodyPr wrap="square">
            <a:spAutoFit/>
          </a:bodyPr>
          <a:lstStyle/>
          <a:p>
            <a:r>
              <a:rPr lang="en-US" sz="1400" dirty="0">
                <a:solidFill>
                  <a:srgbClr val="434F54"/>
                </a:solidFill>
                <a:latin typeface="Open Sans"/>
              </a:rPr>
              <a:t>Inside a capacitor, the terminals are connected to conductive metal plates that are separated by an insulator. The insulator that separates the plates is called a </a:t>
            </a:r>
            <a:r>
              <a:rPr lang="en-US" sz="1400" b="1" dirty="0">
                <a:solidFill>
                  <a:srgbClr val="434F54"/>
                </a:solidFill>
                <a:latin typeface="Open Sans"/>
              </a:rPr>
              <a:t>dielectric</a:t>
            </a:r>
            <a:r>
              <a:rPr lang="en-US" sz="1400" dirty="0">
                <a:solidFill>
                  <a:srgbClr val="434F54"/>
                </a:solidFill>
                <a:latin typeface="Open Sans"/>
              </a:rPr>
              <a:t> and can be made from ceramic, porcelain, glass, and even air. The dielectric material is what gives capacitors a wide range of types and uses.</a:t>
            </a:r>
            <a:endParaRPr lang="en-US" sz="1400" dirty="0"/>
          </a:p>
        </p:txBody>
      </p:sp>
      <mc:AlternateContent xmlns:mc="http://schemas.openxmlformats.org/markup-compatibility/2006">
        <mc:Choice xmlns:a14="http://schemas.microsoft.com/office/drawing/2010/main" Requires="a14">
          <p:sp>
            <p:nvSpPr>
              <p:cNvPr id="4" name="TextBox 3"/>
              <p:cNvSpPr txBox="1"/>
              <p:nvPr/>
            </p:nvSpPr>
            <p:spPr>
              <a:xfrm>
                <a:off x="9181614" y="2533678"/>
                <a:ext cx="1159329"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𝐹</m:t>
                      </m:r>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9181614" y="2533678"/>
                <a:ext cx="1159329" cy="276999"/>
              </a:xfrm>
              <a:prstGeom prst="rect">
                <a:avLst/>
              </a:prstGeom>
              <a:blipFill rotWithShape="0">
                <a:blip r:embed="rId5"/>
                <a:stretch>
                  <a:fillRect b="-22222"/>
                </a:stretch>
              </a:blipFill>
            </p:spPr>
            <p:txBody>
              <a:bodyPr/>
              <a:lstStyle/>
              <a:p>
                <a:r>
                  <a:rPr lang="en-US">
                    <a:noFill/>
                  </a:rPr>
                  <a:t> </a:t>
                </a:r>
              </a:p>
            </p:txBody>
          </p:sp>
        </mc:Fallback>
      </mc:AlternateContent>
    </p:spTree>
    <p:extLst>
      <p:ext uri="{BB962C8B-B14F-4D97-AF65-F5344CB8AC3E}">
        <p14:creationId xmlns:p14="http://schemas.microsoft.com/office/powerpoint/2010/main" val="357808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657" y="2593493"/>
            <a:ext cx="10515600" cy="1325563"/>
          </a:xfrm>
        </p:spPr>
        <p:txBody>
          <a:bodyPr/>
          <a:lstStyle/>
          <a:p>
            <a:r>
              <a:rPr lang="en-US" dirty="0"/>
              <a:t>This Week’s Activity </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99153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93501" y="952951"/>
            <a:ext cx="9716911" cy="369332"/>
          </a:xfrm>
          <a:prstGeom prst="rect">
            <a:avLst/>
          </a:prstGeom>
        </p:spPr>
        <p:txBody>
          <a:bodyPr wrap="square">
            <a:spAutoFit/>
          </a:bodyPr>
          <a:lstStyle/>
          <a:p>
            <a:r>
              <a:rPr lang="en-US" b="1" dirty="0">
                <a:solidFill>
                  <a:srgbClr val="434F54"/>
                </a:solidFill>
                <a:latin typeface="Open Sans"/>
              </a:rPr>
              <a:t>Capacitor </a:t>
            </a:r>
            <a:r>
              <a:rPr lang="en-US" b="1" dirty="0" smtClean="0">
                <a:solidFill>
                  <a:srgbClr val="434F54"/>
                </a:solidFill>
                <a:latin typeface="Open Sans"/>
              </a:rPr>
              <a:t>Exercise</a:t>
            </a:r>
            <a:endParaRPr lang="en-US" dirty="0"/>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sp>
        <p:nvSpPr>
          <p:cNvPr id="4" name="Rectangle 3"/>
          <p:cNvSpPr/>
          <p:nvPr/>
        </p:nvSpPr>
        <p:spPr>
          <a:xfrm>
            <a:off x="9233079" y="1551214"/>
            <a:ext cx="2154666" cy="3139321"/>
          </a:xfrm>
          <a:prstGeom prst="rect">
            <a:avLst/>
          </a:prstGeom>
        </p:spPr>
        <p:txBody>
          <a:bodyPr wrap="square">
            <a:spAutoFit/>
          </a:bodyPr>
          <a:lstStyle/>
          <a:p>
            <a:r>
              <a:rPr lang="en-US" dirty="0">
                <a:solidFill>
                  <a:srgbClr val="9E846D"/>
                </a:solidFill>
                <a:latin typeface="Open Sans"/>
              </a:rPr>
              <a:t>Touch the red test lead from the </a:t>
            </a:r>
            <a:r>
              <a:rPr lang="en-US" dirty="0" err="1">
                <a:solidFill>
                  <a:srgbClr val="9E846D"/>
                </a:solidFill>
                <a:latin typeface="Open Sans"/>
              </a:rPr>
              <a:t>multimeter</a:t>
            </a:r>
            <a:r>
              <a:rPr lang="en-US" dirty="0">
                <a:solidFill>
                  <a:srgbClr val="9E846D"/>
                </a:solidFill>
                <a:latin typeface="Open Sans"/>
              </a:rPr>
              <a:t> to the anode and the black test lead to the cathode. If your capacitor has fully discharged, the </a:t>
            </a:r>
            <a:r>
              <a:rPr lang="en-US" dirty="0" err="1">
                <a:solidFill>
                  <a:srgbClr val="9E846D"/>
                </a:solidFill>
                <a:latin typeface="Open Sans"/>
              </a:rPr>
              <a:t>multimeter</a:t>
            </a:r>
            <a:r>
              <a:rPr lang="en-US" dirty="0">
                <a:solidFill>
                  <a:srgbClr val="9E846D"/>
                </a:solidFill>
                <a:latin typeface="Open Sans"/>
              </a:rPr>
              <a:t> should read zero or near zero volts.</a:t>
            </a:r>
            <a:endParaRPr lang="en-US" dirty="0"/>
          </a:p>
        </p:txBody>
      </p:sp>
      <p:pic>
        <p:nvPicPr>
          <p:cNvPr id="8" name="Picture 7"/>
          <p:cNvPicPr>
            <a:picLocks noChangeAspect="1"/>
          </p:cNvPicPr>
          <p:nvPr/>
        </p:nvPicPr>
        <p:blipFill>
          <a:blip r:embed="rId3"/>
          <a:stretch>
            <a:fillRect/>
          </a:stretch>
        </p:blipFill>
        <p:spPr>
          <a:xfrm>
            <a:off x="0" y="1484831"/>
            <a:ext cx="8650699" cy="5038433"/>
          </a:xfrm>
          <a:prstGeom prst="rect">
            <a:avLst/>
          </a:prstGeom>
        </p:spPr>
      </p:pic>
    </p:spTree>
    <p:extLst>
      <p:ext uri="{BB962C8B-B14F-4D97-AF65-F5344CB8AC3E}">
        <p14:creationId xmlns:p14="http://schemas.microsoft.com/office/powerpoint/2010/main" val="385572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pic>
        <p:nvPicPr>
          <p:cNvPr id="2" name="Picture 1"/>
          <p:cNvPicPr>
            <a:picLocks noChangeAspect="1"/>
          </p:cNvPicPr>
          <p:nvPr/>
        </p:nvPicPr>
        <p:blipFill rotWithShape="1">
          <a:blip r:embed="rId3"/>
          <a:srcRect l="9084"/>
          <a:stretch/>
        </p:blipFill>
        <p:spPr>
          <a:xfrm>
            <a:off x="838200" y="2047866"/>
            <a:ext cx="6867878" cy="4227846"/>
          </a:xfrm>
          <a:prstGeom prst="rect">
            <a:avLst/>
          </a:prstGeom>
        </p:spPr>
      </p:pic>
      <p:sp>
        <p:nvSpPr>
          <p:cNvPr id="10" name="Rectangle 9"/>
          <p:cNvSpPr/>
          <p:nvPr/>
        </p:nvSpPr>
        <p:spPr>
          <a:xfrm>
            <a:off x="7857226" y="3039769"/>
            <a:ext cx="3996266" cy="2031325"/>
          </a:xfrm>
          <a:prstGeom prst="rect">
            <a:avLst/>
          </a:prstGeom>
        </p:spPr>
        <p:txBody>
          <a:bodyPr wrap="square">
            <a:spAutoFit/>
          </a:bodyPr>
          <a:lstStyle/>
          <a:p>
            <a:r>
              <a:rPr lang="en-US" dirty="0">
                <a:solidFill>
                  <a:srgbClr val="9E846D"/>
                </a:solidFill>
                <a:latin typeface="Open Sans"/>
              </a:rPr>
              <a:t>While still measuring voltage across the capacitor, charge the capacitor by connecting the battery to its terminals. </a:t>
            </a:r>
            <a:r>
              <a:rPr lang="en-US" dirty="0" smtClean="0">
                <a:solidFill>
                  <a:srgbClr val="9E846D"/>
                </a:solidFill>
                <a:latin typeface="Open Sans"/>
              </a:rPr>
              <a:t>Notice </a:t>
            </a:r>
            <a:r>
              <a:rPr lang="en-US" dirty="0">
                <a:solidFill>
                  <a:srgbClr val="9E846D"/>
                </a:solidFill>
                <a:latin typeface="Open Sans"/>
              </a:rPr>
              <a:t>the voltage reading on the </a:t>
            </a:r>
            <a:r>
              <a:rPr lang="en-US" dirty="0" err="1">
                <a:solidFill>
                  <a:srgbClr val="9E846D"/>
                </a:solidFill>
                <a:latin typeface="Open Sans"/>
              </a:rPr>
              <a:t>multimeter</a:t>
            </a:r>
            <a:r>
              <a:rPr lang="en-US" dirty="0">
                <a:solidFill>
                  <a:srgbClr val="9E846D"/>
                </a:solidFill>
                <a:latin typeface="Open Sans"/>
              </a:rPr>
              <a:t>. The capacitor should be charged with about nine volts.</a:t>
            </a:r>
            <a:endParaRPr lang="en-US" dirty="0"/>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a:solidFill>
                  <a:srgbClr val="434F54"/>
                </a:solidFill>
                <a:latin typeface="Open Sans"/>
              </a:rPr>
              <a:t>Capacitor </a:t>
            </a:r>
            <a:r>
              <a:rPr lang="en-US" b="1" dirty="0" smtClean="0">
                <a:solidFill>
                  <a:srgbClr val="434F54"/>
                </a:solidFill>
                <a:latin typeface="Open Sans"/>
              </a:rPr>
              <a:t>Exercise</a:t>
            </a:r>
            <a:endParaRPr lang="en-US" dirty="0"/>
          </a:p>
        </p:txBody>
      </p:sp>
    </p:spTree>
    <p:extLst>
      <p:ext uri="{BB962C8B-B14F-4D97-AF65-F5344CB8AC3E}">
        <p14:creationId xmlns:p14="http://schemas.microsoft.com/office/powerpoint/2010/main" val="298073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pic>
        <p:nvPicPr>
          <p:cNvPr id="8" name="Picture 7"/>
          <p:cNvPicPr>
            <a:picLocks noChangeAspect="1"/>
          </p:cNvPicPr>
          <p:nvPr/>
        </p:nvPicPr>
        <p:blipFill>
          <a:blip r:embed="rId3"/>
          <a:stretch>
            <a:fillRect/>
          </a:stretch>
        </p:blipFill>
        <p:spPr>
          <a:xfrm>
            <a:off x="137368" y="2070674"/>
            <a:ext cx="7219808" cy="4205038"/>
          </a:xfrm>
          <a:prstGeom prst="rect">
            <a:avLst/>
          </a:prstGeom>
        </p:spPr>
      </p:pic>
      <p:sp>
        <p:nvSpPr>
          <p:cNvPr id="2" name="Rectangle 1"/>
          <p:cNvSpPr/>
          <p:nvPr/>
        </p:nvSpPr>
        <p:spPr>
          <a:xfrm>
            <a:off x="7357176" y="1971298"/>
            <a:ext cx="4717038" cy="1200329"/>
          </a:xfrm>
          <a:prstGeom prst="rect">
            <a:avLst/>
          </a:prstGeom>
        </p:spPr>
        <p:txBody>
          <a:bodyPr wrap="square">
            <a:spAutoFit/>
          </a:bodyPr>
          <a:lstStyle/>
          <a:p>
            <a:r>
              <a:rPr lang="en-US" dirty="0">
                <a:solidFill>
                  <a:srgbClr val="9E846D"/>
                </a:solidFill>
                <a:latin typeface="Open Sans"/>
              </a:rPr>
              <a:t>Disconnect the battery from the breadboard and move it out of the way. This leaves the capacitor as the only power source for the circuit</a:t>
            </a:r>
            <a:endParaRPr lang="en-US" dirty="0"/>
          </a:p>
        </p:txBody>
      </p:sp>
      <p:sp>
        <p:nvSpPr>
          <p:cNvPr id="10" name="Rectangle 9"/>
          <p:cNvSpPr/>
          <p:nvPr/>
        </p:nvSpPr>
        <p:spPr>
          <a:xfrm>
            <a:off x="7357176" y="3307773"/>
            <a:ext cx="4956313" cy="3416320"/>
          </a:xfrm>
          <a:prstGeom prst="rect">
            <a:avLst/>
          </a:prstGeom>
        </p:spPr>
        <p:txBody>
          <a:bodyPr wrap="square">
            <a:spAutoFit/>
          </a:bodyPr>
          <a:lstStyle/>
          <a:p>
            <a:r>
              <a:rPr lang="en-US" dirty="0">
                <a:solidFill>
                  <a:srgbClr val="9E846D"/>
                </a:solidFill>
                <a:latin typeface="Open Sans"/>
              </a:rPr>
              <a:t>Measure the voltage across the capacitor. Touch the red test lead from the </a:t>
            </a:r>
            <a:r>
              <a:rPr lang="en-US" dirty="0" err="1">
                <a:solidFill>
                  <a:srgbClr val="9E846D"/>
                </a:solidFill>
                <a:latin typeface="Open Sans"/>
              </a:rPr>
              <a:t>multimeter</a:t>
            </a:r>
            <a:r>
              <a:rPr lang="en-US" dirty="0">
                <a:solidFill>
                  <a:srgbClr val="9E846D"/>
                </a:solidFill>
                <a:latin typeface="Open Sans"/>
              </a:rPr>
              <a:t> to the anode and the black test lead to the cathode. The </a:t>
            </a:r>
            <a:r>
              <a:rPr lang="en-US" dirty="0" err="1">
                <a:solidFill>
                  <a:srgbClr val="9E846D"/>
                </a:solidFill>
                <a:latin typeface="Open Sans"/>
              </a:rPr>
              <a:t>multimeter</a:t>
            </a:r>
            <a:r>
              <a:rPr lang="en-US" dirty="0">
                <a:solidFill>
                  <a:srgbClr val="9E846D"/>
                </a:solidFill>
                <a:latin typeface="Open Sans"/>
              </a:rPr>
              <a:t> should start at nearly nine volts, the voltage of the battery. However, you should notice that the voltage decreases as the capacitor discharges its stored energy.</a:t>
            </a:r>
          </a:p>
          <a:p>
            <a:r>
              <a:rPr lang="en-US" dirty="0">
                <a:solidFill>
                  <a:srgbClr val="9E846D"/>
                </a:solidFill>
                <a:latin typeface="Open Sans"/>
              </a:rPr>
              <a:t>The capacitor discharges because the </a:t>
            </a:r>
            <a:r>
              <a:rPr lang="en-US" dirty="0" err="1">
                <a:solidFill>
                  <a:srgbClr val="9E846D"/>
                </a:solidFill>
                <a:latin typeface="Open Sans"/>
              </a:rPr>
              <a:t>multimeter</a:t>
            </a:r>
            <a:r>
              <a:rPr lang="en-US" dirty="0">
                <a:solidFill>
                  <a:srgbClr val="9E846D"/>
                </a:solidFill>
                <a:latin typeface="Open Sans"/>
              </a:rPr>
              <a:t> acts as a load on the circuit with a resistance of one </a:t>
            </a:r>
            <a:r>
              <a:rPr lang="en-US" dirty="0" err="1">
                <a:solidFill>
                  <a:srgbClr val="9E846D"/>
                </a:solidFill>
                <a:latin typeface="Open Sans"/>
              </a:rPr>
              <a:t>megaohm</a:t>
            </a:r>
            <a:r>
              <a:rPr lang="en-US" dirty="0">
                <a:solidFill>
                  <a:srgbClr val="9E846D"/>
                </a:solidFill>
                <a:latin typeface="Open Sans"/>
              </a:rPr>
              <a:t> (1,000,000 ohms). With a resistance this high, the capacitor discharges slowly (about 500 seconds).</a:t>
            </a:r>
            <a:endParaRPr lang="en-US" b="0" i="0" dirty="0">
              <a:solidFill>
                <a:srgbClr val="9E846D"/>
              </a:solidFill>
              <a:effectLst/>
              <a:latin typeface="Open Sans"/>
            </a:endParaRPr>
          </a:p>
        </p:txBody>
      </p:sp>
      <p:cxnSp>
        <p:nvCxnSpPr>
          <p:cNvPr id="13" name="Straight Connector 12"/>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501" y="952951"/>
            <a:ext cx="9716911" cy="369332"/>
          </a:xfrm>
          <a:prstGeom prst="rect">
            <a:avLst/>
          </a:prstGeom>
        </p:spPr>
        <p:txBody>
          <a:bodyPr wrap="square">
            <a:spAutoFit/>
          </a:bodyPr>
          <a:lstStyle/>
          <a:p>
            <a:r>
              <a:rPr lang="en-US" b="1" dirty="0">
                <a:solidFill>
                  <a:srgbClr val="434F54"/>
                </a:solidFill>
                <a:latin typeface="Open Sans"/>
              </a:rPr>
              <a:t>Capacitor </a:t>
            </a:r>
            <a:r>
              <a:rPr lang="en-US" b="1" dirty="0" smtClean="0">
                <a:solidFill>
                  <a:srgbClr val="434F54"/>
                </a:solidFill>
                <a:latin typeface="Open Sans"/>
              </a:rPr>
              <a:t>Exercise</a:t>
            </a:r>
            <a:endParaRPr lang="en-US" dirty="0"/>
          </a:p>
        </p:txBody>
      </p:sp>
    </p:spTree>
    <p:extLst>
      <p:ext uri="{BB962C8B-B14F-4D97-AF65-F5344CB8AC3E}">
        <p14:creationId xmlns:p14="http://schemas.microsoft.com/office/powerpoint/2010/main" val="298301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13" name="Straight Connector 12"/>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Objects, Methods, and Classes</a:t>
            </a:r>
            <a:endParaRPr lang="en-US" dirty="0"/>
          </a:p>
        </p:txBody>
      </p:sp>
      <p:sp>
        <p:nvSpPr>
          <p:cNvPr id="3" name="Rectangle 2"/>
          <p:cNvSpPr/>
          <p:nvPr/>
        </p:nvSpPr>
        <p:spPr>
          <a:xfrm>
            <a:off x="0" y="1868339"/>
            <a:ext cx="6096000" cy="3416320"/>
          </a:xfrm>
          <a:prstGeom prst="rect">
            <a:avLst/>
          </a:prstGeom>
        </p:spPr>
        <p:txBody>
          <a:bodyPr>
            <a:spAutoFit/>
          </a:bodyPr>
          <a:lstStyle/>
          <a:p>
            <a:r>
              <a:rPr lang="en-US" dirty="0">
                <a:solidFill>
                  <a:srgbClr val="434F54"/>
                </a:solidFill>
                <a:latin typeface="Open Sans" charset="0"/>
              </a:rPr>
              <a:t> </a:t>
            </a:r>
            <a:r>
              <a:rPr lang="en-US" dirty="0" smtClean="0">
                <a:solidFill>
                  <a:srgbClr val="434F54"/>
                </a:solidFill>
                <a:latin typeface="Open Sans" charset="0"/>
              </a:rPr>
              <a:t>A </a:t>
            </a:r>
            <a:r>
              <a:rPr lang="en-US" b="1" dirty="0" smtClean="0">
                <a:solidFill>
                  <a:srgbClr val="434F54"/>
                </a:solidFill>
                <a:latin typeface="Open Sans" charset="0"/>
              </a:rPr>
              <a:t>class</a:t>
            </a:r>
            <a:r>
              <a:rPr lang="en-US" dirty="0">
                <a:solidFill>
                  <a:srgbClr val="434F54"/>
                </a:solidFill>
                <a:latin typeface="Open Sans" charset="0"/>
              </a:rPr>
              <a:t> is like a template that holds a lot of information in different variables or properties. These variables or properties describe an object. </a:t>
            </a:r>
            <a:endParaRPr lang="en-US" dirty="0" smtClean="0">
              <a:solidFill>
                <a:srgbClr val="434F54"/>
              </a:solidFill>
              <a:latin typeface="Open Sans" charset="0"/>
            </a:endParaRPr>
          </a:p>
          <a:p>
            <a:endParaRPr lang="en-US" dirty="0">
              <a:solidFill>
                <a:srgbClr val="434F54"/>
              </a:solidFill>
              <a:latin typeface="Open Sans" charset="0"/>
            </a:endParaRPr>
          </a:p>
          <a:p>
            <a:r>
              <a:rPr lang="en-US" dirty="0" smtClean="0">
                <a:solidFill>
                  <a:srgbClr val="434F54"/>
                </a:solidFill>
                <a:latin typeface="Open Sans" charset="0"/>
              </a:rPr>
              <a:t>An</a:t>
            </a:r>
            <a:r>
              <a:rPr lang="en-US" dirty="0">
                <a:solidFill>
                  <a:srgbClr val="434F54"/>
                </a:solidFill>
                <a:latin typeface="Open Sans" charset="0"/>
              </a:rPr>
              <a:t> </a:t>
            </a:r>
            <a:r>
              <a:rPr lang="en-US" b="1" dirty="0">
                <a:solidFill>
                  <a:srgbClr val="434F54"/>
                </a:solidFill>
                <a:latin typeface="Open Sans" charset="0"/>
              </a:rPr>
              <a:t>object</a:t>
            </a:r>
            <a:r>
              <a:rPr lang="en-US" dirty="0">
                <a:solidFill>
                  <a:srgbClr val="434F54"/>
                </a:solidFill>
                <a:latin typeface="Open Sans" charset="0"/>
              </a:rPr>
              <a:t> is a specific example that belongs to the class. In other words, if a class is a template, an object is a completed template that describes all the characteristics of a certain example. </a:t>
            </a:r>
            <a:endParaRPr lang="en-US" dirty="0" smtClean="0">
              <a:solidFill>
                <a:srgbClr val="434F54"/>
              </a:solidFill>
              <a:latin typeface="Open Sans" charset="0"/>
            </a:endParaRPr>
          </a:p>
          <a:p>
            <a:endParaRPr lang="en-US" dirty="0">
              <a:solidFill>
                <a:srgbClr val="434F54"/>
              </a:solidFill>
              <a:latin typeface="Open Sans" charset="0"/>
            </a:endParaRPr>
          </a:p>
          <a:p>
            <a:r>
              <a:rPr lang="en-US" dirty="0" smtClean="0">
                <a:solidFill>
                  <a:srgbClr val="434F54"/>
                </a:solidFill>
                <a:latin typeface="Open Sans" charset="0"/>
              </a:rPr>
              <a:t>Classes </a:t>
            </a:r>
            <a:r>
              <a:rPr lang="en-US" dirty="0">
                <a:solidFill>
                  <a:srgbClr val="434F54"/>
                </a:solidFill>
                <a:latin typeface="Open Sans" charset="0"/>
              </a:rPr>
              <a:t>also hold the code for objects to perform certain behaviors or actions. These behaviors are called </a:t>
            </a:r>
            <a:r>
              <a:rPr lang="en-US" b="1" dirty="0">
                <a:solidFill>
                  <a:srgbClr val="434F54"/>
                </a:solidFill>
                <a:latin typeface="Open Sans" charset="0"/>
              </a:rPr>
              <a:t>methods</a:t>
            </a:r>
            <a:r>
              <a:rPr lang="en-US" dirty="0">
                <a:solidFill>
                  <a:srgbClr val="434F54"/>
                </a:solidFill>
                <a:latin typeface="Open Sans" charset="0"/>
              </a:rPr>
              <a:t>.</a:t>
            </a:r>
          </a:p>
          <a:p>
            <a:r>
              <a:rPr lang="en-US" dirty="0">
                <a:solidFill>
                  <a:srgbClr val="434F54"/>
                </a:solidFill>
                <a:latin typeface="Open Sans" charset="0"/>
              </a:rPr>
              <a:t> </a:t>
            </a:r>
          </a:p>
        </p:txBody>
      </p:sp>
      <p:sp>
        <p:nvSpPr>
          <p:cNvPr id="4" name="Rectangle 3"/>
          <p:cNvSpPr/>
          <p:nvPr/>
        </p:nvSpPr>
        <p:spPr>
          <a:xfrm>
            <a:off x="6096000" y="2115141"/>
            <a:ext cx="6096000" cy="1754326"/>
          </a:xfrm>
          <a:prstGeom prst="rect">
            <a:avLst/>
          </a:prstGeom>
        </p:spPr>
        <p:txBody>
          <a:bodyPr>
            <a:spAutoFit/>
          </a:bodyPr>
          <a:lstStyle/>
          <a:p>
            <a:r>
              <a:rPr lang="en-US" dirty="0">
                <a:solidFill>
                  <a:srgbClr val="434F54"/>
                </a:solidFill>
                <a:latin typeface="Open Sans" charset="0"/>
              </a:rPr>
              <a:t>For example, a dog could be considered a class. Properties for the dog class could be breed, weight, age, and color. Methods that could be included in the dog class are eat, sleep, run, sit, fetch, and roll over. An object of the dog class would be </a:t>
            </a:r>
            <a:r>
              <a:rPr lang="en-US" i="1" dirty="0">
                <a:solidFill>
                  <a:srgbClr val="434F54"/>
                </a:solidFill>
                <a:latin typeface="Open Sans" charset="0"/>
              </a:rPr>
              <a:t>Labrador retriever</a:t>
            </a:r>
            <a:r>
              <a:rPr lang="en-US" dirty="0">
                <a:solidFill>
                  <a:srgbClr val="434F54"/>
                </a:solidFill>
                <a:latin typeface="Open Sans" charset="0"/>
              </a:rPr>
              <a:t> that weighs 40 pounds (18 kilograms), is seven years old, and is brown.</a:t>
            </a:r>
          </a:p>
        </p:txBody>
      </p:sp>
      <p:pic>
        <p:nvPicPr>
          <p:cNvPr id="7" name="Picture 6"/>
          <p:cNvPicPr>
            <a:picLocks noChangeAspect="1"/>
          </p:cNvPicPr>
          <p:nvPr/>
        </p:nvPicPr>
        <p:blipFill>
          <a:blip r:embed="rId3"/>
          <a:stretch>
            <a:fillRect/>
          </a:stretch>
        </p:blipFill>
        <p:spPr>
          <a:xfrm>
            <a:off x="5600700" y="4116269"/>
            <a:ext cx="6686550" cy="2624708"/>
          </a:xfrm>
          <a:prstGeom prst="rect">
            <a:avLst/>
          </a:prstGeom>
        </p:spPr>
      </p:pic>
      <p:sp>
        <p:nvSpPr>
          <p:cNvPr id="2" name="Rectangle 1"/>
          <p:cNvSpPr/>
          <p:nvPr/>
        </p:nvSpPr>
        <p:spPr>
          <a:xfrm>
            <a:off x="216114" y="5428623"/>
            <a:ext cx="4411913" cy="646331"/>
          </a:xfrm>
          <a:prstGeom prst="rect">
            <a:avLst/>
          </a:prstGeom>
        </p:spPr>
        <p:txBody>
          <a:bodyPr wrap="none">
            <a:spAutoFit/>
          </a:bodyPr>
          <a:lstStyle/>
          <a:p>
            <a:r>
              <a:rPr lang="en-US" dirty="0">
                <a:hlinkClick r:id="rId4"/>
              </a:rPr>
              <a:t>https://</a:t>
            </a:r>
            <a:r>
              <a:rPr lang="en-US" dirty="0" smtClean="0">
                <a:hlinkClick r:id="rId4"/>
              </a:rPr>
              <a:t>github.com/ravedawg/GirlsWhoCode</a:t>
            </a:r>
            <a:endParaRPr lang="en-US" dirty="0"/>
          </a:p>
          <a:p>
            <a:r>
              <a:rPr lang="en-US" dirty="0"/>
              <a:t>	</a:t>
            </a:r>
            <a:r>
              <a:rPr lang="en-US" dirty="0" smtClean="0"/>
              <a:t>-&gt; </a:t>
            </a:r>
            <a:r>
              <a:rPr lang="en-US" dirty="0" err="1" smtClean="0"/>
              <a:t>Resistor_Activity.pdf</a:t>
            </a:r>
            <a:endParaRPr lang="en-US" dirty="0"/>
          </a:p>
        </p:txBody>
      </p:sp>
    </p:spTree>
    <p:extLst>
      <p:ext uri="{BB962C8B-B14F-4D97-AF65-F5344CB8AC3E}">
        <p14:creationId xmlns:p14="http://schemas.microsoft.com/office/powerpoint/2010/main" val="71559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Servo Motor </a:t>
            </a:r>
            <a:r>
              <a:rPr lang="en-US" b="1" dirty="0" smtClean="0">
                <a:solidFill>
                  <a:srgbClr val="434F54"/>
                </a:solidFill>
                <a:latin typeface="Open Sans"/>
              </a:rPr>
              <a:t>Exercise – control the arm with the potentiometer</a:t>
            </a:r>
            <a:endParaRPr lang="en-US" dirty="0"/>
          </a:p>
        </p:txBody>
      </p:sp>
      <p:pic>
        <p:nvPicPr>
          <p:cNvPr id="4" name="Picture 3"/>
          <p:cNvPicPr>
            <a:picLocks noChangeAspect="1"/>
          </p:cNvPicPr>
          <p:nvPr/>
        </p:nvPicPr>
        <p:blipFill>
          <a:blip r:embed="rId3"/>
          <a:stretch>
            <a:fillRect/>
          </a:stretch>
        </p:blipFill>
        <p:spPr>
          <a:xfrm>
            <a:off x="0" y="1980170"/>
            <a:ext cx="7976014" cy="4864190"/>
          </a:xfrm>
          <a:prstGeom prst="rect">
            <a:avLst/>
          </a:prstGeom>
        </p:spPr>
      </p:pic>
      <p:pic>
        <p:nvPicPr>
          <p:cNvPr id="2" name="Picture 1"/>
          <p:cNvPicPr>
            <a:picLocks noChangeAspect="1"/>
          </p:cNvPicPr>
          <p:nvPr/>
        </p:nvPicPr>
        <p:blipFill rotWithShape="1">
          <a:blip r:embed="rId4"/>
          <a:srcRect l="9442" r="1351"/>
          <a:stretch/>
        </p:blipFill>
        <p:spPr>
          <a:xfrm>
            <a:off x="7976014" y="763394"/>
            <a:ext cx="4215986" cy="2738342"/>
          </a:xfrm>
          <a:prstGeom prst="rect">
            <a:avLst/>
          </a:prstGeom>
        </p:spPr>
      </p:pic>
      <p:cxnSp>
        <p:nvCxnSpPr>
          <p:cNvPr id="29" name="Straight Arrow Connector 28"/>
          <p:cNvCxnSpPr/>
          <p:nvPr/>
        </p:nvCxnSpPr>
        <p:spPr>
          <a:xfrm flipH="1" flipV="1">
            <a:off x="5264332" y="6100354"/>
            <a:ext cx="2873828" cy="522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8978554" y="3953963"/>
            <a:ext cx="2923636" cy="2308324"/>
          </a:xfrm>
          <a:prstGeom prst="rect">
            <a:avLst/>
          </a:prstGeom>
        </p:spPr>
        <p:txBody>
          <a:bodyPr wrap="square">
            <a:spAutoFit/>
          </a:bodyPr>
          <a:lstStyle/>
          <a:p>
            <a:r>
              <a:rPr lang="en-US" dirty="0" smtClean="0">
                <a:solidFill>
                  <a:srgbClr val="434F54"/>
                </a:solidFill>
                <a:latin typeface="Open Sans"/>
              </a:rPr>
              <a:t>These wires might change order from the base of the servo motor to the connector – make sure red connects to red</a:t>
            </a:r>
            <a:r>
              <a:rPr lang="en-US" dirty="0">
                <a:solidFill>
                  <a:srgbClr val="434F54"/>
                </a:solidFill>
                <a:latin typeface="Open Sans"/>
              </a:rPr>
              <a:t>, </a:t>
            </a:r>
            <a:r>
              <a:rPr lang="en-US" dirty="0" smtClean="0">
                <a:solidFill>
                  <a:srgbClr val="434F54"/>
                </a:solidFill>
                <a:latin typeface="Open Sans"/>
              </a:rPr>
              <a:t>black/brown </a:t>
            </a:r>
            <a:r>
              <a:rPr lang="en-US" dirty="0">
                <a:solidFill>
                  <a:srgbClr val="434F54"/>
                </a:solidFill>
                <a:latin typeface="Open Sans"/>
              </a:rPr>
              <a:t>connects with </a:t>
            </a:r>
            <a:r>
              <a:rPr lang="en-US" dirty="0" smtClean="0">
                <a:solidFill>
                  <a:srgbClr val="434F54"/>
                </a:solidFill>
                <a:latin typeface="Open Sans"/>
              </a:rPr>
              <a:t>black/brown, </a:t>
            </a:r>
            <a:r>
              <a:rPr lang="en-US" dirty="0">
                <a:solidFill>
                  <a:srgbClr val="434F54"/>
                </a:solidFill>
                <a:latin typeface="Open Sans"/>
              </a:rPr>
              <a:t>and </a:t>
            </a:r>
            <a:r>
              <a:rPr lang="en-US" dirty="0" smtClean="0">
                <a:solidFill>
                  <a:srgbClr val="434F54"/>
                </a:solidFill>
                <a:latin typeface="Open Sans"/>
              </a:rPr>
              <a:t>white/yellow connects to white/yellow.</a:t>
            </a:r>
            <a:endParaRPr lang="en-US" dirty="0"/>
          </a:p>
        </p:txBody>
      </p:sp>
      <p:sp>
        <p:nvSpPr>
          <p:cNvPr id="32" name="Oval 31"/>
          <p:cNvSpPr/>
          <p:nvPr/>
        </p:nvSpPr>
        <p:spPr>
          <a:xfrm>
            <a:off x="6701246" y="5252280"/>
            <a:ext cx="798689" cy="75764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flipV="1">
            <a:off x="7423077" y="5795188"/>
            <a:ext cx="1555477" cy="1243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138160" y="6431608"/>
            <a:ext cx="1767951" cy="369332"/>
          </a:xfrm>
          <a:prstGeom prst="rect">
            <a:avLst/>
          </a:prstGeom>
        </p:spPr>
        <p:txBody>
          <a:bodyPr wrap="square">
            <a:spAutoFit/>
          </a:bodyPr>
          <a:lstStyle/>
          <a:p>
            <a:r>
              <a:rPr lang="en-US" dirty="0" smtClean="0">
                <a:solidFill>
                  <a:srgbClr val="434F54"/>
                </a:solidFill>
                <a:latin typeface="Open Sans"/>
              </a:rPr>
              <a:t>potentiometer</a:t>
            </a:r>
            <a:endParaRPr lang="en-US" dirty="0"/>
          </a:p>
        </p:txBody>
      </p:sp>
      <p:sp>
        <p:nvSpPr>
          <p:cNvPr id="37" name="Rectangle 36"/>
          <p:cNvSpPr/>
          <p:nvPr/>
        </p:nvSpPr>
        <p:spPr>
          <a:xfrm rot="16200000">
            <a:off x="6802597" y="3976982"/>
            <a:ext cx="1394677" cy="369332"/>
          </a:xfrm>
          <a:prstGeom prst="rect">
            <a:avLst/>
          </a:prstGeom>
        </p:spPr>
        <p:txBody>
          <a:bodyPr wrap="square">
            <a:spAutoFit/>
          </a:bodyPr>
          <a:lstStyle/>
          <a:p>
            <a:r>
              <a:rPr lang="en-US" dirty="0" smtClean="0">
                <a:solidFill>
                  <a:schemeClr val="bg1"/>
                </a:solidFill>
                <a:latin typeface="Open Sans"/>
              </a:rPr>
              <a:t>servo motor</a:t>
            </a:r>
            <a:endParaRPr lang="en-US" dirty="0">
              <a:solidFill>
                <a:schemeClr val="bg1"/>
              </a:solidFill>
            </a:endParaRPr>
          </a:p>
        </p:txBody>
      </p:sp>
      <p:sp>
        <p:nvSpPr>
          <p:cNvPr id="39" name="Oval 38"/>
          <p:cNvSpPr/>
          <p:nvPr/>
        </p:nvSpPr>
        <p:spPr>
          <a:xfrm>
            <a:off x="3762531" y="2653258"/>
            <a:ext cx="624821" cy="66902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295826" y="1881962"/>
            <a:ext cx="246194" cy="763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491065" y="1561734"/>
            <a:ext cx="3193537" cy="646331"/>
          </a:xfrm>
          <a:prstGeom prst="rect">
            <a:avLst/>
          </a:prstGeom>
        </p:spPr>
        <p:txBody>
          <a:bodyPr wrap="square">
            <a:spAutoFit/>
          </a:bodyPr>
          <a:lstStyle/>
          <a:p>
            <a:r>
              <a:rPr lang="en-US" dirty="0" smtClean="0">
                <a:solidFill>
                  <a:srgbClr val="434F54"/>
                </a:solidFill>
                <a:latin typeface="Open Sans"/>
              </a:rPr>
              <a:t>Your columns might be in different order. </a:t>
            </a:r>
            <a:endParaRPr lang="en-US" dirty="0"/>
          </a:p>
        </p:txBody>
      </p:sp>
    </p:spTree>
    <p:extLst>
      <p:ext uri="{BB962C8B-B14F-4D97-AF65-F5344CB8AC3E}">
        <p14:creationId xmlns:p14="http://schemas.microsoft.com/office/powerpoint/2010/main" val="340751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Servo Motor </a:t>
            </a:r>
            <a:r>
              <a:rPr lang="en-US" b="1" dirty="0" smtClean="0">
                <a:solidFill>
                  <a:srgbClr val="434F54"/>
                </a:solidFill>
                <a:latin typeface="Open Sans"/>
              </a:rPr>
              <a:t>Exercise - control the arm with the potentiometer</a:t>
            </a:r>
            <a:endParaRPr lang="en-US" dirty="0"/>
          </a:p>
        </p:txBody>
      </p:sp>
      <p:pic>
        <p:nvPicPr>
          <p:cNvPr id="8" name="Picture 7"/>
          <p:cNvPicPr>
            <a:picLocks noChangeAspect="1"/>
          </p:cNvPicPr>
          <p:nvPr/>
        </p:nvPicPr>
        <p:blipFill>
          <a:blip r:embed="rId3"/>
          <a:stretch>
            <a:fillRect/>
          </a:stretch>
        </p:blipFill>
        <p:spPr>
          <a:xfrm>
            <a:off x="22971" y="1322283"/>
            <a:ext cx="5428985" cy="3580068"/>
          </a:xfrm>
          <a:prstGeom prst="rect">
            <a:avLst/>
          </a:prstGeom>
        </p:spPr>
      </p:pic>
      <p:pic>
        <p:nvPicPr>
          <p:cNvPr id="9" name="Picture 8"/>
          <p:cNvPicPr>
            <a:picLocks noChangeAspect="1"/>
          </p:cNvPicPr>
          <p:nvPr/>
        </p:nvPicPr>
        <p:blipFill>
          <a:blip r:embed="rId4"/>
          <a:stretch>
            <a:fillRect/>
          </a:stretch>
        </p:blipFill>
        <p:spPr>
          <a:xfrm>
            <a:off x="0" y="4902351"/>
            <a:ext cx="9697241" cy="1955649"/>
          </a:xfrm>
          <a:prstGeom prst="rect">
            <a:avLst/>
          </a:prstGeom>
        </p:spPr>
      </p:pic>
    </p:spTree>
    <p:extLst>
      <p:ext uri="{BB962C8B-B14F-4D97-AF65-F5344CB8AC3E}">
        <p14:creationId xmlns:p14="http://schemas.microsoft.com/office/powerpoint/2010/main" val="935418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7416232" y="851475"/>
            <a:ext cx="4794318" cy="2527156"/>
          </a:xfrm>
          <a:prstGeom prst="rect">
            <a:avLst/>
          </a:prstGeom>
        </p:spPr>
      </p:pic>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400508"/>
            <a:ext cx="6659936" cy="1998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0" y="1980170"/>
            <a:ext cx="7976014" cy="4864190"/>
          </a:xfrm>
          <a:prstGeom prst="rect">
            <a:avLst/>
          </a:prstGeom>
        </p:spPr>
      </p:pic>
      <p:pic>
        <p:nvPicPr>
          <p:cNvPr id="3" name="Picture 2"/>
          <p:cNvPicPr>
            <a:picLocks noChangeAspect="1"/>
          </p:cNvPicPr>
          <p:nvPr/>
        </p:nvPicPr>
        <p:blipFill>
          <a:blip r:embed="rId5"/>
          <a:stretch>
            <a:fillRect/>
          </a:stretch>
        </p:blipFill>
        <p:spPr>
          <a:xfrm>
            <a:off x="3927021" y="4253592"/>
            <a:ext cx="1513380" cy="665815"/>
          </a:xfrm>
          <a:prstGeom prst="rect">
            <a:avLst/>
          </a:prstGeom>
        </p:spPr>
      </p:pic>
      <p:cxnSp>
        <p:nvCxnSpPr>
          <p:cNvPr id="7" name="Straight Connector 6"/>
          <p:cNvCxnSpPr/>
          <p:nvPr/>
        </p:nvCxnSpPr>
        <p:spPr>
          <a:xfrm flipH="1" flipV="1">
            <a:off x="4652903" y="4097552"/>
            <a:ext cx="1" cy="3029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60867" y="4919407"/>
            <a:ext cx="10232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557076" y="4130137"/>
            <a:ext cx="27029" cy="78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049486" y="4557509"/>
            <a:ext cx="457200" cy="625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557077" y="4097552"/>
            <a:ext cx="1095826" cy="325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57200" y="998591"/>
            <a:ext cx="6233886" cy="369332"/>
          </a:xfrm>
          <a:prstGeom prst="rect">
            <a:avLst/>
          </a:prstGeom>
        </p:spPr>
        <p:txBody>
          <a:bodyPr wrap="none">
            <a:spAutoFit/>
          </a:bodyPr>
          <a:lstStyle/>
          <a:p>
            <a:r>
              <a:rPr lang="en-US" b="1" dirty="0">
                <a:solidFill>
                  <a:srgbClr val="434F54"/>
                </a:solidFill>
                <a:latin typeface="Open Sans"/>
              </a:rPr>
              <a:t>Servo Motor BONUS Exercise – Add a button to your </a:t>
            </a:r>
            <a:r>
              <a:rPr lang="en-US" b="1" dirty="0" smtClean="0">
                <a:solidFill>
                  <a:srgbClr val="434F54"/>
                </a:solidFill>
                <a:latin typeface="Open Sans"/>
              </a:rPr>
              <a:t>circuit!</a:t>
            </a:r>
            <a:endParaRPr lang="en-US" dirty="0"/>
          </a:p>
        </p:txBody>
      </p:sp>
      <p:sp>
        <p:nvSpPr>
          <p:cNvPr id="17" name="Rectangle 16"/>
          <p:cNvSpPr/>
          <p:nvPr/>
        </p:nvSpPr>
        <p:spPr>
          <a:xfrm>
            <a:off x="2510135" y="2771210"/>
            <a:ext cx="1767951" cy="369332"/>
          </a:xfrm>
          <a:prstGeom prst="rect">
            <a:avLst/>
          </a:prstGeom>
        </p:spPr>
        <p:txBody>
          <a:bodyPr wrap="square">
            <a:spAutoFit/>
          </a:bodyPr>
          <a:lstStyle/>
          <a:p>
            <a:r>
              <a:rPr lang="en-US" smtClean="0">
                <a:solidFill>
                  <a:srgbClr val="434F54"/>
                </a:solidFill>
                <a:latin typeface="Open Sans"/>
              </a:rPr>
              <a:t>10kΩ resistor</a:t>
            </a:r>
            <a:endParaRPr lang="en-US" dirty="0"/>
          </a:p>
        </p:txBody>
      </p:sp>
      <p:sp>
        <p:nvSpPr>
          <p:cNvPr id="18" name="Rectangle 17"/>
          <p:cNvSpPr/>
          <p:nvPr/>
        </p:nvSpPr>
        <p:spPr>
          <a:xfrm>
            <a:off x="5565599" y="1761689"/>
            <a:ext cx="1767951" cy="369332"/>
          </a:xfrm>
          <a:prstGeom prst="rect">
            <a:avLst/>
          </a:prstGeom>
        </p:spPr>
        <p:txBody>
          <a:bodyPr wrap="square">
            <a:spAutoFit/>
          </a:bodyPr>
          <a:lstStyle/>
          <a:p>
            <a:r>
              <a:rPr lang="en-US" smtClean="0">
                <a:solidFill>
                  <a:srgbClr val="434F54"/>
                </a:solidFill>
                <a:latin typeface="Open Sans"/>
              </a:rPr>
              <a:t>pushbutton</a:t>
            </a:r>
            <a:endParaRPr lang="en-US" dirty="0"/>
          </a:p>
        </p:txBody>
      </p:sp>
      <p:sp>
        <p:nvSpPr>
          <p:cNvPr id="20" name="Rectangle 19"/>
          <p:cNvSpPr/>
          <p:nvPr/>
        </p:nvSpPr>
        <p:spPr>
          <a:xfrm>
            <a:off x="2673102" y="4850813"/>
            <a:ext cx="1767951" cy="369332"/>
          </a:xfrm>
          <a:prstGeom prst="rect">
            <a:avLst/>
          </a:prstGeom>
        </p:spPr>
        <p:txBody>
          <a:bodyPr wrap="square">
            <a:spAutoFit/>
          </a:bodyPr>
          <a:lstStyle/>
          <a:p>
            <a:r>
              <a:rPr lang="en-US" smtClean="0">
                <a:solidFill>
                  <a:srgbClr val="434F54"/>
                </a:solidFill>
                <a:latin typeface="Open Sans"/>
              </a:rPr>
              <a:t>pin7</a:t>
            </a:r>
            <a:endParaRPr lang="en-US" dirty="0"/>
          </a:p>
        </p:txBody>
      </p:sp>
      <p:cxnSp>
        <p:nvCxnSpPr>
          <p:cNvPr id="22" name="Straight Arrow Connector 21"/>
          <p:cNvCxnSpPr/>
          <p:nvPr/>
        </p:nvCxnSpPr>
        <p:spPr>
          <a:xfrm>
            <a:off x="3072486" y="3140542"/>
            <a:ext cx="1205600" cy="110850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269425" y="2131021"/>
            <a:ext cx="896858" cy="213756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51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Today’s Agenda</a:t>
            </a:r>
          </a:p>
        </p:txBody>
      </p:sp>
      <p:sp>
        <p:nvSpPr>
          <p:cNvPr id="3" name="Content Placeholder 2"/>
          <p:cNvSpPr>
            <a:spLocks noGrp="1"/>
          </p:cNvSpPr>
          <p:nvPr>
            <p:ph idx="1"/>
          </p:nvPr>
        </p:nvSpPr>
        <p:spPr>
          <a:xfrm>
            <a:off x="838200" y="1998132"/>
            <a:ext cx="10515600" cy="4178831"/>
          </a:xfrm>
        </p:spPr>
        <p:txBody>
          <a:bodyPr>
            <a:normAutofit/>
          </a:bodyPr>
          <a:lstStyle/>
          <a:p>
            <a:pPr marL="0" indent="0">
              <a:buNone/>
            </a:pPr>
            <a:r>
              <a:rPr lang="en-US" sz="2400" dirty="0">
                <a:solidFill>
                  <a:schemeClr val="tx1">
                    <a:lumMod val="75000"/>
                    <a:lumOff val="25000"/>
                  </a:schemeClr>
                </a:solidFill>
              </a:rPr>
              <a:t>Log On to Arduino web editor</a:t>
            </a:r>
          </a:p>
          <a:p>
            <a:pPr marL="0" indent="0">
              <a:buNone/>
            </a:pPr>
            <a:r>
              <a:rPr lang="en-US" sz="2400" dirty="0">
                <a:solidFill>
                  <a:schemeClr val="tx1">
                    <a:lumMod val="75000"/>
                    <a:lumOff val="25000"/>
                  </a:schemeClr>
                </a:solidFill>
              </a:rPr>
              <a:t>Women-in-Tech Spotlight </a:t>
            </a:r>
          </a:p>
          <a:p>
            <a:pPr marL="0" indent="0">
              <a:buNone/>
            </a:pPr>
            <a:r>
              <a:rPr lang="en-US" sz="2400" dirty="0">
                <a:solidFill>
                  <a:schemeClr val="tx1">
                    <a:lumMod val="75000"/>
                    <a:lumOff val="25000"/>
                  </a:schemeClr>
                </a:solidFill>
              </a:rPr>
              <a:t>Review of Last </a:t>
            </a:r>
            <a:r>
              <a:rPr lang="en-US" sz="2400" dirty="0" smtClean="0">
                <a:solidFill>
                  <a:schemeClr val="tx1">
                    <a:lumMod val="75000"/>
                    <a:lumOff val="25000"/>
                  </a:schemeClr>
                </a:solidFill>
              </a:rPr>
              <a:t>Week</a:t>
            </a:r>
          </a:p>
          <a:p>
            <a:pPr marL="0" indent="0">
              <a:buNone/>
            </a:pPr>
            <a:r>
              <a:rPr lang="en-US" sz="2400" dirty="0" err="1" smtClean="0">
                <a:solidFill>
                  <a:schemeClr val="tx1">
                    <a:lumMod val="75000"/>
                    <a:lumOff val="25000"/>
                  </a:schemeClr>
                </a:solidFill>
              </a:rPr>
              <a:t>Kahoot</a:t>
            </a:r>
            <a:r>
              <a:rPr lang="en-US" sz="2400" dirty="0">
                <a:solidFill>
                  <a:schemeClr val="tx1">
                    <a:lumMod val="75000"/>
                    <a:lumOff val="25000"/>
                  </a:schemeClr>
                </a:solidFill>
              </a:rPr>
              <a:t>!</a:t>
            </a:r>
          </a:p>
          <a:p>
            <a:pPr marL="0" indent="0">
              <a:buNone/>
            </a:pPr>
            <a:r>
              <a:rPr lang="en-US" sz="2400" dirty="0" smtClean="0">
                <a:solidFill>
                  <a:schemeClr val="tx1">
                    <a:lumMod val="75000"/>
                    <a:lumOff val="25000"/>
                  </a:schemeClr>
                </a:solidFill>
              </a:rPr>
              <a:t>Activity</a:t>
            </a:r>
          </a:p>
          <a:p>
            <a:pPr lvl="1">
              <a:buFontTx/>
              <a:buChar char="-"/>
            </a:pPr>
            <a:r>
              <a:rPr lang="en-US" sz="1400" dirty="0" smtClean="0">
                <a:solidFill>
                  <a:schemeClr val="tx1">
                    <a:lumMod val="75000"/>
                    <a:lumOff val="25000"/>
                  </a:schemeClr>
                </a:solidFill>
              </a:rPr>
              <a:t>Capacitors</a:t>
            </a:r>
          </a:p>
          <a:p>
            <a:pPr lvl="1">
              <a:buFontTx/>
              <a:buChar char="-"/>
            </a:pPr>
            <a:r>
              <a:rPr lang="en-US" sz="1400" dirty="0" smtClean="0">
                <a:solidFill>
                  <a:schemeClr val="tx1">
                    <a:lumMod val="75000"/>
                    <a:lumOff val="25000"/>
                  </a:schemeClr>
                </a:solidFill>
              </a:rPr>
              <a:t>Objects, Methods, and Classes</a:t>
            </a:r>
          </a:p>
          <a:p>
            <a:pPr lvl="1">
              <a:buFontTx/>
              <a:buChar char="-"/>
            </a:pPr>
            <a:r>
              <a:rPr lang="en-US" sz="1400" dirty="0" smtClean="0">
                <a:solidFill>
                  <a:schemeClr val="tx1">
                    <a:lumMod val="75000"/>
                    <a:lumOff val="25000"/>
                  </a:schemeClr>
                </a:solidFill>
              </a:rPr>
              <a:t>Servo Motor</a:t>
            </a:r>
            <a:endParaRPr lang="en-US" sz="1400" dirty="0">
              <a:solidFill>
                <a:schemeClr val="tx1">
                  <a:lumMod val="75000"/>
                  <a:lumOff val="25000"/>
                </a:schemeClr>
              </a:solidFill>
            </a:endParaRPr>
          </a:p>
          <a:p>
            <a:pPr marL="0" indent="0">
              <a:buNone/>
            </a:pPr>
            <a:r>
              <a:rPr lang="en-US" sz="2400" dirty="0" smtClean="0">
                <a:solidFill>
                  <a:schemeClr val="tx1">
                    <a:lumMod val="75000"/>
                    <a:lumOff val="25000"/>
                  </a:schemeClr>
                </a:solidFill>
              </a:rPr>
              <a:t>Stand </a:t>
            </a:r>
            <a:r>
              <a:rPr lang="en-US" sz="2400" dirty="0">
                <a:solidFill>
                  <a:schemeClr val="tx1">
                    <a:lumMod val="75000"/>
                    <a:lumOff val="25000"/>
                  </a:schemeClr>
                </a:solidFill>
              </a:rPr>
              <a:t>ups – anyone who wants to!</a:t>
            </a:r>
          </a:p>
        </p:txBody>
      </p:sp>
      <p:sp>
        <p:nvSpPr>
          <p:cNvPr id="9" name="Date Placeholder 8"/>
          <p:cNvSpPr>
            <a:spLocks noGrp="1"/>
          </p:cNvSpPr>
          <p:nvPr>
            <p:ph type="dt" sz="half" idx="10"/>
          </p:nvPr>
        </p:nvSpPr>
        <p:spPr>
          <a:xfrm>
            <a:off x="9317567" y="6323010"/>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405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 y="1484831"/>
            <a:ext cx="5560652" cy="3707101"/>
          </a:xfrm>
          <a:prstGeom prst="rect">
            <a:avLst/>
          </a:prstGeom>
        </p:spPr>
      </p:pic>
      <p:pic>
        <p:nvPicPr>
          <p:cNvPr id="4" name="Picture 3"/>
          <p:cNvPicPr>
            <a:picLocks noChangeAspect="1"/>
          </p:cNvPicPr>
          <p:nvPr/>
        </p:nvPicPr>
        <p:blipFill rotWithShape="1">
          <a:blip r:embed="rId4"/>
          <a:srcRect t="6142"/>
          <a:stretch/>
        </p:blipFill>
        <p:spPr>
          <a:xfrm>
            <a:off x="3614184" y="3068663"/>
            <a:ext cx="8577816" cy="3789337"/>
          </a:xfrm>
          <a:prstGeom prst="rect">
            <a:avLst/>
          </a:prstGeom>
        </p:spPr>
      </p:pic>
      <p:sp>
        <p:nvSpPr>
          <p:cNvPr id="8" name="Rectangle 7"/>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Servo </a:t>
            </a:r>
            <a:r>
              <a:rPr lang="en-US" b="1" dirty="0" smtClean="0">
                <a:solidFill>
                  <a:srgbClr val="434F54"/>
                </a:solidFill>
                <a:latin typeface="Open Sans"/>
              </a:rPr>
              <a:t>Motor BONUS Exercise – Add a button to your code!</a:t>
            </a:r>
            <a:endParaRPr lang="en-US" dirty="0"/>
          </a:p>
        </p:txBody>
      </p:sp>
    </p:spTree>
    <p:extLst>
      <p:ext uri="{BB962C8B-B14F-4D97-AF65-F5344CB8AC3E}">
        <p14:creationId xmlns:p14="http://schemas.microsoft.com/office/powerpoint/2010/main" val="158172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Homework!!!!</a:t>
            </a:r>
            <a:endParaRPr lang="en-US" dirty="0"/>
          </a:p>
        </p:txBody>
      </p:sp>
      <p:pic>
        <p:nvPicPr>
          <p:cNvPr id="2" name="Picture 1"/>
          <p:cNvPicPr>
            <a:picLocks noChangeAspect="1"/>
          </p:cNvPicPr>
          <p:nvPr/>
        </p:nvPicPr>
        <p:blipFill rotWithShape="1">
          <a:blip r:embed="rId3"/>
          <a:srcRect t="11611"/>
          <a:stretch/>
        </p:blipFill>
        <p:spPr>
          <a:xfrm>
            <a:off x="1953490" y="1507239"/>
            <a:ext cx="6089073" cy="5350761"/>
          </a:xfrm>
          <a:prstGeom prst="rect">
            <a:avLst/>
          </a:prstGeom>
        </p:spPr>
      </p:pic>
      <p:pic>
        <p:nvPicPr>
          <p:cNvPr id="4" name="Picture 3"/>
          <p:cNvPicPr>
            <a:picLocks noChangeAspect="1"/>
          </p:cNvPicPr>
          <p:nvPr/>
        </p:nvPicPr>
        <p:blipFill rotWithShape="1">
          <a:blip r:embed="rId4"/>
          <a:srcRect l="80899" t="71662"/>
          <a:stretch/>
        </p:blipFill>
        <p:spPr>
          <a:xfrm>
            <a:off x="7637317" y="4535706"/>
            <a:ext cx="1787237" cy="1836643"/>
          </a:xfrm>
          <a:prstGeom prst="rect">
            <a:avLst/>
          </a:prstGeom>
        </p:spPr>
      </p:pic>
    </p:spTree>
    <p:extLst>
      <p:ext uri="{BB962C8B-B14F-4D97-AF65-F5344CB8AC3E}">
        <p14:creationId xmlns:p14="http://schemas.microsoft.com/office/powerpoint/2010/main" val="51293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788B8-0B51-497B-9D91-576632EF5486}"/>
              </a:ext>
            </a:extLst>
          </p:cNvPr>
          <p:cNvSpPr>
            <a:spLocks noGrp="1"/>
          </p:cNvSpPr>
          <p:nvPr>
            <p:ph type="title"/>
          </p:nvPr>
        </p:nvSpPr>
        <p:spPr/>
        <p:txBody>
          <a:bodyPr/>
          <a:lstStyle/>
          <a:p>
            <a:r>
              <a:rPr lang="en-US" dirty="0"/>
              <a:t>Stand Ups</a:t>
            </a:r>
          </a:p>
        </p:txBody>
      </p:sp>
      <p:sp>
        <p:nvSpPr>
          <p:cNvPr id="3" name="Content Placeholder 2">
            <a:extLst>
              <a:ext uri="{FF2B5EF4-FFF2-40B4-BE49-F238E27FC236}">
                <a16:creationId xmlns:a16="http://schemas.microsoft.com/office/drawing/2014/main" xmlns="" id="{1651A3F1-3C4D-44CC-A702-5F8960D60440}"/>
              </a:ext>
            </a:extLst>
          </p:cNvPr>
          <p:cNvSpPr>
            <a:spLocks noGrp="1"/>
          </p:cNvSpPr>
          <p:nvPr>
            <p:ph idx="1"/>
          </p:nvPr>
        </p:nvSpPr>
        <p:spPr/>
        <p:txBody>
          <a:bodyPr/>
          <a:lstStyle/>
          <a:p>
            <a:r>
              <a:rPr lang="en-US" dirty="0"/>
              <a:t>What did you learn this week?</a:t>
            </a:r>
          </a:p>
          <a:p>
            <a:r>
              <a:rPr lang="en-US" dirty="0"/>
              <a:t>What do you need help with/ what would you like to know more about?</a:t>
            </a:r>
          </a:p>
          <a:p>
            <a:r>
              <a:rPr lang="en-US" dirty="0"/>
              <a:t>What do you think this lesson would be useful for?</a:t>
            </a:r>
          </a:p>
        </p:txBody>
      </p:sp>
      <p:sp>
        <p:nvSpPr>
          <p:cNvPr id="4" name="Date Placeholder 3">
            <a:extLst>
              <a:ext uri="{FF2B5EF4-FFF2-40B4-BE49-F238E27FC236}">
                <a16:creationId xmlns:a16="http://schemas.microsoft.com/office/drawing/2014/main" xmlns="" id="{F231A9C9-57BA-4176-BB1B-105852BC7F9E}"/>
              </a:ext>
            </a:extLst>
          </p:cNvPr>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4279468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1907458"/>
            <a:ext cx="10744200" cy="4269505"/>
          </a:xfrm>
        </p:spPr>
        <p:txBody>
          <a:bodyPr>
            <a:normAutofit fontScale="62500" lnSpcReduction="20000"/>
          </a:bodyPr>
          <a:lstStyle/>
          <a:p>
            <a:r>
              <a:rPr lang="en-US" dirty="0"/>
              <a:t>Arduino tutorials: </a:t>
            </a:r>
            <a:r>
              <a:rPr lang="en-US" dirty="0">
                <a:hlinkClick r:id="rId2"/>
              </a:rPr>
              <a:t>https://www.arduino.cc/en/Tutorial/HomePage?from=Main.Tutorials</a:t>
            </a:r>
            <a:r>
              <a:rPr lang="en-US" dirty="0"/>
              <a:t> </a:t>
            </a:r>
          </a:p>
          <a:p>
            <a:r>
              <a:rPr lang="en-US" dirty="0"/>
              <a:t>MIT’s </a:t>
            </a:r>
            <a:r>
              <a:rPr lang="en-US" dirty="0">
                <a:hlinkClick r:id="rId3"/>
              </a:rPr>
              <a:t>Scratch</a:t>
            </a:r>
            <a:r>
              <a:rPr lang="en-US" dirty="0"/>
              <a:t> program is a great stepping stone that uses block coding, allowing you to learn the structure of programming before learning the actual languages themselves. </a:t>
            </a:r>
          </a:p>
          <a:p>
            <a:r>
              <a:rPr lang="en-US" dirty="0">
                <a:hlinkClick r:id="rId4"/>
              </a:rPr>
              <a:t>Code.org</a:t>
            </a:r>
            <a:r>
              <a:rPr lang="en-US" dirty="0"/>
              <a:t> provides numerous resources connected to coding for those interested in learning the basics. </a:t>
            </a:r>
          </a:p>
          <a:p>
            <a:r>
              <a:rPr lang="en-US" dirty="0">
                <a:hlinkClick r:id="rId5"/>
              </a:rPr>
              <a:t>Code Academy</a:t>
            </a:r>
            <a:r>
              <a:rPr lang="en-US" dirty="0"/>
              <a:t> is an interactive guide to learning multiple languages like JavaScript, HTML/CSS, and more. </a:t>
            </a:r>
          </a:p>
          <a:p>
            <a:r>
              <a:rPr lang="en-US" dirty="0">
                <a:hlinkClick r:id="rId6"/>
              </a:rPr>
              <a:t>Khan Academy</a:t>
            </a:r>
            <a:r>
              <a:rPr lang="en-US" dirty="0"/>
              <a:t> has instructional courses on computer programming and computer science, it is an especially good resource for learning how to animate with code. </a:t>
            </a:r>
          </a:p>
          <a:p>
            <a:r>
              <a:rPr lang="en-US" dirty="0"/>
              <a:t>Also if you have any computer science classes offered at your school, I highly recommend taking them. </a:t>
            </a:r>
          </a:p>
          <a:p>
            <a:r>
              <a:rPr lang="en-US" dirty="0" err="1"/>
              <a:t>Typershark</a:t>
            </a:r>
            <a:r>
              <a:rPr lang="en-US" dirty="0"/>
              <a:t> or any basic typing tutorial/software/class. Might seem boring, but proper typing skills will pay off in the future a thousand times over – you don’t want something so simple holding you back!</a:t>
            </a:r>
          </a:p>
          <a:p>
            <a:r>
              <a:rPr lang="en-US" dirty="0"/>
              <a:t>Maybe robotics and programming isn’t as interesting as you thought it would be, or maybe it’s just not enough! Explore these adjacent fields: Data Science, Robotics, Graphic Design, Engineering, Cybersecurity, Hacking, Machine Learning, Natural Language Processing, Network Design, Website creation.</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095738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Material</a:t>
            </a:r>
          </a:p>
        </p:txBody>
      </p:sp>
      <p:sp>
        <p:nvSpPr>
          <p:cNvPr id="3" name="Content Placeholder 2"/>
          <p:cNvSpPr>
            <a:spLocks noGrp="1"/>
          </p:cNvSpPr>
          <p:nvPr>
            <p:ph idx="1"/>
          </p:nvPr>
        </p:nvSpPr>
        <p:spPr>
          <a:xfrm>
            <a:off x="838200" y="1907458"/>
            <a:ext cx="10744200" cy="4269505"/>
          </a:xfrm>
        </p:spPr>
        <p:txBody>
          <a:bodyPr>
            <a:normAutofit/>
          </a:bodyPr>
          <a:lstStyle/>
          <a:p>
            <a:r>
              <a:rPr lang="en-US" dirty="0" err="1"/>
              <a:t>Fei-Fei</a:t>
            </a:r>
            <a:r>
              <a:rPr lang="en-US" dirty="0"/>
              <a:t> Li: How we are teaching computers to understand pictures. </a:t>
            </a:r>
            <a:r>
              <a:rPr lang="en-US" sz="1200" dirty="0">
                <a:hlinkClick r:id="rId2"/>
              </a:rPr>
              <a:t>https://www.ted.com/talks/fei_fei_li_how_we_re_teaching_computers_to_understand_pictures?language=en</a:t>
            </a:r>
            <a:r>
              <a:rPr lang="en-US" sz="1200" dirty="0"/>
              <a:t> </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57452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Women in Tech Spotlight: Tan Le</a:t>
            </a: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4774628" y="1975757"/>
            <a:ext cx="7303071" cy="4436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75000"/>
                    <a:lumOff val="25000"/>
                  </a:schemeClr>
                </a:solidFill>
              </a:rPr>
              <a:t>Accomplishments</a:t>
            </a:r>
          </a:p>
          <a:p>
            <a:pPr>
              <a:buFontTx/>
              <a:buChar char="-"/>
            </a:pPr>
            <a:r>
              <a:rPr lang="en-US" sz="2400" dirty="0">
                <a:solidFill>
                  <a:schemeClr val="tx1">
                    <a:lumMod val="75000"/>
                    <a:lumOff val="25000"/>
                  </a:schemeClr>
                </a:solidFill>
              </a:rPr>
              <a:t>Tan Le is the CEO and founder of </a:t>
            </a:r>
            <a:r>
              <a:rPr lang="en-US" sz="2400" dirty="0" err="1">
                <a:solidFill>
                  <a:schemeClr val="tx1">
                    <a:lumMod val="75000"/>
                    <a:lumOff val="25000"/>
                  </a:schemeClr>
                </a:solidFill>
              </a:rPr>
              <a:t>Emotiv</a:t>
            </a:r>
            <a:r>
              <a:rPr lang="en-US" sz="2400" dirty="0">
                <a:solidFill>
                  <a:schemeClr val="tx1">
                    <a:lumMod val="75000"/>
                    <a:lumOff val="25000"/>
                  </a:schemeClr>
                </a:solidFill>
              </a:rPr>
              <a:t> - a bioinformatics company.</a:t>
            </a:r>
          </a:p>
          <a:p>
            <a:pPr>
              <a:buFontTx/>
              <a:buChar char="-"/>
            </a:pPr>
            <a:r>
              <a:rPr lang="en-US" sz="2400" dirty="0">
                <a:solidFill>
                  <a:schemeClr val="tx1">
                    <a:lumMod val="75000"/>
                    <a:lumOff val="25000"/>
                  </a:schemeClr>
                </a:solidFill>
              </a:rPr>
              <a:t>The company is exploring a new “remote control” where a headset uses EEG technology to control digital devices by reading brain activity.</a:t>
            </a:r>
          </a:p>
          <a:p>
            <a:pPr>
              <a:buFontTx/>
              <a:buChar char="-"/>
            </a:pPr>
            <a:r>
              <a:rPr lang="en-US" sz="2400" dirty="0">
                <a:solidFill>
                  <a:schemeClr val="tx1">
                    <a:lumMod val="75000"/>
                    <a:lumOff val="25000"/>
                  </a:schemeClr>
                </a:solidFill>
              </a:rPr>
              <a:t>She is a refugee from Vietnam at age 4, she entered college at 16 and has since become a vital young leader in her home country of Australia. She attended Monash University in Melbourne, Australia where she studied law and commerce.</a:t>
            </a:r>
          </a:p>
        </p:txBody>
      </p:sp>
      <p:sp>
        <p:nvSpPr>
          <p:cNvPr id="4" name="Date Placeholder 3"/>
          <p:cNvSpPr>
            <a:spLocks noGrp="1"/>
          </p:cNvSpPr>
          <p:nvPr>
            <p:ph type="dt" sz="half" idx="10"/>
          </p:nvPr>
        </p:nvSpPr>
        <p:spPr/>
        <p:txBody>
          <a:bodyPr/>
          <a:lstStyle/>
          <a:p>
            <a:r>
              <a:rPr lang="en-US"/>
              <a:t>14 May 2018</a:t>
            </a:r>
          </a:p>
        </p:txBody>
      </p:sp>
      <p:sp>
        <p:nvSpPr>
          <p:cNvPr id="11" name="TextBox 10"/>
          <p:cNvSpPr txBox="1"/>
          <p:nvPr/>
        </p:nvSpPr>
        <p:spPr>
          <a:xfrm>
            <a:off x="1393372" y="6411861"/>
            <a:ext cx="9960428" cy="369332"/>
          </a:xfrm>
          <a:prstGeom prst="rect">
            <a:avLst/>
          </a:prstGeom>
          <a:noFill/>
        </p:spPr>
        <p:txBody>
          <a:bodyPr wrap="square" rtlCol="0">
            <a:spAutoFit/>
          </a:bodyPr>
          <a:lstStyle/>
          <a:p>
            <a:r>
              <a:rPr lang="en-US" dirty="0"/>
              <a:t>https://www.ted.com/talks/tan_le_a_headset_that_reads_your_brainwaves</a:t>
            </a:r>
          </a:p>
        </p:txBody>
      </p:sp>
      <p:pic>
        <p:nvPicPr>
          <p:cNvPr id="3" name="Picture 2">
            <a:extLst>
              <a:ext uri="{FF2B5EF4-FFF2-40B4-BE49-F238E27FC236}">
                <a16:creationId xmlns:a16="http://schemas.microsoft.com/office/drawing/2014/main" xmlns="" id="{F4C0F316-FB18-47CC-8EF2-5BA9AEEDB512}"/>
              </a:ext>
            </a:extLst>
          </p:cNvPr>
          <p:cNvPicPr>
            <a:picLocks noChangeAspect="1"/>
          </p:cNvPicPr>
          <p:nvPr/>
        </p:nvPicPr>
        <p:blipFill>
          <a:blip r:embed="rId3"/>
          <a:stretch>
            <a:fillRect/>
          </a:stretch>
        </p:blipFill>
        <p:spPr>
          <a:xfrm>
            <a:off x="191069" y="2357764"/>
            <a:ext cx="4809054" cy="2978511"/>
          </a:xfrm>
          <a:prstGeom prst="rect">
            <a:avLst/>
          </a:prstGeom>
        </p:spPr>
      </p:pic>
    </p:spTree>
    <p:extLst>
      <p:ext uri="{BB962C8B-B14F-4D97-AF65-F5344CB8AC3E}">
        <p14:creationId xmlns:p14="http://schemas.microsoft.com/office/powerpoint/2010/main" val="194650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Women in Tech Spotlight: </a:t>
            </a:r>
            <a:r>
              <a:rPr lang="en-US" sz="4800" dirty="0" err="1">
                <a:solidFill>
                  <a:schemeClr val="tx1">
                    <a:lumMod val="75000"/>
                    <a:lumOff val="25000"/>
                  </a:schemeClr>
                </a:solidFill>
              </a:rPr>
              <a:t>Fei</a:t>
            </a:r>
            <a:r>
              <a:rPr lang="en-US" sz="4800" dirty="0">
                <a:solidFill>
                  <a:schemeClr val="tx1">
                    <a:lumMod val="75000"/>
                    <a:lumOff val="25000"/>
                  </a:schemeClr>
                </a:solidFill>
              </a:rPr>
              <a:t> </a:t>
            </a:r>
            <a:r>
              <a:rPr lang="en-US" sz="4800" dirty="0" err="1">
                <a:solidFill>
                  <a:schemeClr val="tx1">
                    <a:lumMod val="75000"/>
                    <a:lumOff val="25000"/>
                  </a:schemeClr>
                </a:solidFill>
              </a:rPr>
              <a:t>Fei</a:t>
            </a:r>
            <a:r>
              <a:rPr lang="en-US" sz="4800" dirty="0">
                <a:solidFill>
                  <a:schemeClr val="tx1">
                    <a:lumMod val="75000"/>
                    <a:lumOff val="25000"/>
                  </a:schemeClr>
                </a:solidFill>
              </a:rPr>
              <a:t> Li</a:t>
            </a: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4774628" y="1975757"/>
            <a:ext cx="7303071" cy="44361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75000"/>
                    <a:lumOff val="25000"/>
                  </a:schemeClr>
                </a:solidFill>
              </a:rPr>
              <a:t>Accomplishments</a:t>
            </a:r>
          </a:p>
          <a:p>
            <a:pPr>
              <a:buFontTx/>
              <a:buChar char="-"/>
            </a:pPr>
            <a:r>
              <a:rPr lang="en-US" sz="2400" dirty="0">
                <a:solidFill>
                  <a:schemeClr val="tx1">
                    <a:lumMod val="75000"/>
                    <a:lumOff val="25000"/>
                  </a:schemeClr>
                </a:solidFill>
              </a:rPr>
              <a:t>Current director of Stanford Artificial Intelligence Lab, as well as the Stanford Vision Lab, Head of Google Cloud AI</a:t>
            </a:r>
          </a:p>
          <a:p>
            <a:pPr>
              <a:buFontTx/>
              <a:buChar char="-"/>
            </a:pPr>
            <a:r>
              <a:rPr lang="en-US" sz="2400" dirty="0">
                <a:solidFill>
                  <a:schemeClr val="tx1">
                    <a:lumMod val="75000"/>
                    <a:lumOff val="25000"/>
                  </a:schemeClr>
                </a:solidFill>
              </a:rPr>
              <a:t>B.S. in Physics from Princeton, with High Honors</a:t>
            </a:r>
          </a:p>
          <a:p>
            <a:pPr>
              <a:buFontTx/>
              <a:buChar char="-"/>
            </a:pPr>
            <a:r>
              <a:rPr lang="en-US" sz="2400" dirty="0">
                <a:solidFill>
                  <a:schemeClr val="tx1">
                    <a:lumMod val="75000"/>
                    <a:lumOff val="25000"/>
                  </a:schemeClr>
                </a:solidFill>
              </a:rPr>
              <a:t>PHD in Electrical Engineering from Cal Inst. Of Tech</a:t>
            </a:r>
          </a:p>
          <a:p>
            <a:pPr>
              <a:buFontTx/>
              <a:buChar char="-"/>
            </a:pPr>
            <a:r>
              <a:rPr lang="en-US" sz="2400" dirty="0">
                <a:solidFill>
                  <a:schemeClr val="tx1">
                    <a:lumMod val="75000"/>
                    <a:lumOff val="25000"/>
                  </a:schemeClr>
                </a:solidFill>
              </a:rPr>
              <a:t>2011 Sloan Fellowship recipient (43 fellows have gone on to win Nobel Peace Prizes)</a:t>
            </a:r>
          </a:p>
          <a:p>
            <a:pPr>
              <a:buFontTx/>
              <a:buChar char="-"/>
            </a:pPr>
            <a:r>
              <a:rPr lang="en-US" sz="2400" dirty="0">
                <a:solidFill>
                  <a:schemeClr val="tx1">
                    <a:lumMod val="75000"/>
                    <a:lumOff val="25000"/>
                  </a:schemeClr>
                </a:solidFill>
              </a:rPr>
              <a:t>Currently working to solve AI’s trickiest problems, including image recognition, learning, and language processing</a:t>
            </a:r>
          </a:p>
          <a:p>
            <a:pPr>
              <a:buFontTx/>
              <a:buChar char="-"/>
            </a:pPr>
            <a:r>
              <a:rPr lang="en-US" sz="2400" dirty="0">
                <a:solidFill>
                  <a:schemeClr val="tx1">
                    <a:lumMod val="75000"/>
                    <a:lumOff val="25000"/>
                  </a:schemeClr>
                </a:solidFill>
              </a:rPr>
              <a:t>Also works in cognitive neuroscience: studies how human brains work in order to apply those lessons to teaching machines to learn better</a:t>
            </a:r>
          </a:p>
        </p:txBody>
      </p:sp>
      <p:sp>
        <p:nvSpPr>
          <p:cNvPr id="4" name="Date Placeholder 3"/>
          <p:cNvSpPr>
            <a:spLocks noGrp="1"/>
          </p:cNvSpPr>
          <p:nvPr>
            <p:ph type="dt" sz="half" idx="10"/>
          </p:nvPr>
        </p:nvSpPr>
        <p:spPr/>
        <p:txBody>
          <a:bodyPr/>
          <a:lstStyle/>
          <a:p>
            <a:r>
              <a:rPr lang="en-US"/>
              <a:t>14 May 2018</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4610" r="32504"/>
          <a:stretch/>
        </p:blipFill>
        <p:spPr>
          <a:xfrm>
            <a:off x="200691" y="2158849"/>
            <a:ext cx="4573937" cy="3486486"/>
          </a:xfrm>
          <a:prstGeom prst="rect">
            <a:avLst/>
          </a:prstGeom>
        </p:spPr>
      </p:pic>
      <p:sp>
        <p:nvSpPr>
          <p:cNvPr id="11" name="TextBox 10"/>
          <p:cNvSpPr txBox="1"/>
          <p:nvPr/>
        </p:nvSpPr>
        <p:spPr>
          <a:xfrm>
            <a:off x="1393372" y="6411861"/>
            <a:ext cx="9960428" cy="369332"/>
          </a:xfrm>
          <a:prstGeom prst="rect">
            <a:avLst/>
          </a:prstGeom>
          <a:noFill/>
        </p:spPr>
        <p:txBody>
          <a:bodyPr wrap="square" rtlCol="0">
            <a:spAutoFit/>
          </a:bodyPr>
          <a:lstStyle/>
          <a:p>
            <a:r>
              <a:rPr lang="en-US" dirty="0"/>
              <a:t>https://</a:t>
            </a:r>
            <a:r>
              <a:rPr lang="en-US" dirty="0" err="1"/>
              <a:t>www.ted.com</a:t>
            </a:r>
            <a:r>
              <a:rPr lang="en-US" dirty="0"/>
              <a:t>/talks/</a:t>
            </a:r>
            <a:r>
              <a:rPr lang="en-US" dirty="0" err="1"/>
              <a:t>fei_fei_li_how_we_re_teaching_computers_to_understand_pictures</a:t>
            </a:r>
            <a:endParaRPr lang="en-US" dirty="0"/>
          </a:p>
        </p:txBody>
      </p:sp>
    </p:spTree>
    <p:extLst>
      <p:ext uri="{BB962C8B-B14F-4D97-AF65-F5344CB8AC3E}">
        <p14:creationId xmlns:p14="http://schemas.microsoft.com/office/powerpoint/2010/main" val="451683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D5BA2-B296-4E11-9C31-47D21DA9F54F}"/>
              </a:ext>
            </a:extLst>
          </p:cNvPr>
          <p:cNvSpPr>
            <a:spLocks noGrp="1"/>
          </p:cNvSpPr>
          <p:nvPr>
            <p:ph type="title"/>
          </p:nvPr>
        </p:nvSpPr>
        <p:spPr/>
        <p:txBody>
          <a:bodyPr/>
          <a:lstStyle/>
          <a:p>
            <a:r>
              <a:rPr lang="en-US" dirty="0"/>
              <a:t>Women in Tech Spotlight: Kate </a:t>
            </a:r>
            <a:r>
              <a:rPr lang="en-US" dirty="0" err="1"/>
              <a:t>Rubins</a:t>
            </a:r>
            <a:endParaRPr lang="en-US" dirty="0"/>
          </a:p>
        </p:txBody>
      </p:sp>
      <p:pic>
        <p:nvPicPr>
          <p:cNvPr id="5" name="Content Placeholder 4">
            <a:extLst>
              <a:ext uri="{FF2B5EF4-FFF2-40B4-BE49-F238E27FC236}">
                <a16:creationId xmlns:a16="http://schemas.microsoft.com/office/drawing/2014/main" xmlns="" id="{E0783995-4550-45D3-9D64-49C3053F3950}"/>
              </a:ext>
            </a:extLst>
          </p:cNvPr>
          <p:cNvPicPr>
            <a:picLocks noGrp="1" noChangeAspect="1"/>
          </p:cNvPicPr>
          <p:nvPr>
            <p:ph idx="1"/>
          </p:nvPr>
        </p:nvPicPr>
        <p:blipFill>
          <a:blip r:embed="rId3"/>
          <a:stretch>
            <a:fillRect/>
          </a:stretch>
        </p:blipFill>
        <p:spPr>
          <a:xfrm>
            <a:off x="370840" y="2047411"/>
            <a:ext cx="3048000" cy="3810000"/>
          </a:xfrm>
          <a:prstGeom prst="rect">
            <a:avLst/>
          </a:prstGeom>
        </p:spPr>
      </p:pic>
      <p:sp>
        <p:nvSpPr>
          <p:cNvPr id="4" name="Date Placeholder 3">
            <a:extLst>
              <a:ext uri="{FF2B5EF4-FFF2-40B4-BE49-F238E27FC236}">
                <a16:creationId xmlns:a16="http://schemas.microsoft.com/office/drawing/2014/main" xmlns="" id="{E7080264-2647-4890-9732-71DE014350DF}"/>
              </a:ext>
            </a:extLst>
          </p:cNvPr>
          <p:cNvSpPr>
            <a:spLocks noGrp="1"/>
          </p:cNvSpPr>
          <p:nvPr>
            <p:ph type="dt" sz="half" idx="10"/>
          </p:nvPr>
        </p:nvSpPr>
        <p:spPr/>
        <p:txBody>
          <a:bodyPr/>
          <a:lstStyle/>
          <a:p>
            <a:r>
              <a:rPr lang="en-US"/>
              <a:t>Fall 2020</a:t>
            </a:r>
          </a:p>
        </p:txBody>
      </p:sp>
      <p:sp>
        <p:nvSpPr>
          <p:cNvPr id="6" name="TextBox 5">
            <a:extLst>
              <a:ext uri="{FF2B5EF4-FFF2-40B4-BE49-F238E27FC236}">
                <a16:creationId xmlns:a16="http://schemas.microsoft.com/office/drawing/2014/main" xmlns="" id="{3628ED36-B3F7-4CC1-A452-24BA6E5D3FC4}"/>
              </a:ext>
            </a:extLst>
          </p:cNvPr>
          <p:cNvSpPr txBox="1"/>
          <p:nvPr/>
        </p:nvSpPr>
        <p:spPr>
          <a:xfrm>
            <a:off x="3977640" y="2139951"/>
            <a:ext cx="7330440" cy="4524315"/>
          </a:xfrm>
          <a:prstGeom prst="rect">
            <a:avLst/>
          </a:prstGeom>
          <a:noFill/>
        </p:spPr>
        <p:txBody>
          <a:bodyPr wrap="square" rtlCol="0">
            <a:spAutoFit/>
          </a:bodyPr>
          <a:lstStyle/>
          <a:p>
            <a:pPr marL="285750" indent="-285750">
              <a:buFontTx/>
              <a:buChar char="-"/>
            </a:pPr>
            <a:r>
              <a:rPr lang="en-US" dirty="0"/>
              <a:t>BS in Molecular Biology from University of California, San Diego</a:t>
            </a:r>
          </a:p>
          <a:p>
            <a:pPr marL="285750" indent="-285750">
              <a:buFontTx/>
              <a:buChar char="-"/>
            </a:pPr>
            <a:r>
              <a:rPr lang="en-US" dirty="0"/>
              <a:t>PhD in Cancer Biology from Stanford University Medical School</a:t>
            </a:r>
          </a:p>
          <a:p>
            <a:pPr marL="285750" indent="-285750">
              <a:buFontTx/>
              <a:buChar char="-"/>
            </a:pPr>
            <a:r>
              <a:rPr lang="en-US" dirty="0"/>
              <a:t>Fellow/Principal Investigator of a Lab at the Whitehead Institute for Biomedical Research of MIT studying viral diseases that primarily affect Central and West Africa and conducted research in the Democratic Republic of Congo</a:t>
            </a:r>
          </a:p>
          <a:p>
            <a:pPr marL="285750" indent="-285750">
              <a:buFontTx/>
              <a:buChar char="-"/>
            </a:pPr>
            <a:r>
              <a:rPr lang="en-US" dirty="0"/>
              <a:t>Selected to the Astronaut Corps in 2009</a:t>
            </a:r>
          </a:p>
          <a:p>
            <a:pPr marL="285750" indent="-285750">
              <a:buFontTx/>
              <a:buChar char="-"/>
            </a:pPr>
            <a:r>
              <a:rPr lang="en-US" dirty="0"/>
              <a:t>Expeditions 48 and 49 participating in more than 275 different scientific experiments </a:t>
            </a:r>
          </a:p>
          <a:p>
            <a:pPr marL="285750" indent="-285750">
              <a:buFontTx/>
              <a:buChar char="-"/>
            </a:pPr>
            <a:r>
              <a:rPr lang="en-US" dirty="0"/>
              <a:t>First person to sequence DNA in space, sequencing over 2 billion base pairs of DNA</a:t>
            </a:r>
          </a:p>
          <a:p>
            <a:pPr marL="285750" indent="-285750">
              <a:buFontTx/>
              <a:buChar char="-"/>
            </a:pPr>
            <a:r>
              <a:rPr lang="en-US" dirty="0"/>
              <a:t>Performed 2 space walks, including installing the new International Docking adapter, a new docking port for the US commercial crew spacecraft (i.e. the SpaceX flight that took place earlier this year)</a:t>
            </a:r>
          </a:p>
          <a:p>
            <a:pPr marL="285750" indent="-285750">
              <a:buFontTx/>
              <a:buChar char="-"/>
            </a:pPr>
            <a:r>
              <a:rPr lang="en-US" dirty="0"/>
              <a:t>Currently on board the International Space Station for Expedition 63/64</a:t>
            </a:r>
          </a:p>
          <a:p>
            <a:pPr marL="285750" indent="-285750">
              <a:buFontTx/>
              <a:buChar char="-"/>
            </a:pPr>
            <a:endParaRPr lang="en-US" dirty="0"/>
          </a:p>
        </p:txBody>
      </p:sp>
      <p:sp>
        <p:nvSpPr>
          <p:cNvPr id="8" name="TextBox 7">
            <a:extLst>
              <a:ext uri="{FF2B5EF4-FFF2-40B4-BE49-F238E27FC236}">
                <a16:creationId xmlns:a16="http://schemas.microsoft.com/office/drawing/2014/main" xmlns="" id="{21D41FEC-DE23-4AAD-A793-F510583E749C}"/>
              </a:ext>
            </a:extLst>
          </p:cNvPr>
          <p:cNvSpPr txBox="1"/>
          <p:nvPr/>
        </p:nvSpPr>
        <p:spPr>
          <a:xfrm>
            <a:off x="-22860" y="6274554"/>
            <a:ext cx="6118860" cy="923330"/>
          </a:xfrm>
          <a:prstGeom prst="rect">
            <a:avLst/>
          </a:prstGeom>
          <a:noFill/>
        </p:spPr>
        <p:txBody>
          <a:bodyPr wrap="square">
            <a:spAutoFit/>
          </a:bodyPr>
          <a:lstStyle/>
          <a:p>
            <a:r>
              <a:rPr lang="en-US" dirty="0">
                <a:hlinkClick r:id="rId4"/>
              </a:rPr>
              <a:t>https://www.nasa.gov/astronauts/biographies/kathleen-rubins/biography</a:t>
            </a:r>
            <a:endParaRPr lang="en-US" dirty="0"/>
          </a:p>
          <a:p>
            <a:endParaRPr lang="en-US" dirty="0"/>
          </a:p>
        </p:txBody>
      </p:sp>
    </p:spTree>
    <p:extLst>
      <p:ext uri="{BB962C8B-B14F-4D97-AF65-F5344CB8AC3E}">
        <p14:creationId xmlns:p14="http://schemas.microsoft.com/office/powerpoint/2010/main" val="2729067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 in Tech Spotlight Placeholder</a:t>
            </a:r>
          </a:p>
        </p:txBody>
      </p:sp>
      <p:sp>
        <p:nvSpPr>
          <p:cNvPr id="3" name="Date Placeholder 2"/>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50916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FF2B4-AAFB-4C49-925A-3D8C761B4B59}"/>
              </a:ext>
            </a:extLst>
          </p:cNvPr>
          <p:cNvSpPr>
            <a:spLocks noGrp="1"/>
          </p:cNvSpPr>
          <p:nvPr>
            <p:ph type="title"/>
          </p:nvPr>
        </p:nvSpPr>
        <p:spPr/>
        <p:txBody>
          <a:bodyPr/>
          <a:lstStyle/>
          <a:p>
            <a:r>
              <a:rPr lang="en-US" dirty="0" smtClean="0"/>
              <a:t>Review</a:t>
            </a:r>
            <a:endParaRPr lang="en-US" dirty="0"/>
          </a:p>
        </p:txBody>
      </p:sp>
      <p:sp>
        <p:nvSpPr>
          <p:cNvPr id="3" name="Date Placeholder 2">
            <a:extLst>
              <a:ext uri="{FF2B5EF4-FFF2-40B4-BE49-F238E27FC236}">
                <a16:creationId xmlns:a16="http://schemas.microsoft.com/office/drawing/2014/main" xmlns="" id="{D27D0CE1-E600-40F6-94C7-9BB96F5BE311}"/>
              </a:ext>
            </a:extLst>
          </p:cNvPr>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429468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Analog vs Digital</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3226639"/>
            <a:ext cx="4648200" cy="1477328"/>
          </a:xfrm>
          <a:prstGeom prst="rect">
            <a:avLst/>
          </a:prstGeom>
        </p:spPr>
        <p:txBody>
          <a:bodyPr wrap="square">
            <a:spAutoFit/>
          </a:bodyPr>
          <a:lstStyle/>
          <a:p>
            <a:r>
              <a:rPr lang="en-US" b="1" dirty="0" err="1">
                <a:solidFill>
                  <a:srgbClr val="000000"/>
                </a:solidFill>
                <a:latin typeface="Open Sans" charset="0"/>
              </a:rPr>
              <a:t>analogWrite</a:t>
            </a:r>
            <a:r>
              <a:rPr lang="en-US" dirty="0">
                <a:solidFill>
                  <a:srgbClr val="000000"/>
                </a:solidFill>
                <a:latin typeface="Open Sans" charset="0"/>
              </a:rPr>
              <a:t>(pin, value)</a:t>
            </a:r>
          </a:p>
          <a:p>
            <a:r>
              <a:rPr lang="en-US" dirty="0">
                <a:solidFill>
                  <a:srgbClr val="000000"/>
                </a:solidFill>
                <a:latin typeface="Open Sans" charset="0"/>
              </a:rPr>
              <a:t>Writes an analog value (PWM wave) </a:t>
            </a:r>
            <a:endParaRPr lang="en-US" dirty="0" smtClean="0">
              <a:solidFill>
                <a:srgbClr val="000000"/>
              </a:solidFill>
              <a:latin typeface="Open Sans" charset="0"/>
            </a:endParaRPr>
          </a:p>
          <a:p>
            <a:r>
              <a:rPr lang="en-US" dirty="0" smtClean="0">
                <a:solidFill>
                  <a:srgbClr val="000000"/>
                </a:solidFill>
                <a:latin typeface="Open Sans" charset="0"/>
              </a:rPr>
              <a:t>to </a:t>
            </a:r>
            <a:r>
              <a:rPr lang="en-US" dirty="0">
                <a:solidFill>
                  <a:srgbClr val="000000"/>
                </a:solidFill>
                <a:latin typeface="Open Sans" charset="0"/>
              </a:rPr>
              <a:t>a pin</a:t>
            </a:r>
            <a:r>
              <a:rPr lang="en-US" dirty="0" smtClean="0">
                <a:solidFill>
                  <a:srgbClr val="000000"/>
                </a:solidFill>
                <a:latin typeface="Open Sans" charset="0"/>
              </a:rPr>
              <a:t>.</a:t>
            </a:r>
          </a:p>
          <a:p>
            <a:endParaRPr lang="en-US" b="0" i="0" dirty="0">
              <a:solidFill>
                <a:srgbClr val="000000"/>
              </a:solidFill>
              <a:effectLst/>
              <a:latin typeface="Open Sans" charset="0"/>
            </a:endParaRPr>
          </a:p>
          <a:p>
            <a:r>
              <a:rPr lang="en-US" dirty="0" smtClean="0"/>
              <a:t>value can be 0 </a:t>
            </a:r>
            <a:r>
              <a:rPr lang="en-US" dirty="0"/>
              <a:t>to 255</a:t>
            </a:r>
            <a:endParaRPr lang="en-US" b="0" i="0" dirty="0">
              <a:solidFill>
                <a:srgbClr val="000000"/>
              </a:solidFill>
              <a:effectLst/>
              <a:latin typeface="Open Sans" charset="0"/>
            </a:endParaRPr>
          </a:p>
        </p:txBody>
      </p:sp>
      <p:sp>
        <p:nvSpPr>
          <p:cNvPr id="7" name="Rectangle 6"/>
          <p:cNvSpPr/>
          <p:nvPr/>
        </p:nvSpPr>
        <p:spPr>
          <a:xfrm>
            <a:off x="7972862" y="3226639"/>
            <a:ext cx="3525690" cy="1477328"/>
          </a:xfrm>
          <a:prstGeom prst="rect">
            <a:avLst/>
          </a:prstGeom>
        </p:spPr>
        <p:txBody>
          <a:bodyPr wrap="square">
            <a:spAutoFit/>
          </a:bodyPr>
          <a:lstStyle/>
          <a:p>
            <a:r>
              <a:rPr lang="en-US" b="1" dirty="0" err="1"/>
              <a:t>digitalWrite</a:t>
            </a:r>
            <a:r>
              <a:rPr lang="en-US" dirty="0"/>
              <a:t>(pin, value) </a:t>
            </a:r>
            <a:endParaRPr lang="en-US" dirty="0" smtClean="0"/>
          </a:p>
          <a:p>
            <a:r>
              <a:rPr lang="en-US" dirty="0" smtClean="0">
                <a:solidFill>
                  <a:srgbClr val="000000"/>
                </a:solidFill>
                <a:latin typeface="Open Sans" charset="0"/>
              </a:rPr>
              <a:t>Writes a digital value to </a:t>
            </a:r>
            <a:r>
              <a:rPr lang="en-US" dirty="0">
                <a:solidFill>
                  <a:srgbClr val="000000"/>
                </a:solidFill>
                <a:latin typeface="Open Sans" charset="0"/>
              </a:rPr>
              <a:t>a pin</a:t>
            </a:r>
            <a:r>
              <a:rPr lang="en-US" dirty="0" smtClean="0">
                <a:solidFill>
                  <a:srgbClr val="000000"/>
                </a:solidFill>
                <a:latin typeface="Open Sans" charset="0"/>
              </a:rPr>
              <a:t>.</a:t>
            </a:r>
          </a:p>
          <a:p>
            <a:endParaRPr lang="en-US" dirty="0">
              <a:solidFill>
                <a:srgbClr val="000000"/>
              </a:solidFill>
              <a:latin typeface="Open Sans" charset="0"/>
            </a:endParaRPr>
          </a:p>
          <a:p>
            <a:r>
              <a:rPr lang="en-US" dirty="0">
                <a:solidFill>
                  <a:srgbClr val="000000"/>
                </a:solidFill>
              </a:rPr>
              <a:t>v</a:t>
            </a:r>
            <a:r>
              <a:rPr lang="en-US" dirty="0" smtClean="0">
                <a:solidFill>
                  <a:srgbClr val="000000"/>
                </a:solidFill>
              </a:rPr>
              <a:t>alue can be HIGH or LOW. </a:t>
            </a:r>
          </a:p>
          <a:p>
            <a:r>
              <a:rPr lang="en-US" dirty="0" smtClean="0">
                <a:solidFill>
                  <a:srgbClr val="000000"/>
                </a:solidFill>
              </a:rPr>
              <a:t>HIGH&gt;3V, LOW&lt;1.5V </a:t>
            </a:r>
            <a:endParaRPr lang="en-US" b="0" i="0" dirty="0">
              <a:solidFill>
                <a:srgbClr val="000000"/>
              </a:solidFill>
              <a:effectLst/>
            </a:endParaRPr>
          </a:p>
        </p:txBody>
      </p:sp>
      <p:sp>
        <p:nvSpPr>
          <p:cNvPr id="8" name="Rectangle 7"/>
          <p:cNvSpPr/>
          <p:nvPr/>
        </p:nvSpPr>
        <p:spPr>
          <a:xfrm>
            <a:off x="7972861" y="2286587"/>
            <a:ext cx="3380939" cy="369332"/>
          </a:xfrm>
          <a:prstGeom prst="rect">
            <a:avLst/>
          </a:prstGeom>
        </p:spPr>
        <p:txBody>
          <a:bodyPr wrap="square">
            <a:spAutoFit/>
          </a:bodyPr>
          <a:lstStyle/>
          <a:p>
            <a:r>
              <a:rPr lang="en-US" b="1" dirty="0" smtClean="0"/>
              <a:t>A digital signal is discrete.</a:t>
            </a:r>
            <a:endParaRPr lang="en-US" b="0" i="0" dirty="0">
              <a:solidFill>
                <a:srgbClr val="000000"/>
              </a:solidFill>
              <a:effectLst/>
              <a:latin typeface="Open Sans" charset="0"/>
            </a:endParaRPr>
          </a:p>
        </p:txBody>
      </p:sp>
      <p:sp>
        <p:nvSpPr>
          <p:cNvPr id="10" name="Rectangle 9"/>
          <p:cNvSpPr/>
          <p:nvPr/>
        </p:nvSpPr>
        <p:spPr>
          <a:xfrm>
            <a:off x="304800" y="2286587"/>
            <a:ext cx="4963209" cy="369332"/>
          </a:xfrm>
          <a:prstGeom prst="rect">
            <a:avLst/>
          </a:prstGeom>
        </p:spPr>
        <p:txBody>
          <a:bodyPr wrap="square">
            <a:spAutoFit/>
          </a:bodyPr>
          <a:lstStyle/>
          <a:p>
            <a:r>
              <a:rPr lang="en-US" b="1" dirty="0" smtClean="0"/>
              <a:t>An analog signal </a:t>
            </a:r>
            <a:r>
              <a:rPr lang="en-US" b="1" smtClean="0"/>
              <a:t>is continuous.</a:t>
            </a:r>
            <a:endParaRPr lang="en-US" b="0" i="0" dirty="0">
              <a:solidFill>
                <a:srgbClr val="000000"/>
              </a:solidFill>
              <a:effectLst/>
              <a:latin typeface="Open Sans" charset="0"/>
            </a:endParaRPr>
          </a:p>
        </p:txBody>
      </p:sp>
      <p:pic>
        <p:nvPicPr>
          <p:cNvPr id="1026" name="Picture 2" descr="nalog Data vs Digital Data - Video &amp; Lesson Transcript | Study.co"/>
          <p:cNvPicPr>
            <a:picLocks noChangeAspect="1" noChangeArrowheads="1"/>
          </p:cNvPicPr>
          <p:nvPr/>
        </p:nvPicPr>
        <p:blipFill rotWithShape="1">
          <a:blip r:embed="rId3">
            <a:extLst>
              <a:ext uri="{28A0092B-C50C-407E-A947-70E740481C1C}">
                <a14:useLocalDpi xmlns:a14="http://schemas.microsoft.com/office/drawing/2010/main" val="0"/>
              </a:ext>
            </a:extLst>
          </a:blip>
          <a:srcRect t="8077" b="4478"/>
          <a:stretch/>
        </p:blipFill>
        <p:spPr bwMode="auto">
          <a:xfrm>
            <a:off x="4218436" y="3407941"/>
            <a:ext cx="3597543" cy="176873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079099" y="1852661"/>
            <a:ext cx="3366479" cy="1502892"/>
          </a:xfrm>
          <a:prstGeom prst="rect">
            <a:avLst/>
          </a:prstGeom>
        </p:spPr>
      </p:pic>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5"/>
          <a:stretch>
            <a:fillRect/>
          </a:stretch>
        </p:blipFill>
        <p:spPr>
          <a:xfrm>
            <a:off x="4402000" y="5176672"/>
            <a:ext cx="3230413" cy="1579984"/>
          </a:xfrm>
          <a:prstGeom prst="rect">
            <a:avLst/>
          </a:prstGeom>
        </p:spPr>
      </p:pic>
      <p:pic>
        <p:nvPicPr>
          <p:cNvPr id="14" name="Picture 13"/>
          <p:cNvPicPr>
            <a:picLocks noChangeAspect="1"/>
          </p:cNvPicPr>
          <p:nvPr/>
        </p:nvPicPr>
        <p:blipFill rotWithShape="1">
          <a:blip r:embed="rId6"/>
          <a:srcRect l="27466" t="2261" r="22604" b="42962"/>
          <a:stretch/>
        </p:blipFill>
        <p:spPr>
          <a:xfrm>
            <a:off x="1932326" y="4897892"/>
            <a:ext cx="1436810" cy="1515650"/>
          </a:xfrm>
          <a:prstGeom prst="rect">
            <a:avLst/>
          </a:prstGeom>
        </p:spPr>
      </p:pic>
      <p:pic>
        <p:nvPicPr>
          <p:cNvPr id="3" name="Picture 2"/>
          <p:cNvPicPr>
            <a:picLocks noChangeAspect="1"/>
          </p:cNvPicPr>
          <p:nvPr/>
        </p:nvPicPr>
        <p:blipFill rotWithShape="1">
          <a:blip r:embed="rId7"/>
          <a:srcRect l="27927" r="21093" b="42875"/>
          <a:stretch/>
        </p:blipFill>
        <p:spPr>
          <a:xfrm>
            <a:off x="549725" y="4897892"/>
            <a:ext cx="990600" cy="1538016"/>
          </a:xfrm>
          <a:prstGeom prst="rect">
            <a:avLst/>
          </a:prstGeom>
        </p:spPr>
      </p:pic>
      <p:pic>
        <p:nvPicPr>
          <p:cNvPr id="15" name="Picture 14"/>
          <p:cNvPicPr>
            <a:picLocks noChangeAspect="1"/>
          </p:cNvPicPr>
          <p:nvPr/>
        </p:nvPicPr>
        <p:blipFill>
          <a:blip r:embed="rId8"/>
          <a:stretch>
            <a:fillRect/>
          </a:stretch>
        </p:blipFill>
        <p:spPr>
          <a:xfrm>
            <a:off x="8848843" y="4897892"/>
            <a:ext cx="1917700" cy="1447800"/>
          </a:xfrm>
          <a:prstGeom prst="rect">
            <a:avLst/>
          </a:prstGeom>
        </p:spPr>
      </p:pic>
    </p:spTree>
    <p:extLst>
      <p:ext uri="{BB962C8B-B14F-4D97-AF65-F5344CB8AC3E}">
        <p14:creationId xmlns:p14="http://schemas.microsoft.com/office/powerpoint/2010/main" val="26358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Analog vs Digital</a:t>
            </a:r>
            <a:endParaRPr lang="en-US" sz="4800" dirty="0">
              <a:solidFill>
                <a:schemeClr val="tx1">
                  <a:lumMod val="75000"/>
                  <a:lumOff val="25000"/>
                </a:schemeClr>
              </a:solidFill>
            </a:endParaRP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3226639"/>
            <a:ext cx="4648200" cy="1477328"/>
          </a:xfrm>
          <a:prstGeom prst="rect">
            <a:avLst/>
          </a:prstGeom>
        </p:spPr>
        <p:txBody>
          <a:bodyPr wrap="square">
            <a:spAutoFit/>
          </a:bodyPr>
          <a:lstStyle/>
          <a:p>
            <a:r>
              <a:rPr lang="en-US" b="1" dirty="0" err="1">
                <a:solidFill>
                  <a:srgbClr val="000000"/>
                </a:solidFill>
                <a:latin typeface="Open Sans" charset="0"/>
              </a:rPr>
              <a:t>analogWrite</a:t>
            </a:r>
            <a:r>
              <a:rPr lang="en-US" dirty="0">
                <a:solidFill>
                  <a:srgbClr val="000000"/>
                </a:solidFill>
                <a:latin typeface="Open Sans" charset="0"/>
              </a:rPr>
              <a:t>(pin, value)</a:t>
            </a:r>
          </a:p>
          <a:p>
            <a:r>
              <a:rPr lang="en-US" dirty="0">
                <a:solidFill>
                  <a:srgbClr val="000000"/>
                </a:solidFill>
                <a:latin typeface="Open Sans" charset="0"/>
              </a:rPr>
              <a:t>Writes an analog value (PWM wave) </a:t>
            </a:r>
            <a:endParaRPr lang="en-US" dirty="0" smtClean="0">
              <a:solidFill>
                <a:srgbClr val="000000"/>
              </a:solidFill>
              <a:latin typeface="Open Sans" charset="0"/>
            </a:endParaRPr>
          </a:p>
          <a:p>
            <a:r>
              <a:rPr lang="en-US" dirty="0" smtClean="0">
                <a:solidFill>
                  <a:srgbClr val="000000"/>
                </a:solidFill>
                <a:latin typeface="Open Sans" charset="0"/>
              </a:rPr>
              <a:t>to </a:t>
            </a:r>
            <a:r>
              <a:rPr lang="en-US" dirty="0">
                <a:solidFill>
                  <a:srgbClr val="000000"/>
                </a:solidFill>
                <a:latin typeface="Open Sans" charset="0"/>
              </a:rPr>
              <a:t>a pin</a:t>
            </a:r>
            <a:r>
              <a:rPr lang="en-US" dirty="0" smtClean="0">
                <a:solidFill>
                  <a:srgbClr val="000000"/>
                </a:solidFill>
                <a:latin typeface="Open Sans" charset="0"/>
              </a:rPr>
              <a:t>.</a:t>
            </a:r>
          </a:p>
          <a:p>
            <a:endParaRPr lang="en-US" b="0" i="0" dirty="0">
              <a:solidFill>
                <a:srgbClr val="000000"/>
              </a:solidFill>
              <a:effectLst/>
              <a:latin typeface="Open Sans" charset="0"/>
            </a:endParaRPr>
          </a:p>
          <a:p>
            <a:r>
              <a:rPr lang="en-US" dirty="0" smtClean="0"/>
              <a:t>value can be 0 </a:t>
            </a:r>
            <a:r>
              <a:rPr lang="en-US" dirty="0"/>
              <a:t>to 255</a:t>
            </a:r>
            <a:endParaRPr lang="en-US" b="0" i="0" dirty="0">
              <a:solidFill>
                <a:srgbClr val="000000"/>
              </a:solidFill>
              <a:effectLst/>
              <a:latin typeface="Open Sans" charset="0"/>
            </a:endParaRPr>
          </a:p>
        </p:txBody>
      </p:sp>
      <p:sp>
        <p:nvSpPr>
          <p:cNvPr id="10" name="Rectangle 9"/>
          <p:cNvSpPr/>
          <p:nvPr/>
        </p:nvSpPr>
        <p:spPr>
          <a:xfrm>
            <a:off x="304800" y="2286587"/>
            <a:ext cx="4963209" cy="369332"/>
          </a:xfrm>
          <a:prstGeom prst="rect">
            <a:avLst/>
          </a:prstGeom>
        </p:spPr>
        <p:txBody>
          <a:bodyPr wrap="square">
            <a:spAutoFit/>
          </a:bodyPr>
          <a:lstStyle/>
          <a:p>
            <a:r>
              <a:rPr lang="en-US" b="1" dirty="0" smtClean="0"/>
              <a:t>An analog signal </a:t>
            </a:r>
            <a:r>
              <a:rPr lang="en-US" b="1" smtClean="0"/>
              <a:t>is continuous.</a:t>
            </a:r>
            <a:endParaRPr lang="en-US" b="0" i="0" dirty="0">
              <a:solidFill>
                <a:srgbClr val="000000"/>
              </a:solidFill>
              <a:effectLst/>
              <a:latin typeface="Open Sans" charset="0"/>
            </a:endParaRPr>
          </a:p>
        </p:txBody>
      </p: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3"/>
          <a:srcRect l="27466" t="2261" r="22604" b="42962"/>
          <a:stretch/>
        </p:blipFill>
        <p:spPr>
          <a:xfrm>
            <a:off x="1932326" y="4897892"/>
            <a:ext cx="1436810" cy="1515650"/>
          </a:xfrm>
          <a:prstGeom prst="rect">
            <a:avLst/>
          </a:prstGeom>
        </p:spPr>
      </p:pic>
      <p:pic>
        <p:nvPicPr>
          <p:cNvPr id="3" name="Picture 2"/>
          <p:cNvPicPr>
            <a:picLocks noChangeAspect="1"/>
          </p:cNvPicPr>
          <p:nvPr/>
        </p:nvPicPr>
        <p:blipFill rotWithShape="1">
          <a:blip r:embed="rId4"/>
          <a:srcRect l="27927" r="21093" b="42875"/>
          <a:stretch/>
        </p:blipFill>
        <p:spPr>
          <a:xfrm>
            <a:off x="549725" y="4897892"/>
            <a:ext cx="990600" cy="1538016"/>
          </a:xfrm>
          <a:prstGeom prst="rect">
            <a:avLst/>
          </a:prstGeom>
        </p:spPr>
      </p:pic>
      <p:pic>
        <p:nvPicPr>
          <p:cNvPr id="16" name="Picture 15"/>
          <p:cNvPicPr>
            <a:picLocks noChangeAspect="1"/>
          </p:cNvPicPr>
          <p:nvPr/>
        </p:nvPicPr>
        <p:blipFill>
          <a:blip r:embed="rId5"/>
          <a:stretch>
            <a:fillRect/>
          </a:stretch>
        </p:blipFill>
        <p:spPr>
          <a:xfrm>
            <a:off x="4080052" y="2655919"/>
            <a:ext cx="7762697" cy="2301586"/>
          </a:xfrm>
          <a:prstGeom prst="rect">
            <a:avLst/>
          </a:prstGeom>
        </p:spPr>
      </p:pic>
    </p:spTree>
    <p:extLst>
      <p:ext uri="{BB962C8B-B14F-4D97-AF65-F5344CB8AC3E}">
        <p14:creationId xmlns:p14="http://schemas.microsoft.com/office/powerpoint/2010/main" val="40402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Potentiometer</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316" y="988229"/>
            <a:ext cx="2274416" cy="1354282"/>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7328" r="2117"/>
          <a:stretch/>
        </p:blipFill>
        <p:spPr>
          <a:xfrm rot="5400000">
            <a:off x="1692304" y="952472"/>
            <a:ext cx="4972451" cy="6838605"/>
          </a:xfrm>
          <a:prstGeom prst="rect">
            <a:avLst/>
          </a:prstGeom>
        </p:spPr>
      </p:pic>
      <p:pic>
        <p:nvPicPr>
          <p:cNvPr id="15" name="Picture 14"/>
          <p:cNvPicPr>
            <a:picLocks noChangeAspect="1"/>
          </p:cNvPicPr>
          <p:nvPr/>
        </p:nvPicPr>
        <p:blipFill>
          <a:blip r:embed="rId5"/>
          <a:stretch>
            <a:fillRect/>
          </a:stretch>
        </p:blipFill>
        <p:spPr>
          <a:xfrm>
            <a:off x="6742362" y="4785338"/>
            <a:ext cx="2446319" cy="1855262"/>
          </a:xfrm>
          <a:prstGeom prst="rect">
            <a:avLst/>
          </a:prstGeom>
        </p:spPr>
      </p:pic>
      <p:sp>
        <p:nvSpPr>
          <p:cNvPr id="17" name="Rectangle 16"/>
          <p:cNvSpPr/>
          <p:nvPr/>
        </p:nvSpPr>
        <p:spPr>
          <a:xfrm>
            <a:off x="5995555" y="2618509"/>
            <a:ext cx="800100" cy="5403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6795655" y="1885548"/>
            <a:ext cx="902661" cy="7329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stretch>
            <a:fillRect/>
          </a:stretch>
        </p:blipFill>
        <p:spPr>
          <a:xfrm>
            <a:off x="9331014" y="4954474"/>
            <a:ext cx="2007821" cy="1686126"/>
          </a:xfrm>
          <a:prstGeom prst="rect">
            <a:avLst/>
          </a:prstGeom>
        </p:spPr>
      </p:pic>
      <p:pic>
        <p:nvPicPr>
          <p:cNvPr id="22" name="Picture 21"/>
          <p:cNvPicPr>
            <a:picLocks noChangeAspect="1"/>
          </p:cNvPicPr>
          <p:nvPr/>
        </p:nvPicPr>
        <p:blipFill>
          <a:blip r:embed="rId7"/>
          <a:stretch>
            <a:fillRect/>
          </a:stretch>
        </p:blipFill>
        <p:spPr>
          <a:xfrm>
            <a:off x="7638744" y="2814624"/>
            <a:ext cx="1558544" cy="1498600"/>
          </a:xfrm>
          <a:prstGeom prst="rect">
            <a:avLst/>
          </a:prstGeom>
        </p:spPr>
      </p:pic>
      <p:sp>
        <p:nvSpPr>
          <p:cNvPr id="24" name="Rectangle 23"/>
          <p:cNvSpPr/>
          <p:nvPr/>
        </p:nvSpPr>
        <p:spPr>
          <a:xfrm>
            <a:off x="9206382" y="2117935"/>
            <a:ext cx="3030682" cy="2585323"/>
          </a:xfrm>
          <a:prstGeom prst="rect">
            <a:avLst/>
          </a:prstGeom>
        </p:spPr>
        <p:txBody>
          <a:bodyPr wrap="square">
            <a:spAutoFit/>
          </a:bodyPr>
          <a:lstStyle/>
          <a:p>
            <a:r>
              <a:rPr lang="en-US" dirty="0"/>
              <a:t/>
            </a:r>
            <a:br>
              <a:rPr lang="en-US" dirty="0"/>
            </a:br>
            <a:r>
              <a:rPr lang="en-US" dirty="0">
                <a:solidFill>
                  <a:srgbClr val="434F54"/>
                </a:solidFill>
                <a:latin typeface="Open Sans" charset="0"/>
              </a:rPr>
              <a:t>A </a:t>
            </a:r>
            <a:r>
              <a:rPr lang="en-US" b="1" dirty="0">
                <a:solidFill>
                  <a:srgbClr val="434F54"/>
                </a:solidFill>
                <a:latin typeface="Open Sans" charset="0"/>
              </a:rPr>
              <a:t>potentiometer</a:t>
            </a:r>
            <a:r>
              <a:rPr lang="en-US" dirty="0">
                <a:solidFill>
                  <a:srgbClr val="434F54"/>
                </a:solidFill>
                <a:latin typeface="Open Sans" charset="0"/>
              </a:rPr>
              <a:t> is a type of variable resistor. In other words, it can be changed to have no resistance or to have a great deal of resistance. The potentiometers in your kit have a range of 0 to 10,000 ohms.</a:t>
            </a:r>
            <a:endParaRPr lang="en-US" dirty="0"/>
          </a:p>
        </p:txBody>
      </p:sp>
    </p:spTree>
    <p:extLst>
      <p:ext uri="{BB962C8B-B14F-4D97-AF65-F5344CB8AC3E}">
        <p14:creationId xmlns:p14="http://schemas.microsoft.com/office/powerpoint/2010/main" val="157488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Potentiometer</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7328" t="51388" r="14607"/>
          <a:stretch/>
        </p:blipFill>
        <p:spPr>
          <a:xfrm rot="5400000">
            <a:off x="278100" y="2366677"/>
            <a:ext cx="4286653" cy="3324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891" y="1914591"/>
            <a:ext cx="5500255" cy="4726246"/>
          </a:xfrm>
          <a:prstGeom prst="rect">
            <a:avLst/>
          </a:prstGeom>
        </p:spPr>
      </p:pic>
      <p:sp>
        <p:nvSpPr>
          <p:cNvPr id="8" name="TextBox 7"/>
          <p:cNvSpPr txBox="1"/>
          <p:nvPr/>
        </p:nvSpPr>
        <p:spPr>
          <a:xfrm>
            <a:off x="10370127" y="2660072"/>
            <a:ext cx="1475509" cy="369332"/>
          </a:xfrm>
          <a:prstGeom prst="rect">
            <a:avLst/>
          </a:prstGeom>
          <a:noFill/>
        </p:spPr>
        <p:txBody>
          <a:bodyPr wrap="square" rtlCol="0">
            <a:spAutoFit/>
          </a:bodyPr>
          <a:lstStyle/>
          <a:p>
            <a:r>
              <a:rPr lang="en-US" dirty="0" smtClean="0"/>
              <a:t>~  = PWM</a:t>
            </a:r>
            <a:endParaRPr lang="en-US" dirty="0"/>
          </a:p>
        </p:txBody>
      </p:sp>
    </p:spTree>
    <p:extLst>
      <p:ext uri="{BB962C8B-B14F-4D97-AF65-F5344CB8AC3E}">
        <p14:creationId xmlns:p14="http://schemas.microsoft.com/office/powerpoint/2010/main" val="166686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Breadboard</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7543519" y="2100010"/>
            <a:ext cx="3163691" cy="4540827"/>
          </a:xfrm>
          <a:prstGeom prst="rect">
            <a:avLst/>
          </a:prstGeom>
        </p:spPr>
      </p:pic>
      <p:pic>
        <p:nvPicPr>
          <p:cNvPr id="4" name="Picture 3"/>
          <p:cNvPicPr>
            <a:picLocks noChangeAspect="1"/>
          </p:cNvPicPr>
          <p:nvPr/>
        </p:nvPicPr>
        <p:blipFill>
          <a:blip r:embed="rId4"/>
          <a:stretch>
            <a:fillRect/>
          </a:stretch>
        </p:blipFill>
        <p:spPr>
          <a:xfrm rot="5400000">
            <a:off x="4464743" y="5118424"/>
            <a:ext cx="1244600" cy="1435100"/>
          </a:xfrm>
          <a:prstGeom prst="rect">
            <a:avLst/>
          </a:prstGeom>
        </p:spPr>
      </p:pic>
      <p:pic>
        <p:nvPicPr>
          <p:cNvPr id="7" name="Picture 6"/>
          <p:cNvPicPr>
            <a:picLocks noChangeAspect="1"/>
          </p:cNvPicPr>
          <p:nvPr/>
        </p:nvPicPr>
        <p:blipFill rotWithShape="1">
          <a:blip r:embed="rId5"/>
          <a:srcRect l="22519" t="12762" r="23424"/>
          <a:stretch/>
        </p:blipFill>
        <p:spPr>
          <a:xfrm>
            <a:off x="570718" y="1942718"/>
            <a:ext cx="3212833" cy="4915282"/>
          </a:xfrm>
          <a:prstGeom prst="rect">
            <a:avLst/>
          </a:prstGeom>
        </p:spPr>
      </p:pic>
      <p:pic>
        <p:nvPicPr>
          <p:cNvPr id="8" name="Picture 7"/>
          <p:cNvPicPr>
            <a:picLocks noChangeAspect="1"/>
          </p:cNvPicPr>
          <p:nvPr/>
        </p:nvPicPr>
        <p:blipFill rotWithShape="1">
          <a:blip r:embed="rId6">
            <a:extLst>
              <a:ext uri="{BEBA8EAE-BF5A-486C-A8C5-ECC9F3942E4B}">
                <a14:imgProps xmlns:a14="http://schemas.microsoft.com/office/drawing/2010/main">
                  <a14:imgLayer r:embed="rId7">
                    <a14:imgEffect>
                      <a14:backgroundRemoval t="4563" b="91635" l="24342" r="75000">
                        <a14:foregroundMark x1="62500" y1="84411" x2="62500" y2="84411"/>
                      </a14:backgroundRemoval>
                    </a14:imgEffect>
                  </a14:imgLayer>
                </a14:imgProps>
              </a:ext>
            </a:extLst>
          </a:blip>
          <a:srcRect l="26129" t="5800" r="22580" b="28004"/>
          <a:stretch/>
        </p:blipFill>
        <p:spPr>
          <a:xfrm rot="5400000">
            <a:off x="10148123" y="2994487"/>
            <a:ext cx="531156" cy="1137101"/>
          </a:xfrm>
          <a:prstGeom prst="rect">
            <a:avLst/>
          </a:prstGeom>
        </p:spPr>
      </p:pic>
      <p:cxnSp>
        <p:nvCxnSpPr>
          <p:cNvPr id="11" name="Straight Connector 10"/>
          <p:cNvCxnSpPr/>
          <p:nvPr/>
        </p:nvCxnSpPr>
        <p:spPr>
          <a:xfrm flipV="1">
            <a:off x="5557398" y="5676900"/>
            <a:ext cx="2428362" cy="381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85760" y="3594246"/>
            <a:ext cx="679269" cy="472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657844" y="5922818"/>
            <a:ext cx="2223413" cy="173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881257" y="3366355"/>
            <a:ext cx="634926" cy="272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890233" y="3647926"/>
            <a:ext cx="689363" cy="0"/>
          </a:xfrm>
          <a:prstGeom prst="line">
            <a:avLst/>
          </a:prstGeom>
          <a:ln w="57150">
            <a:solidFill>
              <a:srgbClr val="CCCCFF"/>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backgroundRemoval t="9709" b="100000" l="5505" r="94954"/>
                    </a14:imgEffect>
                  </a14:imgLayer>
                </a14:imgProps>
              </a:ext>
            </a:extLst>
          </a:blip>
          <a:stretch>
            <a:fillRect/>
          </a:stretch>
        </p:blipFill>
        <p:spPr>
          <a:xfrm>
            <a:off x="8550994" y="2939829"/>
            <a:ext cx="998267" cy="471658"/>
          </a:xfrm>
          <a:prstGeom prst="rect">
            <a:avLst/>
          </a:prstGeom>
        </p:spPr>
      </p:pic>
      <p:pic>
        <p:nvPicPr>
          <p:cNvPr id="18" name="Picture 17"/>
          <p:cNvPicPr>
            <a:picLocks noChangeAspect="1"/>
          </p:cNvPicPr>
          <p:nvPr/>
        </p:nvPicPr>
        <p:blipFill rotWithShape="1">
          <a:blip r:embed="rId5"/>
          <a:srcRect l="22519" t="12762" r="23424"/>
          <a:stretch/>
        </p:blipFill>
        <p:spPr>
          <a:xfrm>
            <a:off x="514590" y="1942718"/>
            <a:ext cx="3212833" cy="4915282"/>
          </a:xfrm>
          <a:prstGeom prst="rect">
            <a:avLst/>
          </a:prstGeom>
        </p:spPr>
      </p:pic>
    </p:spTree>
    <p:extLst>
      <p:ext uri="{BB962C8B-B14F-4D97-AF65-F5344CB8AC3E}">
        <p14:creationId xmlns:p14="http://schemas.microsoft.com/office/powerpoint/2010/main" val="385974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637B5F9-F7CE-4ABA-91D3-4849D81931FE}" vid="{23ADF963-851A-4E31-84B6-C4A20BAEB8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25140</TotalTime>
  <Words>1301</Words>
  <Application>Microsoft Macintosh PowerPoint</Application>
  <PresentationFormat>Widescreen</PresentationFormat>
  <Paragraphs>161</Paragraphs>
  <Slides>27</Slides>
  <Notes>21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Calibri Light</vt:lpstr>
      <vt:lpstr>Cambria Math</vt:lpstr>
      <vt:lpstr>Gabriola</vt:lpstr>
      <vt:lpstr>Open Sans</vt:lpstr>
      <vt:lpstr>Arial</vt:lpstr>
      <vt:lpstr>Office Theme</vt:lpstr>
      <vt:lpstr>Session 7!!!</vt:lpstr>
      <vt:lpstr>Today’s Agenda</vt:lpstr>
      <vt:lpstr>Women in Tech Spotlight Placeholder</vt:lpstr>
      <vt:lpstr>Review</vt:lpstr>
      <vt:lpstr>Review: Analog vs Digital</vt:lpstr>
      <vt:lpstr>Review: Analog vs Digital</vt:lpstr>
      <vt:lpstr>Review: Potentiometer</vt:lpstr>
      <vt:lpstr>Review: Potentiometer</vt:lpstr>
      <vt:lpstr>Review: Breadboard</vt:lpstr>
      <vt:lpstr>Kahoot!</vt:lpstr>
      <vt:lpstr>PowerPoint Presentation</vt:lpstr>
      <vt:lpstr>This Week’s Activity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 Ups</vt:lpstr>
      <vt:lpstr>Resources</vt:lpstr>
      <vt:lpstr>Backup Material</vt:lpstr>
      <vt:lpstr>Women in Tech Spotlight: Tan Le</vt:lpstr>
      <vt:lpstr>Women in Tech Spotlight: Fei Fei Li</vt:lpstr>
      <vt:lpstr>Women in Tech Spotlight: Kate Rubins</vt:lpstr>
    </vt:vector>
  </TitlesOfParts>
  <Company>U.S. Department of Defense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Session 0!!!!</dc:title>
  <dc:creator>Holm, Raven LT</dc:creator>
  <cp:lastModifiedBy>Microsoft Office User</cp:lastModifiedBy>
  <cp:revision>151</cp:revision>
  <dcterms:created xsi:type="dcterms:W3CDTF">2018-02-15T15:12:21Z</dcterms:created>
  <dcterms:modified xsi:type="dcterms:W3CDTF">2020-11-11T20:36:34Z</dcterms:modified>
</cp:coreProperties>
</file>