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7" r:id="rId2"/>
    <p:sldId id="274" r:id="rId3"/>
    <p:sldId id="290" r:id="rId4"/>
    <p:sldId id="396" r:id="rId5"/>
    <p:sldId id="404" r:id="rId6"/>
    <p:sldId id="393" r:id="rId7"/>
    <p:sldId id="407" r:id="rId8"/>
    <p:sldId id="402" r:id="rId9"/>
    <p:sldId id="412" r:id="rId10"/>
    <p:sldId id="405" r:id="rId11"/>
    <p:sldId id="408" r:id="rId12"/>
    <p:sldId id="409" r:id="rId13"/>
    <p:sldId id="410" r:id="rId14"/>
    <p:sldId id="411" r:id="rId15"/>
    <p:sldId id="406" r:id="rId16"/>
    <p:sldId id="372" r:id="rId17"/>
    <p:sldId id="390" r:id="rId18"/>
    <p:sldId id="394" r:id="rId19"/>
    <p:sldId id="370" r:id="rId20"/>
    <p:sldId id="300" r:id="rId21"/>
    <p:sldId id="386" r:id="rId22"/>
    <p:sldId id="369" r:id="rId23"/>
    <p:sldId id="36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51" autoAdjust="0"/>
    <p:restoredTop sz="97259" autoAdjust="0"/>
  </p:normalViewPr>
  <p:slideViewPr>
    <p:cSldViewPr snapToGrid="0">
      <p:cViewPr>
        <p:scale>
          <a:sx n="107" d="100"/>
          <a:sy n="107" d="100"/>
        </p:scale>
        <p:origin x="184"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DA9F1-5B3C-43E8-A93D-B19F606CD99D}" type="datetimeFigureOut">
              <a:rPr lang="en-US" smtClean="0"/>
              <a:t>3/8/21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D60FC-C268-4CD5-BFA8-943CBA60116B}" type="slidenum">
              <a:rPr lang="en-US" smtClean="0"/>
              <a:t>‹#›</a:t>
            </a:fld>
            <a:endParaRPr lang="en-US"/>
          </a:p>
        </p:txBody>
      </p:sp>
    </p:spTree>
    <p:extLst>
      <p:ext uri="{BB962C8B-B14F-4D97-AF65-F5344CB8AC3E}">
        <p14:creationId xmlns:p14="http://schemas.microsoft.com/office/powerpoint/2010/main" val="7158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Names: Hannah, Megan, </a:t>
            </a:r>
            <a:r>
              <a:rPr lang="en-US" dirty="0" err="1"/>
              <a:t>Zuha</a:t>
            </a:r>
            <a:r>
              <a:rPr lang="en-US" dirty="0"/>
              <a:t>, Ana + Paula, Angel, Sasha, Nina</a:t>
            </a:r>
          </a:p>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1</a:t>
            </a:fld>
            <a:endParaRPr lang="en-US"/>
          </a:p>
        </p:txBody>
      </p:sp>
    </p:spTree>
    <p:extLst>
      <p:ext uri="{BB962C8B-B14F-4D97-AF65-F5344CB8AC3E}">
        <p14:creationId xmlns:p14="http://schemas.microsoft.com/office/powerpoint/2010/main" val="1472752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2</a:t>
            </a:fld>
            <a:endParaRPr lang="en-US"/>
          </a:p>
        </p:txBody>
      </p:sp>
    </p:spTree>
    <p:extLst>
      <p:ext uri="{BB962C8B-B14F-4D97-AF65-F5344CB8AC3E}">
        <p14:creationId xmlns:p14="http://schemas.microsoft.com/office/powerpoint/2010/main" val="891111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16</a:t>
            </a:fld>
            <a:endParaRPr lang="en-US"/>
          </a:p>
        </p:txBody>
      </p:sp>
    </p:spTree>
    <p:extLst>
      <p:ext uri="{BB962C8B-B14F-4D97-AF65-F5344CB8AC3E}">
        <p14:creationId xmlns:p14="http://schemas.microsoft.com/office/powerpoint/2010/main" val="880373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19</a:t>
            </a:fld>
            <a:endParaRPr lang="en-US"/>
          </a:p>
        </p:txBody>
      </p:sp>
    </p:spTree>
    <p:extLst>
      <p:ext uri="{BB962C8B-B14F-4D97-AF65-F5344CB8AC3E}">
        <p14:creationId xmlns:p14="http://schemas.microsoft.com/office/powerpoint/2010/main" val="723746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20</a:t>
            </a:fld>
            <a:endParaRPr lang="en-US"/>
          </a:p>
        </p:txBody>
      </p:sp>
    </p:spTree>
    <p:extLst>
      <p:ext uri="{BB962C8B-B14F-4D97-AF65-F5344CB8AC3E}">
        <p14:creationId xmlns:p14="http://schemas.microsoft.com/office/powerpoint/2010/main" val="877275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21</a:t>
            </a:fld>
            <a:endParaRPr lang="en-US"/>
          </a:p>
        </p:txBody>
      </p:sp>
    </p:spTree>
    <p:extLst>
      <p:ext uri="{BB962C8B-B14F-4D97-AF65-F5344CB8AC3E}">
        <p14:creationId xmlns:p14="http://schemas.microsoft.com/office/powerpoint/2010/main" val="425929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22</a:t>
            </a:fld>
            <a:endParaRPr lang="en-US"/>
          </a:p>
        </p:txBody>
      </p:sp>
    </p:spTree>
    <p:extLst>
      <p:ext uri="{BB962C8B-B14F-4D97-AF65-F5344CB8AC3E}">
        <p14:creationId xmlns:p14="http://schemas.microsoft.com/office/powerpoint/2010/main" val="202405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327301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531D8D0-6208-4DA4-8B85-EF9FA7F000ED}"/>
              </a:ext>
            </a:extLst>
          </p:cNvPr>
          <p:cNvSpPr>
            <a:spLocks noGrp="1"/>
          </p:cNvSpPr>
          <p:nvPr>
            <p:ph type="dt" sz="half" idx="10"/>
          </p:nvPr>
        </p:nvSpPr>
        <p:spPr/>
        <p:txBody>
          <a:bodyPr/>
          <a:lstStyle/>
          <a:p>
            <a:fld id="{A5ECA3A6-93F4-4EAA-B10C-B30D4E3E78AB}" type="datetimeFigureOut">
              <a:rPr lang="en-US" smtClean="0"/>
              <a:t>3/8/21</a:t>
            </a:fld>
            <a:endParaRPr lang="en-US"/>
          </a:p>
        </p:txBody>
      </p:sp>
      <p:sp>
        <p:nvSpPr>
          <p:cNvPr id="3" name="Footer Placeholder 2">
            <a:extLst>
              <a:ext uri="{FF2B5EF4-FFF2-40B4-BE49-F238E27FC236}">
                <a16:creationId xmlns:a16="http://schemas.microsoft.com/office/drawing/2014/main" xmlns="" id="{4B0292C6-34AD-419F-BF2C-806004501AC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xmlns="" id="{6A06BF68-94A0-452E-9811-36B22CB1A609}"/>
              </a:ext>
            </a:extLst>
          </p:cNvPr>
          <p:cNvSpPr>
            <a:spLocks noGrp="1"/>
          </p:cNvSpPr>
          <p:nvPr>
            <p:ph type="sldNum" sz="quarter" idx="12"/>
          </p:nvPr>
        </p:nvSpPr>
        <p:spPr>
          <a:xfrm>
            <a:off x="8610600" y="6356350"/>
            <a:ext cx="2743200" cy="365125"/>
          </a:xfrm>
          <a:prstGeom prst="rect">
            <a:avLst/>
          </a:prstGeom>
        </p:spPr>
        <p:txBody>
          <a:bodyPr/>
          <a:lstStyle/>
          <a:p>
            <a:fld id="{6C512E32-80BB-42D0-89B6-A5B616C5529E}" type="slidenum">
              <a:rPr lang="en-US" smtClean="0"/>
              <a:t>‹#›</a:t>
            </a:fld>
            <a:endParaRPr lang="en-US"/>
          </a:p>
        </p:txBody>
      </p:sp>
    </p:spTree>
    <p:extLst>
      <p:ext uri="{BB962C8B-B14F-4D97-AF65-F5344CB8AC3E}">
        <p14:creationId xmlns:p14="http://schemas.microsoft.com/office/powerpoint/2010/main" val="92150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1135001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76300" y="2668588"/>
            <a:ext cx="10515600" cy="1325563"/>
          </a:xfrm>
        </p:spPr>
        <p:txBody>
          <a:bodyPr/>
          <a:lstStyle>
            <a:lvl1pPr algn="ctr">
              <a:defRPr/>
            </a:lvl1pPr>
          </a:lstStyle>
          <a:p>
            <a:r>
              <a:rPr lang="en-US"/>
              <a:t>Click to edit Master title style</a:t>
            </a:r>
          </a:p>
        </p:txBody>
      </p:sp>
      <p:sp>
        <p:nvSpPr>
          <p:cNvPr id="3" name="Date Placeholder 2"/>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27804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22292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rot="16200000">
            <a:off x="4010026" y="-1031875"/>
            <a:ext cx="4171950" cy="10515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184797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4116572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299381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653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1960562"/>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329504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81087"/>
            <a:ext cx="10515600" cy="6746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23093515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eg"/><Relationship Id="rId13"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814388"/>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286000"/>
            <a:ext cx="10515600" cy="3890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334500" y="631190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smtClean="0"/>
              <a:t>Spring 2021</a:t>
            </a:r>
            <a:endParaRPr lang="en-US" dirty="0"/>
          </a:p>
        </p:txBody>
      </p:sp>
      <p:pic>
        <p:nvPicPr>
          <p:cNvPr id="8" name="Picture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 y="-1"/>
            <a:ext cx="12192000" cy="725709"/>
          </a:xfrm>
          <a:prstGeom prst="rect">
            <a:avLst/>
          </a:prstGeom>
        </p:spPr>
      </p:pic>
      <p:pic>
        <p:nvPicPr>
          <p:cNvPr id="9" name="Picture 8"/>
          <p:cNvPicPr>
            <a:picLocks noChangeAspect="1"/>
          </p:cNvPicPr>
          <p:nvPr userDrawn="1"/>
        </p:nvPicPr>
        <p:blipFill rotWithShape="1">
          <a:blip r:embed="rId13" cstate="print">
            <a:extLst>
              <a:ext uri="{28A0092B-C50C-407E-A947-70E740481C1C}">
                <a14:useLocalDpi xmlns:a14="http://schemas.microsoft.com/office/drawing/2010/main" val="0"/>
              </a:ext>
            </a:extLst>
          </a:blip>
          <a:srcRect l="9835" t="18153" r="9084" b="14172"/>
          <a:stretch/>
        </p:blipFill>
        <p:spPr>
          <a:xfrm>
            <a:off x="165100" y="0"/>
            <a:ext cx="1536793" cy="725708"/>
          </a:xfrm>
          <a:prstGeom prst="rect">
            <a:avLst/>
          </a:prstGeom>
        </p:spPr>
      </p:pic>
      <p:sp>
        <p:nvSpPr>
          <p:cNvPr id="10" name="TextBox 9"/>
          <p:cNvSpPr txBox="1"/>
          <p:nvPr userDrawn="1"/>
        </p:nvSpPr>
        <p:spPr>
          <a:xfrm>
            <a:off x="9127067" y="95032"/>
            <a:ext cx="3064933" cy="646331"/>
          </a:xfrm>
          <a:prstGeom prst="rect">
            <a:avLst/>
          </a:prstGeom>
          <a:noFill/>
        </p:spPr>
        <p:txBody>
          <a:bodyPr wrap="square" rtlCol="0">
            <a:spAutoFit/>
          </a:bodyPr>
          <a:lstStyle/>
          <a:p>
            <a:pPr algn="r"/>
            <a:r>
              <a:rPr lang="en-US" dirty="0">
                <a:solidFill>
                  <a:schemeClr val="bg1"/>
                </a:solidFill>
                <a:latin typeface="Gabriola" charset="0"/>
                <a:ea typeface="Gabriola" charset="0"/>
                <a:cs typeface="Gabriola" charset="0"/>
              </a:rPr>
              <a:t>Alexandria Library</a:t>
            </a:r>
          </a:p>
          <a:p>
            <a:pPr algn="r"/>
            <a:r>
              <a:rPr lang="en-US" dirty="0">
                <a:solidFill>
                  <a:schemeClr val="bg1"/>
                </a:solidFill>
                <a:latin typeface="Gabriola" charset="0"/>
                <a:ea typeface="Gabriola" charset="0"/>
                <a:cs typeface="Gabriola" charset="0"/>
              </a:rPr>
              <a:t>Kate-Waller Barrett Branch</a:t>
            </a:r>
          </a:p>
        </p:txBody>
      </p:sp>
    </p:spTree>
    <p:extLst>
      <p:ext uri="{BB962C8B-B14F-4D97-AF65-F5344CB8AC3E}">
        <p14:creationId xmlns:p14="http://schemas.microsoft.com/office/powerpoint/2010/main" val="107995741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4" r:id="rId3"/>
    <p:sldLayoutId id="2147483650" r:id="rId4"/>
    <p:sldLayoutId id="2147483658" r:id="rId5"/>
    <p:sldLayoutId id="2147483657" r:id="rId6"/>
    <p:sldLayoutId id="2147483656" r:id="rId7"/>
    <p:sldLayoutId id="2147483652" r:id="rId8"/>
    <p:sldLayoutId id="2147483653" r:id="rId9"/>
    <p:sldLayoutId id="2147483659" r:id="rId10"/>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2.png"/><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studentkit.arduino.cc/" TargetMode="External"/><Relationship Id="rId4" Type="http://schemas.openxmlformats.org/officeDocument/2006/relationships/hyperlink" Target="https://www.arduino.cc/en/Tutorial/HomePage?from=Main.Tutorials" TargetMode="External"/><Relationship Id="rId5" Type="http://schemas.openxmlformats.org/officeDocument/2006/relationships/hyperlink" Target="https://scratch.mit.edu/" TargetMode="External"/><Relationship Id="rId6" Type="http://schemas.openxmlformats.org/officeDocument/2006/relationships/hyperlink" Target="https://code.org/" TargetMode="External"/><Relationship Id="rId7" Type="http://schemas.openxmlformats.org/officeDocument/2006/relationships/hyperlink" Target="https://www.codecademy.com/" TargetMode="External"/><Relationship Id="rId8" Type="http://schemas.openxmlformats.org/officeDocument/2006/relationships/hyperlink" Target="https://www.khanacademy.org/computing" TargetMode="External"/><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1" Type="http://schemas.openxmlformats.org/officeDocument/2006/relationships/slideLayout" Target="../slideLayouts/slideLayout4.xml"/><Relationship Id="rId2"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t>GWC Spring Session 3!</a:t>
            </a:r>
            <a:endParaRPr lang="en-US" sz="8000" dirty="0"/>
          </a:p>
        </p:txBody>
      </p:sp>
      <p:sp>
        <p:nvSpPr>
          <p:cNvPr id="3" name="Text Placeholder 2"/>
          <p:cNvSpPr>
            <a:spLocks noGrp="1"/>
          </p:cNvSpPr>
          <p:nvPr>
            <p:ph type="body" idx="1"/>
          </p:nvPr>
        </p:nvSpPr>
        <p:spPr/>
        <p:txBody>
          <a:bodyPr/>
          <a:lstStyle/>
          <a:p>
            <a:r>
              <a:rPr lang="en-US" dirty="0" smtClean="0">
                <a:latin typeface="+mj-lt"/>
              </a:rPr>
              <a:t>March 8</a:t>
            </a:r>
            <a:r>
              <a:rPr lang="en-US" baseline="30000" dirty="0" smtClean="0">
                <a:latin typeface="+mj-lt"/>
              </a:rPr>
              <a:t>th</a:t>
            </a:r>
            <a:r>
              <a:rPr lang="en-US" dirty="0" smtClean="0">
                <a:latin typeface="+mj-lt"/>
              </a:rPr>
              <a:t>, 2021 </a:t>
            </a:r>
            <a:endParaRPr lang="en-US" dirty="0">
              <a:latin typeface="+mj-lt"/>
            </a:endParaRPr>
          </a:p>
        </p:txBody>
      </p:sp>
    </p:spTree>
    <p:extLst>
      <p:ext uri="{BB962C8B-B14F-4D97-AF65-F5344CB8AC3E}">
        <p14:creationId xmlns:p14="http://schemas.microsoft.com/office/powerpoint/2010/main" val="4108572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Servo Motor Review and Lesson</a:t>
            </a:r>
            <a:endParaRPr lang="en-US" dirty="0"/>
          </a:p>
        </p:txBody>
      </p:sp>
      <p:sp>
        <p:nvSpPr>
          <p:cNvPr id="3" name="Date Placeholder 2"/>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780761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C8F7C9D-801A-4349-819E-0DB2D7E384E8}"/>
              </a:ext>
            </a:extLst>
          </p:cNvPr>
          <p:cNvPicPr>
            <a:picLocks noChangeAspect="1"/>
          </p:cNvPicPr>
          <p:nvPr/>
        </p:nvPicPr>
        <p:blipFill>
          <a:blip r:embed="rId2"/>
          <a:stretch>
            <a:fillRect/>
          </a:stretch>
        </p:blipFill>
        <p:spPr>
          <a:xfrm>
            <a:off x="385479" y="1407907"/>
            <a:ext cx="5425910" cy="3298222"/>
          </a:xfrm>
          <a:prstGeom prst="rect">
            <a:avLst/>
          </a:prstGeom>
        </p:spPr>
      </p:pic>
      <p:pic>
        <p:nvPicPr>
          <p:cNvPr id="5" name="Picture 4">
            <a:extLst>
              <a:ext uri="{FF2B5EF4-FFF2-40B4-BE49-F238E27FC236}">
                <a16:creationId xmlns:a16="http://schemas.microsoft.com/office/drawing/2014/main" xmlns="" id="{64346E3B-6EA1-43FC-84AD-6531AC33C626}"/>
              </a:ext>
            </a:extLst>
          </p:cNvPr>
          <p:cNvPicPr>
            <a:picLocks noChangeAspect="1"/>
          </p:cNvPicPr>
          <p:nvPr/>
        </p:nvPicPr>
        <p:blipFill rotWithShape="1">
          <a:blip r:embed="rId3">
            <a:extLst>
              <a:ext uri="{28A0092B-C50C-407E-A947-70E740481C1C}">
                <a14:useLocalDpi xmlns:a14="http://schemas.microsoft.com/office/drawing/2010/main" val="0"/>
              </a:ext>
            </a:extLst>
          </a:blip>
          <a:srcRect b="21968"/>
          <a:stretch/>
        </p:blipFill>
        <p:spPr>
          <a:xfrm>
            <a:off x="6030971" y="1199148"/>
            <a:ext cx="6092535" cy="4754126"/>
          </a:xfrm>
          <a:prstGeom prst="rect">
            <a:avLst/>
          </a:prstGeom>
        </p:spPr>
      </p:pic>
    </p:spTree>
    <p:extLst>
      <p:ext uri="{BB962C8B-B14F-4D97-AF65-F5344CB8AC3E}">
        <p14:creationId xmlns:p14="http://schemas.microsoft.com/office/powerpoint/2010/main" val="121851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25D405B-EACE-4B86-A2B2-CFAC8FA2F2A6}"/>
              </a:ext>
            </a:extLst>
          </p:cNvPr>
          <p:cNvPicPr>
            <a:picLocks noChangeAspect="1"/>
          </p:cNvPicPr>
          <p:nvPr/>
        </p:nvPicPr>
        <p:blipFill rotWithShape="1">
          <a:blip r:embed="rId2"/>
          <a:srcRect l="6625" t="2638" r="20499" b="1777"/>
          <a:stretch/>
        </p:blipFill>
        <p:spPr>
          <a:xfrm>
            <a:off x="2363415" y="701841"/>
            <a:ext cx="7946701" cy="5862908"/>
          </a:xfrm>
          <a:prstGeom prst="rect">
            <a:avLst/>
          </a:prstGeom>
        </p:spPr>
      </p:pic>
    </p:spTree>
    <p:extLst>
      <p:ext uri="{BB962C8B-B14F-4D97-AF65-F5344CB8AC3E}">
        <p14:creationId xmlns:p14="http://schemas.microsoft.com/office/powerpoint/2010/main" val="1408547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05D5896-3F4B-4076-9C2C-2DE9EBAA4A72}"/>
              </a:ext>
            </a:extLst>
          </p:cNvPr>
          <p:cNvPicPr>
            <a:picLocks noChangeAspect="1"/>
          </p:cNvPicPr>
          <p:nvPr/>
        </p:nvPicPr>
        <p:blipFill rotWithShape="1">
          <a:blip r:embed="rId2">
            <a:extLst>
              <a:ext uri="{28A0092B-C50C-407E-A947-70E740481C1C}">
                <a14:useLocalDpi xmlns:a14="http://schemas.microsoft.com/office/drawing/2010/main" val="0"/>
              </a:ext>
            </a:extLst>
          </a:blip>
          <a:srcRect b="27924"/>
          <a:stretch/>
        </p:blipFill>
        <p:spPr>
          <a:xfrm>
            <a:off x="1390430" y="1222216"/>
            <a:ext cx="8422927" cy="4901182"/>
          </a:xfrm>
          <a:prstGeom prst="rect">
            <a:avLst/>
          </a:prstGeom>
        </p:spPr>
      </p:pic>
    </p:spTree>
    <p:extLst>
      <p:ext uri="{BB962C8B-B14F-4D97-AF65-F5344CB8AC3E}">
        <p14:creationId xmlns:p14="http://schemas.microsoft.com/office/powerpoint/2010/main" val="1745053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185F9B-3904-48E5-AFF7-9975C1B5A46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xmlns="" id="{9CEC2D7F-6384-4351-A225-226453375B9D}"/>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xmlns="" id="{7B7DFED4-DF19-4268-9689-28517F6D2C3F}"/>
              </a:ext>
            </a:extLst>
          </p:cNvPr>
          <p:cNvPicPr>
            <a:picLocks noChangeAspect="1"/>
          </p:cNvPicPr>
          <p:nvPr/>
        </p:nvPicPr>
        <p:blipFill rotWithShape="1">
          <a:blip r:embed="rId2"/>
          <a:srcRect l="8399" t="9493" r="8045" b="3043"/>
          <a:stretch/>
        </p:blipFill>
        <p:spPr>
          <a:xfrm>
            <a:off x="1515485" y="973923"/>
            <a:ext cx="8850797" cy="5216266"/>
          </a:xfrm>
          <a:prstGeom prst="rect">
            <a:avLst/>
          </a:prstGeom>
        </p:spPr>
      </p:pic>
    </p:spTree>
    <p:extLst>
      <p:ext uri="{BB962C8B-B14F-4D97-AF65-F5344CB8AC3E}">
        <p14:creationId xmlns:p14="http://schemas.microsoft.com/office/powerpoint/2010/main" val="934965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0FF2B4-AAFB-4C49-925A-3D8C761B4B59}"/>
              </a:ext>
            </a:extLst>
          </p:cNvPr>
          <p:cNvSpPr>
            <a:spLocks noGrp="1"/>
          </p:cNvSpPr>
          <p:nvPr>
            <p:ph type="title"/>
          </p:nvPr>
        </p:nvSpPr>
        <p:spPr/>
        <p:txBody>
          <a:bodyPr/>
          <a:lstStyle/>
          <a:p>
            <a:r>
              <a:rPr lang="en-US" dirty="0" smtClean="0"/>
              <a:t>Stand Ups!</a:t>
            </a:r>
            <a:endParaRPr lang="en-US" dirty="0"/>
          </a:p>
        </p:txBody>
      </p:sp>
      <p:sp>
        <p:nvSpPr>
          <p:cNvPr id="3" name="Date Placeholder 2">
            <a:extLst>
              <a:ext uri="{FF2B5EF4-FFF2-40B4-BE49-F238E27FC236}">
                <a16:creationId xmlns="" xmlns:a16="http://schemas.microsoft.com/office/drawing/2014/main" id="{D27D0CE1-E600-40F6-94C7-9BB96F5BE311}"/>
              </a:ext>
            </a:extLst>
          </p:cNvPr>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623629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smtClean="0">
                <a:solidFill>
                  <a:schemeClr val="tx1">
                    <a:lumMod val="75000"/>
                    <a:lumOff val="25000"/>
                  </a:schemeClr>
                </a:solidFill>
              </a:rPr>
              <a:t>Resources Review:</a:t>
            </a:r>
            <a:endParaRPr lang="en-US" sz="4800" dirty="0">
              <a:solidFill>
                <a:schemeClr val="tx1">
                  <a:lumMod val="75000"/>
                  <a:lumOff val="25000"/>
                </a:schemeClr>
              </a:solidFill>
            </a:endParaRPr>
          </a:p>
        </p:txBody>
      </p:sp>
      <p:sp>
        <p:nvSpPr>
          <p:cNvPr id="9" name="Date Placeholder 8"/>
          <p:cNvSpPr>
            <a:spLocks noGrp="1"/>
          </p:cNvSpPr>
          <p:nvPr>
            <p:ph type="dt" sz="half" idx="10"/>
          </p:nvPr>
        </p:nvSpPr>
        <p:spPr>
          <a:xfrm>
            <a:off x="9317567" y="6323010"/>
            <a:ext cx="2743200" cy="365125"/>
          </a:xfrm>
        </p:spPr>
        <p:txBody>
          <a:bodyPr/>
          <a:lstStyle/>
          <a:p>
            <a:r>
              <a:rPr lang="en-US" smtClean="0"/>
              <a:t>Spring 2021</a:t>
            </a:r>
            <a:endParaRPr lang="en-US" dirty="0"/>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2"/>
          <p:cNvSpPr>
            <a:spLocks noGrp="1"/>
          </p:cNvSpPr>
          <p:nvPr>
            <p:ph idx="1"/>
          </p:nvPr>
        </p:nvSpPr>
        <p:spPr>
          <a:xfrm>
            <a:off x="838200" y="1907458"/>
            <a:ext cx="10744200" cy="4269505"/>
          </a:xfrm>
        </p:spPr>
        <p:txBody>
          <a:bodyPr>
            <a:normAutofit fontScale="62500" lnSpcReduction="20000"/>
          </a:bodyPr>
          <a:lstStyle/>
          <a:p>
            <a:r>
              <a:rPr lang="en-US" dirty="0" smtClean="0"/>
              <a:t>Student kit (all the circuit diagrams and code we used in the club</a:t>
            </a:r>
            <a:r>
              <a:rPr lang="en-US" dirty="0"/>
              <a:t>): </a:t>
            </a:r>
            <a:r>
              <a:rPr lang="en-US" dirty="0">
                <a:hlinkClick r:id="rId3"/>
              </a:rPr>
              <a:t>https://studentkit.arduino.cc</a:t>
            </a:r>
            <a:r>
              <a:rPr lang="en-US" dirty="0" smtClean="0">
                <a:hlinkClick r:id="rId3"/>
              </a:rPr>
              <a:t>/</a:t>
            </a:r>
            <a:r>
              <a:rPr lang="en-US" dirty="0" smtClean="0"/>
              <a:t>  </a:t>
            </a:r>
          </a:p>
          <a:p>
            <a:r>
              <a:rPr lang="en-US" dirty="0" smtClean="0"/>
              <a:t>Arduino </a:t>
            </a:r>
            <a:r>
              <a:rPr lang="en-US" dirty="0"/>
              <a:t>tutorials: </a:t>
            </a:r>
            <a:r>
              <a:rPr lang="en-US" dirty="0">
                <a:hlinkClick r:id="rId4"/>
              </a:rPr>
              <a:t>https://www.arduino.cc/en/Tutorial/HomePage?from=Main.Tutorials</a:t>
            </a:r>
            <a:r>
              <a:rPr lang="en-US" dirty="0"/>
              <a:t> </a:t>
            </a:r>
          </a:p>
          <a:p>
            <a:r>
              <a:rPr lang="en-US" dirty="0"/>
              <a:t>MIT’s </a:t>
            </a:r>
            <a:r>
              <a:rPr lang="en-US" dirty="0">
                <a:hlinkClick r:id="rId5"/>
              </a:rPr>
              <a:t>Scratch</a:t>
            </a:r>
            <a:r>
              <a:rPr lang="en-US" dirty="0"/>
              <a:t> program is a great stepping stone that uses block coding, allowing you to learn the structure of programming before learning the actual languages themselves. </a:t>
            </a:r>
          </a:p>
          <a:p>
            <a:r>
              <a:rPr lang="en-US" dirty="0">
                <a:hlinkClick r:id="rId6"/>
              </a:rPr>
              <a:t>Code.org</a:t>
            </a:r>
            <a:r>
              <a:rPr lang="en-US" dirty="0"/>
              <a:t> provides numerous resources connected to coding for those interested in learning the basics. </a:t>
            </a:r>
          </a:p>
          <a:p>
            <a:r>
              <a:rPr lang="en-US" dirty="0">
                <a:hlinkClick r:id="rId7"/>
              </a:rPr>
              <a:t>Code Academy</a:t>
            </a:r>
            <a:r>
              <a:rPr lang="en-US" dirty="0"/>
              <a:t> is an interactive guide to learning multiple languages like JavaScript, HTML/CSS, and more. </a:t>
            </a:r>
          </a:p>
          <a:p>
            <a:r>
              <a:rPr lang="en-US" dirty="0">
                <a:hlinkClick r:id="rId8"/>
              </a:rPr>
              <a:t>Khan Academy</a:t>
            </a:r>
            <a:r>
              <a:rPr lang="en-US" dirty="0"/>
              <a:t> has instructional courses on computer programming and computer science, it is an especially good resource for learning how to animate with code. </a:t>
            </a:r>
          </a:p>
          <a:p>
            <a:r>
              <a:rPr lang="en-US" dirty="0"/>
              <a:t>Also if you have any computer science classes offered at your school, I highly recommend taking them. </a:t>
            </a:r>
          </a:p>
          <a:p>
            <a:r>
              <a:rPr lang="en-US" dirty="0" err="1"/>
              <a:t>Typershark</a:t>
            </a:r>
            <a:r>
              <a:rPr lang="en-US" dirty="0"/>
              <a:t> or any basic typing tutorial/software/class. Might seem boring, but proper typing skills will pay off in the future a thousand times over – you don’t want something so simple holding you back!</a:t>
            </a:r>
          </a:p>
          <a:p>
            <a:r>
              <a:rPr lang="en-US" dirty="0"/>
              <a:t>Maybe robotics and programming isn’t as interesting as you thought it would be, or maybe it’s just not enough! Explore these adjacent fields: Data Science, Robotics, Graphic Design, Engineering, Cybersecurity, Hacking, Machine Learning, Natural Language Processing, Network Design, Website creation.</a:t>
            </a:r>
          </a:p>
        </p:txBody>
      </p:sp>
    </p:spTree>
    <p:extLst>
      <p:ext uri="{BB962C8B-B14F-4D97-AF65-F5344CB8AC3E}">
        <p14:creationId xmlns:p14="http://schemas.microsoft.com/office/powerpoint/2010/main" val="1777760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98AAB-2970-4241-B164-45AFFB260F7C}"/>
              </a:ext>
            </a:extLst>
          </p:cNvPr>
          <p:cNvSpPr>
            <a:spLocks noGrp="1"/>
          </p:cNvSpPr>
          <p:nvPr>
            <p:ph type="title"/>
          </p:nvPr>
        </p:nvSpPr>
        <p:spPr/>
        <p:txBody>
          <a:bodyPr/>
          <a:lstStyle/>
          <a:p>
            <a:r>
              <a:rPr lang="en-US" dirty="0"/>
              <a:t>Potentiometer</a:t>
            </a:r>
          </a:p>
        </p:txBody>
      </p:sp>
      <p:pic>
        <p:nvPicPr>
          <p:cNvPr id="5" name="Content Placeholder 4">
            <a:extLst>
              <a:ext uri="{FF2B5EF4-FFF2-40B4-BE49-F238E27FC236}">
                <a16:creationId xmlns:a16="http://schemas.microsoft.com/office/drawing/2014/main" xmlns="" id="{DDBCA3DE-98C0-4739-90A0-4A567EF0296B}"/>
              </a:ext>
            </a:extLst>
          </p:cNvPr>
          <p:cNvPicPr>
            <a:picLocks noGrp="1" noChangeAspect="1"/>
          </p:cNvPicPr>
          <p:nvPr>
            <p:ph idx="1"/>
          </p:nvPr>
        </p:nvPicPr>
        <p:blipFill rotWithShape="1">
          <a:blip r:embed="rId2"/>
          <a:srcRect l="41271" t="16842" r="40754" b="17487"/>
          <a:stretch/>
        </p:blipFill>
        <p:spPr>
          <a:xfrm>
            <a:off x="1767840" y="2042159"/>
            <a:ext cx="1234440" cy="2555241"/>
          </a:xfrm>
          <a:prstGeom prst="rect">
            <a:avLst/>
          </a:prstGeom>
        </p:spPr>
      </p:pic>
      <p:sp>
        <p:nvSpPr>
          <p:cNvPr id="4" name="Date Placeholder 3">
            <a:extLst>
              <a:ext uri="{FF2B5EF4-FFF2-40B4-BE49-F238E27FC236}">
                <a16:creationId xmlns:a16="http://schemas.microsoft.com/office/drawing/2014/main" xmlns="" id="{BFE07E55-BD0D-45B3-AB25-6065FD73D199}"/>
              </a:ext>
            </a:extLst>
          </p:cNvPr>
          <p:cNvSpPr>
            <a:spLocks noGrp="1"/>
          </p:cNvSpPr>
          <p:nvPr>
            <p:ph type="dt" sz="half" idx="10"/>
          </p:nvPr>
        </p:nvSpPr>
        <p:spPr/>
        <p:txBody>
          <a:bodyPr/>
          <a:lstStyle/>
          <a:p>
            <a:r>
              <a:rPr lang="en-US"/>
              <a:t>Fall 2020</a:t>
            </a:r>
          </a:p>
        </p:txBody>
      </p:sp>
      <p:pic>
        <p:nvPicPr>
          <p:cNvPr id="6" name="Picture 5">
            <a:extLst>
              <a:ext uri="{FF2B5EF4-FFF2-40B4-BE49-F238E27FC236}">
                <a16:creationId xmlns:a16="http://schemas.microsoft.com/office/drawing/2014/main" xmlns="" id="{C7F29B11-C5F1-4E90-8447-19C2C4EB5CF8}"/>
              </a:ext>
            </a:extLst>
          </p:cNvPr>
          <p:cNvPicPr>
            <a:picLocks noChangeAspect="1"/>
          </p:cNvPicPr>
          <p:nvPr/>
        </p:nvPicPr>
        <p:blipFill rotWithShape="1">
          <a:blip r:embed="rId3"/>
          <a:srcRect l="20041" t="9704" r="20000"/>
          <a:stretch/>
        </p:blipFill>
        <p:spPr>
          <a:xfrm>
            <a:off x="6931660" y="3630197"/>
            <a:ext cx="2946400" cy="2495943"/>
          </a:xfrm>
          <a:prstGeom prst="rect">
            <a:avLst/>
          </a:prstGeom>
        </p:spPr>
      </p:pic>
      <p:sp>
        <p:nvSpPr>
          <p:cNvPr id="7" name="TextBox 6">
            <a:extLst>
              <a:ext uri="{FF2B5EF4-FFF2-40B4-BE49-F238E27FC236}">
                <a16:creationId xmlns:a16="http://schemas.microsoft.com/office/drawing/2014/main" xmlns="" id="{FCE32F2C-1288-4219-912E-4872975D8956}"/>
              </a:ext>
            </a:extLst>
          </p:cNvPr>
          <p:cNvSpPr txBox="1"/>
          <p:nvPr/>
        </p:nvSpPr>
        <p:spPr>
          <a:xfrm flipH="1">
            <a:off x="6057900" y="1321873"/>
            <a:ext cx="5552441" cy="2308324"/>
          </a:xfrm>
          <a:prstGeom prst="rect">
            <a:avLst/>
          </a:prstGeom>
          <a:noFill/>
        </p:spPr>
        <p:txBody>
          <a:bodyPr wrap="square" rtlCol="0">
            <a:spAutoFit/>
          </a:bodyPr>
          <a:lstStyle/>
          <a:p>
            <a:r>
              <a:rPr lang="en-US" dirty="0"/>
              <a:t>How it works: Inside the potentiometer is a resistive material and a wiper that slides along the material.  Each end of the material is connected to a pin.  The third pin is connected to the wiper and the resistance depends on the position of the wiper.  The potentiometer changes the resistance in the circuit by having more resistive material for the current to pass through, increasing the resistance.</a:t>
            </a:r>
          </a:p>
        </p:txBody>
      </p:sp>
      <p:pic>
        <p:nvPicPr>
          <p:cNvPr id="8" name="Picture 7">
            <a:extLst>
              <a:ext uri="{FF2B5EF4-FFF2-40B4-BE49-F238E27FC236}">
                <a16:creationId xmlns:a16="http://schemas.microsoft.com/office/drawing/2014/main" xmlns="" id="{7187FAA1-DB8B-4780-BBC4-2012AE01599A}"/>
              </a:ext>
            </a:extLst>
          </p:cNvPr>
          <p:cNvPicPr>
            <a:picLocks noChangeAspect="1"/>
          </p:cNvPicPr>
          <p:nvPr/>
        </p:nvPicPr>
        <p:blipFill rotWithShape="1">
          <a:blip r:embed="rId4"/>
          <a:srcRect l="36708" t="29778" r="36584" b="28444"/>
          <a:stretch/>
        </p:blipFill>
        <p:spPr>
          <a:xfrm>
            <a:off x="3430127" y="5019989"/>
            <a:ext cx="1830214" cy="1610361"/>
          </a:xfrm>
          <a:prstGeom prst="rect">
            <a:avLst/>
          </a:prstGeom>
        </p:spPr>
      </p:pic>
      <p:sp>
        <p:nvSpPr>
          <p:cNvPr id="10" name="TextBox 9">
            <a:extLst>
              <a:ext uri="{FF2B5EF4-FFF2-40B4-BE49-F238E27FC236}">
                <a16:creationId xmlns:a16="http://schemas.microsoft.com/office/drawing/2014/main" xmlns="" id="{AA0DFB9B-7DF1-4F0A-8453-9035D0790F6A}"/>
              </a:ext>
            </a:extLst>
          </p:cNvPr>
          <p:cNvSpPr txBox="1"/>
          <p:nvPr/>
        </p:nvSpPr>
        <p:spPr>
          <a:xfrm flipH="1">
            <a:off x="-2541" y="5640504"/>
            <a:ext cx="5552441" cy="369332"/>
          </a:xfrm>
          <a:prstGeom prst="rect">
            <a:avLst/>
          </a:prstGeom>
          <a:noFill/>
        </p:spPr>
        <p:txBody>
          <a:bodyPr wrap="square" rtlCol="0">
            <a:spAutoFit/>
          </a:bodyPr>
          <a:lstStyle/>
          <a:p>
            <a:r>
              <a:rPr lang="en-US" dirty="0"/>
              <a:t>Potentiometer symbol in a circuit:</a:t>
            </a:r>
          </a:p>
        </p:txBody>
      </p:sp>
    </p:spTree>
    <p:extLst>
      <p:ext uri="{BB962C8B-B14F-4D97-AF65-F5344CB8AC3E}">
        <p14:creationId xmlns:p14="http://schemas.microsoft.com/office/powerpoint/2010/main" val="14325088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BFE07E55-BD0D-45B3-AB25-6065FD73D199}"/>
              </a:ext>
            </a:extLst>
          </p:cNvPr>
          <p:cNvSpPr>
            <a:spLocks noGrp="1"/>
          </p:cNvSpPr>
          <p:nvPr>
            <p:ph type="dt" sz="half" idx="10"/>
          </p:nvPr>
        </p:nvSpPr>
        <p:spPr/>
        <p:txBody>
          <a:bodyPr/>
          <a:lstStyle/>
          <a:p>
            <a:r>
              <a:rPr lang="en-US"/>
              <a:t>Fall 2020</a:t>
            </a:r>
          </a:p>
        </p:txBody>
      </p:sp>
      <p:sp>
        <p:nvSpPr>
          <p:cNvPr id="6" name="Rectangle 5"/>
          <p:cNvSpPr/>
          <p:nvPr/>
        </p:nvSpPr>
        <p:spPr>
          <a:xfrm>
            <a:off x="383458" y="1569252"/>
            <a:ext cx="11369779" cy="4062651"/>
          </a:xfrm>
          <a:prstGeom prst="rect">
            <a:avLst/>
          </a:prstGeom>
        </p:spPr>
        <p:txBody>
          <a:bodyPr wrap="square">
            <a:spAutoFit/>
          </a:bodyPr>
          <a:lstStyle/>
          <a:p>
            <a:r>
              <a:rPr lang="en-US" sz="1600" dirty="0" err="1">
                <a:solidFill>
                  <a:srgbClr val="11868B"/>
                </a:solidFill>
                <a:latin typeface="Courier" charset="0"/>
              </a:rPr>
              <a:t>int</a:t>
            </a:r>
            <a:r>
              <a:rPr lang="en-US" sz="1600" dirty="0">
                <a:solidFill>
                  <a:srgbClr val="343E42"/>
                </a:solidFill>
                <a:latin typeface="Courier" charset="0"/>
              </a:rPr>
              <a:t> </a:t>
            </a:r>
            <a:r>
              <a:rPr lang="en-US" sz="1600" dirty="0" err="1">
                <a:solidFill>
                  <a:srgbClr val="343E42"/>
                </a:solidFill>
                <a:latin typeface="Courier" charset="0"/>
              </a:rPr>
              <a:t>readValue</a:t>
            </a:r>
            <a:r>
              <a:rPr lang="en-US" sz="1600" dirty="0">
                <a:solidFill>
                  <a:srgbClr val="343E42"/>
                </a:solidFill>
                <a:latin typeface="Courier" charset="0"/>
              </a:rPr>
              <a:t> = </a:t>
            </a:r>
            <a:r>
              <a:rPr lang="en-US" sz="1600" dirty="0">
                <a:solidFill>
                  <a:srgbClr val="776941"/>
                </a:solidFill>
                <a:latin typeface="Courier" charset="0"/>
              </a:rPr>
              <a:t>0</a:t>
            </a:r>
            <a:r>
              <a:rPr lang="en-US" sz="1600" dirty="0">
                <a:solidFill>
                  <a:srgbClr val="343E42"/>
                </a:solidFill>
                <a:latin typeface="Courier" charset="0"/>
              </a:rPr>
              <a:t>;	</a:t>
            </a:r>
          </a:p>
          <a:p>
            <a:r>
              <a:rPr lang="en-US" sz="1600" dirty="0" err="1">
                <a:solidFill>
                  <a:srgbClr val="11868B"/>
                </a:solidFill>
                <a:latin typeface="Courier" charset="0"/>
              </a:rPr>
              <a:t>int</a:t>
            </a:r>
            <a:r>
              <a:rPr lang="en-US" sz="1600" dirty="0">
                <a:solidFill>
                  <a:srgbClr val="343E42"/>
                </a:solidFill>
                <a:latin typeface="Courier" charset="0"/>
              </a:rPr>
              <a:t> </a:t>
            </a:r>
            <a:r>
              <a:rPr lang="en-US" sz="1600" dirty="0" err="1">
                <a:solidFill>
                  <a:srgbClr val="343E42"/>
                </a:solidFill>
                <a:latin typeface="Courier" charset="0"/>
              </a:rPr>
              <a:t>writeValue</a:t>
            </a:r>
            <a:r>
              <a:rPr lang="en-US" sz="1600" dirty="0">
                <a:solidFill>
                  <a:srgbClr val="343E42"/>
                </a:solidFill>
                <a:latin typeface="Courier" charset="0"/>
              </a:rPr>
              <a:t> = </a:t>
            </a:r>
            <a:r>
              <a:rPr lang="en-US" sz="1600" dirty="0">
                <a:solidFill>
                  <a:srgbClr val="776941"/>
                </a:solidFill>
                <a:latin typeface="Courier" charset="0"/>
              </a:rPr>
              <a:t>0</a:t>
            </a:r>
            <a:r>
              <a:rPr lang="en-US" sz="1600" dirty="0">
                <a:solidFill>
                  <a:srgbClr val="343E42"/>
                </a:solidFill>
                <a:latin typeface="Courier" charset="0"/>
              </a:rPr>
              <a:t>;	</a:t>
            </a:r>
          </a:p>
          <a:p>
            <a:r>
              <a:rPr lang="en-US" sz="1600" dirty="0">
                <a:solidFill>
                  <a:srgbClr val="11868B"/>
                </a:solidFill>
                <a:latin typeface="Courier" charset="0"/>
              </a:rPr>
              <a:t>void</a:t>
            </a:r>
            <a:r>
              <a:rPr lang="en-US" sz="1600" dirty="0">
                <a:solidFill>
                  <a:srgbClr val="607E03"/>
                </a:solidFill>
                <a:latin typeface="Courier" charset="0"/>
              </a:rPr>
              <a:t> </a:t>
            </a:r>
            <a:r>
              <a:rPr lang="en-US" sz="1600" b="1" dirty="0">
                <a:solidFill>
                  <a:srgbClr val="730002"/>
                </a:solidFill>
                <a:latin typeface="Courier-Bold" charset="0"/>
              </a:rPr>
              <a:t>setup</a:t>
            </a:r>
            <a:r>
              <a:rPr lang="en-US" sz="1600" dirty="0">
                <a:solidFill>
                  <a:srgbClr val="607E03"/>
                </a:solidFill>
                <a:latin typeface="Courier" charset="0"/>
              </a:rPr>
              <a:t>() </a:t>
            </a:r>
            <a:r>
              <a:rPr lang="en-US" sz="1600" dirty="0">
                <a:solidFill>
                  <a:srgbClr val="343E42"/>
                </a:solidFill>
                <a:latin typeface="Courier" charset="0"/>
              </a:rPr>
              <a:t>{	</a:t>
            </a:r>
          </a:p>
          <a:p>
            <a:r>
              <a:rPr lang="en-US" sz="1600" dirty="0">
                <a:solidFill>
                  <a:srgbClr val="343E42"/>
                </a:solidFill>
                <a:latin typeface="Courier" charset="0"/>
              </a:rPr>
              <a:t>  </a:t>
            </a:r>
            <a:r>
              <a:rPr lang="en-US" sz="1600" dirty="0" err="1">
                <a:solidFill>
                  <a:srgbClr val="C73F05"/>
                </a:solidFill>
                <a:latin typeface="Courier" charset="0"/>
              </a:rPr>
              <a:t>pinMode</a:t>
            </a:r>
            <a:r>
              <a:rPr lang="en-US" sz="1600" dirty="0">
                <a:solidFill>
                  <a:srgbClr val="343E42"/>
                </a:solidFill>
                <a:latin typeface="Courier" charset="0"/>
              </a:rPr>
              <a:t>(</a:t>
            </a:r>
            <a:r>
              <a:rPr lang="en-US" sz="1600" dirty="0">
                <a:solidFill>
                  <a:srgbClr val="776941"/>
                </a:solidFill>
                <a:latin typeface="Courier" charset="0"/>
              </a:rPr>
              <a:t>9</a:t>
            </a:r>
            <a:r>
              <a:rPr lang="en-US" sz="1600" dirty="0">
                <a:solidFill>
                  <a:srgbClr val="343E42"/>
                </a:solidFill>
                <a:latin typeface="Courier" charset="0"/>
              </a:rPr>
              <a:t>, </a:t>
            </a:r>
            <a:r>
              <a:rPr lang="en-US" sz="1600" dirty="0">
                <a:solidFill>
                  <a:srgbClr val="C73F05"/>
                </a:solidFill>
                <a:latin typeface="Courier" charset="0"/>
              </a:rPr>
              <a:t>OUTPUT</a:t>
            </a:r>
            <a:r>
              <a:rPr lang="en-US" sz="1600" dirty="0">
                <a:solidFill>
                  <a:srgbClr val="343E42"/>
                </a:solidFill>
                <a:latin typeface="Courier" charset="0"/>
              </a:rPr>
              <a:t>);             </a:t>
            </a:r>
            <a:r>
              <a:rPr lang="en-US" sz="1600" dirty="0">
                <a:solidFill>
                  <a:srgbClr val="839495"/>
                </a:solidFill>
                <a:latin typeface="Courier" charset="0"/>
              </a:rPr>
              <a:t>// declare the first LED pin as output</a:t>
            </a:r>
            <a:r>
              <a:rPr lang="en-US" sz="1600" dirty="0">
                <a:solidFill>
                  <a:srgbClr val="343E42"/>
                </a:solidFill>
                <a:latin typeface="Courier" charset="0"/>
              </a:rPr>
              <a:t>	</a:t>
            </a:r>
          </a:p>
          <a:p>
            <a:r>
              <a:rPr lang="en-US" sz="1600" dirty="0">
                <a:solidFill>
                  <a:srgbClr val="839495"/>
                </a:solidFill>
                <a:latin typeface="Courier" charset="0"/>
              </a:rPr>
              <a:t>  </a:t>
            </a:r>
            <a:r>
              <a:rPr lang="en-US" sz="1600" dirty="0" err="1">
                <a:solidFill>
                  <a:srgbClr val="839495"/>
                </a:solidFill>
                <a:latin typeface="Courier" charset="0"/>
              </a:rPr>
              <a:t>pinMode</a:t>
            </a:r>
            <a:r>
              <a:rPr lang="en-US" sz="1600" dirty="0">
                <a:solidFill>
                  <a:srgbClr val="839495"/>
                </a:solidFill>
                <a:latin typeface="Courier" charset="0"/>
              </a:rPr>
              <a:t>(10, OUTPUT);            // declare the second LED pin as output</a:t>
            </a:r>
            <a:r>
              <a:rPr lang="en-US" sz="1600" dirty="0">
                <a:solidFill>
                  <a:srgbClr val="343E42"/>
                </a:solidFill>
                <a:latin typeface="Courier" charset="0"/>
              </a:rPr>
              <a:t>	</a:t>
            </a:r>
          </a:p>
          <a:p>
            <a:r>
              <a:rPr lang="en-US" sz="1600" dirty="0">
                <a:solidFill>
                  <a:srgbClr val="839495"/>
                </a:solidFill>
                <a:latin typeface="Courier" charset="0"/>
              </a:rPr>
              <a:t>  </a:t>
            </a:r>
            <a:r>
              <a:rPr lang="en-US" sz="1600" dirty="0" err="1">
                <a:solidFill>
                  <a:srgbClr val="839495"/>
                </a:solidFill>
                <a:latin typeface="Courier" charset="0"/>
              </a:rPr>
              <a:t>pinMode</a:t>
            </a:r>
            <a:r>
              <a:rPr lang="en-US" sz="1600" dirty="0">
                <a:solidFill>
                  <a:srgbClr val="839495"/>
                </a:solidFill>
                <a:latin typeface="Courier" charset="0"/>
              </a:rPr>
              <a:t>(11, OUTPUT);            // declare the third LED pin as output</a:t>
            </a:r>
            <a:r>
              <a:rPr lang="en-US" sz="1600" dirty="0">
                <a:solidFill>
                  <a:srgbClr val="343E42"/>
                </a:solidFill>
                <a:latin typeface="Courier" charset="0"/>
              </a:rPr>
              <a:t>	</a:t>
            </a:r>
          </a:p>
          <a:p>
            <a:r>
              <a:rPr lang="en-US" sz="1600" dirty="0">
                <a:solidFill>
                  <a:srgbClr val="839495"/>
                </a:solidFill>
                <a:latin typeface="Courier" charset="0"/>
              </a:rPr>
              <a:t>}</a:t>
            </a:r>
            <a:r>
              <a:rPr lang="en-US" sz="1600" dirty="0">
                <a:solidFill>
                  <a:srgbClr val="343E42"/>
                </a:solidFill>
                <a:latin typeface="Courier" charset="0"/>
              </a:rPr>
              <a:t>	</a:t>
            </a:r>
          </a:p>
          <a:p>
            <a:r>
              <a:rPr lang="en-US" sz="1600" dirty="0">
                <a:solidFill>
                  <a:srgbClr val="839495"/>
                </a:solidFill>
                <a:latin typeface="Courier" charset="0"/>
              </a:rPr>
              <a:t> </a:t>
            </a:r>
            <a:r>
              <a:rPr lang="en-US" sz="1600" dirty="0">
                <a:solidFill>
                  <a:srgbClr val="343E42"/>
                </a:solidFill>
                <a:latin typeface="Courier" charset="0"/>
              </a:rPr>
              <a:t>	</a:t>
            </a:r>
          </a:p>
          <a:p>
            <a:r>
              <a:rPr lang="en-US" sz="1600" dirty="0">
                <a:solidFill>
                  <a:srgbClr val="839495"/>
                </a:solidFill>
                <a:latin typeface="Courier" charset="0"/>
              </a:rPr>
              <a:t>void </a:t>
            </a:r>
            <a:r>
              <a:rPr lang="en-US" sz="1600" b="1" dirty="0">
                <a:solidFill>
                  <a:srgbClr val="839495"/>
                </a:solidFill>
                <a:latin typeface="Courier-Bold" charset="0"/>
              </a:rPr>
              <a:t>loop</a:t>
            </a:r>
            <a:r>
              <a:rPr lang="en-US" sz="1600" dirty="0">
                <a:solidFill>
                  <a:srgbClr val="839495"/>
                </a:solidFill>
                <a:latin typeface="Courier" charset="0"/>
              </a:rPr>
              <a:t>() {</a:t>
            </a:r>
            <a:r>
              <a:rPr lang="en-US" sz="1600" dirty="0">
                <a:solidFill>
                  <a:srgbClr val="343E42"/>
                </a:solidFill>
                <a:latin typeface="Courier" charset="0"/>
              </a:rPr>
              <a:t>	</a:t>
            </a:r>
          </a:p>
          <a:p>
            <a:r>
              <a:rPr lang="en-US" sz="1600" dirty="0">
                <a:solidFill>
                  <a:srgbClr val="839495"/>
                </a:solidFill>
                <a:latin typeface="Courier" charset="0"/>
              </a:rPr>
              <a:t>  </a:t>
            </a:r>
            <a:r>
              <a:rPr lang="en-US" sz="1600" dirty="0" err="1">
                <a:solidFill>
                  <a:srgbClr val="839495"/>
                </a:solidFill>
                <a:latin typeface="Courier" charset="0"/>
              </a:rPr>
              <a:t>readValue</a:t>
            </a:r>
            <a:r>
              <a:rPr lang="en-US" sz="1600" dirty="0">
                <a:solidFill>
                  <a:srgbClr val="839495"/>
                </a:solidFill>
                <a:latin typeface="Courier" charset="0"/>
              </a:rPr>
              <a:t> = </a:t>
            </a:r>
            <a:r>
              <a:rPr lang="en-US" sz="1600" dirty="0" err="1">
                <a:solidFill>
                  <a:srgbClr val="839495"/>
                </a:solidFill>
                <a:latin typeface="Courier" charset="0"/>
              </a:rPr>
              <a:t>analogRead</a:t>
            </a:r>
            <a:r>
              <a:rPr lang="en-US" sz="1600" dirty="0">
                <a:solidFill>
                  <a:srgbClr val="839495"/>
                </a:solidFill>
                <a:latin typeface="Courier" charset="0"/>
              </a:rPr>
              <a:t>(A0);     // store the value from the potentiometer</a:t>
            </a:r>
            <a:r>
              <a:rPr lang="en-US" sz="1600" dirty="0">
                <a:solidFill>
                  <a:srgbClr val="343E42"/>
                </a:solidFill>
                <a:latin typeface="Courier" charset="0"/>
              </a:rPr>
              <a:t>	</a:t>
            </a:r>
          </a:p>
          <a:p>
            <a:r>
              <a:rPr lang="en-US" sz="1600" dirty="0">
                <a:solidFill>
                  <a:srgbClr val="839495"/>
                </a:solidFill>
                <a:latin typeface="Courier" charset="0"/>
              </a:rPr>
              <a:t>  </a:t>
            </a:r>
            <a:r>
              <a:rPr lang="en-US" sz="1600" dirty="0" err="1">
                <a:solidFill>
                  <a:srgbClr val="839495"/>
                </a:solidFill>
                <a:latin typeface="Courier" charset="0"/>
              </a:rPr>
              <a:t>writeValue</a:t>
            </a:r>
            <a:r>
              <a:rPr lang="en-US" sz="1600" dirty="0">
                <a:solidFill>
                  <a:srgbClr val="839495"/>
                </a:solidFill>
                <a:latin typeface="Courier" charset="0"/>
              </a:rPr>
              <a:t> = </a:t>
            </a:r>
            <a:r>
              <a:rPr lang="en-US" sz="1600" dirty="0" err="1">
                <a:solidFill>
                  <a:srgbClr val="839495"/>
                </a:solidFill>
                <a:latin typeface="Courier" charset="0"/>
              </a:rPr>
              <a:t>readValue</a:t>
            </a:r>
            <a:r>
              <a:rPr lang="en-US" sz="1600" dirty="0">
                <a:solidFill>
                  <a:srgbClr val="839495"/>
                </a:solidFill>
                <a:latin typeface="Courier" charset="0"/>
              </a:rPr>
              <a:t> / 4;     // divide the </a:t>
            </a:r>
            <a:r>
              <a:rPr lang="en-US" sz="1600" dirty="0" err="1">
                <a:solidFill>
                  <a:srgbClr val="839495"/>
                </a:solidFill>
                <a:latin typeface="Courier" charset="0"/>
              </a:rPr>
              <a:t>readValue</a:t>
            </a:r>
            <a:r>
              <a:rPr lang="en-US" sz="1600" dirty="0">
                <a:solidFill>
                  <a:srgbClr val="839495"/>
                </a:solidFill>
                <a:latin typeface="Courier" charset="0"/>
              </a:rPr>
              <a:t> by 4 and store as the </a:t>
            </a:r>
            <a:r>
              <a:rPr lang="en-US" sz="1600" dirty="0" err="1">
                <a:solidFill>
                  <a:srgbClr val="839495"/>
                </a:solidFill>
                <a:latin typeface="Courier" charset="0"/>
              </a:rPr>
              <a:t>writeValue</a:t>
            </a:r>
            <a:r>
              <a:rPr lang="en-US" sz="1600" dirty="0">
                <a:solidFill>
                  <a:srgbClr val="343E42"/>
                </a:solidFill>
                <a:latin typeface="Courier" charset="0"/>
              </a:rPr>
              <a:t>	</a:t>
            </a:r>
          </a:p>
          <a:p>
            <a:r>
              <a:rPr lang="en-US" sz="1600" dirty="0">
                <a:solidFill>
                  <a:srgbClr val="839495"/>
                </a:solidFill>
                <a:latin typeface="Courier" charset="0"/>
              </a:rPr>
              <a:t>  </a:t>
            </a:r>
            <a:r>
              <a:rPr lang="en-US" sz="1600" dirty="0" err="1">
                <a:solidFill>
                  <a:srgbClr val="839495"/>
                </a:solidFill>
                <a:latin typeface="Courier" charset="0"/>
              </a:rPr>
              <a:t>analogWrite</a:t>
            </a:r>
            <a:r>
              <a:rPr lang="en-US" sz="1600" dirty="0">
                <a:solidFill>
                  <a:srgbClr val="839495"/>
                </a:solidFill>
                <a:latin typeface="Courier" charset="0"/>
              </a:rPr>
              <a:t>(9, </a:t>
            </a:r>
            <a:r>
              <a:rPr lang="en-US" sz="1600" dirty="0" err="1">
                <a:solidFill>
                  <a:srgbClr val="839495"/>
                </a:solidFill>
                <a:latin typeface="Courier" charset="0"/>
              </a:rPr>
              <a:t>writeValue</a:t>
            </a:r>
            <a:r>
              <a:rPr lang="en-US" sz="1600" dirty="0">
                <a:solidFill>
                  <a:srgbClr val="839495"/>
                </a:solidFill>
                <a:latin typeface="Courier" charset="0"/>
              </a:rPr>
              <a:t>);     // set LED 1 brightness to </a:t>
            </a:r>
            <a:r>
              <a:rPr lang="en-US" sz="1600" dirty="0" err="1">
                <a:solidFill>
                  <a:srgbClr val="839495"/>
                </a:solidFill>
                <a:latin typeface="Courier" charset="0"/>
              </a:rPr>
              <a:t>writeValue</a:t>
            </a:r>
            <a:r>
              <a:rPr lang="en-US" sz="1600" dirty="0">
                <a:solidFill>
                  <a:srgbClr val="343E42"/>
                </a:solidFill>
                <a:latin typeface="Courier" charset="0"/>
              </a:rPr>
              <a:t>	</a:t>
            </a:r>
          </a:p>
          <a:p>
            <a:r>
              <a:rPr lang="en-US" sz="1600" dirty="0">
                <a:solidFill>
                  <a:srgbClr val="839495"/>
                </a:solidFill>
                <a:latin typeface="Courier" charset="0"/>
              </a:rPr>
              <a:t>  </a:t>
            </a:r>
            <a:r>
              <a:rPr lang="en-US" sz="1600" dirty="0" err="1">
                <a:solidFill>
                  <a:srgbClr val="839495"/>
                </a:solidFill>
                <a:latin typeface="Courier" charset="0"/>
              </a:rPr>
              <a:t>analogWrite</a:t>
            </a:r>
            <a:r>
              <a:rPr lang="en-US" sz="1600" dirty="0">
                <a:solidFill>
                  <a:srgbClr val="839495"/>
                </a:solidFill>
                <a:latin typeface="Courier" charset="0"/>
              </a:rPr>
              <a:t>(10, </a:t>
            </a:r>
            <a:r>
              <a:rPr lang="en-US" sz="1600" dirty="0" err="1">
                <a:solidFill>
                  <a:srgbClr val="839495"/>
                </a:solidFill>
                <a:latin typeface="Courier" charset="0"/>
              </a:rPr>
              <a:t>writeValue</a:t>
            </a:r>
            <a:r>
              <a:rPr lang="en-US" sz="1600" dirty="0">
                <a:solidFill>
                  <a:srgbClr val="839495"/>
                </a:solidFill>
                <a:latin typeface="Courier" charset="0"/>
              </a:rPr>
              <a:t>);    // set LED 2 brightness to </a:t>
            </a:r>
            <a:r>
              <a:rPr lang="en-US" sz="1600" dirty="0" err="1">
                <a:solidFill>
                  <a:srgbClr val="839495"/>
                </a:solidFill>
                <a:latin typeface="Courier" charset="0"/>
              </a:rPr>
              <a:t>writeValue</a:t>
            </a:r>
            <a:r>
              <a:rPr lang="en-US" sz="1600" dirty="0">
                <a:solidFill>
                  <a:srgbClr val="343E42"/>
                </a:solidFill>
                <a:latin typeface="Courier" charset="0"/>
              </a:rPr>
              <a:t>	</a:t>
            </a:r>
          </a:p>
          <a:p>
            <a:r>
              <a:rPr lang="en-US" sz="1600" dirty="0">
                <a:solidFill>
                  <a:srgbClr val="839495"/>
                </a:solidFill>
                <a:latin typeface="Courier" charset="0"/>
              </a:rPr>
              <a:t>  </a:t>
            </a:r>
            <a:r>
              <a:rPr lang="en-US" sz="1600" dirty="0" err="1">
                <a:solidFill>
                  <a:srgbClr val="839495"/>
                </a:solidFill>
                <a:latin typeface="Courier" charset="0"/>
              </a:rPr>
              <a:t>analogWrite</a:t>
            </a:r>
            <a:r>
              <a:rPr lang="en-US" sz="1600" dirty="0">
                <a:solidFill>
                  <a:srgbClr val="839495"/>
                </a:solidFill>
                <a:latin typeface="Courier" charset="0"/>
              </a:rPr>
              <a:t>(11, </a:t>
            </a:r>
            <a:r>
              <a:rPr lang="en-US" sz="1600" dirty="0" err="1">
                <a:solidFill>
                  <a:srgbClr val="839495"/>
                </a:solidFill>
                <a:latin typeface="Courier" charset="0"/>
              </a:rPr>
              <a:t>writeValue</a:t>
            </a:r>
            <a:r>
              <a:rPr lang="en-US" sz="1600" dirty="0">
                <a:solidFill>
                  <a:srgbClr val="839495"/>
                </a:solidFill>
                <a:latin typeface="Courier" charset="0"/>
              </a:rPr>
              <a:t>);    // set LED 3 brightness to </a:t>
            </a:r>
            <a:r>
              <a:rPr lang="en-US" sz="1600" dirty="0" err="1">
                <a:solidFill>
                  <a:srgbClr val="839495"/>
                </a:solidFill>
                <a:latin typeface="Courier" charset="0"/>
              </a:rPr>
              <a:t>writeValue</a:t>
            </a:r>
            <a:r>
              <a:rPr lang="en-US" sz="1600" dirty="0">
                <a:solidFill>
                  <a:srgbClr val="343E42"/>
                </a:solidFill>
                <a:latin typeface="Courier" charset="0"/>
              </a:rPr>
              <a:t>	</a:t>
            </a:r>
          </a:p>
          <a:p>
            <a:r>
              <a:rPr lang="en-US" sz="1600" dirty="0">
                <a:solidFill>
                  <a:srgbClr val="839495"/>
                </a:solidFill>
                <a:latin typeface="Courier" charset="0"/>
              </a:rPr>
              <a:t>}</a:t>
            </a:r>
            <a:r>
              <a:rPr lang="en-US" dirty="0">
                <a:solidFill>
                  <a:srgbClr val="343E42"/>
                </a:solidFill>
                <a:latin typeface="Courier" charset="0"/>
              </a:rPr>
              <a:t>	</a:t>
            </a:r>
          </a:p>
        </p:txBody>
      </p:sp>
    </p:spTree>
    <p:extLst>
      <p:ext uri="{BB962C8B-B14F-4D97-AF65-F5344CB8AC3E}">
        <p14:creationId xmlns:p14="http://schemas.microsoft.com/office/powerpoint/2010/main" val="3957720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smtClean="0">
                <a:solidFill>
                  <a:schemeClr val="tx1">
                    <a:lumMod val="75000"/>
                    <a:lumOff val="25000"/>
                  </a:schemeClr>
                </a:solidFill>
              </a:rPr>
              <a:t>Code Review:</a:t>
            </a:r>
            <a:endParaRPr lang="en-US" sz="4800" dirty="0">
              <a:solidFill>
                <a:schemeClr val="tx1">
                  <a:lumMod val="75000"/>
                  <a:lumOff val="25000"/>
                </a:schemeClr>
              </a:solidFill>
            </a:endParaRPr>
          </a:p>
        </p:txBody>
      </p:sp>
      <p:sp>
        <p:nvSpPr>
          <p:cNvPr id="9" name="Date Placeholder 8"/>
          <p:cNvSpPr>
            <a:spLocks noGrp="1"/>
          </p:cNvSpPr>
          <p:nvPr>
            <p:ph type="dt" sz="half" idx="10"/>
          </p:nvPr>
        </p:nvSpPr>
        <p:spPr>
          <a:xfrm>
            <a:off x="9317567" y="6323010"/>
            <a:ext cx="2743200" cy="365125"/>
          </a:xfrm>
        </p:spPr>
        <p:txBody>
          <a:bodyPr/>
          <a:lstStyle/>
          <a:p>
            <a:r>
              <a:rPr lang="en-US" smtClean="0"/>
              <a:t>Spring 2021</a:t>
            </a:r>
            <a:endParaRPr lang="en-US" dirty="0"/>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63447" y="3071885"/>
            <a:ext cx="5438502" cy="2031325"/>
          </a:xfrm>
          <a:prstGeom prst="rect">
            <a:avLst/>
          </a:prstGeom>
          <a:noFill/>
        </p:spPr>
        <p:txBody>
          <a:bodyPr wrap="square" rtlCol="0">
            <a:spAutoFit/>
          </a:bodyPr>
          <a:lstStyle/>
          <a:p>
            <a:r>
              <a:rPr lang="en-US" dirty="0" smtClean="0"/>
              <a:t>COLORS[] is an </a:t>
            </a:r>
            <a:r>
              <a:rPr lang="en-US" b="1" i="1" u="sng" dirty="0" smtClean="0">
                <a:solidFill>
                  <a:schemeClr val="accent1">
                    <a:lumMod val="75000"/>
                  </a:schemeClr>
                </a:solidFill>
              </a:rPr>
              <a:t>_________</a:t>
            </a:r>
          </a:p>
          <a:p>
            <a:endParaRPr lang="en-US" dirty="0" smtClean="0"/>
          </a:p>
          <a:p>
            <a:r>
              <a:rPr lang="en-US" dirty="0" smtClean="0"/>
              <a:t>GREEN is a </a:t>
            </a:r>
            <a:r>
              <a:rPr lang="en-US" b="1" i="1" u="sng" dirty="0" smtClean="0">
                <a:solidFill>
                  <a:schemeClr val="accent1">
                    <a:lumMod val="75000"/>
                  </a:schemeClr>
                </a:solidFill>
              </a:rPr>
              <a:t>______</a:t>
            </a:r>
          </a:p>
          <a:p>
            <a:endParaRPr lang="en-US" dirty="0" smtClean="0"/>
          </a:p>
          <a:p>
            <a:r>
              <a:rPr lang="en-US" dirty="0" smtClean="0"/>
              <a:t>The </a:t>
            </a:r>
            <a:r>
              <a:rPr lang="en-US" b="1" i="1" u="sng" dirty="0" smtClean="0">
                <a:solidFill>
                  <a:schemeClr val="accent1">
                    <a:lumMod val="75000"/>
                  </a:schemeClr>
                </a:solidFill>
              </a:rPr>
              <a:t>______</a:t>
            </a:r>
            <a:r>
              <a:rPr lang="en-US" dirty="0" smtClean="0"/>
              <a:t>of YELLOW in COLORS[] is two</a:t>
            </a:r>
          </a:p>
          <a:p>
            <a:endParaRPr lang="en-US" dirty="0"/>
          </a:p>
          <a:p>
            <a:r>
              <a:rPr lang="en-US" dirty="0" err="1" smtClean="0"/>
              <a:t>green_light</a:t>
            </a:r>
            <a:r>
              <a:rPr lang="en-US" dirty="0" smtClean="0"/>
              <a:t>() is a </a:t>
            </a:r>
            <a:r>
              <a:rPr lang="en-US" b="1" i="1" u="sng" dirty="0" smtClean="0">
                <a:solidFill>
                  <a:schemeClr val="accent1">
                    <a:lumMod val="75000"/>
                  </a:schemeClr>
                </a:solidFill>
              </a:rPr>
              <a:t>____________</a:t>
            </a:r>
            <a:endParaRPr lang="en-US" b="1" i="1" u="sng" dirty="0">
              <a:solidFill>
                <a:schemeClr val="accent1">
                  <a:lumMod val="75000"/>
                </a:schemeClr>
              </a:solidFill>
            </a:endParaRPr>
          </a:p>
        </p:txBody>
      </p:sp>
      <p:pic>
        <p:nvPicPr>
          <p:cNvPr id="3" name="Picture 2"/>
          <p:cNvPicPr>
            <a:picLocks noChangeAspect="1"/>
          </p:cNvPicPr>
          <p:nvPr/>
        </p:nvPicPr>
        <p:blipFill>
          <a:blip r:embed="rId3"/>
          <a:stretch>
            <a:fillRect/>
          </a:stretch>
        </p:blipFill>
        <p:spPr>
          <a:xfrm>
            <a:off x="1227083" y="2119047"/>
            <a:ext cx="4610100" cy="3937000"/>
          </a:xfrm>
          <a:prstGeom prst="rect">
            <a:avLst/>
          </a:prstGeom>
        </p:spPr>
      </p:pic>
      <p:sp>
        <p:nvSpPr>
          <p:cNvPr id="7" name="TextBox 6"/>
          <p:cNvSpPr txBox="1"/>
          <p:nvPr/>
        </p:nvSpPr>
        <p:spPr>
          <a:xfrm>
            <a:off x="6052289" y="2001863"/>
            <a:ext cx="1473109" cy="369332"/>
          </a:xfrm>
          <a:prstGeom prst="rect">
            <a:avLst/>
          </a:prstGeom>
          <a:noFill/>
        </p:spPr>
        <p:txBody>
          <a:bodyPr wrap="square" rtlCol="0">
            <a:spAutoFit/>
          </a:bodyPr>
          <a:lstStyle/>
          <a:p>
            <a:r>
              <a:rPr lang="en-US" dirty="0" smtClean="0"/>
              <a:t>Word bank:</a:t>
            </a:r>
          </a:p>
        </p:txBody>
      </p:sp>
      <p:sp>
        <p:nvSpPr>
          <p:cNvPr id="4" name="Rectangle 3"/>
          <p:cNvSpPr/>
          <p:nvPr/>
        </p:nvSpPr>
        <p:spPr>
          <a:xfrm>
            <a:off x="8008863" y="3010309"/>
            <a:ext cx="700833" cy="369332"/>
          </a:xfrm>
          <a:prstGeom prst="rect">
            <a:avLst/>
          </a:prstGeom>
        </p:spPr>
        <p:txBody>
          <a:bodyPr wrap="none">
            <a:spAutoFit/>
          </a:bodyPr>
          <a:lstStyle/>
          <a:p>
            <a:r>
              <a:rPr lang="en-US" b="1" i="1" u="sng">
                <a:solidFill>
                  <a:schemeClr val="accent1">
                    <a:lumMod val="75000"/>
                  </a:schemeClr>
                </a:solidFill>
              </a:rPr>
              <a:t>array</a:t>
            </a:r>
            <a:endParaRPr lang="en-US" b="1" i="1" u="sng" dirty="0">
              <a:solidFill>
                <a:schemeClr val="accent1">
                  <a:lumMod val="75000"/>
                </a:schemeClr>
              </a:solidFill>
            </a:endParaRPr>
          </a:p>
        </p:txBody>
      </p:sp>
      <p:sp>
        <p:nvSpPr>
          <p:cNvPr id="6" name="Rectangle 5"/>
          <p:cNvSpPr/>
          <p:nvPr/>
        </p:nvSpPr>
        <p:spPr>
          <a:xfrm>
            <a:off x="7525398" y="3575606"/>
            <a:ext cx="966931" cy="369332"/>
          </a:xfrm>
          <a:prstGeom prst="rect">
            <a:avLst/>
          </a:prstGeom>
        </p:spPr>
        <p:txBody>
          <a:bodyPr wrap="none">
            <a:spAutoFit/>
          </a:bodyPr>
          <a:lstStyle/>
          <a:p>
            <a:r>
              <a:rPr lang="en-US" b="1" i="1" u="sng">
                <a:solidFill>
                  <a:schemeClr val="accent1">
                    <a:lumMod val="75000"/>
                  </a:schemeClr>
                </a:solidFill>
              </a:rPr>
              <a:t>variable</a:t>
            </a:r>
            <a:endParaRPr lang="en-US" b="1" i="1" u="sng" dirty="0">
              <a:solidFill>
                <a:schemeClr val="accent1">
                  <a:lumMod val="75000"/>
                </a:schemeClr>
              </a:solidFill>
            </a:endParaRPr>
          </a:p>
        </p:txBody>
      </p:sp>
      <p:sp>
        <p:nvSpPr>
          <p:cNvPr id="8" name="Rectangle 7"/>
          <p:cNvSpPr/>
          <p:nvPr/>
        </p:nvSpPr>
        <p:spPr>
          <a:xfrm>
            <a:off x="8295685" y="4654114"/>
            <a:ext cx="976549" cy="369332"/>
          </a:xfrm>
          <a:prstGeom prst="rect">
            <a:avLst/>
          </a:prstGeom>
        </p:spPr>
        <p:txBody>
          <a:bodyPr wrap="none">
            <a:spAutoFit/>
          </a:bodyPr>
          <a:lstStyle/>
          <a:p>
            <a:r>
              <a:rPr lang="en-US" b="1" i="1" u="sng" dirty="0">
                <a:solidFill>
                  <a:schemeClr val="accent1">
                    <a:lumMod val="75000"/>
                  </a:schemeClr>
                </a:solidFill>
              </a:rPr>
              <a:t>function</a:t>
            </a:r>
          </a:p>
        </p:txBody>
      </p:sp>
      <p:sp>
        <p:nvSpPr>
          <p:cNvPr id="10" name="Rectangle 9"/>
          <p:cNvSpPr/>
          <p:nvPr/>
        </p:nvSpPr>
        <p:spPr>
          <a:xfrm>
            <a:off x="6958470" y="4154742"/>
            <a:ext cx="698974" cy="369332"/>
          </a:xfrm>
          <a:prstGeom prst="rect">
            <a:avLst/>
          </a:prstGeom>
        </p:spPr>
        <p:txBody>
          <a:bodyPr wrap="none">
            <a:spAutoFit/>
          </a:bodyPr>
          <a:lstStyle/>
          <a:p>
            <a:r>
              <a:rPr lang="en-US" b="1" i="1" u="sng">
                <a:solidFill>
                  <a:schemeClr val="accent1">
                    <a:lumMod val="75000"/>
                  </a:schemeClr>
                </a:solidFill>
              </a:rPr>
              <a:t>index</a:t>
            </a:r>
            <a:endParaRPr lang="en-US"/>
          </a:p>
        </p:txBody>
      </p:sp>
    </p:spTree>
    <p:extLst>
      <p:ext uri="{BB962C8B-B14F-4D97-AF65-F5344CB8AC3E}">
        <p14:creationId xmlns:p14="http://schemas.microsoft.com/office/powerpoint/2010/main" val="161049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a:solidFill>
                  <a:schemeClr val="tx1">
                    <a:lumMod val="75000"/>
                    <a:lumOff val="25000"/>
                  </a:schemeClr>
                </a:solidFill>
              </a:rPr>
              <a:t>Today’s Agenda</a:t>
            </a:r>
          </a:p>
        </p:txBody>
      </p:sp>
      <p:sp>
        <p:nvSpPr>
          <p:cNvPr id="3" name="Content Placeholder 2"/>
          <p:cNvSpPr>
            <a:spLocks noGrp="1"/>
          </p:cNvSpPr>
          <p:nvPr>
            <p:ph idx="1"/>
          </p:nvPr>
        </p:nvSpPr>
        <p:spPr>
          <a:xfrm>
            <a:off x="838200" y="2015716"/>
            <a:ext cx="10515600" cy="4178831"/>
          </a:xfrm>
        </p:spPr>
        <p:txBody>
          <a:bodyPr>
            <a:normAutofit/>
          </a:bodyPr>
          <a:lstStyle/>
          <a:p>
            <a:pPr marL="0" indent="0">
              <a:buNone/>
            </a:pPr>
            <a:r>
              <a:rPr lang="en-US" sz="2400" dirty="0" smtClean="0">
                <a:solidFill>
                  <a:schemeClr val="tx1">
                    <a:lumMod val="75000"/>
                    <a:lumOff val="25000"/>
                  </a:schemeClr>
                </a:solidFill>
              </a:rPr>
              <a:t>Accounts and Software</a:t>
            </a:r>
            <a:endParaRPr lang="en-US" sz="2400" dirty="0">
              <a:solidFill>
                <a:schemeClr val="tx1">
                  <a:lumMod val="75000"/>
                  <a:lumOff val="25000"/>
                </a:schemeClr>
              </a:solidFill>
            </a:endParaRPr>
          </a:p>
          <a:p>
            <a:pPr marL="0" indent="0">
              <a:buNone/>
            </a:pPr>
            <a:r>
              <a:rPr lang="en-US" sz="2400" dirty="0">
                <a:solidFill>
                  <a:schemeClr val="tx1">
                    <a:lumMod val="75000"/>
                    <a:lumOff val="25000"/>
                  </a:schemeClr>
                </a:solidFill>
              </a:rPr>
              <a:t>Women-in-Tech Spotlight </a:t>
            </a:r>
            <a:endParaRPr lang="en-US" sz="2400" dirty="0" smtClean="0">
              <a:solidFill>
                <a:schemeClr val="tx1">
                  <a:lumMod val="75000"/>
                  <a:lumOff val="25000"/>
                </a:schemeClr>
              </a:solidFill>
            </a:endParaRPr>
          </a:p>
          <a:p>
            <a:pPr marL="0" indent="0">
              <a:buNone/>
            </a:pPr>
            <a:r>
              <a:rPr lang="en-US" sz="2400" dirty="0" err="1" smtClean="0">
                <a:solidFill>
                  <a:schemeClr val="tx1">
                    <a:lumMod val="75000"/>
                    <a:lumOff val="25000"/>
                  </a:schemeClr>
                </a:solidFill>
              </a:rPr>
              <a:t>Kahoot</a:t>
            </a:r>
            <a:endParaRPr lang="en-US" sz="2400" dirty="0" smtClean="0">
              <a:solidFill>
                <a:schemeClr val="tx1">
                  <a:lumMod val="75000"/>
                  <a:lumOff val="25000"/>
                </a:schemeClr>
              </a:solidFill>
            </a:endParaRPr>
          </a:p>
          <a:p>
            <a:pPr marL="0" indent="0">
              <a:buNone/>
            </a:pPr>
            <a:r>
              <a:rPr lang="en-US" sz="2400" dirty="0" smtClean="0">
                <a:solidFill>
                  <a:schemeClr val="tx1">
                    <a:lumMod val="75000"/>
                    <a:lumOff val="25000"/>
                  </a:schemeClr>
                </a:solidFill>
              </a:rPr>
              <a:t>Finish Potentiometer and LED circuit!</a:t>
            </a:r>
          </a:p>
          <a:p>
            <a:pPr marL="0" indent="0">
              <a:buNone/>
            </a:pPr>
            <a:r>
              <a:rPr lang="en-US" sz="2400" dirty="0" smtClean="0">
                <a:solidFill>
                  <a:schemeClr val="tx1">
                    <a:lumMod val="75000"/>
                    <a:lumOff val="25000"/>
                  </a:schemeClr>
                </a:solidFill>
              </a:rPr>
              <a:t>Servo motor review and lesson </a:t>
            </a:r>
            <a:r>
              <a:rPr lang="en-US" sz="2400" dirty="0" smtClean="0">
                <a:solidFill>
                  <a:schemeClr val="tx1">
                    <a:lumMod val="75000"/>
                    <a:lumOff val="25000"/>
                  </a:schemeClr>
                </a:solidFill>
                <a:sym typeface="Wingdings"/>
              </a:rPr>
              <a:t></a:t>
            </a:r>
            <a:endParaRPr lang="en-US" sz="2400" dirty="0" smtClean="0">
              <a:solidFill>
                <a:schemeClr val="tx1">
                  <a:lumMod val="75000"/>
                  <a:lumOff val="25000"/>
                </a:schemeClr>
              </a:solidFill>
            </a:endParaRPr>
          </a:p>
          <a:p>
            <a:pPr marL="0" indent="0">
              <a:buNone/>
            </a:pPr>
            <a:r>
              <a:rPr lang="en-US" sz="2400" dirty="0" smtClean="0">
                <a:solidFill>
                  <a:schemeClr val="tx1">
                    <a:lumMod val="75000"/>
                    <a:lumOff val="25000"/>
                  </a:schemeClr>
                </a:solidFill>
              </a:rPr>
              <a:t>Stand ups</a:t>
            </a:r>
          </a:p>
        </p:txBody>
      </p:sp>
      <p:sp>
        <p:nvSpPr>
          <p:cNvPr id="9" name="Date Placeholder 8"/>
          <p:cNvSpPr>
            <a:spLocks noGrp="1"/>
          </p:cNvSpPr>
          <p:nvPr>
            <p:ph type="dt" sz="half" idx="10"/>
          </p:nvPr>
        </p:nvSpPr>
        <p:spPr>
          <a:xfrm>
            <a:off x="9317567" y="6323010"/>
            <a:ext cx="2743200" cy="365125"/>
          </a:xfrm>
        </p:spPr>
        <p:txBody>
          <a:bodyPr/>
          <a:lstStyle/>
          <a:p>
            <a:r>
              <a:rPr lang="en-US" smtClean="0"/>
              <a:t>Spring 2021</a:t>
            </a:r>
            <a:endParaRPr lang="en-US" dirty="0"/>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405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a:solidFill>
                  <a:schemeClr val="tx1">
                    <a:lumMod val="75000"/>
                    <a:lumOff val="25000"/>
                  </a:schemeClr>
                </a:solidFill>
              </a:rPr>
              <a:t>Women in Tech Spotlight: Tan Le</a:t>
            </a:r>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2"/>
          <p:cNvSpPr txBox="1">
            <a:spLocks/>
          </p:cNvSpPr>
          <p:nvPr/>
        </p:nvSpPr>
        <p:spPr>
          <a:xfrm>
            <a:off x="4774628" y="1975757"/>
            <a:ext cx="7303071" cy="44361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tx1">
                    <a:lumMod val="75000"/>
                    <a:lumOff val="25000"/>
                  </a:schemeClr>
                </a:solidFill>
              </a:rPr>
              <a:t>Accomplishments</a:t>
            </a:r>
          </a:p>
          <a:p>
            <a:pPr>
              <a:buFontTx/>
              <a:buChar char="-"/>
            </a:pPr>
            <a:r>
              <a:rPr lang="en-US" sz="2400" dirty="0">
                <a:solidFill>
                  <a:schemeClr val="tx1">
                    <a:lumMod val="75000"/>
                    <a:lumOff val="25000"/>
                  </a:schemeClr>
                </a:solidFill>
              </a:rPr>
              <a:t>Tan Le is the CEO and founder of </a:t>
            </a:r>
            <a:r>
              <a:rPr lang="en-US" sz="2400" dirty="0" err="1">
                <a:solidFill>
                  <a:schemeClr val="tx1">
                    <a:lumMod val="75000"/>
                    <a:lumOff val="25000"/>
                  </a:schemeClr>
                </a:solidFill>
              </a:rPr>
              <a:t>Emotiv</a:t>
            </a:r>
            <a:r>
              <a:rPr lang="en-US" sz="2400" dirty="0">
                <a:solidFill>
                  <a:schemeClr val="tx1">
                    <a:lumMod val="75000"/>
                    <a:lumOff val="25000"/>
                  </a:schemeClr>
                </a:solidFill>
              </a:rPr>
              <a:t> - a bioinformatics company.</a:t>
            </a:r>
          </a:p>
          <a:p>
            <a:pPr>
              <a:buFontTx/>
              <a:buChar char="-"/>
            </a:pPr>
            <a:r>
              <a:rPr lang="en-US" sz="2400" dirty="0">
                <a:solidFill>
                  <a:schemeClr val="tx1">
                    <a:lumMod val="75000"/>
                    <a:lumOff val="25000"/>
                  </a:schemeClr>
                </a:solidFill>
              </a:rPr>
              <a:t>The company is exploring a new “remote control” where a headset uses EEG technology to control digital devices by reading brain activity.</a:t>
            </a:r>
          </a:p>
          <a:p>
            <a:pPr>
              <a:buFontTx/>
              <a:buChar char="-"/>
            </a:pPr>
            <a:r>
              <a:rPr lang="en-US" sz="2400" dirty="0">
                <a:solidFill>
                  <a:schemeClr val="tx1">
                    <a:lumMod val="75000"/>
                    <a:lumOff val="25000"/>
                  </a:schemeClr>
                </a:solidFill>
              </a:rPr>
              <a:t>She is a refugee from Vietnam at age 4, she entered college at 16 and has since become a vital young leader in her home country of Australia. She attended Monash University in Melbourne, Australia where she studied law and commerce.</a:t>
            </a:r>
          </a:p>
        </p:txBody>
      </p:sp>
      <p:sp>
        <p:nvSpPr>
          <p:cNvPr id="4" name="Date Placeholder 3"/>
          <p:cNvSpPr>
            <a:spLocks noGrp="1"/>
          </p:cNvSpPr>
          <p:nvPr>
            <p:ph type="dt" sz="half" idx="10"/>
          </p:nvPr>
        </p:nvSpPr>
        <p:spPr/>
        <p:txBody>
          <a:bodyPr/>
          <a:lstStyle/>
          <a:p>
            <a:r>
              <a:rPr lang="en-US" smtClean="0"/>
              <a:t>Spring 2021</a:t>
            </a:r>
            <a:endParaRPr lang="en-US"/>
          </a:p>
        </p:txBody>
      </p:sp>
      <p:sp>
        <p:nvSpPr>
          <p:cNvPr id="11" name="TextBox 10"/>
          <p:cNvSpPr txBox="1"/>
          <p:nvPr/>
        </p:nvSpPr>
        <p:spPr>
          <a:xfrm>
            <a:off x="1393372" y="6411861"/>
            <a:ext cx="9960428" cy="369332"/>
          </a:xfrm>
          <a:prstGeom prst="rect">
            <a:avLst/>
          </a:prstGeom>
          <a:noFill/>
        </p:spPr>
        <p:txBody>
          <a:bodyPr wrap="square" rtlCol="0">
            <a:spAutoFit/>
          </a:bodyPr>
          <a:lstStyle/>
          <a:p>
            <a:r>
              <a:rPr lang="en-US" dirty="0"/>
              <a:t>https://www.ted.com/talks/tan_le_a_headset_that_reads_your_brainwaves</a:t>
            </a:r>
          </a:p>
        </p:txBody>
      </p:sp>
      <p:pic>
        <p:nvPicPr>
          <p:cNvPr id="3" name="Picture 2">
            <a:extLst>
              <a:ext uri="{FF2B5EF4-FFF2-40B4-BE49-F238E27FC236}">
                <a16:creationId xmlns="" xmlns:a16="http://schemas.microsoft.com/office/drawing/2014/main" id="{F4C0F316-FB18-47CC-8EF2-5BA9AEEDB512}"/>
              </a:ext>
            </a:extLst>
          </p:cNvPr>
          <p:cNvPicPr>
            <a:picLocks noChangeAspect="1"/>
          </p:cNvPicPr>
          <p:nvPr/>
        </p:nvPicPr>
        <p:blipFill>
          <a:blip r:embed="rId3"/>
          <a:stretch>
            <a:fillRect/>
          </a:stretch>
        </p:blipFill>
        <p:spPr>
          <a:xfrm>
            <a:off x="191069" y="2357764"/>
            <a:ext cx="4809054" cy="2978511"/>
          </a:xfrm>
          <a:prstGeom prst="rect">
            <a:avLst/>
          </a:prstGeom>
        </p:spPr>
      </p:pic>
    </p:spTree>
    <p:extLst>
      <p:ext uri="{BB962C8B-B14F-4D97-AF65-F5344CB8AC3E}">
        <p14:creationId xmlns:p14="http://schemas.microsoft.com/office/powerpoint/2010/main" val="1946507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smtClean="0">
                <a:solidFill>
                  <a:schemeClr val="tx1">
                    <a:lumMod val="75000"/>
                    <a:lumOff val="25000"/>
                  </a:schemeClr>
                </a:solidFill>
              </a:rPr>
              <a:t>Review: Servo Motor</a:t>
            </a:r>
            <a:endParaRPr lang="en-US" sz="4800" dirty="0">
              <a:solidFill>
                <a:schemeClr val="tx1">
                  <a:lumMod val="75000"/>
                  <a:lumOff val="25000"/>
                </a:schemeClr>
              </a:solidFill>
            </a:endParaRPr>
          </a:p>
        </p:txBody>
      </p:sp>
      <p:sp>
        <p:nvSpPr>
          <p:cNvPr id="9" name="Date Placeholder 8"/>
          <p:cNvSpPr>
            <a:spLocks noGrp="1"/>
          </p:cNvSpPr>
          <p:nvPr>
            <p:ph type="dt" sz="half" idx="10"/>
          </p:nvPr>
        </p:nvSpPr>
        <p:spPr>
          <a:xfrm>
            <a:off x="9317567" y="6323010"/>
            <a:ext cx="2743200" cy="365125"/>
          </a:xfrm>
        </p:spPr>
        <p:txBody>
          <a:bodyPr/>
          <a:lstStyle/>
          <a:p>
            <a:r>
              <a:rPr lang="en-US" smtClean="0"/>
              <a:t>Spring 2021</a:t>
            </a:r>
            <a:endParaRPr lang="en-US" dirty="0"/>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736" y="2347018"/>
            <a:ext cx="4172607" cy="397599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1189" y="2080675"/>
            <a:ext cx="7269578" cy="4259268"/>
          </a:xfrm>
          <a:prstGeom prst="rect">
            <a:avLst/>
          </a:prstGeom>
        </p:spPr>
      </p:pic>
    </p:spTree>
    <p:extLst>
      <p:ext uri="{BB962C8B-B14F-4D97-AF65-F5344CB8AC3E}">
        <p14:creationId xmlns:p14="http://schemas.microsoft.com/office/powerpoint/2010/main" val="21449535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smtClean="0">
                <a:solidFill>
                  <a:schemeClr val="tx1">
                    <a:lumMod val="75000"/>
                    <a:lumOff val="25000"/>
                  </a:schemeClr>
                </a:solidFill>
              </a:rPr>
              <a:t>Circuit Review: Series vs Parallel</a:t>
            </a:r>
            <a:endParaRPr lang="en-US" sz="4800" dirty="0">
              <a:solidFill>
                <a:schemeClr val="tx1">
                  <a:lumMod val="75000"/>
                  <a:lumOff val="25000"/>
                </a:schemeClr>
              </a:solidFill>
            </a:endParaRPr>
          </a:p>
        </p:txBody>
      </p:sp>
      <p:sp>
        <p:nvSpPr>
          <p:cNvPr id="9" name="Date Placeholder 8"/>
          <p:cNvSpPr>
            <a:spLocks noGrp="1"/>
          </p:cNvSpPr>
          <p:nvPr>
            <p:ph type="dt" sz="half" idx="10"/>
          </p:nvPr>
        </p:nvSpPr>
        <p:spPr>
          <a:xfrm>
            <a:off x="9317567" y="6323010"/>
            <a:ext cx="2743200" cy="365125"/>
          </a:xfrm>
        </p:spPr>
        <p:txBody>
          <a:bodyPr/>
          <a:lstStyle/>
          <a:p>
            <a:r>
              <a:rPr lang="en-US" smtClean="0"/>
              <a:t>Spring 2021</a:t>
            </a:r>
            <a:endParaRPr lang="en-US" dirty="0"/>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838200" y="2291651"/>
            <a:ext cx="4379546" cy="3631654"/>
          </a:xfrm>
          <a:prstGeom prst="rect">
            <a:avLst/>
          </a:prstGeom>
        </p:spPr>
      </p:pic>
      <p:pic>
        <p:nvPicPr>
          <p:cNvPr id="11" name="Picture 10"/>
          <p:cNvPicPr>
            <a:picLocks noChangeAspect="1"/>
          </p:cNvPicPr>
          <p:nvPr/>
        </p:nvPicPr>
        <p:blipFill>
          <a:blip r:embed="rId4"/>
          <a:stretch>
            <a:fillRect/>
          </a:stretch>
        </p:blipFill>
        <p:spPr>
          <a:xfrm>
            <a:off x="6844812" y="2311582"/>
            <a:ext cx="3072911" cy="3611723"/>
          </a:xfrm>
          <a:prstGeom prst="rect">
            <a:avLst/>
          </a:prstGeom>
        </p:spPr>
      </p:pic>
      <p:sp>
        <p:nvSpPr>
          <p:cNvPr id="12" name="TextBox 11"/>
          <p:cNvSpPr txBox="1"/>
          <p:nvPr/>
        </p:nvSpPr>
        <p:spPr>
          <a:xfrm>
            <a:off x="2576146" y="2022231"/>
            <a:ext cx="1987062" cy="369332"/>
          </a:xfrm>
          <a:prstGeom prst="rect">
            <a:avLst/>
          </a:prstGeom>
          <a:noFill/>
        </p:spPr>
        <p:txBody>
          <a:bodyPr wrap="square" rtlCol="0">
            <a:spAutoFit/>
          </a:bodyPr>
          <a:lstStyle/>
          <a:p>
            <a:r>
              <a:rPr lang="en-US" dirty="0" smtClean="0"/>
              <a:t>????</a:t>
            </a:r>
            <a:endParaRPr lang="en-US" dirty="0"/>
          </a:p>
        </p:txBody>
      </p:sp>
      <p:sp>
        <p:nvSpPr>
          <p:cNvPr id="13" name="TextBox 12"/>
          <p:cNvSpPr txBox="1"/>
          <p:nvPr/>
        </p:nvSpPr>
        <p:spPr>
          <a:xfrm>
            <a:off x="8258907" y="2067124"/>
            <a:ext cx="1987062" cy="369332"/>
          </a:xfrm>
          <a:prstGeom prst="rect">
            <a:avLst/>
          </a:prstGeom>
          <a:noFill/>
        </p:spPr>
        <p:txBody>
          <a:bodyPr wrap="square" rtlCol="0">
            <a:spAutoFit/>
          </a:bodyPr>
          <a:lstStyle/>
          <a:p>
            <a:r>
              <a:rPr lang="en-US" dirty="0" smtClean="0"/>
              <a:t>????</a:t>
            </a:r>
            <a:endParaRPr lang="en-US" dirty="0"/>
          </a:p>
        </p:txBody>
      </p:sp>
      <p:sp>
        <p:nvSpPr>
          <p:cNvPr id="14" name="TextBox 13"/>
          <p:cNvSpPr txBox="1"/>
          <p:nvPr/>
        </p:nvSpPr>
        <p:spPr>
          <a:xfrm>
            <a:off x="3287345" y="5830154"/>
            <a:ext cx="1987062" cy="646331"/>
          </a:xfrm>
          <a:prstGeom prst="rect">
            <a:avLst/>
          </a:prstGeom>
          <a:noFill/>
        </p:spPr>
        <p:txBody>
          <a:bodyPr wrap="square" rtlCol="0">
            <a:spAutoFit/>
          </a:bodyPr>
          <a:lstStyle/>
          <a:p>
            <a:pPr algn="ctr"/>
            <a:r>
              <a:rPr lang="en-US" dirty="0" smtClean="0"/>
              <a:t>Electricity has </a:t>
            </a:r>
            <a:r>
              <a:rPr lang="en-US" smtClean="0"/>
              <a:t>two parallel paths!</a:t>
            </a:r>
            <a:endParaRPr lang="en-US" dirty="0"/>
          </a:p>
        </p:txBody>
      </p:sp>
      <p:sp>
        <p:nvSpPr>
          <p:cNvPr id="15" name="TextBox 14"/>
          <p:cNvSpPr txBox="1"/>
          <p:nvPr/>
        </p:nvSpPr>
        <p:spPr>
          <a:xfrm>
            <a:off x="9757182" y="3302717"/>
            <a:ext cx="1987062" cy="1754326"/>
          </a:xfrm>
          <a:prstGeom prst="rect">
            <a:avLst/>
          </a:prstGeom>
          <a:noFill/>
        </p:spPr>
        <p:txBody>
          <a:bodyPr wrap="square" rtlCol="0">
            <a:spAutoFit/>
          </a:bodyPr>
          <a:lstStyle/>
          <a:p>
            <a:pPr algn="ctr"/>
            <a:r>
              <a:rPr lang="en-US" dirty="0" smtClean="0"/>
              <a:t>Electricity has one path and must go through both components one after another, i.e. in series!</a:t>
            </a:r>
            <a:endParaRPr lang="en-US" dirty="0"/>
          </a:p>
        </p:txBody>
      </p:sp>
    </p:spTree>
    <p:extLst>
      <p:ext uri="{BB962C8B-B14F-4D97-AF65-F5344CB8AC3E}">
        <p14:creationId xmlns:p14="http://schemas.microsoft.com/office/powerpoint/2010/main" val="2308787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4178427" y="166458"/>
            <a:ext cx="5983686" cy="3463710"/>
          </a:xfrm>
          <a:prstGeom prst="rect">
            <a:avLst/>
          </a:prstGeom>
        </p:spPr>
      </p:pic>
      <p:pic>
        <p:nvPicPr>
          <p:cNvPr id="10" name="Picture 9"/>
          <p:cNvPicPr>
            <a:picLocks noChangeAspect="1"/>
          </p:cNvPicPr>
          <p:nvPr/>
        </p:nvPicPr>
        <p:blipFill>
          <a:blip r:embed="rId3"/>
          <a:stretch>
            <a:fillRect/>
          </a:stretch>
        </p:blipFill>
        <p:spPr>
          <a:xfrm>
            <a:off x="6860581" y="2472298"/>
            <a:ext cx="5557685" cy="4385038"/>
          </a:xfrm>
          <a:prstGeom prst="rect">
            <a:avLst/>
          </a:prstGeom>
        </p:spPr>
      </p:pic>
      <p:sp>
        <p:nvSpPr>
          <p:cNvPr id="4" name="Date Placeholder 3">
            <a:extLst>
              <a:ext uri="{FF2B5EF4-FFF2-40B4-BE49-F238E27FC236}">
                <a16:creationId xmlns="" xmlns:a16="http://schemas.microsoft.com/office/drawing/2014/main" id="{46ADE20E-1119-4792-9905-F0AACF1C4150}"/>
              </a:ext>
            </a:extLst>
          </p:cNvPr>
          <p:cNvSpPr>
            <a:spLocks noGrp="1"/>
          </p:cNvSpPr>
          <p:nvPr>
            <p:ph type="dt" sz="half" idx="10"/>
          </p:nvPr>
        </p:nvSpPr>
        <p:spPr/>
        <p:txBody>
          <a:bodyPr/>
          <a:lstStyle/>
          <a:p>
            <a:r>
              <a:rPr lang="en-US" smtClean="0"/>
              <a:t>Spring 2021</a:t>
            </a:r>
            <a:endParaRPr lang="en-US"/>
          </a:p>
        </p:txBody>
      </p:sp>
      <p:sp>
        <p:nvSpPr>
          <p:cNvPr id="8" name="TextBox 7"/>
          <p:cNvSpPr txBox="1"/>
          <p:nvPr/>
        </p:nvSpPr>
        <p:spPr>
          <a:xfrm>
            <a:off x="4275116" y="151661"/>
            <a:ext cx="3336967" cy="523220"/>
          </a:xfrm>
          <a:prstGeom prst="rect">
            <a:avLst/>
          </a:prstGeom>
          <a:noFill/>
          <a:ln>
            <a:noFill/>
          </a:ln>
        </p:spPr>
        <p:txBody>
          <a:bodyPr wrap="square" rtlCol="0">
            <a:spAutoFit/>
          </a:bodyPr>
          <a:lstStyle/>
          <a:p>
            <a:pPr algn="ctr"/>
            <a:r>
              <a:rPr lang="en-US" sz="2800" dirty="0" smtClean="0">
                <a:solidFill>
                  <a:schemeClr val="bg1"/>
                </a:solidFill>
              </a:rPr>
              <a:t>Light Wave RADAR</a:t>
            </a:r>
            <a:endParaRPr lang="en-US" sz="2800" dirty="0">
              <a:solidFill>
                <a:schemeClr val="bg1"/>
              </a:solidFill>
            </a:endParaRPr>
          </a:p>
        </p:txBody>
      </p:sp>
      <p:pic>
        <p:nvPicPr>
          <p:cNvPr id="6" name="Picture 5"/>
          <p:cNvPicPr>
            <a:picLocks noChangeAspect="1"/>
          </p:cNvPicPr>
          <p:nvPr/>
        </p:nvPicPr>
        <p:blipFill>
          <a:blip r:embed="rId4"/>
          <a:stretch>
            <a:fillRect/>
          </a:stretch>
        </p:blipFill>
        <p:spPr>
          <a:xfrm>
            <a:off x="0" y="151661"/>
            <a:ext cx="3803718" cy="4537768"/>
          </a:xfrm>
          <a:prstGeom prst="rect">
            <a:avLst/>
          </a:prstGeom>
        </p:spPr>
      </p:pic>
      <p:pic>
        <p:nvPicPr>
          <p:cNvPr id="9" name="Picture 8"/>
          <p:cNvPicPr>
            <a:picLocks noChangeAspect="1"/>
          </p:cNvPicPr>
          <p:nvPr/>
        </p:nvPicPr>
        <p:blipFill>
          <a:blip r:embed="rId5"/>
          <a:stretch>
            <a:fillRect/>
          </a:stretch>
        </p:blipFill>
        <p:spPr>
          <a:xfrm>
            <a:off x="33691" y="4959021"/>
            <a:ext cx="4275116" cy="1855420"/>
          </a:xfrm>
          <a:prstGeom prst="rect">
            <a:avLst/>
          </a:prstGeom>
        </p:spPr>
      </p:pic>
    </p:spTree>
    <p:extLst>
      <p:ext uri="{BB962C8B-B14F-4D97-AF65-F5344CB8AC3E}">
        <p14:creationId xmlns:p14="http://schemas.microsoft.com/office/powerpoint/2010/main" val="1988883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Women in Tech Spotlight </a:t>
            </a:r>
          </a:p>
        </p:txBody>
      </p:sp>
      <p:sp>
        <p:nvSpPr>
          <p:cNvPr id="3" name="Date Placeholder 2"/>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150916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Kahoot</a:t>
            </a:r>
            <a:r>
              <a:rPr lang="en-US" dirty="0" smtClean="0"/>
              <a:t>!</a:t>
            </a:r>
            <a:endParaRPr lang="en-US" dirty="0"/>
          </a:p>
        </p:txBody>
      </p:sp>
      <p:sp>
        <p:nvSpPr>
          <p:cNvPr id="3" name="Date Placeholder 2"/>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1366242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Finish Pot-LED </a:t>
            </a:r>
            <a:r>
              <a:rPr lang="en-US" dirty="0" err="1" smtClean="0"/>
              <a:t>cxt</a:t>
            </a:r>
            <a:endParaRPr lang="en-US" dirty="0"/>
          </a:p>
        </p:txBody>
      </p:sp>
      <p:sp>
        <p:nvSpPr>
          <p:cNvPr id="3" name="Date Placeholder 2"/>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292463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BFE07E55-BD0D-45B3-AB25-6065FD73D199}"/>
              </a:ext>
            </a:extLst>
          </p:cNvPr>
          <p:cNvSpPr>
            <a:spLocks noGrp="1"/>
          </p:cNvSpPr>
          <p:nvPr>
            <p:ph type="dt" sz="half" idx="10"/>
          </p:nvPr>
        </p:nvSpPr>
        <p:spPr/>
        <p:txBody>
          <a:bodyPr/>
          <a:lstStyle/>
          <a:p>
            <a:r>
              <a:rPr lang="en-US"/>
              <a:t>Fall 2020</a:t>
            </a:r>
          </a:p>
        </p:txBody>
      </p:sp>
      <p:sp>
        <p:nvSpPr>
          <p:cNvPr id="11" name="Rectangle 10"/>
          <p:cNvSpPr/>
          <p:nvPr/>
        </p:nvSpPr>
        <p:spPr>
          <a:xfrm>
            <a:off x="68766" y="1469884"/>
            <a:ext cx="5860291" cy="4278094"/>
          </a:xfrm>
          <a:prstGeom prst="rect">
            <a:avLst/>
          </a:prstGeom>
        </p:spPr>
        <p:txBody>
          <a:bodyPr wrap="square">
            <a:spAutoFit/>
          </a:bodyPr>
          <a:lstStyle/>
          <a:p>
            <a:pPr algn="ctr"/>
            <a:r>
              <a:rPr lang="en-US" dirty="0" smtClean="0">
                <a:solidFill>
                  <a:srgbClr val="0070C0"/>
                </a:solidFill>
              </a:rPr>
              <a:t>Command bank</a:t>
            </a:r>
          </a:p>
          <a:p>
            <a:endParaRPr lang="en-US" sz="1400" dirty="0"/>
          </a:p>
          <a:p>
            <a:r>
              <a:rPr lang="en-US" sz="2000" b="1" dirty="0" err="1"/>
              <a:t>pinMode</a:t>
            </a:r>
            <a:r>
              <a:rPr lang="en-US" sz="2000" b="1" dirty="0"/>
              <a:t>() </a:t>
            </a:r>
            <a:r>
              <a:rPr lang="en-US" sz="2000" b="1" dirty="0" smtClean="0"/>
              <a:t>- </a:t>
            </a:r>
            <a:r>
              <a:rPr lang="en-US" sz="2000" dirty="0" smtClean="0"/>
              <a:t>Use </a:t>
            </a:r>
            <a:r>
              <a:rPr lang="en-US" sz="2000" dirty="0"/>
              <a:t>the </a:t>
            </a:r>
            <a:r>
              <a:rPr lang="en-US" sz="2000" b="1" dirty="0" err="1"/>
              <a:t>pinMode</a:t>
            </a:r>
            <a:r>
              <a:rPr lang="en-US" sz="2000" b="1" dirty="0"/>
              <a:t>()</a:t>
            </a:r>
            <a:r>
              <a:rPr lang="en-US" sz="2000" dirty="0"/>
              <a:t> command to declare these pins as </a:t>
            </a:r>
            <a:r>
              <a:rPr lang="en-US" sz="2000" dirty="0" smtClean="0"/>
              <a:t>OUTPUT</a:t>
            </a:r>
          </a:p>
          <a:p>
            <a:endParaRPr lang="en-US" sz="2000" dirty="0" smtClean="0"/>
          </a:p>
          <a:p>
            <a:r>
              <a:rPr lang="en-US" sz="2000" b="1" dirty="0" err="1"/>
              <a:t>analogWrite</a:t>
            </a:r>
            <a:r>
              <a:rPr lang="en-US" sz="2000" b="1" dirty="0"/>
              <a:t>(pin, value) </a:t>
            </a:r>
            <a:r>
              <a:rPr lang="en-US" sz="2000" b="1" dirty="0" smtClean="0"/>
              <a:t> - </a:t>
            </a:r>
            <a:r>
              <a:rPr lang="en-US" sz="2000" dirty="0" smtClean="0"/>
              <a:t>to </a:t>
            </a:r>
            <a:r>
              <a:rPr lang="en-US" sz="2000" dirty="0"/>
              <a:t>set the brightness of the LEDs, use the </a:t>
            </a:r>
            <a:r>
              <a:rPr lang="en-US" sz="2000" b="1" dirty="0" err="1"/>
              <a:t>analogWrite</a:t>
            </a:r>
            <a:r>
              <a:rPr lang="en-US" sz="2000" b="1" dirty="0"/>
              <a:t>(pin, value)</a:t>
            </a:r>
            <a:r>
              <a:rPr lang="en-US" sz="2000" dirty="0"/>
              <a:t> command</a:t>
            </a:r>
            <a:r>
              <a:rPr lang="en-US" sz="2000" dirty="0" smtClean="0"/>
              <a:t>.</a:t>
            </a:r>
          </a:p>
          <a:p>
            <a:endParaRPr lang="en-US" sz="2000" b="1" dirty="0"/>
          </a:p>
          <a:p>
            <a:r>
              <a:rPr lang="en-US" sz="2000" b="1" dirty="0" err="1"/>
              <a:t>readValue</a:t>
            </a:r>
            <a:r>
              <a:rPr lang="en-US" sz="2000" dirty="0"/>
              <a:t> = </a:t>
            </a:r>
            <a:r>
              <a:rPr lang="en-US" sz="2000" dirty="0" err="1"/>
              <a:t>analogRead</a:t>
            </a:r>
            <a:r>
              <a:rPr lang="en-US" sz="2000" dirty="0"/>
              <a:t>(A0</a:t>
            </a:r>
            <a:r>
              <a:rPr lang="en-US" sz="2000" dirty="0" smtClean="0"/>
              <a:t>) - Use </a:t>
            </a:r>
            <a:r>
              <a:rPr lang="en-US" sz="2000" dirty="0" err="1" smtClean="0"/>
              <a:t>readValue</a:t>
            </a:r>
            <a:r>
              <a:rPr lang="en-US" sz="2000" dirty="0" smtClean="0"/>
              <a:t> to store the value of the potentiometer</a:t>
            </a:r>
          </a:p>
          <a:p>
            <a:endParaRPr lang="en-US" sz="2000" b="1" dirty="0"/>
          </a:p>
          <a:p>
            <a:r>
              <a:rPr lang="en-US" sz="2000" b="1" dirty="0" err="1"/>
              <a:t>writeValue</a:t>
            </a:r>
            <a:r>
              <a:rPr lang="en-US" sz="2000" dirty="0"/>
              <a:t> = </a:t>
            </a:r>
            <a:r>
              <a:rPr lang="en-US" sz="2000" dirty="0" err="1"/>
              <a:t>readValue</a:t>
            </a:r>
            <a:r>
              <a:rPr lang="en-US" sz="2000" dirty="0"/>
              <a:t> / 4;     // divide the </a:t>
            </a:r>
            <a:r>
              <a:rPr lang="en-US" sz="2000" dirty="0" err="1"/>
              <a:t>readValue</a:t>
            </a:r>
            <a:r>
              <a:rPr lang="en-US" sz="2000" dirty="0"/>
              <a:t> by 4 and store as the </a:t>
            </a:r>
            <a:r>
              <a:rPr lang="en-US" sz="2000" dirty="0" err="1"/>
              <a:t>writeValue</a:t>
            </a:r>
            <a:endParaRPr lang="en-US" sz="2000" b="1" dirty="0" smtClean="0"/>
          </a:p>
          <a:p>
            <a:endParaRPr lang="en-US" sz="2000" b="1" dirty="0">
              <a:solidFill>
                <a:srgbClr val="000000"/>
              </a:solidFill>
              <a:latin typeface="Open Sans" charset="0"/>
            </a:endParaRPr>
          </a:p>
        </p:txBody>
      </p:sp>
      <p:sp>
        <p:nvSpPr>
          <p:cNvPr id="8" name="Rectangle 7"/>
          <p:cNvSpPr/>
          <p:nvPr/>
        </p:nvSpPr>
        <p:spPr>
          <a:xfrm>
            <a:off x="5929058" y="755754"/>
            <a:ext cx="5589637" cy="2308324"/>
          </a:xfrm>
          <a:prstGeom prst="rect">
            <a:avLst/>
          </a:prstGeom>
        </p:spPr>
        <p:txBody>
          <a:bodyPr wrap="square">
            <a:spAutoFit/>
          </a:bodyPr>
          <a:lstStyle/>
          <a:p>
            <a:pPr algn="ctr"/>
            <a:r>
              <a:rPr lang="en-US" dirty="0" smtClean="0">
                <a:solidFill>
                  <a:srgbClr val="0070C0"/>
                </a:solidFill>
              </a:rPr>
              <a:t>Pseudo code</a:t>
            </a:r>
          </a:p>
          <a:p>
            <a:endParaRPr lang="en-US" sz="1400" b="1" dirty="0">
              <a:solidFill>
                <a:srgbClr val="000000"/>
              </a:solidFill>
              <a:latin typeface="Open Sans" charset="0"/>
            </a:endParaRPr>
          </a:p>
          <a:p>
            <a:r>
              <a:rPr lang="en-US" sz="1400" b="1" dirty="0" smtClean="0">
                <a:solidFill>
                  <a:srgbClr val="000000"/>
                </a:solidFill>
                <a:latin typeface="Open Sans" charset="0"/>
              </a:rPr>
              <a:t>1</a:t>
            </a:r>
            <a:r>
              <a:rPr lang="en-US" sz="1400" b="1" dirty="0">
                <a:solidFill>
                  <a:srgbClr val="000000"/>
                </a:solidFill>
                <a:latin typeface="Open Sans" charset="0"/>
              </a:rPr>
              <a:t>)</a:t>
            </a:r>
            <a:r>
              <a:rPr lang="en-US" sz="1400" dirty="0">
                <a:solidFill>
                  <a:srgbClr val="000000"/>
                </a:solidFill>
                <a:latin typeface="Open Sans" charset="0"/>
              </a:rPr>
              <a:t> </a:t>
            </a:r>
            <a:r>
              <a:rPr lang="en-US" sz="1400" dirty="0" smtClean="0">
                <a:solidFill>
                  <a:srgbClr val="000000"/>
                </a:solidFill>
                <a:latin typeface="Open Sans" charset="0"/>
              </a:rPr>
              <a:t>Create </a:t>
            </a:r>
            <a:r>
              <a:rPr lang="en-US" sz="1400" dirty="0">
                <a:solidFill>
                  <a:srgbClr val="000000"/>
                </a:solidFill>
                <a:latin typeface="Open Sans" charset="0"/>
              </a:rPr>
              <a:t>variables to store input and output information.</a:t>
            </a:r>
            <a:br>
              <a:rPr lang="en-US" sz="1400" dirty="0">
                <a:solidFill>
                  <a:srgbClr val="000000"/>
                </a:solidFill>
                <a:latin typeface="Open Sans" charset="0"/>
              </a:rPr>
            </a:br>
            <a:r>
              <a:rPr lang="en-US" sz="1400" b="1" dirty="0">
                <a:solidFill>
                  <a:srgbClr val="000000"/>
                </a:solidFill>
                <a:latin typeface="Open Sans" charset="0"/>
              </a:rPr>
              <a:t>2)</a:t>
            </a:r>
            <a:r>
              <a:rPr lang="en-US" sz="1400" dirty="0">
                <a:solidFill>
                  <a:srgbClr val="000000"/>
                </a:solidFill>
                <a:latin typeface="Open Sans" charset="0"/>
              </a:rPr>
              <a:t> Setup </a:t>
            </a:r>
            <a:r>
              <a:rPr lang="en-US" sz="1400" dirty="0" smtClean="0">
                <a:solidFill>
                  <a:srgbClr val="000000"/>
                </a:solidFill>
                <a:latin typeface="Open Sans" charset="0"/>
              </a:rPr>
              <a:t>the </a:t>
            </a:r>
            <a:r>
              <a:rPr lang="en-US" sz="1400" dirty="0">
                <a:solidFill>
                  <a:srgbClr val="000000"/>
                </a:solidFill>
                <a:latin typeface="Open Sans" charset="0"/>
              </a:rPr>
              <a:t>Arduino pins as output pins.</a:t>
            </a:r>
            <a:br>
              <a:rPr lang="en-US" sz="1400" dirty="0">
                <a:solidFill>
                  <a:srgbClr val="000000"/>
                </a:solidFill>
                <a:latin typeface="Open Sans" charset="0"/>
              </a:rPr>
            </a:br>
            <a:r>
              <a:rPr lang="en-US" sz="1400" b="1" dirty="0">
                <a:solidFill>
                  <a:srgbClr val="000000"/>
                </a:solidFill>
                <a:latin typeface="Open Sans" charset="0"/>
              </a:rPr>
              <a:t>3)</a:t>
            </a:r>
            <a:r>
              <a:rPr lang="en-US" sz="1400" dirty="0">
                <a:solidFill>
                  <a:srgbClr val="000000"/>
                </a:solidFill>
                <a:latin typeface="Open Sans" charset="0"/>
              </a:rPr>
              <a:t> Start the main loop.</a:t>
            </a:r>
          </a:p>
          <a:p>
            <a:pPr lvl="1"/>
            <a:r>
              <a:rPr lang="en-US" sz="1400" dirty="0"/>
              <a:t>a) Store the value of the potentiometer as a variable.</a:t>
            </a:r>
            <a:br>
              <a:rPr lang="en-US" sz="1400" dirty="0"/>
            </a:br>
            <a:r>
              <a:rPr lang="en-US" sz="1400" dirty="0"/>
              <a:t>b) Determine the output value to the LEDs based on the potentiometer variable.</a:t>
            </a:r>
            <a:br>
              <a:rPr lang="en-US" sz="1400" dirty="0"/>
            </a:br>
            <a:r>
              <a:rPr lang="en-US" sz="1400" dirty="0"/>
              <a:t>c) Set the LED brightness based on the output variable.</a:t>
            </a:r>
          </a:p>
          <a:p>
            <a:r>
              <a:rPr lang="en-US" sz="1400" b="1" dirty="0">
                <a:solidFill>
                  <a:srgbClr val="000000"/>
                </a:solidFill>
                <a:latin typeface="Open Sans" charset="0"/>
              </a:rPr>
              <a:t>4)</a:t>
            </a:r>
            <a:r>
              <a:rPr lang="en-US" sz="1400" dirty="0">
                <a:solidFill>
                  <a:srgbClr val="000000"/>
                </a:solidFill>
                <a:latin typeface="Open Sans" charset="0"/>
              </a:rPr>
              <a:t> End the main loop.</a:t>
            </a:r>
            <a:endParaRPr lang="en-US" sz="1400" b="0" i="0" dirty="0">
              <a:solidFill>
                <a:srgbClr val="000000"/>
              </a:solidFill>
              <a:effectLst/>
              <a:latin typeface="Open Sans"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2175" y="3064077"/>
            <a:ext cx="4390857" cy="3739771"/>
          </a:xfrm>
          <a:prstGeom prst="rect">
            <a:avLst/>
          </a:prstGeom>
        </p:spPr>
      </p:pic>
    </p:spTree>
    <p:extLst>
      <p:ext uri="{BB962C8B-B14F-4D97-AF65-F5344CB8AC3E}">
        <p14:creationId xmlns:p14="http://schemas.microsoft.com/office/powerpoint/2010/main" val="338487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31619" y="908718"/>
            <a:ext cx="4987637" cy="5776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381580" y="908718"/>
            <a:ext cx="6840187" cy="3223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r>
              <a:rPr lang="en-US" smtClean="0"/>
              <a:t>Spring 2021</a:t>
            </a:r>
            <a:endParaRPr lang="en-US"/>
          </a:p>
        </p:txBody>
      </p:sp>
      <p:sp>
        <p:nvSpPr>
          <p:cNvPr id="8" name="TextBox 7"/>
          <p:cNvSpPr txBox="1"/>
          <p:nvPr/>
        </p:nvSpPr>
        <p:spPr>
          <a:xfrm>
            <a:off x="131619" y="1021340"/>
            <a:ext cx="4987637" cy="646331"/>
          </a:xfrm>
          <a:prstGeom prst="rect">
            <a:avLst/>
          </a:prstGeom>
          <a:noFill/>
        </p:spPr>
        <p:txBody>
          <a:bodyPr wrap="square" rtlCol="0">
            <a:spAutoFit/>
          </a:bodyPr>
          <a:lstStyle/>
          <a:p>
            <a:r>
              <a:rPr lang="en-US" dirty="0" smtClean="0"/>
              <a:t>1. Code Skeleton –&gt; place these in the right order!!!</a:t>
            </a:r>
            <a:endParaRPr lang="en-US" dirty="0"/>
          </a:p>
        </p:txBody>
      </p:sp>
      <p:sp>
        <p:nvSpPr>
          <p:cNvPr id="10" name="TextBox 9"/>
          <p:cNvSpPr txBox="1"/>
          <p:nvPr/>
        </p:nvSpPr>
        <p:spPr>
          <a:xfrm>
            <a:off x="6755079" y="1021340"/>
            <a:ext cx="4381995" cy="369332"/>
          </a:xfrm>
          <a:prstGeom prst="rect">
            <a:avLst/>
          </a:prstGeom>
          <a:noFill/>
        </p:spPr>
        <p:txBody>
          <a:bodyPr wrap="square" rtlCol="0">
            <a:spAutoFit/>
          </a:bodyPr>
          <a:lstStyle/>
          <a:p>
            <a:r>
              <a:rPr lang="en-US" dirty="0" smtClean="0"/>
              <a:t>2. Use this code to fill in the skeleton! </a:t>
            </a:r>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381" y="2671000"/>
            <a:ext cx="993010" cy="29871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381" y="3466428"/>
            <a:ext cx="1141533" cy="1248076"/>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381" y="5055430"/>
            <a:ext cx="1079601" cy="1252337"/>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400" y="1652630"/>
            <a:ext cx="1697842" cy="897812"/>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86679" y="2523750"/>
            <a:ext cx="2336800" cy="762000"/>
          </a:xfrm>
          <a:prstGeom prst="rect">
            <a:avLst/>
          </a:prstGeom>
        </p:spPr>
      </p:pic>
      <p:pic>
        <p:nvPicPr>
          <p:cNvPr id="19" name="Picture 18"/>
          <p:cNvPicPr>
            <a:picLocks noChangeAspect="1"/>
          </p:cNvPicPr>
          <p:nvPr/>
        </p:nvPicPr>
        <p:blipFill>
          <a:blip r:embed="rId7"/>
          <a:stretch>
            <a:fillRect/>
          </a:stretch>
        </p:blipFill>
        <p:spPr>
          <a:xfrm>
            <a:off x="5448609" y="1499661"/>
            <a:ext cx="6994933" cy="762916"/>
          </a:xfrm>
          <a:prstGeom prst="rect">
            <a:avLst/>
          </a:prstGeom>
        </p:spPr>
      </p:pic>
      <p:pic>
        <p:nvPicPr>
          <p:cNvPr id="20" name="Picture 19"/>
          <p:cNvPicPr>
            <a:picLocks noChangeAspect="1"/>
          </p:cNvPicPr>
          <p:nvPr/>
        </p:nvPicPr>
        <p:blipFill>
          <a:blip r:embed="rId8"/>
          <a:stretch>
            <a:fillRect/>
          </a:stretch>
        </p:blipFill>
        <p:spPr>
          <a:xfrm>
            <a:off x="5500055" y="3547846"/>
            <a:ext cx="6832600" cy="419100"/>
          </a:xfrm>
          <a:prstGeom prst="rect">
            <a:avLst/>
          </a:prstGeom>
        </p:spPr>
      </p:pic>
      <p:sp>
        <p:nvSpPr>
          <p:cNvPr id="24" name="Rectangle 23"/>
          <p:cNvSpPr/>
          <p:nvPr/>
        </p:nvSpPr>
        <p:spPr>
          <a:xfrm>
            <a:off x="5711016" y="4340981"/>
            <a:ext cx="5589637" cy="2308324"/>
          </a:xfrm>
          <a:prstGeom prst="rect">
            <a:avLst/>
          </a:prstGeom>
        </p:spPr>
        <p:txBody>
          <a:bodyPr wrap="square">
            <a:spAutoFit/>
          </a:bodyPr>
          <a:lstStyle/>
          <a:p>
            <a:pPr algn="ctr"/>
            <a:r>
              <a:rPr lang="en-US" dirty="0" smtClean="0">
                <a:solidFill>
                  <a:srgbClr val="0070C0"/>
                </a:solidFill>
              </a:rPr>
              <a:t>Pseudo </a:t>
            </a:r>
            <a:r>
              <a:rPr lang="en-US" dirty="0" smtClean="0">
                <a:solidFill>
                  <a:srgbClr val="0070C0"/>
                </a:solidFill>
              </a:rPr>
              <a:t>code (to help you determine the righ</a:t>
            </a:r>
            <a:r>
              <a:rPr lang="en-US" dirty="0" smtClean="0">
                <a:solidFill>
                  <a:srgbClr val="0070C0"/>
                </a:solidFill>
              </a:rPr>
              <a:t>t order)</a:t>
            </a:r>
            <a:endParaRPr lang="en-US" dirty="0" smtClean="0">
              <a:solidFill>
                <a:srgbClr val="0070C0"/>
              </a:solidFill>
            </a:endParaRPr>
          </a:p>
          <a:p>
            <a:endParaRPr lang="en-US" sz="1400" b="1" dirty="0">
              <a:solidFill>
                <a:srgbClr val="000000"/>
              </a:solidFill>
              <a:latin typeface="Open Sans" charset="0"/>
            </a:endParaRPr>
          </a:p>
          <a:p>
            <a:r>
              <a:rPr lang="en-US" sz="1400" b="1" dirty="0" smtClean="0">
                <a:solidFill>
                  <a:srgbClr val="000000"/>
                </a:solidFill>
                <a:latin typeface="Open Sans" charset="0"/>
              </a:rPr>
              <a:t>1</a:t>
            </a:r>
            <a:r>
              <a:rPr lang="en-US" sz="1400" b="1" dirty="0">
                <a:solidFill>
                  <a:srgbClr val="000000"/>
                </a:solidFill>
                <a:latin typeface="Open Sans" charset="0"/>
              </a:rPr>
              <a:t>)</a:t>
            </a:r>
            <a:r>
              <a:rPr lang="en-US" sz="1400" dirty="0">
                <a:solidFill>
                  <a:srgbClr val="000000"/>
                </a:solidFill>
                <a:latin typeface="Open Sans" charset="0"/>
              </a:rPr>
              <a:t> </a:t>
            </a:r>
            <a:r>
              <a:rPr lang="en-US" sz="1400" dirty="0" smtClean="0">
                <a:solidFill>
                  <a:srgbClr val="000000"/>
                </a:solidFill>
                <a:latin typeface="Open Sans" charset="0"/>
              </a:rPr>
              <a:t>Create </a:t>
            </a:r>
            <a:r>
              <a:rPr lang="en-US" sz="1400" dirty="0">
                <a:solidFill>
                  <a:srgbClr val="000000"/>
                </a:solidFill>
                <a:latin typeface="Open Sans" charset="0"/>
              </a:rPr>
              <a:t>variables to store input and output information.</a:t>
            </a:r>
            <a:br>
              <a:rPr lang="en-US" sz="1400" dirty="0">
                <a:solidFill>
                  <a:srgbClr val="000000"/>
                </a:solidFill>
                <a:latin typeface="Open Sans" charset="0"/>
              </a:rPr>
            </a:br>
            <a:r>
              <a:rPr lang="en-US" sz="1400" b="1" dirty="0">
                <a:solidFill>
                  <a:srgbClr val="000000"/>
                </a:solidFill>
                <a:latin typeface="Open Sans" charset="0"/>
              </a:rPr>
              <a:t>2)</a:t>
            </a:r>
            <a:r>
              <a:rPr lang="en-US" sz="1400" dirty="0">
                <a:solidFill>
                  <a:srgbClr val="000000"/>
                </a:solidFill>
                <a:latin typeface="Open Sans" charset="0"/>
              </a:rPr>
              <a:t> Setup </a:t>
            </a:r>
            <a:r>
              <a:rPr lang="en-US" sz="1400" dirty="0" smtClean="0">
                <a:solidFill>
                  <a:srgbClr val="000000"/>
                </a:solidFill>
                <a:latin typeface="Open Sans" charset="0"/>
              </a:rPr>
              <a:t>the </a:t>
            </a:r>
            <a:r>
              <a:rPr lang="en-US" sz="1400" dirty="0">
                <a:solidFill>
                  <a:srgbClr val="000000"/>
                </a:solidFill>
                <a:latin typeface="Open Sans" charset="0"/>
              </a:rPr>
              <a:t>Arduino pins as output pins.</a:t>
            </a:r>
            <a:br>
              <a:rPr lang="en-US" sz="1400" dirty="0">
                <a:solidFill>
                  <a:srgbClr val="000000"/>
                </a:solidFill>
                <a:latin typeface="Open Sans" charset="0"/>
              </a:rPr>
            </a:br>
            <a:r>
              <a:rPr lang="en-US" sz="1400" b="1" dirty="0">
                <a:solidFill>
                  <a:srgbClr val="000000"/>
                </a:solidFill>
                <a:latin typeface="Open Sans" charset="0"/>
              </a:rPr>
              <a:t>3)</a:t>
            </a:r>
            <a:r>
              <a:rPr lang="en-US" sz="1400" dirty="0">
                <a:solidFill>
                  <a:srgbClr val="000000"/>
                </a:solidFill>
                <a:latin typeface="Open Sans" charset="0"/>
              </a:rPr>
              <a:t> Start the main loop.</a:t>
            </a:r>
          </a:p>
          <a:p>
            <a:pPr lvl="1"/>
            <a:r>
              <a:rPr lang="en-US" sz="1400" dirty="0"/>
              <a:t>a) Store the value of the potentiometer as a variable.</a:t>
            </a:r>
            <a:br>
              <a:rPr lang="en-US" sz="1400" dirty="0"/>
            </a:br>
            <a:r>
              <a:rPr lang="en-US" sz="1400" dirty="0"/>
              <a:t>b) Determine the output value to the LEDs based on the potentiometer variable.</a:t>
            </a:r>
            <a:br>
              <a:rPr lang="en-US" sz="1400" dirty="0"/>
            </a:br>
            <a:r>
              <a:rPr lang="en-US" sz="1400" dirty="0"/>
              <a:t>c) Set the LED brightness based on the output variable.</a:t>
            </a:r>
          </a:p>
          <a:p>
            <a:r>
              <a:rPr lang="en-US" sz="1400" b="1" dirty="0">
                <a:solidFill>
                  <a:srgbClr val="000000"/>
                </a:solidFill>
                <a:latin typeface="Open Sans" charset="0"/>
              </a:rPr>
              <a:t>4)</a:t>
            </a:r>
            <a:r>
              <a:rPr lang="en-US" sz="1400" dirty="0">
                <a:solidFill>
                  <a:srgbClr val="000000"/>
                </a:solidFill>
                <a:latin typeface="Open Sans" charset="0"/>
              </a:rPr>
              <a:t> End the main loop.</a:t>
            </a:r>
            <a:endParaRPr lang="en-US" sz="1400" b="0" i="0" dirty="0">
              <a:solidFill>
                <a:srgbClr val="000000"/>
              </a:solidFill>
              <a:effectLst/>
              <a:latin typeface="Open Sans" charset="0"/>
            </a:endParaRPr>
          </a:p>
        </p:txBody>
      </p:sp>
      <p:cxnSp>
        <p:nvCxnSpPr>
          <p:cNvPr id="26" name="Straight Arrow Connector 25"/>
          <p:cNvCxnSpPr/>
          <p:nvPr/>
        </p:nvCxnSpPr>
        <p:spPr>
          <a:xfrm flipH="1">
            <a:off x="1353787" y="3796938"/>
            <a:ext cx="408703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032226" y="2969711"/>
            <a:ext cx="4467829" cy="25151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1"/>
          </p:cNvCxnSpPr>
          <p:nvPr/>
        </p:nvCxnSpPr>
        <p:spPr>
          <a:xfrm flipH="1">
            <a:off x="1032227" y="1881119"/>
            <a:ext cx="4416382" cy="390216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194467" y="1463179"/>
            <a:ext cx="729012" cy="355285"/>
          </a:xfrm>
          <a:prstGeom prst="rect">
            <a:avLst/>
          </a:prstGeom>
          <a:solidFill>
            <a:srgbClr val="FFFF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ysClr val="windowText" lastClr="000000"/>
                </a:solidFill>
              </a:rPr>
              <a:t>(A0);</a:t>
            </a:r>
            <a:endParaRPr lang="en-US" dirty="0">
              <a:solidFill>
                <a:sysClr val="windowText" lastClr="000000"/>
              </a:solidFill>
            </a:endParaRPr>
          </a:p>
        </p:txBody>
      </p:sp>
      <p:sp>
        <p:nvSpPr>
          <p:cNvPr id="35" name="Rectangle 34"/>
          <p:cNvSpPr/>
          <p:nvPr/>
        </p:nvSpPr>
        <p:spPr>
          <a:xfrm>
            <a:off x="6349217" y="1919901"/>
            <a:ext cx="583871" cy="283673"/>
          </a:xfrm>
          <a:prstGeom prst="rect">
            <a:avLst/>
          </a:prstGeom>
          <a:solidFill>
            <a:srgbClr val="FFFF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463143" y="3550563"/>
            <a:ext cx="469945" cy="332668"/>
          </a:xfrm>
          <a:prstGeom prst="rect">
            <a:avLst/>
          </a:prstGeom>
          <a:solidFill>
            <a:srgbClr val="FFFF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390573" y="3569803"/>
            <a:ext cx="675245" cy="355285"/>
          </a:xfrm>
          <a:prstGeom prst="rect">
            <a:avLst/>
          </a:prstGeom>
          <a:solidFill>
            <a:srgbClr val="FFFF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ysClr val="windowText" lastClr="000000"/>
                </a:solidFill>
              </a:rPr>
              <a:t>(  9,</a:t>
            </a:r>
            <a:endParaRPr lang="en-US" dirty="0">
              <a:solidFill>
                <a:sysClr val="windowText" lastClr="000000"/>
              </a:solidFill>
            </a:endParaRPr>
          </a:p>
        </p:txBody>
      </p:sp>
      <p:sp>
        <p:nvSpPr>
          <p:cNvPr id="38" name="Rectangle 37"/>
          <p:cNvSpPr/>
          <p:nvPr/>
        </p:nvSpPr>
        <p:spPr>
          <a:xfrm>
            <a:off x="6282539" y="1866859"/>
            <a:ext cx="629559" cy="355285"/>
          </a:xfrm>
          <a:prstGeom prst="rect">
            <a:avLst/>
          </a:prstGeom>
          <a:solidFill>
            <a:srgbClr val="FFFF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ysClr val="windowText" lastClr="000000"/>
                </a:solidFill>
              </a:rPr>
              <a:t>(  9,</a:t>
            </a:r>
            <a:endParaRPr lang="en-US" dirty="0">
              <a:solidFill>
                <a:sysClr val="windowText" lastClr="000000"/>
              </a:solidFill>
            </a:endParaRPr>
          </a:p>
        </p:txBody>
      </p:sp>
    </p:spTree>
    <p:extLst>
      <p:ext uri="{BB962C8B-B14F-4D97-AF65-F5344CB8AC3E}">
        <p14:creationId xmlns:p14="http://schemas.microsoft.com/office/powerpoint/2010/main" val="18584615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Spring 2021</a:t>
            </a:r>
            <a:endParaRPr lang="en-US"/>
          </a:p>
        </p:txBody>
      </p:sp>
      <p:sp>
        <p:nvSpPr>
          <p:cNvPr id="2" name="Rectangle 1"/>
          <p:cNvSpPr/>
          <p:nvPr/>
        </p:nvSpPr>
        <p:spPr>
          <a:xfrm>
            <a:off x="3803770" y="3244334"/>
            <a:ext cx="4584460" cy="369332"/>
          </a:xfrm>
          <a:prstGeom prst="rect">
            <a:avLst/>
          </a:prstGeom>
        </p:spPr>
        <p:txBody>
          <a:bodyPr wrap="none">
            <a:spAutoFit/>
          </a:bodyPr>
          <a:lstStyle/>
          <a:p>
            <a:r>
              <a:rPr lang="en-US" dirty="0"/>
              <a:t>https://</a:t>
            </a:r>
            <a:r>
              <a:rPr lang="en-US" dirty="0" err="1"/>
              <a:t>studentkit-registration.arduino.cc</a:t>
            </a:r>
            <a:r>
              <a:rPr lang="en-US" dirty="0"/>
              <a:t>/login</a:t>
            </a:r>
          </a:p>
        </p:txBody>
      </p:sp>
      <p:pic>
        <p:nvPicPr>
          <p:cNvPr id="3" name="Picture 2"/>
          <p:cNvPicPr>
            <a:picLocks noChangeAspect="1"/>
          </p:cNvPicPr>
          <p:nvPr/>
        </p:nvPicPr>
        <p:blipFill>
          <a:blip r:embed="rId2"/>
          <a:stretch>
            <a:fillRect/>
          </a:stretch>
        </p:blipFill>
        <p:spPr>
          <a:xfrm>
            <a:off x="1680086" y="861442"/>
            <a:ext cx="7520406" cy="5815583"/>
          </a:xfrm>
          <a:prstGeom prst="rect">
            <a:avLst/>
          </a:prstGeom>
        </p:spPr>
      </p:pic>
    </p:spTree>
    <p:extLst>
      <p:ext uri="{BB962C8B-B14F-4D97-AF65-F5344CB8AC3E}">
        <p14:creationId xmlns:p14="http://schemas.microsoft.com/office/powerpoint/2010/main" val="4293161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Spring 2021</a:t>
            </a:r>
            <a:endParaRPr lang="en-US"/>
          </a:p>
        </p:txBody>
      </p:sp>
      <p:sp>
        <p:nvSpPr>
          <p:cNvPr id="2" name="Rectangle 1"/>
          <p:cNvSpPr/>
          <p:nvPr/>
        </p:nvSpPr>
        <p:spPr>
          <a:xfrm>
            <a:off x="3803770" y="3244334"/>
            <a:ext cx="4584460" cy="369332"/>
          </a:xfrm>
          <a:prstGeom prst="rect">
            <a:avLst/>
          </a:prstGeom>
        </p:spPr>
        <p:txBody>
          <a:bodyPr wrap="none">
            <a:spAutoFit/>
          </a:bodyPr>
          <a:lstStyle/>
          <a:p>
            <a:r>
              <a:rPr lang="en-US" dirty="0"/>
              <a:t>https://</a:t>
            </a:r>
            <a:r>
              <a:rPr lang="en-US" dirty="0" err="1"/>
              <a:t>studentkit-registration.arduino.cc</a:t>
            </a:r>
            <a:r>
              <a:rPr lang="en-US" dirty="0"/>
              <a:t>/login</a:t>
            </a:r>
          </a:p>
        </p:txBody>
      </p:sp>
      <p:pic>
        <p:nvPicPr>
          <p:cNvPr id="3" name="Picture 2"/>
          <p:cNvPicPr>
            <a:picLocks noChangeAspect="1"/>
          </p:cNvPicPr>
          <p:nvPr/>
        </p:nvPicPr>
        <p:blipFill>
          <a:blip r:embed="rId2"/>
          <a:stretch>
            <a:fillRect/>
          </a:stretch>
        </p:blipFill>
        <p:spPr>
          <a:xfrm>
            <a:off x="1597789" y="1"/>
            <a:ext cx="8919244" cy="6897314"/>
          </a:xfrm>
          <a:prstGeom prst="rect">
            <a:avLst/>
          </a:prstGeom>
        </p:spPr>
      </p:pic>
      <p:sp>
        <p:nvSpPr>
          <p:cNvPr id="5" name="Rectangle 4"/>
          <p:cNvSpPr/>
          <p:nvPr/>
        </p:nvSpPr>
        <p:spPr>
          <a:xfrm>
            <a:off x="8650224" y="1380744"/>
            <a:ext cx="1261872" cy="1399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388352" y="390144"/>
            <a:ext cx="1261872" cy="1399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376672" y="1380744"/>
            <a:ext cx="2011680" cy="1399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71735" y="2371344"/>
            <a:ext cx="1261872" cy="14874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875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1637B5F9-F7CE-4ABA-91D3-4849D81931FE}" vid="{23ADF963-851A-4E31-84B6-C4A20BAEB8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33827</TotalTime>
  <Words>647</Words>
  <Application>Microsoft Macintosh PowerPoint</Application>
  <PresentationFormat>Widescreen</PresentationFormat>
  <Paragraphs>120</Paragraphs>
  <Slides>23</Slides>
  <Notes>7</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Calibri</vt:lpstr>
      <vt:lpstr>Calibri Light</vt:lpstr>
      <vt:lpstr>Courier</vt:lpstr>
      <vt:lpstr>Courier-Bold</vt:lpstr>
      <vt:lpstr>Gabriola</vt:lpstr>
      <vt:lpstr>Open Sans</vt:lpstr>
      <vt:lpstr>Wingdings</vt:lpstr>
      <vt:lpstr>Arial</vt:lpstr>
      <vt:lpstr>Office Theme</vt:lpstr>
      <vt:lpstr>GWC Spring Session 3!</vt:lpstr>
      <vt:lpstr>Today’s Agenda</vt:lpstr>
      <vt:lpstr>Women in Tech Spotlight </vt:lpstr>
      <vt:lpstr>Kahoot!</vt:lpstr>
      <vt:lpstr>Finish Pot-LED cxt</vt:lpstr>
      <vt:lpstr>PowerPoint Presentation</vt:lpstr>
      <vt:lpstr>PowerPoint Presentation</vt:lpstr>
      <vt:lpstr>PowerPoint Presentation</vt:lpstr>
      <vt:lpstr>PowerPoint Presentation</vt:lpstr>
      <vt:lpstr>Servo Motor Review and Lesson</vt:lpstr>
      <vt:lpstr>PowerPoint Presentation</vt:lpstr>
      <vt:lpstr>PowerPoint Presentation</vt:lpstr>
      <vt:lpstr>PowerPoint Presentation</vt:lpstr>
      <vt:lpstr>PowerPoint Presentation</vt:lpstr>
      <vt:lpstr>Stand Ups!</vt:lpstr>
      <vt:lpstr>Resources Review:</vt:lpstr>
      <vt:lpstr>Potentiometer</vt:lpstr>
      <vt:lpstr>PowerPoint Presentation</vt:lpstr>
      <vt:lpstr>Code Review:</vt:lpstr>
      <vt:lpstr>Women in Tech Spotlight: Tan Le</vt:lpstr>
      <vt:lpstr>Review: Servo Motor</vt:lpstr>
      <vt:lpstr>Circuit Review: Series vs Parallel</vt:lpstr>
      <vt:lpstr>PowerPoint Presentation</vt:lpstr>
    </vt:vector>
  </TitlesOfParts>
  <Company>U.S. Department of Defense</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Session 0!!!!</dc:title>
  <dc:creator>Holm, Raven LT</dc:creator>
  <cp:lastModifiedBy>Microsoft Office User</cp:lastModifiedBy>
  <cp:revision>236</cp:revision>
  <dcterms:created xsi:type="dcterms:W3CDTF">2018-02-15T15:12:21Z</dcterms:created>
  <dcterms:modified xsi:type="dcterms:W3CDTF">2021-03-09T01:59:48Z</dcterms:modified>
</cp:coreProperties>
</file>