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74" r:id="rId3"/>
    <p:sldId id="405" r:id="rId4"/>
    <p:sldId id="407" r:id="rId5"/>
    <p:sldId id="409" r:id="rId6"/>
    <p:sldId id="414" r:id="rId7"/>
    <p:sldId id="412" r:id="rId8"/>
    <p:sldId id="413" r:id="rId9"/>
    <p:sldId id="408" r:id="rId10"/>
    <p:sldId id="415" r:id="rId11"/>
    <p:sldId id="406" r:id="rId12"/>
    <p:sldId id="372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81" autoAdjust="0"/>
    <p:restoredTop sz="97259" autoAdjust="0"/>
  </p:normalViewPr>
  <p:slideViewPr>
    <p:cSldViewPr snapToGrid="0">
      <p:cViewPr>
        <p:scale>
          <a:sx n="140" d="100"/>
          <a:sy n="14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A9F1-5B3C-43E8-A93D-B19F606CD99D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60FC-C268-4CD5-BFA8-943CBA6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Names: Hannah, Megan, </a:t>
            </a:r>
            <a:r>
              <a:rPr lang="en-US" dirty="0" err="1"/>
              <a:t>Zuha</a:t>
            </a:r>
            <a:r>
              <a:rPr lang="en-US" dirty="0"/>
              <a:t>, Ana + Paula, Angel, Sasha, Nina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2730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50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6858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780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229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10026" y="-1031875"/>
            <a:ext cx="4171950" cy="10515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847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116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993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53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60562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2950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1087"/>
            <a:ext cx="10515600" cy="674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3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4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10515600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5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2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18153" r="9084" b="14172"/>
          <a:stretch/>
        </p:blipFill>
        <p:spPr>
          <a:xfrm>
            <a:off x="165100" y="0"/>
            <a:ext cx="1536793" cy="7257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127067" y="95032"/>
            <a:ext cx="306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Alexandria Library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Kate-Waller Barrett Branch</a:t>
            </a:r>
          </a:p>
        </p:txBody>
      </p:sp>
    </p:spTree>
    <p:extLst>
      <p:ext uri="{BB962C8B-B14F-4D97-AF65-F5344CB8AC3E}">
        <p14:creationId xmlns:p14="http://schemas.microsoft.com/office/powerpoint/2010/main" val="10799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0" r:id="rId4"/>
    <p:sldLayoutId id="2147483658" r:id="rId5"/>
    <p:sldLayoutId id="2147483657" r:id="rId6"/>
    <p:sldLayoutId id="2147483656" r:id="rId7"/>
    <p:sldLayoutId id="2147483652" r:id="rId8"/>
    <p:sldLayoutId id="214748365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kit.arduino.cc/" TargetMode="External"/><Relationship Id="rId4" Type="http://schemas.openxmlformats.org/officeDocument/2006/relationships/hyperlink" Target="https://www.arduino.cc/en/Tutorial/HomePage?from=Main.Tutorials" TargetMode="External"/><Relationship Id="rId5" Type="http://schemas.openxmlformats.org/officeDocument/2006/relationships/hyperlink" Target="https://scratch.mit.edu/" TargetMode="External"/><Relationship Id="rId6" Type="http://schemas.openxmlformats.org/officeDocument/2006/relationships/hyperlink" Target="https://code.org/" TargetMode="External"/><Relationship Id="rId7" Type="http://schemas.openxmlformats.org/officeDocument/2006/relationships/hyperlink" Target="https://www.codecademy.com/" TargetMode="External"/><Relationship Id="rId8" Type="http://schemas.openxmlformats.org/officeDocument/2006/relationships/hyperlink" Target="https://www.khanacademy.org/comput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>
            <a:normAutofit/>
          </a:bodyPr>
          <a:lstStyle/>
          <a:p>
            <a:r>
              <a:rPr lang="en-US" sz="8000" dirty="0"/>
              <a:t>GWC Spring Session </a:t>
            </a:r>
            <a:r>
              <a:rPr lang="en-US" sz="8000" dirty="0" smtClean="0"/>
              <a:t>8!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April </a:t>
            </a:r>
            <a:r>
              <a:rPr lang="en-US" dirty="0" smtClean="0">
                <a:latin typeface="+mj-lt"/>
              </a:rPr>
              <a:t>19, </a:t>
            </a:r>
            <a:r>
              <a:rPr lang="en-US" dirty="0">
                <a:latin typeface="+mj-lt"/>
              </a:rPr>
              <a:t>2021 </a:t>
            </a:r>
          </a:p>
        </p:txBody>
      </p:sp>
    </p:spTree>
    <p:extLst>
      <p:ext uri="{BB962C8B-B14F-4D97-AF65-F5344CB8AC3E}">
        <p14:creationId xmlns:p14="http://schemas.microsoft.com/office/powerpoint/2010/main" val="410857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27" y="657590"/>
            <a:ext cx="10515600" cy="1325563"/>
          </a:xfrm>
        </p:spPr>
        <p:txBody>
          <a:bodyPr/>
          <a:lstStyle/>
          <a:p>
            <a:r>
              <a:rPr lang="en-US" dirty="0"/>
              <a:t>Finish Robot </a:t>
            </a:r>
            <a:r>
              <a:rPr lang="en-US" dirty="0" smtClean="0"/>
              <a:t>Arm – </a:t>
            </a:r>
            <a:r>
              <a:rPr lang="en-US" dirty="0" smtClean="0"/>
              <a:t>Build the </a:t>
            </a:r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22" y="1920039"/>
            <a:ext cx="5899613" cy="4454975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Q9tz5Y3kW4zq2qJscG_mxgg-t19GI82emAk9HyFW5O7Z9KjWT7swpgoZdAk7Ot1JmVJRlVoXiY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591">
            <a:off x="393401" y="2272111"/>
            <a:ext cx="2613892" cy="26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dhesive tape - Wikipedia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hesive tape - Wikipedia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41" y="4602334"/>
            <a:ext cx="2162432" cy="1892128"/>
          </a:xfrm>
          <a:prstGeom prst="rect">
            <a:avLst/>
          </a:prstGeom>
        </p:spPr>
      </p:pic>
      <p:sp>
        <p:nvSpPr>
          <p:cNvPr id="10" name="AutoShape 8" descr="ardboard box for moving, FEFCO 0201: made of double-layer corrugate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197" y="1920039"/>
            <a:ext cx="2289560" cy="2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FF2B4-AAFB-4C49-925A-3D8C761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Ups!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7D0CE1-E600-40F6-94C7-9BB96F5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62362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Review: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07458"/>
            <a:ext cx="10744200" cy="42695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Student kit (all the circuit diagrams and code we used in the club): </a:t>
            </a:r>
            <a:r>
              <a:rPr lang="en-US" dirty="0">
                <a:hlinkClick r:id="rId3"/>
              </a:rPr>
              <a:t>https://studentkit.arduino.cc/</a:t>
            </a:r>
            <a:r>
              <a:rPr lang="en-US" dirty="0"/>
              <a:t>  </a:t>
            </a:r>
          </a:p>
          <a:p>
            <a:r>
              <a:rPr lang="en-US" dirty="0"/>
              <a:t>Arduino tutorials: </a:t>
            </a:r>
            <a:r>
              <a:rPr lang="en-US" dirty="0">
                <a:hlinkClick r:id="rId4"/>
              </a:rPr>
              <a:t>https://www.arduino.cc/en/Tutorial/HomePage?from=Main.Tutorials</a:t>
            </a:r>
            <a:r>
              <a:rPr lang="en-US" dirty="0"/>
              <a:t> </a:t>
            </a:r>
          </a:p>
          <a:p>
            <a:r>
              <a:rPr lang="en-US" dirty="0"/>
              <a:t>MIT’s </a:t>
            </a:r>
            <a:r>
              <a:rPr lang="en-US" dirty="0">
                <a:hlinkClick r:id="rId5"/>
              </a:rPr>
              <a:t>Scratch</a:t>
            </a:r>
            <a:r>
              <a:rPr lang="en-US" dirty="0"/>
              <a:t> program is a great stepping stone that uses block coding, allowing you to learn the structure of programming before learning the actual languages themselves. </a:t>
            </a:r>
          </a:p>
          <a:p>
            <a:r>
              <a:rPr lang="en-US" dirty="0">
                <a:hlinkClick r:id="rId6"/>
              </a:rPr>
              <a:t>Code.org</a:t>
            </a:r>
            <a:r>
              <a:rPr lang="en-US" dirty="0"/>
              <a:t> provides numerous resources connected to coding for those interested in learning the basics. </a:t>
            </a:r>
          </a:p>
          <a:p>
            <a:r>
              <a:rPr lang="en-US" dirty="0">
                <a:hlinkClick r:id="rId7"/>
              </a:rPr>
              <a:t>Code Academy</a:t>
            </a:r>
            <a:r>
              <a:rPr lang="en-US" dirty="0"/>
              <a:t> is an interactive guide to learning multiple languages like JavaScript, HTML/CSS, and more. </a:t>
            </a:r>
          </a:p>
          <a:p>
            <a:r>
              <a:rPr lang="en-US" dirty="0">
                <a:hlinkClick r:id="rId8"/>
              </a:rPr>
              <a:t>Khan Academy</a:t>
            </a:r>
            <a:r>
              <a:rPr lang="en-US" dirty="0"/>
              <a:t> has instructional courses on computer programming and computer science, it is an especially good resource for learning how to animate with code. </a:t>
            </a:r>
          </a:p>
          <a:p>
            <a:r>
              <a:rPr lang="en-US" dirty="0"/>
              <a:t>Also if you have any computer science classes offered at your school, I highly recommend taking them. </a:t>
            </a:r>
          </a:p>
          <a:p>
            <a:r>
              <a:rPr lang="en-US" dirty="0" err="1"/>
              <a:t>Typershark</a:t>
            </a:r>
            <a:r>
              <a:rPr lang="en-US" dirty="0"/>
              <a:t> or any basic typing tutorial/software/class. Might seem boring, but proper typing skills will pay off in the future a thousand times over – you don’t want something so simple holding you back!</a:t>
            </a:r>
          </a:p>
          <a:p>
            <a:r>
              <a:rPr lang="en-US" dirty="0"/>
              <a:t>Maybe robotics and programming isn’t as interesting as you thought it would be, or maybe it’s just not enough! Explore these adjacent fields: Data Science, Robotics, Graphic Design, Engineering, Cybersecurity, Hacking, Machine Learning, Natural Language Processing, Network Design, Website creation.</a:t>
            </a:r>
          </a:p>
        </p:txBody>
      </p:sp>
    </p:spTree>
    <p:extLst>
      <p:ext uri="{BB962C8B-B14F-4D97-AF65-F5344CB8AC3E}">
        <p14:creationId xmlns:p14="http://schemas.microsoft.com/office/powerpoint/2010/main" val="177776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 in Tech Spotlight: Tan 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74628" y="1975757"/>
            <a:ext cx="7303071" cy="44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 Le is the CEO and founder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Emotiv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 bioinformatics company.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is exploring a new “remote control” where a headset uses EEG technology to control digital devices by reading brain activity.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 is a refugee from Vietnam at age 4, she entered college at 16 and has since become a vital young leader in her home country of Australia. She attended Monash University in Melbourne, Australia where she studied law and commerce.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3372" y="6411861"/>
            <a:ext cx="99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https://www.ted.com/talks/tan_le_a_headset_that_reads_your_brainwaves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4C0F316-FB18-47CC-8EF2-5BA9AEED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2357764"/>
            <a:ext cx="4809054" cy="29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716"/>
            <a:ext cx="10515600" cy="4178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and Software Check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Finish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arm – do the code!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 ups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Robot </a:t>
            </a:r>
            <a:r>
              <a:rPr lang="en-US" dirty="0" smtClean="0"/>
              <a:t>Arm - </a:t>
            </a:r>
            <a:r>
              <a:rPr lang="en-US" dirty="0" err="1" smtClean="0"/>
              <a:t>Cxt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7807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FB407-EEF5-4038-A166-34974A7B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16" y="-193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Robot Arm Circuit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E6F348D-4AC2-4670-A2B9-F0DB19189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85" y="752887"/>
            <a:ext cx="6090430" cy="58441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D3C466-7C5E-440B-A511-49556C81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FEF881-2B90-415D-822C-D464F1B5901C}"/>
              </a:ext>
            </a:extLst>
          </p:cNvPr>
          <p:cNvSpPr/>
          <p:nvPr/>
        </p:nvSpPr>
        <p:spPr>
          <a:xfrm>
            <a:off x="4595208" y="2836032"/>
            <a:ext cx="1907708" cy="123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6249C0-001F-4270-A0E6-6EC2FC61904F}"/>
              </a:ext>
            </a:extLst>
          </p:cNvPr>
          <p:cNvSpPr txBox="1"/>
          <p:nvPr/>
        </p:nvSpPr>
        <p:spPr>
          <a:xfrm>
            <a:off x="812284" y="3578692"/>
            <a:ext cx="268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Potentiometers to Pins A0, A1, &amp; A2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5055C3-1670-4DF8-9052-556B46BCBED4}"/>
              </a:ext>
            </a:extLst>
          </p:cNvPr>
          <p:cNvSpPr txBox="1"/>
          <p:nvPr/>
        </p:nvSpPr>
        <p:spPr>
          <a:xfrm>
            <a:off x="6627466" y="4315936"/>
            <a:ext cx="21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Motors to PWM Pins 5, 6, &amp; 9 </a:t>
            </a:r>
          </a:p>
        </p:txBody>
      </p:sp>
    </p:spTree>
    <p:extLst>
      <p:ext uri="{BB962C8B-B14F-4D97-AF65-F5344CB8AC3E}">
        <p14:creationId xmlns:p14="http://schemas.microsoft.com/office/powerpoint/2010/main" val="33376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D1FAC-52A2-48AB-A50E-8DF74518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25" y="-2671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56EAD3-E36D-416B-A8C4-DC531ED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032E6EDE-B583-402A-AABF-30E36318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77" y="712211"/>
            <a:ext cx="6494251" cy="61457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5EAFC6-3B5C-493F-A412-ED07D5619B2C}"/>
              </a:ext>
            </a:extLst>
          </p:cNvPr>
          <p:cNvSpPr/>
          <p:nvPr/>
        </p:nvSpPr>
        <p:spPr>
          <a:xfrm>
            <a:off x="3996438" y="2924223"/>
            <a:ext cx="2060881" cy="123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BE7165-3298-4ED8-B1D2-6064A6F30A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0" r="39545" b="82420"/>
          <a:stretch/>
        </p:blipFill>
        <p:spPr>
          <a:xfrm>
            <a:off x="2889854" y="3188613"/>
            <a:ext cx="329554" cy="596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E8E26F-696C-43FF-B037-B84E1434A088}"/>
              </a:ext>
            </a:extLst>
          </p:cNvPr>
          <p:cNvSpPr txBox="1"/>
          <p:nvPr/>
        </p:nvSpPr>
        <p:spPr>
          <a:xfrm>
            <a:off x="362159" y="2905656"/>
            <a:ext cx="2210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capacitors in between the motors and positive/negative wires for cleaner movement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722149C-7BCC-4EDA-96CE-248860D7D5A9}"/>
              </a:ext>
            </a:extLst>
          </p:cNvPr>
          <p:cNvCxnSpPr>
            <a:cxnSpLocks/>
          </p:cNvCxnSpPr>
          <p:nvPr/>
        </p:nvCxnSpPr>
        <p:spPr>
          <a:xfrm>
            <a:off x="2223203" y="3875757"/>
            <a:ext cx="561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43D7F22-6D83-4811-9AAA-71C9559DC5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0" r="39545" b="82420"/>
          <a:stretch/>
        </p:blipFill>
        <p:spPr>
          <a:xfrm>
            <a:off x="3278369" y="3172367"/>
            <a:ext cx="329554" cy="596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C19A906-8A09-4F6D-BC58-6E87CA28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0" r="39545" b="82420"/>
          <a:stretch/>
        </p:blipFill>
        <p:spPr>
          <a:xfrm>
            <a:off x="3647636" y="3188613"/>
            <a:ext cx="329554" cy="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Robot </a:t>
            </a:r>
            <a:r>
              <a:rPr lang="en-US" dirty="0" smtClean="0"/>
              <a:t>Arm -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3210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47B68F4-46D3-49AE-BE9F-504D55D61F4F}"/>
              </a:ext>
            </a:extLst>
          </p:cNvPr>
          <p:cNvSpPr/>
          <p:nvPr/>
        </p:nvSpPr>
        <p:spPr>
          <a:xfrm>
            <a:off x="334196" y="1104143"/>
            <a:ext cx="5676707" cy="530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F73C5D7-9869-4F91-AF10-D9E213B27A3E}"/>
              </a:ext>
            </a:extLst>
          </p:cNvPr>
          <p:cNvSpPr/>
          <p:nvPr/>
        </p:nvSpPr>
        <p:spPr>
          <a:xfrm>
            <a:off x="508442" y="1354401"/>
            <a:ext cx="4999029" cy="4748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3E0630F-8B1D-468C-B0B9-A8D59E8BD8C0}"/>
              </a:ext>
            </a:extLst>
          </p:cNvPr>
          <p:cNvSpPr txBox="1"/>
          <p:nvPr/>
        </p:nvSpPr>
        <p:spPr>
          <a:xfrm>
            <a:off x="1735967" y="734811"/>
            <a:ext cx="34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the Commands in Order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B8FC9-2CD2-43AC-B186-AC9586A8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86B151-0444-473A-A59D-9680CC869A68}"/>
              </a:ext>
            </a:extLst>
          </p:cNvPr>
          <p:cNvSpPr txBox="1"/>
          <p:nvPr/>
        </p:nvSpPr>
        <p:spPr>
          <a:xfrm>
            <a:off x="733241" y="4075801"/>
            <a:ext cx="306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Servo servo1; //Servo Motors </a:t>
            </a:r>
          </a:p>
          <a:p>
            <a:r>
              <a:rPr lang="en-US" sz="1400" dirty="0"/>
              <a:t>Servo servo2;</a:t>
            </a:r>
          </a:p>
          <a:p>
            <a:r>
              <a:rPr lang="en-US" sz="1400" dirty="0"/>
              <a:t>Servo servo3;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346BDD-7FC0-4C59-A7A3-759D93BEBE69}"/>
              </a:ext>
            </a:extLst>
          </p:cNvPr>
          <p:cNvSpPr txBox="1"/>
          <p:nvPr/>
        </p:nvSpPr>
        <p:spPr>
          <a:xfrm>
            <a:off x="784618" y="1444891"/>
            <a:ext cx="222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Servo.h</a:t>
            </a:r>
            <a:r>
              <a:rPr lang="en-US" sz="1400" dirty="0"/>
              <a:t>&gt;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F9CE63-D396-4198-95CF-AC323D325EA1}"/>
              </a:ext>
            </a:extLst>
          </p:cNvPr>
          <p:cNvSpPr txBox="1"/>
          <p:nvPr/>
        </p:nvSpPr>
        <p:spPr>
          <a:xfrm>
            <a:off x="750873" y="2447182"/>
            <a:ext cx="3587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 pot1Val; //Potentiometer values</a:t>
            </a:r>
          </a:p>
          <a:p>
            <a:r>
              <a:rPr lang="en-US" sz="1400" dirty="0"/>
              <a:t>int pot2Val;</a:t>
            </a:r>
          </a:p>
          <a:p>
            <a:r>
              <a:rPr lang="en-US" sz="1400" dirty="0"/>
              <a:t>int pot3Val;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28F4EE-BC1C-49A9-A2C3-18ED886A7892}"/>
              </a:ext>
            </a:extLst>
          </p:cNvPr>
          <p:cNvSpPr txBox="1"/>
          <p:nvPr/>
        </p:nvSpPr>
        <p:spPr>
          <a:xfrm>
            <a:off x="733241" y="1725085"/>
            <a:ext cx="3922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 pot1Angle; //Potentiometer angles</a:t>
            </a:r>
          </a:p>
          <a:p>
            <a:r>
              <a:rPr lang="en-US" sz="1400" dirty="0"/>
              <a:t>int pot2Angle;</a:t>
            </a:r>
          </a:p>
          <a:p>
            <a:r>
              <a:rPr lang="en-US" sz="1400" dirty="0"/>
              <a:t>int pot3Angle;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788710-9CFD-43DD-B14A-BF00E712D9A5}"/>
              </a:ext>
            </a:extLst>
          </p:cNvPr>
          <p:cNvSpPr txBox="1"/>
          <p:nvPr/>
        </p:nvSpPr>
        <p:spPr>
          <a:xfrm>
            <a:off x="733241" y="4818114"/>
            <a:ext cx="180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setup() {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BE5BD7-629C-4846-874E-DAC254D13D24}"/>
              </a:ext>
            </a:extLst>
          </p:cNvPr>
          <p:cNvSpPr txBox="1"/>
          <p:nvPr/>
        </p:nvSpPr>
        <p:spPr>
          <a:xfrm>
            <a:off x="733241" y="5374718"/>
            <a:ext cx="18612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loop() {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8F00E42-E039-45B2-83A2-ED14DBF32B3A}"/>
              </a:ext>
            </a:extLst>
          </p:cNvPr>
          <p:cNvSpPr txBox="1"/>
          <p:nvPr/>
        </p:nvSpPr>
        <p:spPr>
          <a:xfrm>
            <a:off x="733241" y="3182024"/>
            <a:ext cx="4200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const int pot1 = A0; //Potentiometers</a:t>
            </a:r>
          </a:p>
          <a:p>
            <a:r>
              <a:rPr lang="en-US" sz="1400" dirty="0"/>
              <a:t>const int pot2 = A1; </a:t>
            </a:r>
          </a:p>
          <a:p>
            <a:r>
              <a:rPr lang="en-US" sz="1400" dirty="0"/>
              <a:t>const int pot3 = A2;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47B68F4-46D3-49AE-BE9F-504D55D61F4F}"/>
              </a:ext>
            </a:extLst>
          </p:cNvPr>
          <p:cNvSpPr/>
          <p:nvPr/>
        </p:nvSpPr>
        <p:spPr>
          <a:xfrm>
            <a:off x="334196" y="1104143"/>
            <a:ext cx="5676707" cy="530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F73C5D7-9869-4F91-AF10-D9E213B27A3E}"/>
              </a:ext>
            </a:extLst>
          </p:cNvPr>
          <p:cNvSpPr/>
          <p:nvPr/>
        </p:nvSpPr>
        <p:spPr>
          <a:xfrm>
            <a:off x="673036" y="1327505"/>
            <a:ext cx="4999029" cy="4748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BE6E56-5290-4450-AC0C-9A8F3423FF32}"/>
              </a:ext>
            </a:extLst>
          </p:cNvPr>
          <p:cNvSpPr txBox="1"/>
          <p:nvPr/>
        </p:nvSpPr>
        <p:spPr>
          <a:xfrm>
            <a:off x="743773" y="1327505"/>
            <a:ext cx="47112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smtClean="0"/>
              <a:t>setup(){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void loop() </a:t>
            </a:r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B8FC9-2CD2-43AC-B186-AC9586A8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86B151-0444-473A-A59D-9680CC869A68}"/>
              </a:ext>
            </a:extLst>
          </p:cNvPr>
          <p:cNvSpPr txBox="1"/>
          <p:nvPr/>
        </p:nvSpPr>
        <p:spPr>
          <a:xfrm>
            <a:off x="970470" y="1839135"/>
            <a:ext cx="580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servo1.attach(5); // Set up everything and will run once </a:t>
            </a:r>
          </a:p>
          <a:p>
            <a:r>
              <a:rPr lang="en-US" sz="1200" dirty="0"/>
              <a:t> //attach servos and define the pin modes</a:t>
            </a:r>
          </a:p>
          <a:p>
            <a:r>
              <a:rPr lang="en-US" sz="1200" dirty="0"/>
              <a:t>  servo2.attach(6);</a:t>
            </a:r>
          </a:p>
          <a:p>
            <a:r>
              <a:rPr lang="en-US" sz="1200" dirty="0"/>
              <a:t>  servo3.attach(9);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346BDD-7FC0-4C59-A7A3-759D93BEBE69}"/>
              </a:ext>
            </a:extLst>
          </p:cNvPr>
          <p:cNvSpPr txBox="1"/>
          <p:nvPr/>
        </p:nvSpPr>
        <p:spPr>
          <a:xfrm>
            <a:off x="970470" y="1668946"/>
            <a:ext cx="222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Serial.begin</a:t>
            </a:r>
            <a:r>
              <a:rPr lang="en-US" sz="1200" dirty="0"/>
              <a:t>(9600);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F9CE63-D396-4198-95CF-AC323D325EA1}"/>
              </a:ext>
            </a:extLst>
          </p:cNvPr>
          <p:cNvSpPr txBox="1"/>
          <p:nvPr/>
        </p:nvSpPr>
        <p:spPr>
          <a:xfrm>
            <a:off x="950787" y="4912836"/>
            <a:ext cx="562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servo1.write(pot1Angle); // These will make the servos move to the mapped angles</a:t>
            </a:r>
          </a:p>
          <a:p>
            <a:r>
              <a:rPr lang="en-US" sz="1200" dirty="0"/>
              <a:t>  servo2.write(pot2Angle);</a:t>
            </a:r>
          </a:p>
          <a:p>
            <a:r>
              <a:rPr lang="en-US" sz="1200" dirty="0"/>
              <a:t>  servo3.write(pot3Angle);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28F4EE-BC1C-49A9-A2C3-18ED886A7892}"/>
              </a:ext>
            </a:extLst>
          </p:cNvPr>
          <p:cNvSpPr txBox="1"/>
          <p:nvPr/>
        </p:nvSpPr>
        <p:spPr>
          <a:xfrm>
            <a:off x="1047617" y="5704433"/>
            <a:ext cx="255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delay(300);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BE5BD7-629C-4846-874E-DAC254D13D24}"/>
              </a:ext>
            </a:extLst>
          </p:cNvPr>
          <p:cNvSpPr txBox="1"/>
          <p:nvPr/>
        </p:nvSpPr>
        <p:spPr>
          <a:xfrm>
            <a:off x="954734" y="3372352"/>
            <a:ext cx="5675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// put your main code here, to run repeatedly: </a:t>
            </a:r>
          </a:p>
          <a:p>
            <a:r>
              <a:rPr lang="en-US" sz="1200" dirty="0"/>
              <a:t>  pot1Val = </a:t>
            </a:r>
            <a:r>
              <a:rPr lang="en-US" sz="1200" dirty="0" err="1"/>
              <a:t>analogRead</a:t>
            </a:r>
            <a:r>
              <a:rPr lang="en-US" sz="1200" dirty="0"/>
              <a:t>(pot1); // This will read the values from the potentiometers              </a:t>
            </a:r>
          </a:p>
          <a:p>
            <a:r>
              <a:rPr lang="en-US" sz="1200" dirty="0"/>
              <a:t>  pot1Angle = map(pot1Val, 0, 1023, 0, 179); //This will map the values from the //potentiometers to values the servos can use </a:t>
            </a:r>
          </a:p>
          <a:p>
            <a:r>
              <a:rPr lang="en-US" sz="1200" dirty="0"/>
              <a:t>  pot2Val = </a:t>
            </a:r>
            <a:r>
              <a:rPr lang="en-US" sz="1200" dirty="0" err="1"/>
              <a:t>analogRead</a:t>
            </a:r>
            <a:r>
              <a:rPr lang="en-US" sz="1200" dirty="0"/>
              <a:t>(pot2); </a:t>
            </a:r>
          </a:p>
          <a:p>
            <a:r>
              <a:rPr lang="en-US" sz="1200" dirty="0"/>
              <a:t>  pot2Angle = map(pot2Val, 0, 1023, 0, 179);</a:t>
            </a:r>
          </a:p>
          <a:p>
            <a:r>
              <a:rPr lang="en-US" sz="1200" dirty="0"/>
              <a:t>  pot3Val = </a:t>
            </a:r>
            <a:r>
              <a:rPr lang="en-US" sz="1200" dirty="0" err="1"/>
              <a:t>analogRead</a:t>
            </a:r>
            <a:r>
              <a:rPr lang="en-US" sz="1200" dirty="0"/>
              <a:t>(pot3);</a:t>
            </a:r>
          </a:p>
          <a:p>
            <a:r>
              <a:rPr lang="en-US" sz="1200" dirty="0"/>
              <a:t>  pot3Angle = map(pot3Val, 0, 1023, 0, 179);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3E0630F-8B1D-468C-B0B9-A8D59E8BD8C0}"/>
              </a:ext>
            </a:extLst>
          </p:cNvPr>
          <p:cNvSpPr txBox="1"/>
          <p:nvPr/>
        </p:nvSpPr>
        <p:spPr>
          <a:xfrm>
            <a:off x="1735967" y="734811"/>
            <a:ext cx="34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in the Blanks</a:t>
            </a:r>
          </a:p>
        </p:txBody>
      </p:sp>
    </p:spTree>
    <p:extLst>
      <p:ext uri="{BB962C8B-B14F-4D97-AF65-F5344CB8AC3E}">
        <p14:creationId xmlns:p14="http://schemas.microsoft.com/office/powerpoint/2010/main" val="353813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3162-2CE5-4F38-A5F6-6696E85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63" y="118144"/>
            <a:ext cx="1241248" cy="41100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14BDE-EB00-47E8-B9E8-2A6E070E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537154-052F-46EB-965A-D851A04A0876}"/>
              </a:ext>
            </a:extLst>
          </p:cNvPr>
          <p:cNvSpPr txBox="1"/>
          <p:nvPr/>
        </p:nvSpPr>
        <p:spPr>
          <a:xfrm>
            <a:off x="0" y="443058"/>
            <a:ext cx="400765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r>
              <a:rPr lang="en-US" dirty="0"/>
              <a:t>Servo servo1; //Servo Motors </a:t>
            </a:r>
          </a:p>
          <a:p>
            <a:r>
              <a:rPr lang="en-US" dirty="0"/>
              <a:t>Servo servo2;</a:t>
            </a:r>
          </a:p>
          <a:p>
            <a:r>
              <a:rPr lang="en-US" dirty="0"/>
              <a:t>Servo servo3;</a:t>
            </a:r>
          </a:p>
          <a:p>
            <a:endParaRPr lang="en-US" dirty="0"/>
          </a:p>
          <a:p>
            <a:r>
              <a:rPr lang="en-US" dirty="0"/>
              <a:t>const int pot1 = A0; //Potentiometers</a:t>
            </a:r>
          </a:p>
          <a:p>
            <a:r>
              <a:rPr lang="en-US" dirty="0"/>
              <a:t>const int pot2 = A1; </a:t>
            </a:r>
          </a:p>
          <a:p>
            <a:r>
              <a:rPr lang="en-US" dirty="0"/>
              <a:t>const int pot3 = A2;</a:t>
            </a:r>
          </a:p>
          <a:p>
            <a:endParaRPr lang="en-US" dirty="0"/>
          </a:p>
          <a:p>
            <a:r>
              <a:rPr lang="en-US" dirty="0"/>
              <a:t>int pot1Val; //Potentiometer values</a:t>
            </a:r>
          </a:p>
          <a:p>
            <a:r>
              <a:rPr lang="en-US" dirty="0"/>
              <a:t>int pot2Val;</a:t>
            </a:r>
          </a:p>
          <a:p>
            <a:r>
              <a:rPr lang="en-US" dirty="0"/>
              <a:t>int pot3Val;</a:t>
            </a:r>
          </a:p>
          <a:p>
            <a:r>
              <a:rPr lang="en-US" dirty="0"/>
              <a:t>int pot1Angle; //Potentiometer angles</a:t>
            </a:r>
          </a:p>
          <a:p>
            <a:r>
              <a:rPr lang="en-US" dirty="0"/>
              <a:t>int pot2Angle;</a:t>
            </a:r>
          </a:p>
          <a:p>
            <a:r>
              <a:rPr lang="en-US" dirty="0"/>
              <a:t>int pot3Angle;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servo1.attach(5); // Set up everything //and will run once; attach servos and //define the pin modes</a:t>
            </a:r>
          </a:p>
          <a:p>
            <a:r>
              <a:rPr lang="en-US" dirty="0"/>
              <a:t>  servo2.attach(6);</a:t>
            </a:r>
          </a:p>
          <a:p>
            <a:r>
              <a:rPr lang="en-US" dirty="0"/>
              <a:t>  servo3.attach(9);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CBBE9D-BC8C-4B18-846B-11F201D77399}"/>
              </a:ext>
            </a:extLst>
          </p:cNvPr>
          <p:cNvSpPr txBox="1"/>
          <p:nvPr/>
        </p:nvSpPr>
        <p:spPr>
          <a:xfrm>
            <a:off x="4007656" y="782631"/>
            <a:ext cx="90310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// put your main code here, to run repeatedly: </a:t>
            </a:r>
          </a:p>
          <a:p>
            <a:r>
              <a:rPr lang="en-US" dirty="0"/>
              <a:t>  pot1Val = </a:t>
            </a:r>
            <a:r>
              <a:rPr lang="en-US" dirty="0" err="1"/>
              <a:t>analogRead</a:t>
            </a:r>
            <a:r>
              <a:rPr lang="en-US" dirty="0"/>
              <a:t>(pot1); // This will read the values from the potentiometers              </a:t>
            </a:r>
          </a:p>
          <a:p>
            <a:r>
              <a:rPr lang="en-US" dirty="0"/>
              <a:t>  pot1Angle = map(pot1Val, 0, 1023, 0, 179); //This will map the values from the //potentiometers to values the servos can use </a:t>
            </a:r>
          </a:p>
          <a:p>
            <a:r>
              <a:rPr lang="en-US" dirty="0"/>
              <a:t>  pot2Val = </a:t>
            </a:r>
            <a:r>
              <a:rPr lang="en-US" dirty="0" err="1"/>
              <a:t>analogRead</a:t>
            </a:r>
            <a:r>
              <a:rPr lang="en-US" dirty="0"/>
              <a:t>(pot2); </a:t>
            </a:r>
          </a:p>
          <a:p>
            <a:r>
              <a:rPr lang="en-US" dirty="0"/>
              <a:t>  pot2Angle = map(pot2Val, 0, 1023, 0, 179);</a:t>
            </a:r>
          </a:p>
          <a:p>
            <a:r>
              <a:rPr lang="en-US" dirty="0"/>
              <a:t>  pot3Val = </a:t>
            </a:r>
            <a:r>
              <a:rPr lang="en-US" dirty="0" err="1"/>
              <a:t>analogRead</a:t>
            </a:r>
            <a:r>
              <a:rPr lang="en-US" dirty="0"/>
              <a:t>(pot3);</a:t>
            </a:r>
          </a:p>
          <a:p>
            <a:r>
              <a:rPr lang="en-US" dirty="0"/>
              <a:t>  pot3Angle = map(pot3Val, 0, 1023, 0, 179);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servo1.write(pot1Angle); // These will make the servos move to the mapped angles</a:t>
            </a:r>
          </a:p>
          <a:p>
            <a:r>
              <a:rPr lang="en-US" dirty="0"/>
              <a:t>  servo2.write(pot2Angle);</a:t>
            </a:r>
          </a:p>
          <a:p>
            <a:r>
              <a:rPr lang="en-US" dirty="0"/>
              <a:t>  servo3.write(pot3Angle);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delay(300);</a:t>
            </a:r>
          </a:p>
          <a:p>
            <a:r>
              <a:rPr lang="en-US" dirty="0"/>
              <a:t>}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EB3C4DA-776F-4DB2-8130-FC0EA5D7495D}"/>
              </a:ext>
            </a:extLst>
          </p:cNvPr>
          <p:cNvCxnSpPr/>
          <p:nvPr/>
        </p:nvCxnSpPr>
        <p:spPr>
          <a:xfrm>
            <a:off x="3866473" y="909759"/>
            <a:ext cx="46416" cy="58716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niature Cow with Long Hair (Page 1) - Line.17QQ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05" y="-67501"/>
            <a:ext cx="3440495" cy="22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cotland Tours | Scottish Tours | Scotland Tours From Edinburg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686" y="4853848"/>
            <a:ext cx="1892554" cy="1850868"/>
          </a:xfrm>
          <a:prstGeom prst="rect">
            <a:avLst/>
          </a:prstGeom>
        </p:spPr>
      </p:pic>
      <p:pic>
        <p:nvPicPr>
          <p:cNvPr id="2054" name="Picture 6" descr="verything you want to know about fluffy c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830" y="54403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1637B5F9-F7CE-4ABA-91D3-4849D81931FE}" vid="{23ADF963-851A-4E31-84B6-C4A20BAEB8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80540</TotalTime>
  <Words>895</Words>
  <Application>Microsoft Macintosh PowerPoint</Application>
  <PresentationFormat>Widescreen</PresentationFormat>
  <Paragraphs>146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Gabriola</vt:lpstr>
      <vt:lpstr>Arial</vt:lpstr>
      <vt:lpstr>Office Theme</vt:lpstr>
      <vt:lpstr>GWC Spring Session 8!</vt:lpstr>
      <vt:lpstr>Today’s Agenda</vt:lpstr>
      <vt:lpstr>Finish Robot Arm - Cxt</vt:lpstr>
      <vt:lpstr>Robot Arm Circuit</vt:lpstr>
      <vt:lpstr>Optional</vt:lpstr>
      <vt:lpstr>Finish Robot Arm - Code</vt:lpstr>
      <vt:lpstr>PowerPoint Presentation</vt:lpstr>
      <vt:lpstr>PowerPoint Presentation</vt:lpstr>
      <vt:lpstr>Code </vt:lpstr>
      <vt:lpstr>Finish Robot Arm – Build the Arm</vt:lpstr>
      <vt:lpstr>Stand Ups!</vt:lpstr>
      <vt:lpstr>Resources Review:</vt:lpstr>
      <vt:lpstr>Women in Tech Spotlight: Tan Le</vt:lpstr>
    </vt:vector>
  </TitlesOfParts>
  <Company>U.S. Department of Defense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Session 0!!!!</dc:title>
  <dc:creator>Holm, Raven LT</dc:creator>
  <cp:lastModifiedBy>Microsoft Office User</cp:lastModifiedBy>
  <cp:revision>263</cp:revision>
  <dcterms:created xsi:type="dcterms:W3CDTF">2018-02-15T15:12:21Z</dcterms:created>
  <dcterms:modified xsi:type="dcterms:W3CDTF">2021-05-03T11:01:16Z</dcterms:modified>
</cp:coreProperties>
</file>