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9"/>
  </p:notesMasterIdLst>
  <p:handoutMasterIdLst>
    <p:handoutMasterId r:id="rId30"/>
  </p:handoutMasterIdLst>
  <p:sldIdLst>
    <p:sldId id="529" r:id="rId2"/>
    <p:sldId id="495" r:id="rId3"/>
    <p:sldId id="514" r:id="rId4"/>
    <p:sldId id="497" r:id="rId5"/>
    <p:sldId id="515" r:id="rId6"/>
    <p:sldId id="516" r:id="rId7"/>
    <p:sldId id="517" r:id="rId8"/>
    <p:sldId id="518" r:id="rId9"/>
    <p:sldId id="519" r:id="rId10"/>
    <p:sldId id="520" r:id="rId11"/>
    <p:sldId id="530" r:id="rId12"/>
    <p:sldId id="535" r:id="rId13"/>
    <p:sldId id="536" r:id="rId14"/>
    <p:sldId id="537" r:id="rId15"/>
    <p:sldId id="538" r:id="rId16"/>
    <p:sldId id="532" r:id="rId17"/>
    <p:sldId id="539" r:id="rId18"/>
    <p:sldId id="540" r:id="rId19"/>
    <p:sldId id="541" r:id="rId20"/>
    <p:sldId id="542" r:id="rId21"/>
    <p:sldId id="543" r:id="rId22"/>
    <p:sldId id="544" r:id="rId23"/>
    <p:sldId id="545" r:id="rId24"/>
    <p:sldId id="546" r:id="rId25"/>
    <p:sldId id="547" r:id="rId26"/>
    <p:sldId id="534" r:id="rId27"/>
    <p:sldId id="528" r:id="rId2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9" d="100"/>
          <a:sy n="99" d="100"/>
        </p:scale>
        <p:origin x="878"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11/26/2024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11/26/2024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26 November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26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26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26 November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26 November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26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26 November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26 November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26 November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26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26 November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26 November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REVIEW-2</a:t>
            </a:r>
          </a:p>
        </p:txBody>
      </p:sp>
      <p:sp>
        <p:nvSpPr>
          <p:cNvPr id="7" name="Footer Placeholder 4"/>
          <p:cNvSpPr txBox="1">
            <a:spLocks/>
          </p:cNvSpPr>
          <p:nvPr/>
        </p:nvSpPr>
        <p:spPr>
          <a:xfrm>
            <a:off x="990600" y="8953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endParaRPr lang="en-US" sz="2400" b="1" dirty="0">
              <a:latin typeface="Times New Roman" pitchFamily="18" charset="0"/>
              <a:cs typeface="Times New Roman" pitchFamily="18" charset="0"/>
            </a:endParaRPr>
          </a:p>
          <a:p>
            <a:pPr algn="ctr">
              <a:defRPr/>
            </a:pPr>
            <a:r>
              <a:rPr lang="en-US" sz="2400" b="1" dirty="0">
                <a:solidFill>
                  <a:schemeClr val="tx1"/>
                </a:solidFill>
                <a:latin typeface="Times New Roman" pitchFamily="18" charset="0"/>
                <a:cs typeface="Times New Roman" pitchFamily="18" charset="0"/>
              </a:rPr>
              <a:t>Department of Computer Science and Engineering</a:t>
            </a:r>
          </a:p>
          <a:p>
            <a:pPr algn="ctr">
              <a:defRPr/>
            </a:pPr>
            <a:r>
              <a:rPr lang="en-US" sz="2400" b="1" dirty="0">
                <a:solidFill>
                  <a:schemeClr val="tx1"/>
                </a:solidFill>
                <a:latin typeface="Times New Roman" pitchFamily="18" charset="0"/>
                <a:cs typeface="Times New Roman" pitchFamily="18" charset="0"/>
              </a:rPr>
              <a:t>Academic Year : 2024 – 2025 (Odd Semester)</a:t>
            </a:r>
          </a:p>
          <a:p>
            <a:pPr algn="ctr">
              <a:defRPr/>
            </a:pPr>
            <a:endParaRPr lang="en-US" sz="2400" b="1" dirty="0">
              <a:solidFill>
                <a:schemeClr val="tx1"/>
              </a:solidFill>
              <a:latin typeface="Times New Roman" pitchFamily="18" charset="0"/>
              <a:cs typeface="Times New Roman" pitchFamily="18" charset="0"/>
            </a:endParaRPr>
          </a:p>
          <a:p>
            <a:pPr>
              <a:defRPr/>
            </a:pPr>
            <a:r>
              <a:rPr lang="en-US" sz="2400" b="1" dirty="0">
                <a:solidFill>
                  <a:schemeClr val="tx1"/>
                </a:solidFill>
                <a:latin typeface="Times New Roman" pitchFamily="18" charset="0"/>
                <a:cs typeface="Times New Roman" pitchFamily="18" charset="0"/>
              </a:rPr>
              <a:t>Register Number		:  927623BCS011</a:t>
            </a:r>
          </a:p>
          <a:p>
            <a:pPr>
              <a:defRPr/>
            </a:pPr>
            <a:r>
              <a:rPr lang="en-US" sz="2400" b="1" dirty="0">
                <a:solidFill>
                  <a:schemeClr val="tx1"/>
                </a:solidFill>
                <a:latin typeface="Times New Roman" pitchFamily="18" charset="0"/>
                <a:cs typeface="Times New Roman" pitchFamily="18" charset="0"/>
              </a:rPr>
              <a:t>Name					:  M S ARUN SANJEEV</a:t>
            </a:r>
          </a:p>
          <a:p>
            <a:pPr>
              <a:defRPr/>
            </a:pPr>
            <a:r>
              <a:rPr lang="en-US" sz="2400" b="1" dirty="0">
                <a:solidFill>
                  <a:schemeClr val="tx1"/>
                </a:solidFill>
                <a:latin typeface="Times New Roman" pitchFamily="18" charset="0"/>
                <a:cs typeface="Times New Roman" pitchFamily="18" charset="0"/>
              </a:rPr>
              <a:t>Year					:  </a:t>
            </a:r>
            <a:r>
              <a:rPr lang="en-US" sz="2000" b="1" dirty="0" err="1">
                <a:solidFill>
                  <a:schemeClr val="tx1"/>
                </a:solidFill>
                <a:latin typeface="Times New Roman" pitchFamily="18" charset="0"/>
                <a:cs typeface="Times New Roman" pitchFamily="18" charset="0"/>
              </a:rPr>
              <a:t>II</a:t>
            </a:r>
            <a:r>
              <a:rPr lang="en-US" sz="2400" b="1" baseline="30000" dirty="0" err="1">
                <a:solidFill>
                  <a:schemeClr val="tx1"/>
                </a:solidFill>
                <a:latin typeface="Times New Roman" pitchFamily="18" charset="0"/>
                <a:cs typeface="Times New Roman" pitchFamily="18" charset="0"/>
              </a:rPr>
              <a:t>nd</a:t>
            </a:r>
            <a:r>
              <a:rPr lang="en-US" sz="2400" b="1" dirty="0">
                <a:solidFill>
                  <a:schemeClr val="tx1"/>
                </a:solidFill>
                <a:latin typeface="Times New Roman" pitchFamily="18" charset="0"/>
                <a:cs typeface="Times New Roman" pitchFamily="18" charset="0"/>
              </a:rPr>
              <a:t> Year</a:t>
            </a:r>
          </a:p>
          <a:p>
            <a:pPr>
              <a:defRPr/>
            </a:pPr>
            <a:r>
              <a:rPr lang="en-US" sz="2400" b="1" dirty="0">
                <a:solidFill>
                  <a:schemeClr val="tx1"/>
                </a:solidFill>
                <a:latin typeface="Times New Roman" pitchFamily="18" charset="0"/>
                <a:cs typeface="Times New Roman" pitchFamily="18" charset="0"/>
              </a:rPr>
              <a:t>Semester				:  </a:t>
            </a:r>
            <a:r>
              <a:rPr lang="en-US" sz="2000" b="1" dirty="0" err="1">
                <a:solidFill>
                  <a:schemeClr val="tx1"/>
                </a:solidFill>
                <a:latin typeface="Times New Roman" pitchFamily="18" charset="0"/>
                <a:cs typeface="Times New Roman" pitchFamily="18" charset="0"/>
              </a:rPr>
              <a:t>III</a:t>
            </a:r>
            <a:r>
              <a:rPr lang="en-US" sz="2400" b="1" baseline="30000" dirty="0" err="1">
                <a:solidFill>
                  <a:schemeClr val="tx1"/>
                </a:solidFill>
                <a:latin typeface="Times New Roman" pitchFamily="18" charset="0"/>
                <a:cs typeface="Times New Roman" pitchFamily="18" charset="0"/>
              </a:rPr>
              <a:t>rd</a:t>
            </a:r>
            <a:r>
              <a:rPr lang="en-US" sz="2400" b="1" baseline="30000"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Semester</a:t>
            </a:r>
          </a:p>
          <a:p>
            <a:pPr>
              <a:defRPr/>
            </a:pPr>
            <a:r>
              <a:rPr lang="en-US" sz="2400" b="1" dirty="0">
                <a:solidFill>
                  <a:schemeClr val="tx1"/>
                </a:solidFill>
                <a:latin typeface="Times New Roman" pitchFamily="18" charset="0"/>
                <a:cs typeface="Times New Roman" pitchFamily="18" charset="0"/>
              </a:rPr>
              <a:t>Section				:  CSE - A </a:t>
            </a:r>
          </a:p>
          <a:p>
            <a:pPr>
              <a:defRPr/>
            </a:pPr>
            <a:r>
              <a:rPr lang="en-US" sz="2400" b="1" dirty="0">
                <a:solidFill>
                  <a:schemeClr val="tx1"/>
                </a:solidFill>
                <a:latin typeface="Times New Roman" pitchFamily="18" charset="0"/>
                <a:cs typeface="Times New Roman" pitchFamily="18" charset="0"/>
              </a:rPr>
              <a:t>Date					:  26-11-2024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a:xfrm>
            <a:off x="1028700" y="1306830"/>
            <a:ext cx="8229600" cy="3703320"/>
          </a:xfrm>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Login Module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Student Management Module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Faculty Management Module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Course Management Module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Attendance Module </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Chat Forum Module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Result Module </a:t>
            </a:r>
          </a:p>
        </p:txBody>
      </p:sp>
    </p:spTree>
    <p:extLst>
      <p:ext uri="{BB962C8B-B14F-4D97-AF65-F5344CB8AC3E}">
        <p14:creationId xmlns:p14="http://schemas.microsoft.com/office/powerpoint/2010/main" val="353887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5" name="Content Placeholder 4"/>
          <p:cNvSpPr>
            <a:spLocks noGrp="1"/>
          </p:cNvSpPr>
          <p:nvPr>
            <p:ph sz="quarter"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.Login Module</a:t>
            </a:r>
          </a:p>
          <a:p>
            <a:pPr marL="0" indent="0">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login module is the entry point to the system, responsible for verifying user credentials and determining their access levels. It categorizes users into three roles: Admin, Faculty, and Student, providing role-specific dashboards and permissions. </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Admin Login:</a:t>
            </a:r>
            <a:r>
              <a:rPr lang="en-US" sz="1600" dirty="0">
                <a:latin typeface="Times New Roman" panose="02020603050405020304" pitchFamily="18" charset="0"/>
                <a:cs typeface="Times New Roman" panose="02020603050405020304" pitchFamily="18" charset="0"/>
              </a:rPr>
              <a:t> Allows full access to manage the system, including creating courses, assigning faculty, managing student data, and generating reports. </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Faculty Login: </a:t>
            </a:r>
            <a:r>
              <a:rPr lang="en-US" sz="1600" dirty="0">
                <a:latin typeface="Times New Roman" panose="02020603050405020304" pitchFamily="18" charset="0"/>
                <a:cs typeface="Times New Roman" panose="02020603050405020304" pitchFamily="18" charset="0"/>
              </a:rPr>
              <a:t>Provides tools to manage attendance, upload marks, and communicate with students.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Student Login: </a:t>
            </a:r>
            <a:r>
              <a:rPr lang="en-US" sz="1600" dirty="0">
                <a:latin typeface="Times New Roman" panose="02020603050405020304" pitchFamily="18" charset="0"/>
                <a:cs typeface="Times New Roman" panose="02020603050405020304" pitchFamily="18" charset="0"/>
              </a:rPr>
              <a:t>Grants access to personal data, course details, attendance records, and results. </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93E5C-2030-5EC0-F9B5-8EF80F28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5D83A-3449-6B94-FAC6-1E931502617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2FA25C3-B54A-3952-9EEB-A988446963EB}"/>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a:extLst>
              <a:ext uri="{FF2B5EF4-FFF2-40B4-BE49-F238E27FC236}">
                <a16:creationId xmlns:a16="http://schemas.microsoft.com/office/drawing/2014/main" id="{B797B92A-E16E-F862-BB40-6ED8CA3E6DDF}"/>
              </a:ext>
            </a:extLst>
          </p:cNvPr>
          <p:cNvSpPr>
            <a:spLocks noGrp="1"/>
          </p:cNvSpPr>
          <p:nvPr>
            <p:ph sz="quarter" idx="1"/>
          </p:nvPr>
        </p:nvSpPr>
        <p:spPr>
          <a:xfrm>
            <a:off x="617728" y="1201103"/>
            <a:ext cx="8229600" cy="3703320"/>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2.Student Management Module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module maintains a comprehensive database of student details and ensures seamless integration with other modules. </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 Enrollment Management: </a:t>
            </a:r>
            <a:r>
              <a:rPr lang="en-US" sz="1600" dirty="0">
                <a:latin typeface="Times New Roman" panose="02020603050405020304" pitchFamily="18" charset="0"/>
                <a:cs typeface="Times New Roman" panose="02020603050405020304" pitchFamily="18" charset="0"/>
              </a:rPr>
              <a:t>Automates student registration and ensures data accuracy by validating inputs like personal details, course sections, and contact information. </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Course Allocation: </a:t>
            </a:r>
            <a:r>
              <a:rPr lang="en-US" sz="1600" dirty="0">
                <a:latin typeface="Times New Roman" panose="02020603050405020304" pitchFamily="18" charset="0"/>
                <a:cs typeface="Times New Roman" panose="02020603050405020304" pitchFamily="18" charset="0"/>
              </a:rPr>
              <a:t>Links students to their respective courses and semesters, maintaining a clear record of academic progress.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Management</a:t>
            </a:r>
            <a:r>
              <a:rPr lang="en-US" sz="1600" dirty="0">
                <a:latin typeface="Times New Roman" panose="02020603050405020304" pitchFamily="18" charset="0"/>
                <a:cs typeface="Times New Roman" panose="02020603050405020304" pitchFamily="18" charset="0"/>
              </a:rPr>
              <a:t>: Allows admins to edit, update, or delete student records when necessary.</a:t>
            </a:r>
          </a:p>
        </p:txBody>
      </p:sp>
      <p:sp>
        <p:nvSpPr>
          <p:cNvPr id="6" name="Footer Placeholder 4">
            <a:extLst>
              <a:ext uri="{FF2B5EF4-FFF2-40B4-BE49-F238E27FC236}">
                <a16:creationId xmlns:a16="http://schemas.microsoft.com/office/drawing/2014/main" id="{432A0D1E-01E5-AC0D-F722-B567DBD7CCC4}"/>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2943773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4F743-DF0F-0FEC-3CE4-AE59A3E9A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A1929-E7A3-0964-06C3-B64ED9217D41}"/>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55A4D0D-E2ED-2F12-A77D-A53C1713C45D}"/>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a:extLst>
              <a:ext uri="{FF2B5EF4-FFF2-40B4-BE49-F238E27FC236}">
                <a16:creationId xmlns:a16="http://schemas.microsoft.com/office/drawing/2014/main" id="{39CBA08F-D5B5-7D2D-4EBF-3D736E7851B4}"/>
              </a:ext>
            </a:extLst>
          </p:cNvPr>
          <p:cNvSpPr>
            <a:spLocks noGrp="1"/>
          </p:cNvSpPr>
          <p:nvPr>
            <p:ph sz="quarter" idx="1"/>
          </p:nvPr>
        </p:nvSpPr>
        <p:spPr>
          <a:xfrm>
            <a:off x="617728" y="1201103"/>
            <a:ext cx="8229600" cy="3703320"/>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3.Faculty Management Module</a:t>
            </a:r>
          </a:p>
          <a:p>
            <a:pPr marL="0" indent="0">
              <a:buNone/>
            </a:pPr>
            <a:r>
              <a:rPr lang="en-US" sz="12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module streamlines faculty-related operations, ensuring efficient handling of responsibilities and records.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Faculty Profiles: </a:t>
            </a:r>
            <a:r>
              <a:rPr lang="en-US" sz="1400" dirty="0">
                <a:latin typeface="Times New Roman" panose="02020603050405020304" pitchFamily="18" charset="0"/>
                <a:cs typeface="Times New Roman" panose="02020603050405020304" pitchFamily="18" charset="0"/>
              </a:rPr>
              <a:t>Maintains detailed information about faculty, including their qualifications, contact details, and assigned courses.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Course Management</a:t>
            </a:r>
            <a:r>
              <a:rPr lang="en-US" sz="1400" dirty="0">
                <a:latin typeface="Times New Roman" panose="02020603050405020304" pitchFamily="18" charset="0"/>
                <a:cs typeface="Times New Roman" panose="02020603050405020304" pitchFamily="18" charset="0"/>
              </a:rPr>
              <a:t>: Enables the admin to assign or reassign courses and subjects to faculty members dynamically.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Attendance Monitoring: </a:t>
            </a:r>
            <a:r>
              <a:rPr lang="en-US" sz="1400" dirty="0">
                <a:latin typeface="Times New Roman" panose="02020603050405020304" pitchFamily="18" charset="0"/>
                <a:cs typeface="Times New Roman" panose="02020603050405020304" pitchFamily="18" charset="0"/>
              </a:rPr>
              <a:t>Assists faculty in managing student attendance records and ensuring data consistency</a:t>
            </a:r>
          </a:p>
        </p:txBody>
      </p:sp>
      <p:sp>
        <p:nvSpPr>
          <p:cNvPr id="6" name="Footer Placeholder 4">
            <a:extLst>
              <a:ext uri="{FF2B5EF4-FFF2-40B4-BE49-F238E27FC236}">
                <a16:creationId xmlns:a16="http://schemas.microsoft.com/office/drawing/2014/main" id="{CB09F2EE-AE4B-24E9-9EE0-BA1587329EB7}"/>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290038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40F44-5CA4-17CC-7F1B-D4D9709F9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DF3A4-2029-9252-449B-967C2EEEF92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2B9995D-3A6F-CA7F-1E67-6177AB6C5362}"/>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a:extLst>
              <a:ext uri="{FF2B5EF4-FFF2-40B4-BE49-F238E27FC236}">
                <a16:creationId xmlns:a16="http://schemas.microsoft.com/office/drawing/2014/main" id="{03719BC7-585A-E4F3-3E80-4A70889CC1D7}"/>
              </a:ext>
            </a:extLst>
          </p:cNvPr>
          <p:cNvSpPr>
            <a:spLocks noGrp="1"/>
          </p:cNvSpPr>
          <p:nvPr>
            <p:ph sz="quarter" idx="1"/>
          </p:nvPr>
        </p:nvSpPr>
        <p:spPr>
          <a:xfrm>
            <a:off x="612648" y="1063943"/>
            <a:ext cx="8229600" cy="3703320"/>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4.Attendance Module </a:t>
            </a:r>
          </a:p>
          <a:p>
            <a:pPr marL="0" indent="0">
              <a:buNone/>
            </a:pPr>
            <a:r>
              <a:rPr lang="en-US" sz="12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attendance module simplifies the process of tracking and analyzing student attendance.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Attendance Recording: </a:t>
            </a:r>
            <a:r>
              <a:rPr lang="en-US" sz="1400" dirty="0">
                <a:latin typeface="Times New Roman" panose="02020603050405020304" pitchFamily="18" charset="0"/>
                <a:cs typeface="Times New Roman" panose="02020603050405020304" pitchFamily="18" charset="0"/>
              </a:rPr>
              <a:t>Allows faculty to mark attendance for each session and update it in real-time.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Report Generation: </a:t>
            </a:r>
            <a:r>
              <a:rPr lang="en-US" sz="1400" dirty="0">
                <a:latin typeface="Times New Roman" panose="02020603050405020304" pitchFamily="18" charset="0"/>
                <a:cs typeface="Times New Roman" panose="02020603050405020304" pitchFamily="18" charset="0"/>
              </a:rPr>
              <a:t>Provides detailed attendance reports, highlighting defaulters and overall participation rates</a:t>
            </a:r>
            <a:r>
              <a:rPr lang="en-US" sz="1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endParaRPr lang="en-US" sz="12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5 Course and Subject Management Module</a:t>
            </a:r>
          </a:p>
          <a:p>
            <a:pPr marL="0" indent="0">
              <a:buNone/>
            </a:pP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This module ensures seamless handling of courses and subjects offered by the institution.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Course Creation: </a:t>
            </a:r>
            <a:r>
              <a:rPr lang="en-US" sz="1400" dirty="0">
                <a:latin typeface="Times New Roman" panose="02020603050405020304" pitchFamily="18" charset="0"/>
                <a:cs typeface="Times New Roman" panose="02020603050405020304" pitchFamily="18" charset="0"/>
              </a:rPr>
              <a:t>Admins can create or modify courses, defining their structure, duration, and associated subjects.</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Subject Assignment: </a:t>
            </a:r>
            <a:r>
              <a:rPr lang="en-US" sz="1400" dirty="0">
                <a:latin typeface="Times New Roman" panose="02020603050405020304" pitchFamily="18" charset="0"/>
                <a:cs typeface="Times New Roman" panose="02020603050405020304" pitchFamily="18" charset="0"/>
              </a:rPr>
              <a:t>Links subjects to courses and assigns faculty members to handle them. </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Course Status Monitoring: </a:t>
            </a:r>
            <a:r>
              <a:rPr lang="en-US" sz="1400" dirty="0">
                <a:latin typeface="Times New Roman" panose="02020603050405020304" pitchFamily="18" charset="0"/>
                <a:cs typeface="Times New Roman" panose="02020603050405020304" pitchFamily="18" charset="0"/>
              </a:rPr>
              <a:t>Tracks the number of students enrolled in each course and ensures resource allocation aligns with demand.</a:t>
            </a:r>
          </a:p>
        </p:txBody>
      </p:sp>
      <p:sp>
        <p:nvSpPr>
          <p:cNvPr id="6" name="Footer Placeholder 4">
            <a:extLst>
              <a:ext uri="{FF2B5EF4-FFF2-40B4-BE49-F238E27FC236}">
                <a16:creationId xmlns:a16="http://schemas.microsoft.com/office/drawing/2014/main" id="{C89AC15F-B886-D281-53A8-FA270AD0985E}"/>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1083406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0A53F-84C3-7AC9-FB53-CF6332926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97BB9C-74BB-9EC4-A634-830BEF73DC8D}"/>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BC3D003-AD6A-2749-017E-4C83F51A0941}"/>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5" name="Content Placeholder 4">
            <a:extLst>
              <a:ext uri="{FF2B5EF4-FFF2-40B4-BE49-F238E27FC236}">
                <a16:creationId xmlns:a16="http://schemas.microsoft.com/office/drawing/2014/main" id="{1E503E15-5DB5-53E8-478A-716651F0B1E1}"/>
              </a:ext>
            </a:extLst>
          </p:cNvPr>
          <p:cNvSpPr>
            <a:spLocks noGrp="1"/>
          </p:cNvSpPr>
          <p:nvPr>
            <p:ph sz="quarter" idx="1"/>
          </p:nvPr>
        </p:nvSpPr>
        <p:spPr>
          <a:xfrm>
            <a:off x="457200" y="857250"/>
            <a:ext cx="8229600" cy="370332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6. Notification and Chat Module</a:t>
            </a:r>
          </a:p>
          <a:p>
            <a:pPr marL="0" indent="0">
              <a:buNone/>
            </a:pPr>
            <a:r>
              <a:rPr lang="en-US" sz="1400" dirty="0">
                <a:latin typeface="Times New Roman" panose="02020603050405020304" pitchFamily="18" charset="0"/>
                <a:cs typeface="Times New Roman" panose="02020603050405020304" pitchFamily="18" charset="0"/>
              </a:rPr>
              <a:t> This module enhances communication among students, faculty, and administrators through real-time messaging and notifications. </a:t>
            </a:r>
          </a:p>
          <a:p>
            <a:r>
              <a:rPr lang="en-US" sz="1400" b="1" dirty="0">
                <a:latin typeface="Times New Roman" panose="02020603050405020304" pitchFamily="18" charset="0"/>
                <a:cs typeface="Times New Roman" panose="02020603050405020304" pitchFamily="18" charset="0"/>
              </a:rPr>
              <a:t>Real-Time Notifications: </a:t>
            </a:r>
            <a:r>
              <a:rPr lang="en-US" sz="1400" dirty="0">
                <a:latin typeface="Times New Roman" panose="02020603050405020304" pitchFamily="18" charset="0"/>
                <a:cs typeface="Times New Roman" panose="02020603050405020304" pitchFamily="18" charset="0"/>
              </a:rPr>
              <a:t>Sends alerts for important updates, such as exam schedules, assignment deadlines, and announcements. </a:t>
            </a:r>
          </a:p>
          <a:p>
            <a:r>
              <a:rPr lang="en-US" sz="1400" b="1" dirty="0">
                <a:latin typeface="Times New Roman" panose="02020603050405020304" pitchFamily="18" charset="0"/>
                <a:cs typeface="Times New Roman" panose="02020603050405020304" pitchFamily="18" charset="0"/>
              </a:rPr>
              <a:t>Chat Functionality: </a:t>
            </a:r>
            <a:r>
              <a:rPr lang="en-US" sz="1400" dirty="0">
                <a:latin typeface="Times New Roman" panose="02020603050405020304" pitchFamily="18" charset="0"/>
                <a:cs typeface="Times New Roman" panose="02020603050405020304" pitchFamily="18" charset="0"/>
              </a:rPr>
              <a:t>Facilitates direct messaging between users, ensuring quick resolution of queries and better collaboration. </a:t>
            </a:r>
          </a:p>
          <a:p>
            <a:r>
              <a:rPr lang="en-US" sz="1400" b="1" dirty="0">
                <a:latin typeface="Times New Roman" panose="02020603050405020304" pitchFamily="18" charset="0"/>
                <a:cs typeface="Times New Roman" panose="02020603050405020304" pitchFamily="18" charset="0"/>
              </a:rPr>
              <a:t>Admin Announcements:</a:t>
            </a:r>
            <a:r>
              <a:rPr lang="en-US" sz="1400" dirty="0">
                <a:latin typeface="Times New Roman" panose="02020603050405020304" pitchFamily="18" charset="0"/>
                <a:cs typeface="Times New Roman" panose="02020603050405020304" pitchFamily="18" charset="0"/>
              </a:rPr>
              <a:t> Allows the admin to broadcast messages to all users or specific groups.</a:t>
            </a:r>
          </a:p>
          <a:p>
            <a:pPr marL="0" indent="0">
              <a:buNone/>
            </a:pPr>
            <a:r>
              <a:rPr lang="en-US" sz="1600" b="1" dirty="0">
                <a:latin typeface="Times New Roman" panose="02020603050405020304" pitchFamily="18" charset="0"/>
                <a:cs typeface="Times New Roman" panose="02020603050405020304" pitchFamily="18" charset="0"/>
              </a:rPr>
              <a:t> 7.  Marks and Results Module </a:t>
            </a:r>
          </a:p>
          <a:p>
            <a:pPr marL="0" indent="0">
              <a:buNone/>
            </a:pPr>
            <a:r>
              <a:rPr lang="en-US" sz="1400" dirty="0">
                <a:latin typeface="Times New Roman" panose="02020603050405020304" pitchFamily="18" charset="0"/>
                <a:cs typeface="Times New Roman" panose="02020603050405020304" pitchFamily="18" charset="0"/>
              </a:rPr>
              <a:t>This module automates the process of entering, storing, and analyzing student performance data.</a:t>
            </a:r>
          </a:p>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Grade Entry: </a:t>
            </a:r>
            <a:r>
              <a:rPr lang="en-US" sz="1400" dirty="0">
                <a:latin typeface="Times New Roman" panose="02020603050405020304" pitchFamily="18" charset="0"/>
                <a:cs typeface="Times New Roman" panose="02020603050405020304" pitchFamily="18" charset="0"/>
              </a:rPr>
              <a:t>Allows faculty to input marks for assignments, exams, and other assessments. </a:t>
            </a:r>
          </a:p>
          <a:p>
            <a:r>
              <a:rPr lang="en-US" sz="1400" b="1" dirty="0">
                <a:latin typeface="Times New Roman" panose="02020603050405020304" pitchFamily="18" charset="0"/>
                <a:cs typeface="Times New Roman" panose="02020603050405020304" pitchFamily="18" charset="0"/>
              </a:rPr>
              <a:t>Result Calculation: </a:t>
            </a:r>
            <a:r>
              <a:rPr lang="en-US" sz="1400" dirty="0">
                <a:latin typeface="Times New Roman" panose="02020603050405020304" pitchFamily="18" charset="0"/>
                <a:cs typeface="Times New Roman" panose="02020603050405020304" pitchFamily="18" charset="0"/>
              </a:rPr>
              <a:t>Automatically computes final grades based on predefined weightage and generates comprehensive result reports.</a:t>
            </a:r>
          </a:p>
          <a:p>
            <a:r>
              <a:rPr lang="en-US" sz="1400" b="1" dirty="0">
                <a:latin typeface="Times New Roman" panose="02020603050405020304" pitchFamily="18" charset="0"/>
                <a:cs typeface="Times New Roman" panose="02020603050405020304" pitchFamily="18" charset="0"/>
              </a:rPr>
              <a:t> Student Access: </a:t>
            </a:r>
            <a:r>
              <a:rPr lang="en-US" sz="1400" dirty="0">
                <a:latin typeface="Times New Roman" panose="02020603050405020304" pitchFamily="18" charset="0"/>
                <a:cs typeface="Times New Roman" panose="02020603050405020304" pitchFamily="18" charset="0"/>
              </a:rPr>
              <a:t>Provides students with secure access to their results, ensuring privacy. </a:t>
            </a:r>
          </a:p>
        </p:txBody>
      </p:sp>
      <p:sp>
        <p:nvSpPr>
          <p:cNvPr id="6" name="Footer Placeholder 4">
            <a:extLst>
              <a:ext uri="{FF2B5EF4-FFF2-40B4-BE49-F238E27FC236}">
                <a16:creationId xmlns:a16="http://schemas.microsoft.com/office/drawing/2014/main" id="{12C7D851-D509-42EA-55D6-59C5FF72B2DF}"/>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2068696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5" name="Content Placeholder 4"/>
          <p:cNvSpPr>
            <a:spLocks noGrp="1"/>
          </p:cNvSpPr>
          <p:nvPr>
            <p:ph sz="quarter" idx="1"/>
          </p:nvPr>
        </p:nvSpPr>
        <p:spPr>
          <a:xfrm>
            <a:off x="2013743" y="1892300"/>
            <a:ext cx="8229600" cy="3703320"/>
          </a:xfrm>
        </p:spPr>
        <p:txBody>
          <a:bodyPr/>
          <a:lstStyle/>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AD8B1E45-9A85-BF72-5493-9AF770144259}"/>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70" name="Picture 1">
            <a:extLst>
              <a:ext uri="{FF2B5EF4-FFF2-40B4-BE49-F238E27FC236}">
                <a16:creationId xmlns:a16="http://schemas.microsoft.com/office/drawing/2014/main" id="{023B1AB9-2877-71A3-0128-0A54E7A8EF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966788"/>
            <a:ext cx="6107113" cy="319881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24">
            <a:extLst>
              <a:ext uri="{FF2B5EF4-FFF2-40B4-BE49-F238E27FC236}">
                <a16:creationId xmlns:a16="http://schemas.microsoft.com/office/drawing/2014/main" id="{45F8C3A6-FEF4-E53E-F658-3BBC27131C51}"/>
              </a:ext>
            </a:extLst>
          </p:cNvPr>
          <p:cNvSpPr>
            <a:spLocks noChangeArrowheads="1"/>
          </p:cNvSpPr>
          <p:nvPr/>
        </p:nvSpPr>
        <p:spPr bwMode="auto">
          <a:xfrm>
            <a:off x="2357746" y="4312543"/>
            <a:ext cx="491006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1.Separate Login Portal for Admin, Faculty and Students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FFF63-2B04-4163-D5A9-168779CBB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E024D-3A11-9D23-6B1D-544C7D464CA7}"/>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394F252-2D99-B05E-03C3-A791039D345D}"/>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5" name="Content Placeholder 4">
            <a:extLst>
              <a:ext uri="{FF2B5EF4-FFF2-40B4-BE49-F238E27FC236}">
                <a16:creationId xmlns:a16="http://schemas.microsoft.com/office/drawing/2014/main" id="{D993A7CB-B4B7-AFFA-ABBC-211E27C5854A}"/>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F244A5A9-D151-536B-7FDB-3AA55A41D76D}"/>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6EA3B03D-9B66-56D4-C3D8-5F5BFC111F6F}"/>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1D7A8817-161A-5625-3DA9-D0C31097E075}"/>
              </a:ext>
            </a:extLst>
          </p:cNvPr>
          <p:cNvSpPr>
            <a:spLocks noChangeArrowheads="1"/>
          </p:cNvSpPr>
          <p:nvPr/>
        </p:nvSpPr>
        <p:spPr bwMode="auto">
          <a:xfrm>
            <a:off x="1263695" y="4230667"/>
            <a:ext cx="742902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2. Generalized Home Page which has Dashboard View  of Courses, Students  and Faculties.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13BA5C1-6F8F-0708-BAC6-6A7B7160874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3073" name="Picture 1">
            <a:extLst>
              <a:ext uri="{FF2B5EF4-FFF2-40B4-BE49-F238E27FC236}">
                <a16:creationId xmlns:a16="http://schemas.microsoft.com/office/drawing/2014/main" id="{4A1F0795-8BED-C666-3002-C08EC3FC1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248" y="1235332"/>
            <a:ext cx="6107113" cy="2833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16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DA1E3-72CA-D4BA-2A27-7772E8A67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72244-A2FE-643F-6113-7101A6F8FCDD}"/>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6440EB5-B6AB-8B97-EDD7-3F2FF4FE5A37}"/>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5" name="Content Placeholder 4">
            <a:extLst>
              <a:ext uri="{FF2B5EF4-FFF2-40B4-BE49-F238E27FC236}">
                <a16:creationId xmlns:a16="http://schemas.microsoft.com/office/drawing/2014/main" id="{26C14F6B-0625-C267-0D6E-32BB0E552847}"/>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1724B1CE-235F-0A51-5C1E-C1A61AD93A28}"/>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AA139EB0-106D-D6E4-E9FF-74410A042458}"/>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497EE06E-71FE-3D32-16F1-A36AF6EE01CF}"/>
              </a:ext>
            </a:extLst>
          </p:cNvPr>
          <p:cNvSpPr>
            <a:spLocks noChangeArrowheads="1"/>
          </p:cNvSpPr>
          <p:nvPr/>
        </p:nvSpPr>
        <p:spPr bwMode="auto">
          <a:xfrm>
            <a:off x="1907037" y="4095815"/>
            <a:ext cx="5329216"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3.Courses Tab which shows the list of Courses (Departments)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68081367-2C1E-A6D0-9FBC-3933A212EC3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432D07D5-A8BF-BAC3-7F89-C814E6734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662" y="1206500"/>
            <a:ext cx="6106795" cy="2842260"/>
          </a:xfrm>
          <a:prstGeom prst="rect">
            <a:avLst/>
          </a:prstGeom>
        </p:spPr>
      </p:pic>
    </p:spTree>
    <p:extLst>
      <p:ext uri="{BB962C8B-B14F-4D97-AF65-F5344CB8AC3E}">
        <p14:creationId xmlns:p14="http://schemas.microsoft.com/office/powerpoint/2010/main" val="3301998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7575E-4ECC-8997-5727-27432DF07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57FC4-19E7-C87F-62B4-0F8FB7F98AA1}"/>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743A2ED-E4EC-1F49-1710-5277115BF870}"/>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5" name="Content Placeholder 4">
            <a:extLst>
              <a:ext uri="{FF2B5EF4-FFF2-40B4-BE49-F238E27FC236}">
                <a16:creationId xmlns:a16="http://schemas.microsoft.com/office/drawing/2014/main" id="{BA801DC6-A6DB-41E9-023C-63E5A1A5581B}"/>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E6CB7A4D-BFD1-27D6-9E13-4E9926EEC6D9}"/>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1434038F-4D51-4037-CB16-00CECDEB6503}"/>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505FA359-6DBA-8288-5E95-26D90721C8CF}"/>
              </a:ext>
            </a:extLst>
          </p:cNvPr>
          <p:cNvSpPr>
            <a:spLocks noChangeArrowheads="1"/>
          </p:cNvSpPr>
          <p:nvPr/>
        </p:nvSpPr>
        <p:spPr bwMode="auto">
          <a:xfrm>
            <a:off x="1828800" y="4258053"/>
            <a:ext cx="6162584"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gn="ctr">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4. Subject Management Page used to Maintain Subjects for Departments.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0D44BF94-D33D-4197-E51A-669691F1CA5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10" name="Picture 9">
            <a:extLst>
              <a:ext uri="{FF2B5EF4-FFF2-40B4-BE49-F238E27FC236}">
                <a16:creationId xmlns:a16="http://schemas.microsoft.com/office/drawing/2014/main" id="{A7D7B261-FD2C-F357-BA05-EC7E1A292C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8461" y="1010326"/>
            <a:ext cx="6106795" cy="3248025"/>
          </a:xfrm>
          <a:prstGeom prst="rect">
            <a:avLst/>
          </a:prstGeom>
        </p:spPr>
      </p:pic>
    </p:spTree>
    <p:extLst>
      <p:ext uri="{BB962C8B-B14F-4D97-AF65-F5344CB8AC3E}">
        <p14:creationId xmlns:p14="http://schemas.microsoft.com/office/powerpoint/2010/main" val="112328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indent="0" algn="ctr">
              <a:buNone/>
            </a:pPr>
            <a:endParaRPr lang="en-US" sz="2400" b="1" dirty="0">
              <a:latin typeface="Times New Roman" pitchFamily="18" charset="0"/>
              <a:cs typeface="Times New Roman" pitchFamily="18" charset="0"/>
            </a:endParaRPr>
          </a:p>
          <a:p>
            <a:pPr marL="0" indent="0" algn="ctr">
              <a:buNone/>
            </a:pPr>
            <a:endParaRPr lang="en-US" sz="2400" b="1" dirty="0">
              <a:latin typeface="Times New Roman" pitchFamily="18" charset="0"/>
              <a:cs typeface="Times New Roman" pitchFamily="18" charset="0"/>
            </a:endParaRPr>
          </a:p>
          <a:p>
            <a:pPr marL="0" indent="0" algn="ctr">
              <a:buNone/>
            </a:pPr>
            <a:endParaRPr lang="en-US" sz="2400" b="1" dirty="0">
              <a:latin typeface="Times New Roman" pitchFamily="18" charset="0"/>
              <a:cs typeface="Times New Roman" pitchFamily="18" charset="0"/>
            </a:endParaRPr>
          </a:p>
          <a:p>
            <a:pPr marL="0" indent="0" algn="ctr">
              <a:buNone/>
            </a:pPr>
            <a:r>
              <a:rPr lang="en-US" sz="2400" b="1" dirty="0">
                <a:latin typeface="Times New Roman" pitchFamily="18" charset="0"/>
                <a:cs typeface="Times New Roman" pitchFamily="18" charset="0"/>
              </a:rPr>
              <a:t>COLLEGE MANAGEMENT SYSTEM (CMS)</a:t>
            </a:r>
            <a:endParaRPr lang="en-IN" sz="2400" b="1"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12421AEC-2A46-5C20-9B36-9F89CD5DB6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311" y="2852221"/>
            <a:ext cx="1805059" cy="1561769"/>
          </a:xfrm>
          <a:prstGeom prst="rect">
            <a:avLst/>
          </a:prstGeom>
        </p:spPr>
      </p:pic>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5AF5F-4911-4C4F-ADED-40FEB1159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E6366-B7EF-9548-61F2-D8BEC6585599}"/>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E09BB9F-EE68-C4E2-D412-70C19E7256AE}"/>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5" name="Content Placeholder 4">
            <a:extLst>
              <a:ext uri="{FF2B5EF4-FFF2-40B4-BE49-F238E27FC236}">
                <a16:creationId xmlns:a16="http://schemas.microsoft.com/office/drawing/2014/main" id="{5F13B4EA-D9C1-6656-00DD-1654E041B6AF}"/>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97FF3864-DBB7-B2BF-D4CD-DCB3078880BF}"/>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C3336507-DCAE-1EE0-EC65-A0B289CFBB6C}"/>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F7987715-C343-EE49-D5CC-90D111BDDCE0}"/>
              </a:ext>
            </a:extLst>
          </p:cNvPr>
          <p:cNvSpPr>
            <a:spLocks noChangeArrowheads="1"/>
          </p:cNvSpPr>
          <p:nvPr/>
        </p:nvSpPr>
        <p:spPr bwMode="auto">
          <a:xfrm>
            <a:off x="1603248" y="4117238"/>
            <a:ext cx="5874044"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5. Marksheet Page used to Declare Result of Semester Examinations.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33F8B22B-41E7-FB3A-CC0D-401BBDFE4A3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A0BD5A4D-0DE9-5303-6EA0-61C7527CC281}"/>
              </a:ext>
            </a:extLst>
          </p:cNvPr>
          <p:cNvPicPr>
            <a:picLocks noChangeAspect="1"/>
          </p:cNvPicPr>
          <p:nvPr/>
        </p:nvPicPr>
        <p:blipFill rotWithShape="1">
          <a:blip r:embed="rId2">
            <a:extLst>
              <a:ext uri="{28A0092B-C50C-407E-A947-70E740481C1C}">
                <a14:useLocalDpi xmlns:a14="http://schemas.microsoft.com/office/drawing/2010/main" val="0"/>
              </a:ext>
            </a:extLst>
          </a:blip>
          <a:srcRect r="1175"/>
          <a:stretch/>
        </p:blipFill>
        <p:spPr bwMode="auto">
          <a:xfrm>
            <a:off x="1556543" y="1344452"/>
            <a:ext cx="6035040" cy="28041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2661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A6C48-4ADD-7D2A-335E-256D8DE1E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ED704-23BD-836C-77B1-C35840DFF1F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233B600-474F-775E-4DA8-4FA5530730BC}"/>
              </a:ext>
            </a:extLst>
          </p:cNvPr>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5" name="Content Placeholder 4">
            <a:extLst>
              <a:ext uri="{FF2B5EF4-FFF2-40B4-BE49-F238E27FC236}">
                <a16:creationId xmlns:a16="http://schemas.microsoft.com/office/drawing/2014/main" id="{E02BF695-B8A8-D226-9F6F-B6CCFFBD94A4}"/>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72D815A5-B772-6809-94E7-A5E0AD8A98DB}"/>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7A7421D7-E3DF-CFA0-F7A2-F1EFBE52A51D}"/>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EF078923-E4DF-5A01-DBBA-87169DF723E0}"/>
              </a:ext>
            </a:extLst>
          </p:cNvPr>
          <p:cNvSpPr>
            <a:spLocks noChangeArrowheads="1"/>
          </p:cNvSpPr>
          <p:nvPr/>
        </p:nvSpPr>
        <p:spPr bwMode="auto">
          <a:xfrm>
            <a:off x="1595628" y="4249281"/>
            <a:ext cx="6167394"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6. Student Details Management which allow to manage the Student Data.</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AFA28AFE-B742-534B-10F7-D8FD20DE7B5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5421C4E7-9B5F-C355-795A-42D5537F6152}"/>
              </a:ext>
            </a:extLst>
          </p:cNvPr>
          <p:cNvPicPr>
            <a:picLocks noChangeAspect="1"/>
          </p:cNvPicPr>
          <p:nvPr/>
        </p:nvPicPr>
        <p:blipFill>
          <a:blip r:embed="rId2"/>
          <a:stretch>
            <a:fillRect/>
          </a:stretch>
        </p:blipFill>
        <p:spPr>
          <a:xfrm>
            <a:off x="1524000" y="971550"/>
            <a:ext cx="6106795" cy="3259455"/>
          </a:xfrm>
          <a:prstGeom prst="rect">
            <a:avLst/>
          </a:prstGeom>
        </p:spPr>
      </p:pic>
    </p:spTree>
    <p:extLst>
      <p:ext uri="{BB962C8B-B14F-4D97-AF65-F5344CB8AC3E}">
        <p14:creationId xmlns:p14="http://schemas.microsoft.com/office/powerpoint/2010/main" val="993366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B56F2-CAD4-9224-A29C-B67728179E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4600-5E7E-DDB1-9791-AFCF00738B6F}"/>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802AAE5-C692-5561-271A-CEE62F73A106}"/>
              </a:ext>
            </a:extLst>
          </p:cNvPr>
          <p:cNvSpPr>
            <a:spLocks noGrp="1"/>
          </p:cNvSpPr>
          <p:nvPr>
            <p:ph type="sldNum" sz="quarter" idx="12"/>
          </p:nvPr>
        </p:nvSpPr>
        <p:spPr/>
        <p:txBody>
          <a:bodyPr/>
          <a:lstStyle/>
          <a:p>
            <a:pPr>
              <a:defRPr/>
            </a:pPr>
            <a:fld id="{0E14ABD8-B1EB-4C07-9937-C8C4E38BDF00}" type="slidenum">
              <a:rPr lang="en-US" altLang="en-US" smtClean="0"/>
              <a:pPr>
                <a:defRPr/>
              </a:pPr>
              <a:t>22</a:t>
            </a:fld>
            <a:endParaRPr lang="en-US" altLang="en-US"/>
          </a:p>
        </p:txBody>
      </p:sp>
      <p:sp>
        <p:nvSpPr>
          <p:cNvPr id="5" name="Content Placeholder 4">
            <a:extLst>
              <a:ext uri="{FF2B5EF4-FFF2-40B4-BE49-F238E27FC236}">
                <a16:creationId xmlns:a16="http://schemas.microsoft.com/office/drawing/2014/main" id="{C9EC498E-A217-129B-DA21-4F47D01435DD}"/>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3D444A4B-8714-4C2F-D0EC-34D32234C5D9}"/>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DA956248-5B79-9C1E-5018-3B4FFE6BFD6A}"/>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1F54E2DC-3E25-D7BD-B3D8-103D3CB9D3DC}"/>
              </a:ext>
            </a:extLst>
          </p:cNvPr>
          <p:cNvSpPr>
            <a:spLocks noChangeArrowheads="1"/>
          </p:cNvSpPr>
          <p:nvPr/>
        </p:nvSpPr>
        <p:spPr bwMode="auto">
          <a:xfrm>
            <a:off x="3267120" y="4212133"/>
            <a:ext cx="3752759"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7. Attendance Page to Mark Attendance</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D3390DA5-E6AA-1757-4989-0BD8B1C4E343}"/>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3F8BE707-A136-0230-1B20-6E91CA033960}"/>
              </a:ext>
            </a:extLst>
          </p:cNvPr>
          <p:cNvPicPr>
            <a:picLocks noChangeAspect="1"/>
          </p:cNvPicPr>
          <p:nvPr/>
        </p:nvPicPr>
        <p:blipFill>
          <a:blip r:embed="rId2"/>
          <a:stretch>
            <a:fillRect/>
          </a:stretch>
        </p:blipFill>
        <p:spPr>
          <a:xfrm>
            <a:off x="1650659" y="977900"/>
            <a:ext cx="6106795" cy="3260725"/>
          </a:xfrm>
          <a:prstGeom prst="rect">
            <a:avLst/>
          </a:prstGeom>
        </p:spPr>
      </p:pic>
    </p:spTree>
    <p:extLst>
      <p:ext uri="{BB962C8B-B14F-4D97-AF65-F5344CB8AC3E}">
        <p14:creationId xmlns:p14="http://schemas.microsoft.com/office/powerpoint/2010/main" val="313178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96FB1-167A-2A9C-FC1C-2E479D742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E57D3E-212A-1194-0EC5-82DA86003871}"/>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CDBB614-A5C7-603B-21C1-B076C42B2F76}"/>
              </a:ext>
            </a:extLst>
          </p:cNvPr>
          <p:cNvSpPr>
            <a:spLocks noGrp="1"/>
          </p:cNvSpPr>
          <p:nvPr>
            <p:ph type="sldNum" sz="quarter" idx="12"/>
          </p:nvPr>
        </p:nvSpPr>
        <p:spPr/>
        <p:txBody>
          <a:bodyPr/>
          <a:lstStyle/>
          <a:p>
            <a:pPr>
              <a:defRPr/>
            </a:pPr>
            <a:fld id="{0E14ABD8-B1EB-4C07-9937-C8C4E38BDF00}" type="slidenum">
              <a:rPr lang="en-US" altLang="en-US" smtClean="0"/>
              <a:pPr>
                <a:defRPr/>
              </a:pPr>
              <a:t>23</a:t>
            </a:fld>
            <a:endParaRPr lang="en-US" altLang="en-US"/>
          </a:p>
        </p:txBody>
      </p:sp>
      <p:sp>
        <p:nvSpPr>
          <p:cNvPr id="5" name="Content Placeholder 4">
            <a:extLst>
              <a:ext uri="{FF2B5EF4-FFF2-40B4-BE49-F238E27FC236}">
                <a16:creationId xmlns:a16="http://schemas.microsoft.com/office/drawing/2014/main" id="{50FB3FAF-2513-EA97-171E-97BBD6B757EC}"/>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6B1EDDDE-7671-0CB3-A103-D77724D5FF85}"/>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3C767CEE-9207-38B6-FC84-38D6FDC519C2}"/>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D294C804-9730-EC57-6482-3C2FAD7A798C}"/>
              </a:ext>
            </a:extLst>
          </p:cNvPr>
          <p:cNvSpPr>
            <a:spLocks noChangeArrowheads="1"/>
          </p:cNvSpPr>
          <p:nvPr/>
        </p:nvSpPr>
        <p:spPr bwMode="auto">
          <a:xfrm>
            <a:off x="1752600" y="4224517"/>
            <a:ext cx="6042360"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8. Chat Forum for Communication of Exam Notifications and Circulars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87DA3CBE-452F-E124-CFB1-1B40EF20D5E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6F3EEB73-4D5E-7826-760B-4BE4FEAF38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554" y="944881"/>
            <a:ext cx="6106795" cy="3261360"/>
          </a:xfrm>
          <a:prstGeom prst="rect">
            <a:avLst/>
          </a:prstGeom>
        </p:spPr>
      </p:pic>
    </p:spTree>
    <p:extLst>
      <p:ext uri="{BB962C8B-B14F-4D97-AF65-F5344CB8AC3E}">
        <p14:creationId xmlns:p14="http://schemas.microsoft.com/office/powerpoint/2010/main" val="457957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2CD65-D6B4-6AF1-88F6-8BD8EDF3C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F81B8-087E-3EB1-A41A-F4FDEFD4C4E6}"/>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C51FF20-81FC-BE08-D48B-0FD9E3201773}"/>
              </a:ext>
            </a:extLst>
          </p:cNvPr>
          <p:cNvSpPr>
            <a:spLocks noGrp="1"/>
          </p:cNvSpPr>
          <p:nvPr>
            <p:ph type="sldNum" sz="quarter" idx="12"/>
          </p:nvPr>
        </p:nvSpPr>
        <p:spPr/>
        <p:txBody>
          <a:bodyPr/>
          <a:lstStyle/>
          <a:p>
            <a:pPr>
              <a:defRPr/>
            </a:pPr>
            <a:fld id="{0E14ABD8-B1EB-4C07-9937-C8C4E38BDF00}" type="slidenum">
              <a:rPr lang="en-US" altLang="en-US" smtClean="0"/>
              <a:pPr>
                <a:defRPr/>
              </a:pPr>
              <a:t>24</a:t>
            </a:fld>
            <a:endParaRPr lang="en-US" altLang="en-US"/>
          </a:p>
        </p:txBody>
      </p:sp>
      <p:sp>
        <p:nvSpPr>
          <p:cNvPr id="5" name="Content Placeholder 4">
            <a:extLst>
              <a:ext uri="{FF2B5EF4-FFF2-40B4-BE49-F238E27FC236}">
                <a16:creationId xmlns:a16="http://schemas.microsoft.com/office/drawing/2014/main" id="{A02E4BD5-D006-64C5-C905-2842C25BB1BB}"/>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50E6E545-B779-0A06-C3EA-20665D982085}"/>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324A7201-8E23-1767-8434-7284BCABDEC9}"/>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6B98F130-054F-FADB-B84D-3C93E61C15B4}"/>
              </a:ext>
            </a:extLst>
          </p:cNvPr>
          <p:cNvSpPr>
            <a:spLocks noChangeArrowheads="1"/>
          </p:cNvSpPr>
          <p:nvPr/>
        </p:nvSpPr>
        <p:spPr bwMode="auto">
          <a:xfrm>
            <a:off x="2470458" y="4253806"/>
            <a:ext cx="4814460"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9. Detailed Deep Search to Search Faculties / Students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D511FA2A-62BD-28EA-F205-174CF23C6460}"/>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3BB8EE81-8B6D-F77C-6D73-F8392360AD6D}"/>
              </a:ext>
            </a:extLst>
          </p:cNvPr>
          <p:cNvPicPr>
            <a:picLocks noChangeAspect="1"/>
          </p:cNvPicPr>
          <p:nvPr/>
        </p:nvPicPr>
        <p:blipFill>
          <a:blip r:embed="rId2"/>
          <a:stretch>
            <a:fillRect/>
          </a:stretch>
        </p:blipFill>
        <p:spPr>
          <a:xfrm>
            <a:off x="1556543" y="996554"/>
            <a:ext cx="6106795" cy="3257550"/>
          </a:xfrm>
          <a:prstGeom prst="rect">
            <a:avLst/>
          </a:prstGeom>
        </p:spPr>
      </p:pic>
    </p:spTree>
    <p:extLst>
      <p:ext uri="{BB962C8B-B14F-4D97-AF65-F5344CB8AC3E}">
        <p14:creationId xmlns:p14="http://schemas.microsoft.com/office/powerpoint/2010/main" val="213150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9A852-5D44-9DFD-C8CF-BDA48FA09C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2F4B5-16E3-1DC8-C369-71779DAF884F}"/>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C229840-93A5-6A1B-1576-436A78213C15}"/>
              </a:ext>
            </a:extLst>
          </p:cNvPr>
          <p:cNvSpPr>
            <a:spLocks noGrp="1"/>
          </p:cNvSpPr>
          <p:nvPr>
            <p:ph type="sldNum" sz="quarter" idx="12"/>
          </p:nvPr>
        </p:nvSpPr>
        <p:spPr/>
        <p:txBody>
          <a:bodyPr/>
          <a:lstStyle/>
          <a:p>
            <a:pPr>
              <a:defRPr/>
            </a:pPr>
            <a:fld id="{0E14ABD8-B1EB-4C07-9937-C8C4E38BDF00}" type="slidenum">
              <a:rPr lang="en-US" altLang="en-US" smtClean="0"/>
              <a:pPr>
                <a:defRPr/>
              </a:pPr>
              <a:t>25</a:t>
            </a:fld>
            <a:endParaRPr lang="en-US" altLang="en-US"/>
          </a:p>
        </p:txBody>
      </p:sp>
      <p:sp>
        <p:nvSpPr>
          <p:cNvPr id="5" name="Content Placeholder 4">
            <a:extLst>
              <a:ext uri="{FF2B5EF4-FFF2-40B4-BE49-F238E27FC236}">
                <a16:creationId xmlns:a16="http://schemas.microsoft.com/office/drawing/2014/main" id="{EDCDA164-EE20-B1D9-C96D-B143D91950B5}"/>
              </a:ext>
            </a:extLst>
          </p:cNvPr>
          <p:cNvSpPr>
            <a:spLocks noGrp="1"/>
          </p:cNvSpPr>
          <p:nvPr>
            <p:ph sz="quarter" idx="1"/>
          </p:nvPr>
        </p:nvSpPr>
        <p:spPr>
          <a:xfrm>
            <a:off x="454152" y="1063943"/>
            <a:ext cx="8229600" cy="3703320"/>
          </a:xfrm>
        </p:spPr>
        <p:txBody>
          <a:bodyPr/>
          <a:lstStyle/>
          <a:p>
            <a:r>
              <a:rPr lang="en-US" dirty="0"/>
              <a:t>  </a:t>
            </a:r>
          </a:p>
        </p:txBody>
      </p:sp>
      <p:sp>
        <p:nvSpPr>
          <p:cNvPr id="6" name="Footer Placeholder 4">
            <a:extLst>
              <a:ext uri="{FF2B5EF4-FFF2-40B4-BE49-F238E27FC236}">
                <a16:creationId xmlns:a16="http://schemas.microsoft.com/office/drawing/2014/main" id="{B38D8AE4-957F-23AB-6A44-3E6D96D12951}"/>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17" name="Rectangle 23">
            <a:extLst>
              <a:ext uri="{FF2B5EF4-FFF2-40B4-BE49-F238E27FC236}">
                <a16:creationId xmlns:a16="http://schemas.microsoft.com/office/drawing/2014/main" id="{D442E944-83B9-BDC1-FDFC-637310A55F2A}"/>
              </a:ext>
            </a:extLst>
          </p:cNvPr>
          <p:cNvSpPr>
            <a:spLocks noChangeArrowheads="1"/>
          </p:cNvSpPr>
          <p:nvPr/>
        </p:nvSpPr>
        <p:spPr bwMode="auto">
          <a:xfrm>
            <a:off x="1556543" y="9779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24">
            <a:extLst>
              <a:ext uri="{FF2B5EF4-FFF2-40B4-BE49-F238E27FC236}">
                <a16:creationId xmlns:a16="http://schemas.microsoft.com/office/drawing/2014/main" id="{8843B1CE-047C-87D0-C455-2E4F29466A8F}"/>
              </a:ext>
            </a:extLst>
          </p:cNvPr>
          <p:cNvSpPr>
            <a:spLocks noChangeArrowheads="1"/>
          </p:cNvSpPr>
          <p:nvPr/>
        </p:nvSpPr>
        <p:spPr bwMode="auto">
          <a:xfrm>
            <a:off x="2521988" y="4244955"/>
            <a:ext cx="4624792"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68580">
              <a:lnSpc>
                <a:spcPct val="150000"/>
              </a:lnSpc>
              <a:spcBef>
                <a:spcPts val="355"/>
              </a:spcBef>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Fig. No: </a:t>
            </a:r>
            <a:r>
              <a:rPr lang="en-US" sz="1400" dirty="0">
                <a:effectLst/>
                <a:latin typeface="Times New Roman" panose="02020603050405020304" pitchFamily="18" charset="0"/>
                <a:ea typeface="Times New Roman" panose="02020603050405020304" pitchFamily="18" charset="0"/>
              </a:rPr>
              <a:t>10. Admin  Profile Editor to Modify Admin Details.</a:t>
            </a:r>
            <a:endParaRPr lang="en-IN" sz="14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1E5BCE9F-A3B2-A903-0AF5-6766A2B35A8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112" tIns="914112" rIns="547515" bIns="914112"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283E0ADF-0018-BC7B-128C-66EA0692892B}"/>
              </a:ext>
            </a:extLst>
          </p:cNvPr>
          <p:cNvPicPr>
            <a:picLocks noChangeAspect="1"/>
          </p:cNvPicPr>
          <p:nvPr/>
        </p:nvPicPr>
        <p:blipFill>
          <a:blip r:embed="rId2"/>
          <a:stretch>
            <a:fillRect/>
          </a:stretch>
        </p:blipFill>
        <p:spPr>
          <a:xfrm>
            <a:off x="1556543" y="1123950"/>
            <a:ext cx="6106795" cy="3143885"/>
          </a:xfrm>
          <a:prstGeom prst="rect">
            <a:avLst/>
          </a:prstGeom>
        </p:spPr>
      </p:pic>
    </p:spTree>
    <p:extLst>
      <p:ext uri="{BB962C8B-B14F-4D97-AF65-F5344CB8AC3E}">
        <p14:creationId xmlns:p14="http://schemas.microsoft.com/office/powerpoint/2010/main" val="223305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26</a:t>
            </a:fld>
            <a:endParaRPr lang="en-US" altLang="en-US"/>
          </a:p>
        </p:txBody>
      </p:sp>
      <p:sp>
        <p:nvSpPr>
          <p:cNvPr id="5" name="Content Placeholder 4"/>
          <p:cNvSpPr>
            <a:spLocks noGrp="1"/>
          </p:cNvSpPr>
          <p:nvPr>
            <p:ph sz="quarter" idx="1"/>
          </p:nvPr>
        </p:nvSpPr>
        <p:spPr>
          <a:xfrm>
            <a:off x="457200" y="1201103"/>
            <a:ext cx="8229600" cy="3703320"/>
          </a:xfrm>
        </p:spPr>
        <p:txBody>
          <a:bodyPr>
            <a:normAutofit/>
          </a:bodyPr>
          <a:lstStyle/>
          <a:p>
            <a:pPr algn="just"/>
            <a:r>
              <a:rPr lang="en-US" sz="1400" dirty="0">
                <a:latin typeface="Times New Roman" panose="02020603050405020304" pitchFamily="18" charset="0"/>
                <a:cs typeface="Times New Roman" panose="02020603050405020304" pitchFamily="18" charset="0"/>
              </a:rPr>
              <a:t>In conclusion, the College Management System is a comprehensive and efficient application that streamlines various administrative and academic tasks within a college. This project demonstrates the integration of modern technologies like Java for object-oriented programming and MySQL for robust database management. The system effectively addresses the challenges faced in managing student records, faculty details, courses, attendance, and results, ensuring a seamless experience for administrators, faculty members, and students. </a:t>
            </a:r>
          </a:p>
          <a:p>
            <a:pPr algn="just"/>
            <a:r>
              <a:rPr lang="en-US" sz="1400" dirty="0">
                <a:latin typeface="Times New Roman" panose="02020603050405020304" pitchFamily="18" charset="0"/>
                <a:cs typeface="Times New Roman" panose="02020603050405020304" pitchFamily="18" charset="0"/>
              </a:rPr>
              <a:t>The user-friendly graphical interface makes the application accessible to nontechnical users, while the robust backend handles large datasets efficiently. Features like the chat server for real-time communication and notification management further elevate the system's utility, fostering better collaboration within the college community. This project underscores the importance of leveraging technology to address </a:t>
            </a:r>
            <a:r>
              <a:rPr lang="en-US" sz="1400" dirty="0" err="1">
                <a:latin typeface="Times New Roman" panose="02020603050405020304" pitchFamily="18" charset="0"/>
                <a:cs typeface="Times New Roman" panose="02020603050405020304" pitchFamily="18" charset="0"/>
              </a:rPr>
              <a:t>realworld</a:t>
            </a:r>
            <a:r>
              <a:rPr lang="en-US" sz="1400" dirty="0">
                <a:latin typeface="Times New Roman" panose="02020603050405020304" pitchFamily="18" charset="0"/>
                <a:cs typeface="Times New Roman" panose="02020603050405020304" pitchFamily="18" charset="0"/>
              </a:rPr>
              <a:t> challenges in educational institutions. It also highlights the critical role of teamwork, systematic problem-solving, and continuous testing in software development.</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27</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428113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1370699"/>
            <a:ext cx="8229600" cy="3703320"/>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	This project presents a comprehensive College Management System (CMS) implemented to integrate and automate various academic and administrative tasks within a college. The system is designed to efficiently manage student information, faculty details, courses, attendance, grades, and other essential functions, streamlining operations across departments. By providing secure access to both students and faculty, the CMS enables the seamless handling of critical data, such as student enrollment, course registration, grading, and attendance tracking. A key feature of the system is its ability to generate reports, allowing for real-time monitoring of academic progress and administrative activities. The CMS is developed with user-friendly interfaces and robust data validation to ensure secure, accurate, and reliable management of academic information, ultimately improving the overall efficiency and effectiveness of college operations</a:t>
            </a:r>
            <a:endParaRPr lang="en-IN" sz="1600" dirty="0">
              <a:latin typeface="Times New Roman" panose="02020603050405020304" pitchFamily="18" charset="0"/>
              <a:cs typeface="Times New Roman" pitchFamily="18" charset="0"/>
            </a:endParaRPr>
          </a:p>
          <a:p>
            <a:pPr algn="just"/>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78948040"/>
              </p:ext>
            </p:extLst>
          </p:nvPr>
        </p:nvGraphicFramePr>
        <p:xfrm>
          <a:off x="533400" y="1123950"/>
          <a:ext cx="8153400" cy="3456254"/>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pPr algn="just"/>
                      <a:r>
                        <a:rPr lang="en-US" sz="1600" dirty="0">
                          <a:latin typeface="Times New Roman" panose="02020603050405020304" pitchFamily="18" charset="0"/>
                          <a:cs typeface="Times New Roman" panose="02020603050405020304" pitchFamily="18" charset="0"/>
                        </a:rPr>
                        <a:t>The College Management System (CMS) streamlines academic and administrative tasks by integrating student information, faculty details, courses, attendance, and grading into a centralized platform. It provides secure access for both students and faculty, enabling efficient handling of enrollment, course registration, grading, and attendance tracking. Key features include real-time report generation for monitoring academic progress and administrative activities. With user-friendly interfaces and robust data validation, the CMS ensures secure, accurate, and reliable management of academic information, enhancing the overall efficiency of college operations.</a:t>
                      </a:r>
                      <a:endParaRPr lang="en-US" sz="1600" dirty="0">
                        <a:solidFill>
                          <a:schemeClr val="tx1"/>
                        </a:solidFill>
                        <a:latin typeface="Times New Roman" pitchFamily="18" charset="0"/>
                        <a:cs typeface="Times New Roman" pitchFamily="18" charset="0"/>
                      </a:endParaRPr>
                    </a:p>
                  </a:txBody>
                  <a:tcPr>
                    <a:solidFill>
                      <a:schemeClr val="bg2"/>
                    </a:solidFill>
                  </a:tcPr>
                </a:tc>
                <a:tc>
                  <a:txBody>
                    <a:bodyPr/>
                    <a:lstStyle/>
                    <a:p>
                      <a:pPr algn="ctr"/>
                      <a:r>
                        <a:rPr lang="en-US" sz="1600" dirty="0">
                          <a:solidFill>
                            <a:schemeClr val="tx1"/>
                          </a:solidFill>
                          <a:latin typeface="Times New Roman" pitchFamily="18" charset="0"/>
                          <a:cs typeface="Times New Roman" pitchFamily="18" charset="0"/>
                        </a:rPr>
                        <a:t>CO-1</a:t>
                      </a:r>
                    </a:p>
                    <a:p>
                      <a:pPr algn="ctr"/>
                      <a:r>
                        <a:rPr lang="en-US" sz="1600" dirty="0">
                          <a:solidFill>
                            <a:schemeClr val="tx1"/>
                          </a:solidFill>
                          <a:latin typeface="Times New Roman" pitchFamily="18" charset="0"/>
                          <a:cs typeface="Times New Roman" pitchFamily="18" charset="0"/>
                        </a:rPr>
                        <a:t>CO-2</a:t>
                      </a:r>
                    </a:p>
                    <a:p>
                      <a:pPr algn="ctr"/>
                      <a:r>
                        <a:rPr lang="en-US" sz="1600" dirty="0">
                          <a:solidFill>
                            <a:schemeClr val="tx1"/>
                          </a:solidFill>
                          <a:latin typeface="Times New Roman" pitchFamily="18" charset="0"/>
                          <a:cs typeface="Times New Roman" pitchFamily="18" charset="0"/>
                        </a:rPr>
                        <a:t>CO-3</a:t>
                      </a:r>
                    </a:p>
                    <a:p>
                      <a:pPr algn="ctr"/>
                      <a:r>
                        <a:rPr lang="en-US" sz="1600" dirty="0">
                          <a:solidFill>
                            <a:schemeClr val="tx1"/>
                          </a:solidFill>
                          <a:latin typeface="Times New Roman" pitchFamily="18" charset="0"/>
                          <a:cs typeface="Times New Roman" pitchFamily="18" charset="0"/>
                        </a:rPr>
                        <a:t>CO-4</a:t>
                      </a:r>
                    </a:p>
                  </a:txBody>
                  <a:tcPr>
                    <a:solidFill>
                      <a:schemeClr val="bg2"/>
                    </a:solidFill>
                  </a:tcPr>
                </a:tc>
                <a:tc>
                  <a:txBody>
                    <a:bodyPr/>
                    <a:lstStyle/>
                    <a:p>
                      <a:pPr algn="ctr"/>
                      <a:r>
                        <a:rPr lang="en-US" sz="1600" dirty="0">
                          <a:solidFill>
                            <a:schemeClr val="tx1"/>
                          </a:solidFill>
                          <a:latin typeface="Times New Roman" pitchFamily="18" charset="0"/>
                          <a:cs typeface="Times New Roman" pitchFamily="18" charset="0"/>
                        </a:rPr>
                        <a:t>PO-1</a:t>
                      </a:r>
                    </a:p>
                    <a:p>
                      <a:pPr algn="ctr"/>
                      <a:r>
                        <a:rPr lang="en-US" sz="1600" dirty="0">
                          <a:solidFill>
                            <a:schemeClr val="tx1"/>
                          </a:solidFill>
                          <a:latin typeface="Times New Roman" pitchFamily="18" charset="0"/>
                          <a:cs typeface="Times New Roman" pitchFamily="18" charset="0"/>
                        </a:rPr>
                        <a:t>PO-2</a:t>
                      </a:r>
                    </a:p>
                    <a:p>
                      <a:pPr algn="ctr"/>
                      <a:r>
                        <a:rPr lang="en-US" sz="1600" dirty="0">
                          <a:solidFill>
                            <a:schemeClr val="tx1"/>
                          </a:solidFill>
                          <a:latin typeface="Times New Roman" pitchFamily="18" charset="0"/>
                          <a:cs typeface="Times New Roman" pitchFamily="18" charset="0"/>
                        </a:rPr>
                        <a:t>PO-3</a:t>
                      </a:r>
                    </a:p>
                    <a:p>
                      <a:pPr algn="ctr"/>
                      <a:r>
                        <a:rPr lang="en-US" sz="1600" dirty="0">
                          <a:solidFill>
                            <a:schemeClr val="tx1"/>
                          </a:solidFill>
                          <a:latin typeface="Times New Roman" pitchFamily="18" charset="0"/>
                          <a:cs typeface="Times New Roman" pitchFamily="18" charset="0"/>
                        </a:rPr>
                        <a:t>PO-4</a:t>
                      </a:r>
                    </a:p>
                    <a:p>
                      <a:pPr algn="ctr"/>
                      <a:r>
                        <a:rPr lang="en-US" sz="1600" dirty="0">
                          <a:solidFill>
                            <a:schemeClr val="tx1"/>
                          </a:solidFill>
                          <a:latin typeface="Times New Roman" pitchFamily="18" charset="0"/>
                          <a:cs typeface="Times New Roman" pitchFamily="18" charset="0"/>
                        </a:rPr>
                        <a:t>PO-5</a:t>
                      </a:r>
                    </a:p>
                    <a:p>
                      <a:pPr algn="ctr"/>
                      <a:r>
                        <a:rPr lang="en-US" sz="1600" dirty="0">
                          <a:solidFill>
                            <a:schemeClr val="tx1"/>
                          </a:solidFill>
                          <a:latin typeface="Times New Roman" pitchFamily="18" charset="0"/>
                          <a:cs typeface="Times New Roman" pitchFamily="18" charset="0"/>
                        </a:rPr>
                        <a:t>PO-6</a:t>
                      </a:r>
                    </a:p>
                    <a:p>
                      <a:pPr algn="ctr"/>
                      <a:r>
                        <a:rPr lang="en-US" sz="1600" dirty="0">
                          <a:solidFill>
                            <a:schemeClr val="tx1"/>
                          </a:solidFill>
                          <a:latin typeface="Times New Roman" pitchFamily="18" charset="0"/>
                          <a:cs typeface="Times New Roman" pitchFamily="18" charset="0"/>
                        </a:rPr>
                        <a:t>PO-7</a:t>
                      </a:r>
                    </a:p>
                    <a:p>
                      <a:pPr algn="ctr"/>
                      <a:r>
                        <a:rPr lang="en-US" sz="1600" dirty="0">
                          <a:solidFill>
                            <a:schemeClr val="tx1"/>
                          </a:solidFill>
                          <a:latin typeface="Times New Roman" pitchFamily="18" charset="0"/>
                          <a:cs typeface="Times New Roman" pitchFamily="18" charset="0"/>
                        </a:rPr>
                        <a:t>PO-8</a:t>
                      </a:r>
                    </a:p>
                    <a:p>
                      <a:pPr algn="ctr"/>
                      <a:r>
                        <a:rPr lang="en-US" sz="1600" dirty="0">
                          <a:solidFill>
                            <a:schemeClr val="tx1"/>
                          </a:solidFill>
                          <a:latin typeface="Times New Roman" pitchFamily="18" charset="0"/>
                          <a:cs typeface="Times New Roman" pitchFamily="18" charset="0"/>
                        </a:rPr>
                        <a:t>PO-9</a:t>
                      </a:r>
                    </a:p>
                    <a:p>
                      <a:pPr algn="ctr"/>
                      <a:r>
                        <a:rPr lang="en-US" sz="1600" dirty="0">
                          <a:solidFill>
                            <a:schemeClr val="tx1"/>
                          </a:solidFill>
                          <a:latin typeface="Times New Roman" pitchFamily="18" charset="0"/>
                          <a:cs typeface="Times New Roman" pitchFamily="18" charset="0"/>
                        </a:rPr>
                        <a:t>PO-10</a:t>
                      </a:r>
                    </a:p>
                    <a:p>
                      <a:pPr algn="ctr"/>
                      <a:r>
                        <a:rPr lang="en-US" sz="1600" dirty="0">
                          <a:solidFill>
                            <a:schemeClr val="tx1"/>
                          </a:solidFill>
                          <a:latin typeface="Times New Roman" pitchFamily="18" charset="0"/>
                          <a:cs typeface="Times New Roman" pitchFamily="18" charset="0"/>
                        </a:rPr>
                        <a:t>PO-11</a:t>
                      </a:r>
                    </a:p>
                    <a:p>
                      <a:pPr algn="ctr"/>
                      <a:r>
                        <a:rPr lang="en-US" sz="1600" dirty="0">
                          <a:solidFill>
                            <a:schemeClr val="tx1"/>
                          </a:solidFill>
                          <a:latin typeface="Times New Roman" pitchFamily="18" charset="0"/>
                          <a:cs typeface="Times New Roman" pitchFamily="18" charset="0"/>
                        </a:rPr>
                        <a:t>PO-12</a:t>
                      </a:r>
                    </a:p>
                  </a:txBody>
                  <a:tcPr>
                    <a:solidFill>
                      <a:schemeClr val="bg2"/>
                    </a:solidFill>
                  </a:tcPr>
                </a:tc>
                <a:tc>
                  <a:txBody>
                    <a:bodyPr/>
                    <a:lstStyle/>
                    <a:p>
                      <a:r>
                        <a:rPr lang="en-US" sz="1400" dirty="0">
                          <a:solidFill>
                            <a:schemeClr val="tx1"/>
                          </a:solidFill>
                          <a:latin typeface="Times New Roman" pitchFamily="18" charset="0"/>
                          <a:cs typeface="Times New Roman" pitchFamily="18" charset="0"/>
                        </a:rPr>
                        <a:t>PSO-1</a:t>
                      </a:r>
                    </a:p>
                    <a:p>
                      <a:r>
                        <a:rPr lang="en-US" sz="1400" dirty="0">
                          <a:solidFill>
                            <a:schemeClr val="tx1"/>
                          </a:solidFill>
                          <a:latin typeface="Times New Roman" pitchFamily="18" charset="0"/>
                          <a:cs typeface="Times New Roman" pitchFamily="18" charset="0"/>
                        </a:rPr>
                        <a:t>PSO-2</a:t>
                      </a: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a:xfrm>
            <a:off x="457200" y="1184807"/>
            <a:ext cx="8229600" cy="3703320"/>
          </a:xfrm>
        </p:spPr>
        <p:txBody>
          <a:bodyPr>
            <a:normAutofit/>
          </a:bodyPr>
          <a:lstStyle/>
          <a:p>
            <a:pPr algn="just"/>
            <a:r>
              <a:rPr lang="en-US" sz="1600" dirty="0">
                <a:latin typeface="Times New Roman" panose="02020603050405020304" pitchFamily="18" charset="0"/>
                <a:cs typeface="Times New Roman" panose="02020603050405020304" pitchFamily="18" charset="0"/>
              </a:rPr>
              <a:t>The College Management System (CMS) is designed to automate and streamline various academic and administrative processes within a college. </a:t>
            </a:r>
          </a:p>
          <a:p>
            <a:pPr algn="just"/>
            <a:r>
              <a:rPr lang="en-US" sz="1600" dirty="0">
                <a:latin typeface="Times New Roman" panose="02020603050405020304" pitchFamily="18" charset="0"/>
                <a:cs typeface="Times New Roman" panose="02020603050405020304" pitchFamily="18" charset="0"/>
              </a:rPr>
              <a:t>It consolidates key tasks such as managing student information, faculty data, courses, and attendance, providing a unified platform for efficient operations. </a:t>
            </a:r>
          </a:p>
          <a:p>
            <a:pPr algn="just"/>
            <a:r>
              <a:rPr lang="en-US" sz="1600" dirty="0">
                <a:latin typeface="Times New Roman" panose="02020603050405020304" pitchFamily="18" charset="0"/>
                <a:cs typeface="Times New Roman" panose="02020603050405020304" pitchFamily="18" charset="0"/>
              </a:rPr>
              <a:t>With secure access for students and faculty, the CMS enhances the management of enrollment, course registration, grading, and attendance tracking. Its real-time reporting feature and user-friendly interface improve decision-making and ensure the accurate handling of academic data, contributing to a more organized and effective college environment.</a:t>
            </a:r>
            <a:endParaRPr lang="en-IN" sz="1600" dirty="0">
              <a:latin typeface="Times New Roman" panose="02020603050405020304" pitchFamily="18" charset="0"/>
              <a:cs typeface="Times New Roman" pitchFamily="18" charset="0"/>
            </a:endParaRPr>
          </a:p>
          <a:p>
            <a:pPr algn="just"/>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57200" y="1338263"/>
            <a:ext cx="8229600" cy="3703320"/>
          </a:xfrm>
        </p:spPr>
        <p:txBody>
          <a:bodyPr>
            <a:normAutofit/>
          </a:bodyPr>
          <a:lstStyle/>
          <a:p>
            <a:pPr algn="just"/>
            <a:r>
              <a:rPr lang="en-IN" sz="1800" b="1" dirty="0">
                <a:latin typeface="Times New Roman" panose="02020603050405020304" pitchFamily="18" charset="0"/>
                <a:cs typeface="Times New Roman" panose="02020603050405020304" pitchFamily="18" charset="0"/>
              </a:rPr>
              <a:t> Swing Framework</a:t>
            </a:r>
            <a:r>
              <a:rPr lang="en-IN" sz="1800" dirty="0">
                <a:latin typeface="Times New Roman" panose="02020603050405020304" pitchFamily="18" charset="0"/>
                <a:cs typeface="Times New Roman" panose="02020603050405020304" pitchFamily="18" charset="0"/>
              </a:rPr>
              <a:t>: Used to design the Graphical User Interface (GUI), providing an intuitive and interactive experience for end users. </a:t>
            </a:r>
          </a:p>
          <a:p>
            <a:pPr algn="just"/>
            <a:r>
              <a:rPr lang="en-IN" sz="1800" b="1" dirty="0">
                <a:latin typeface="Times New Roman" panose="02020603050405020304" pitchFamily="18" charset="0"/>
                <a:cs typeface="Times New Roman" panose="02020603050405020304" pitchFamily="18" charset="0"/>
              </a:rPr>
              <a:t>JDBC (Java Database Connectivity): </a:t>
            </a:r>
            <a:r>
              <a:rPr lang="en-IN" sz="1800" dirty="0">
                <a:latin typeface="Times New Roman" panose="02020603050405020304" pitchFamily="18" charset="0"/>
                <a:cs typeface="Times New Roman" panose="02020603050405020304" pitchFamily="18" charset="0"/>
              </a:rPr>
              <a:t>Establishes a connection with the MySQL database, allowing efficient data manipulation and retrieval. </a:t>
            </a:r>
          </a:p>
          <a:p>
            <a:pPr algn="just"/>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Exception Handling: </a:t>
            </a:r>
            <a:r>
              <a:rPr lang="en-IN" sz="1800" dirty="0">
                <a:latin typeface="Times New Roman" panose="02020603050405020304" pitchFamily="18" charset="0"/>
                <a:cs typeface="Times New Roman" panose="02020603050405020304" pitchFamily="18" charset="0"/>
              </a:rPr>
              <a:t>Ensures the program handles runtime errors gracefully, maintaining system stability. </a:t>
            </a:r>
          </a:p>
          <a:p>
            <a:pPr algn="just"/>
            <a:r>
              <a:rPr lang="en-IN" sz="1800" b="1" dirty="0">
                <a:latin typeface="Times New Roman" panose="02020603050405020304" pitchFamily="18" charset="0"/>
                <a:cs typeface="Times New Roman" panose="02020603050405020304" pitchFamily="18" charset="0"/>
              </a:rPr>
              <a:t>Multi-threading: </a:t>
            </a:r>
            <a:r>
              <a:rPr lang="en-IN" sz="1800" dirty="0">
                <a:latin typeface="Times New Roman" panose="02020603050405020304" pitchFamily="18" charset="0"/>
                <a:cs typeface="Times New Roman" panose="02020603050405020304" pitchFamily="18" charset="0"/>
              </a:rPr>
              <a:t>Implemented in modules like the chat server to handle multiple concurrent user sessions efficiently. </a:t>
            </a: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8" name="Content Placeholder 7">
            <a:extLst>
              <a:ext uri="{FF2B5EF4-FFF2-40B4-BE49-F238E27FC236}">
                <a16:creationId xmlns:a16="http://schemas.microsoft.com/office/drawing/2014/main" id="{05A93BFD-679F-201F-C081-4BA1EF81DBE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486160" y="914400"/>
            <a:ext cx="4171680" cy="3703638"/>
          </a:xfr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a:xfrm>
            <a:off x="457200" y="1296611"/>
            <a:ext cx="8229600" cy="3703320"/>
          </a:xfrm>
        </p:spPr>
        <p:txBody>
          <a:bodyPr>
            <a:normAutofit/>
          </a:bodyPr>
          <a:lstStyle/>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The system architecture begins with the </a:t>
            </a:r>
            <a:r>
              <a:rPr lang="en-US" sz="1600" b="1" i="0" dirty="0">
                <a:effectLst/>
                <a:latin typeface="Times New Roman" panose="02020603050405020304" pitchFamily="18" charset="0"/>
                <a:cs typeface="Times New Roman" panose="02020603050405020304" pitchFamily="18" charset="0"/>
              </a:rPr>
              <a:t>Teacher</a:t>
            </a:r>
            <a:r>
              <a:rPr lang="en-US" sz="1600" b="0" i="0" dirty="0">
                <a:effectLst/>
                <a:latin typeface="Times New Roman" panose="02020603050405020304" pitchFamily="18" charset="0"/>
                <a:cs typeface="Times New Roman" panose="02020603050405020304" pitchFamily="18" charset="0"/>
              </a:rPr>
              <a:t> entity, which represents educators in the college. Each teacher is identified by a </a:t>
            </a:r>
            <a:r>
              <a:rPr lang="en-US" sz="1600" b="1" i="0" dirty="0">
                <a:effectLst/>
                <a:latin typeface="Times New Roman" panose="02020603050405020304" pitchFamily="18" charset="0"/>
                <a:cs typeface="Times New Roman" panose="02020603050405020304" pitchFamily="18" charset="0"/>
              </a:rPr>
              <a:t>Teacher ID</a:t>
            </a:r>
            <a:r>
              <a:rPr lang="en-US" sz="1600" b="0" i="0" dirty="0">
                <a:effectLst/>
                <a:latin typeface="Times New Roman" panose="02020603050405020304" pitchFamily="18" charset="0"/>
                <a:cs typeface="Times New Roman" panose="02020603050405020304" pitchFamily="18" charset="0"/>
              </a:rPr>
              <a:t> and associated attributes such as </a:t>
            </a:r>
            <a:r>
              <a:rPr lang="en-US" sz="1600" b="1" i="0" dirty="0">
                <a:effectLst/>
                <a:latin typeface="Times New Roman" panose="02020603050405020304" pitchFamily="18" charset="0"/>
                <a:cs typeface="Times New Roman" panose="02020603050405020304" pitchFamily="18" charset="0"/>
              </a:rPr>
              <a:t>Name</a:t>
            </a:r>
            <a:r>
              <a:rPr lang="en-US" sz="1600" b="0" i="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Teachers are linked to </a:t>
            </a:r>
            <a:r>
              <a:rPr lang="en-US" sz="1600" b="1" i="0" dirty="0">
                <a:effectLst/>
                <a:latin typeface="Times New Roman" panose="02020603050405020304" pitchFamily="18" charset="0"/>
                <a:cs typeface="Times New Roman" panose="02020603050405020304" pitchFamily="18" charset="0"/>
              </a:rPr>
              <a:t>Subjects</a:t>
            </a:r>
            <a:r>
              <a:rPr lang="en-US" sz="1600" b="0" i="0" dirty="0">
                <a:effectLst/>
                <a:latin typeface="Times New Roman" panose="02020603050405020304" pitchFamily="18" charset="0"/>
                <a:cs typeface="Times New Roman" panose="02020603050405020304" pitchFamily="18" charset="0"/>
              </a:rPr>
              <a:t> they teach, creating a relationship that ensures proper course allocation and tracking. This structure allows seamless management of faculty data, including their assigned courses and responsibilities.</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The </a:t>
            </a:r>
            <a:r>
              <a:rPr lang="en-US" sz="1600" b="1" i="0" dirty="0">
                <a:effectLst/>
                <a:latin typeface="Times New Roman" panose="02020603050405020304" pitchFamily="18" charset="0"/>
                <a:cs typeface="Times New Roman" panose="02020603050405020304" pitchFamily="18" charset="0"/>
              </a:rPr>
              <a:t>Subject</a:t>
            </a:r>
            <a:r>
              <a:rPr lang="en-US" sz="1600" b="0" i="0" dirty="0">
                <a:effectLst/>
                <a:latin typeface="Times New Roman" panose="02020603050405020304" pitchFamily="18" charset="0"/>
                <a:cs typeface="Times New Roman" panose="02020603050405020304" pitchFamily="18" charset="0"/>
              </a:rPr>
              <a:t> entity defines the courses taught within the system. Each subject is uniquely identified by a </a:t>
            </a:r>
            <a:r>
              <a:rPr lang="en-US" sz="1600" b="1" i="0" dirty="0">
                <a:effectLst/>
                <a:latin typeface="Times New Roman" panose="02020603050405020304" pitchFamily="18" charset="0"/>
                <a:cs typeface="Times New Roman" panose="02020603050405020304" pitchFamily="18" charset="0"/>
              </a:rPr>
              <a:t>Subject Code (</a:t>
            </a:r>
            <a:r>
              <a:rPr lang="en-US" sz="1600" b="1" i="0" dirty="0" err="1">
                <a:effectLst/>
                <a:latin typeface="Times New Roman" panose="02020603050405020304" pitchFamily="18" charset="0"/>
                <a:cs typeface="Times New Roman" panose="02020603050405020304" pitchFamily="18" charset="0"/>
              </a:rPr>
              <a:t>S.Code</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and </a:t>
            </a:r>
            <a:r>
              <a:rPr lang="en-US" sz="1600" b="1" i="0" dirty="0">
                <a:effectLst/>
                <a:latin typeface="Times New Roman" panose="02020603050405020304" pitchFamily="18" charset="0"/>
                <a:cs typeface="Times New Roman" panose="02020603050405020304" pitchFamily="18" charset="0"/>
              </a:rPr>
              <a:t>Subject Name (</a:t>
            </a:r>
            <a:r>
              <a:rPr lang="en-US" sz="1600" b="1" i="0" dirty="0" err="1">
                <a:effectLst/>
                <a:latin typeface="Times New Roman" panose="02020603050405020304" pitchFamily="18" charset="0"/>
                <a:cs typeface="Times New Roman" panose="02020603050405020304" pitchFamily="18" charset="0"/>
              </a:rPr>
              <a:t>S.Name</a:t>
            </a:r>
            <a:r>
              <a:rPr lang="en-US" sz="1600" b="1"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	Subjects are connected to teachers through the "Teaches" relationship, ensuring a clear mapping between instructors and their respective courses. Additionally, this module simplifies curriculum management and supports the organization of academic schedules.</a:t>
            </a:r>
          </a:p>
          <a:p>
            <a:pPr algn="just">
              <a:buFont typeface="Wingdings" panose="05000000000000000000" pitchFamily="2" charset="2"/>
              <a:buChar char="Ø"/>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a:xfrm>
            <a:off x="475281" y="1081056"/>
            <a:ext cx="8229600" cy="3703320"/>
          </a:xfrm>
        </p:spPr>
        <p:txBody>
          <a:bodyPr>
            <a:normAutofit/>
          </a:bodyPr>
          <a:lstStyle/>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a:t>
            </a:r>
            <a:r>
              <a:rPr lang="en-US" sz="1600" b="1" i="0" dirty="0">
                <a:effectLst/>
                <a:latin typeface="Times New Roman" panose="02020603050405020304" pitchFamily="18" charset="0"/>
                <a:cs typeface="Times New Roman" panose="02020603050405020304" pitchFamily="18" charset="0"/>
              </a:rPr>
              <a:t>Student</a:t>
            </a:r>
            <a:r>
              <a:rPr lang="en-US" sz="1600" b="0" i="0" dirty="0">
                <a:effectLst/>
                <a:latin typeface="Times New Roman" panose="02020603050405020304" pitchFamily="18" charset="0"/>
                <a:cs typeface="Times New Roman" panose="02020603050405020304" pitchFamily="18" charset="0"/>
              </a:rPr>
              <a:t> entity serves as the core of the system, representing all enrolled students. Each student is characterized by attributes such as </a:t>
            </a:r>
            <a:r>
              <a:rPr lang="en-US" sz="1600" b="1" i="0" dirty="0">
                <a:effectLst/>
                <a:latin typeface="Times New Roman" panose="02020603050405020304" pitchFamily="18" charset="0"/>
                <a:cs typeface="Times New Roman" panose="02020603050405020304" pitchFamily="18" charset="0"/>
              </a:rPr>
              <a:t>Student ID</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Name</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Semester</a:t>
            </a:r>
            <a:r>
              <a:rPr lang="en-US" sz="1600" b="0" i="0" dirty="0">
                <a:effectLst/>
                <a:latin typeface="Times New Roman" panose="02020603050405020304" pitchFamily="18" charset="0"/>
                <a:cs typeface="Times New Roman" panose="02020603050405020304" pitchFamily="18" charset="0"/>
              </a:rPr>
              <a:t>, and </a:t>
            </a:r>
            <a:r>
              <a:rPr lang="en-US" sz="1600" b="1" i="0" dirty="0">
                <a:effectLst/>
                <a:latin typeface="Times New Roman" panose="02020603050405020304" pitchFamily="18" charset="0"/>
                <a:cs typeface="Times New Roman" panose="02020603050405020304" pitchFamily="18" charset="0"/>
              </a:rPr>
              <a:t>Course</a:t>
            </a:r>
            <a:r>
              <a:rPr lang="en-US" sz="1600" b="0" i="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This module organizes student information and ensures accurate tracking across multiple semesters and courses.</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a:t>
            </a:r>
            <a:r>
              <a:rPr lang="en-US" sz="1600" b="1" i="0" dirty="0">
                <a:effectLst/>
                <a:latin typeface="Times New Roman" panose="02020603050405020304" pitchFamily="18" charset="0"/>
                <a:cs typeface="Times New Roman" panose="02020603050405020304" pitchFamily="18" charset="0"/>
              </a:rPr>
              <a:t>Attendance</a:t>
            </a:r>
            <a:r>
              <a:rPr lang="en-US" sz="1600" b="0" i="0" dirty="0">
                <a:effectLst/>
                <a:latin typeface="Times New Roman" panose="02020603050405020304" pitchFamily="18" charset="0"/>
                <a:cs typeface="Times New Roman" panose="02020603050405020304" pitchFamily="18" charset="0"/>
              </a:rPr>
              <a:t> entity is closely linked to students, subjects, and their respective teachers. It captures data such as </a:t>
            </a:r>
            <a:r>
              <a:rPr lang="en-US" sz="1600" b="1" i="0" dirty="0">
                <a:effectLst/>
                <a:latin typeface="Times New Roman" panose="02020603050405020304" pitchFamily="18" charset="0"/>
                <a:cs typeface="Times New Roman" panose="02020603050405020304" pitchFamily="18" charset="0"/>
              </a:rPr>
              <a:t>Month</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Student ID</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Subject</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Status</a:t>
            </a:r>
            <a:r>
              <a:rPr lang="en-US" sz="1600" b="0" i="0" dirty="0">
                <a:effectLst/>
                <a:latin typeface="Times New Roman" panose="02020603050405020304" pitchFamily="18" charset="0"/>
                <a:cs typeface="Times New Roman" panose="02020603050405020304" pitchFamily="18" charset="0"/>
              </a:rPr>
              <a:t>, and </a:t>
            </a:r>
            <a:r>
              <a:rPr lang="en-US" sz="1600" b="1" i="0" dirty="0">
                <a:effectLst/>
                <a:latin typeface="Times New Roman" panose="02020603050405020304" pitchFamily="18" charset="0"/>
                <a:cs typeface="Times New Roman" panose="02020603050405020304" pitchFamily="18" charset="0"/>
              </a:rPr>
              <a:t>Semester</a:t>
            </a:r>
            <a:r>
              <a:rPr lang="en-US" sz="1600" b="0" i="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relationship "Belongs" connects attendance records to specific students and subjects, providing comprehensive insights into academic participation. </a:t>
            </a:r>
          </a:p>
          <a:p>
            <a:pPr algn="just">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This module enhances monitoring and evaluation processes, enabling efficient attendance management for the institution.</a:t>
            </a: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CGB1201 – JAVA PROGRAMMING –PROJECT REVIEW 2 </a:t>
            </a:r>
          </a:p>
        </p:txBody>
      </p:sp>
    </p:spTree>
    <p:extLst>
      <p:ext uri="{BB962C8B-B14F-4D97-AF65-F5344CB8AC3E}">
        <p14:creationId xmlns:p14="http://schemas.microsoft.com/office/powerpoint/2010/main" val="32594491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1999</Words>
  <Application>Microsoft Office PowerPoint</Application>
  <PresentationFormat>On-screen Show (16:9)</PresentationFormat>
  <Paragraphs>206</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Bookman Old Style</vt:lpstr>
      <vt:lpstr>Calibri</vt:lpstr>
      <vt:lpstr>Gill Sans MT</vt:lpstr>
      <vt:lpstr>Times New Roman</vt:lpstr>
      <vt:lpstr>Wingdings</vt:lpstr>
      <vt:lpstr>Wingdings 3</vt:lpstr>
      <vt:lpstr>Origin</vt:lpstr>
      <vt:lpstr>CGB1201 – JAVA PROGRAMMING PROJECT REVIEW-2</vt:lpstr>
      <vt:lpstr>Title of the Project</vt:lpstr>
      <vt:lpstr>Abstract </vt:lpstr>
      <vt:lpstr>Abstract with CO/PO Mapping</vt:lpstr>
      <vt:lpstr>Introduction</vt:lpstr>
      <vt:lpstr>Java Programming  - Concepts Used</vt:lpstr>
      <vt:lpstr>Proposed Architecture</vt:lpstr>
      <vt:lpstr>Proposed Architecture - Description</vt:lpstr>
      <vt:lpstr>Proposed Architecture  - Description (Cont..)</vt:lpstr>
      <vt:lpstr>List of Modules</vt:lpstr>
      <vt:lpstr>Module Description</vt:lpstr>
      <vt:lpstr>Module Description</vt:lpstr>
      <vt:lpstr>Module Description</vt:lpstr>
      <vt:lpstr>Module Description</vt:lpstr>
      <vt:lpstr>Module Description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2024-11-26T07:27:31Z</dcterms:modified>
</cp:coreProperties>
</file>