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697" r:id="rId3"/>
    <p:sldMasterId id="214748369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DM Sans Medium" pitchFamily="2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42e9404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42e9404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42e65d444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2542e65d444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542e65d444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542e65d444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42e65d444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2542e65d444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42e65d444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542e65d444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42e65d444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542e65d444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42e65d444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42e65d444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42e94045c_8_63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542e94045c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221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42e65d444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542e65d444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42e65d444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542e65d444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42e65d444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542e65d444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42e65d444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2542e65d444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2736000" y="589750"/>
            <a:ext cx="6096000" cy="3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  <a:defRPr sz="1500"/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strike="noStrik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ubTitle" idx="1"/>
          </p:nvPr>
        </p:nvSpPr>
        <p:spPr>
          <a:xfrm>
            <a:off x="457110" y="1203525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20" name="Google Shape;220;p42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body" idx="2"/>
          </p:nvPr>
        </p:nvSpPr>
        <p:spPr>
          <a:xfrm>
            <a:off x="4673835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subTitle" idx="1"/>
          </p:nvPr>
        </p:nvSpPr>
        <p:spPr>
          <a:xfrm>
            <a:off x="666765" y="861975"/>
            <a:ext cx="7810200" cy="8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body" idx="2"/>
          </p:nvPr>
        </p:nvSpPr>
        <p:spPr>
          <a:xfrm>
            <a:off x="4673835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36" name="Google Shape;236;p46"/>
          <p:cNvSpPr txBox="1">
            <a:spLocks noGrp="1"/>
          </p:cNvSpPr>
          <p:nvPr>
            <p:ph type="body" idx="3"/>
          </p:nvPr>
        </p:nvSpPr>
        <p:spPr>
          <a:xfrm>
            <a:off x="457110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7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body" idx="2"/>
          </p:nvPr>
        </p:nvSpPr>
        <p:spPr>
          <a:xfrm>
            <a:off x="4673835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3"/>
          </p:nvPr>
        </p:nvSpPr>
        <p:spPr>
          <a:xfrm>
            <a:off x="4673835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43" name="Google Shape;243;p47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body" idx="2"/>
          </p:nvPr>
        </p:nvSpPr>
        <p:spPr>
          <a:xfrm>
            <a:off x="4673835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body" idx="3"/>
          </p:nvPr>
        </p:nvSpPr>
        <p:spPr>
          <a:xfrm>
            <a:off x="457110" y="2761695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49" name="Google Shape;249;p48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body" idx="2"/>
          </p:nvPr>
        </p:nvSpPr>
        <p:spPr>
          <a:xfrm>
            <a:off x="457110" y="2761695"/>
            <a:ext cx="82293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body" idx="2"/>
          </p:nvPr>
        </p:nvSpPr>
        <p:spPr>
          <a:xfrm>
            <a:off x="4673835" y="120352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body" idx="3"/>
          </p:nvPr>
        </p:nvSpPr>
        <p:spPr>
          <a:xfrm>
            <a:off x="457110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4"/>
          </p:nvPr>
        </p:nvSpPr>
        <p:spPr>
          <a:xfrm>
            <a:off x="4673835" y="2761695"/>
            <a:ext cx="40158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body" idx="1"/>
          </p:nvPr>
        </p:nvSpPr>
        <p:spPr>
          <a:xfrm>
            <a:off x="457110" y="120352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65" name="Google Shape;265;p51"/>
          <p:cNvSpPr txBox="1">
            <a:spLocks noGrp="1"/>
          </p:cNvSpPr>
          <p:nvPr>
            <p:ph type="body" idx="2"/>
          </p:nvPr>
        </p:nvSpPr>
        <p:spPr>
          <a:xfrm>
            <a:off x="3239460" y="120352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66" name="Google Shape;266;p51"/>
          <p:cNvSpPr txBox="1">
            <a:spLocks noGrp="1"/>
          </p:cNvSpPr>
          <p:nvPr>
            <p:ph type="body" idx="3"/>
          </p:nvPr>
        </p:nvSpPr>
        <p:spPr>
          <a:xfrm>
            <a:off x="6021945" y="120352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67" name="Google Shape;267;p51"/>
          <p:cNvSpPr txBox="1">
            <a:spLocks noGrp="1"/>
          </p:cNvSpPr>
          <p:nvPr>
            <p:ph type="body" idx="4"/>
          </p:nvPr>
        </p:nvSpPr>
        <p:spPr>
          <a:xfrm>
            <a:off x="457110" y="276169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68" name="Google Shape;268;p51"/>
          <p:cNvSpPr txBox="1">
            <a:spLocks noGrp="1"/>
          </p:cNvSpPr>
          <p:nvPr>
            <p:ph type="body" idx="5"/>
          </p:nvPr>
        </p:nvSpPr>
        <p:spPr>
          <a:xfrm>
            <a:off x="3239460" y="276169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69" name="Google Shape;269;p51"/>
          <p:cNvSpPr txBox="1">
            <a:spLocks noGrp="1"/>
          </p:cNvSpPr>
          <p:nvPr>
            <p:ph type="body" idx="6"/>
          </p:nvPr>
        </p:nvSpPr>
        <p:spPr>
          <a:xfrm>
            <a:off x="6021945" y="2761695"/>
            <a:ext cx="2649900" cy="1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70" name="Google Shape;270;p51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71680"/>
            <a:ext cx="6855900" cy="40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952680" y="571680"/>
            <a:ext cx="2193600" cy="40002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02440" y="973800"/>
            <a:ext cx="5486100" cy="24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1969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20"/>
              <a:buFont typeface="Corbel"/>
              <a:buNone/>
              <a:defRPr sz="820" b="0" i="0" u="none" strike="noStrike" cap="none">
                <a:solidFill>
                  <a:srgbClr val="80808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2901960" y="4767120"/>
            <a:ext cx="4433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75440" y="4767120"/>
            <a:ext cx="1147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569160"/>
            <a:ext cx="2582400" cy="399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8861760" y="569160"/>
            <a:ext cx="287700" cy="3997800"/>
          </a:xfrm>
          <a:prstGeom prst="rect">
            <a:avLst/>
          </a:prstGeom>
          <a:solidFill>
            <a:srgbClr val="C8C8C8">
              <a:alpha val="4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0BAD2"/>
              </a:buClr>
              <a:buSzPts val="900"/>
              <a:buFont typeface="Corbel"/>
              <a:buNone/>
              <a:defRPr sz="900" b="1" i="0" u="none" strike="noStrike" cap="none">
                <a:solidFill>
                  <a:srgbClr val="40BAD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666765" y="861975"/>
            <a:ext cx="7810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 b="0" i="0" u="none" strike="noStrike" cap="none"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sldNum" idx="12"/>
          </p:nvPr>
        </p:nvSpPr>
        <p:spPr>
          <a:xfrm>
            <a:off x="4484700" y="4905360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altexsoft.com/blog/semi-supervised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en.wikipedia.org/wiki/Decision_tree_learning" TargetMode="External"/><Relationship Id="rId5" Type="http://schemas.openxmlformats.org/officeDocument/2006/relationships/hyperlink" Target="https://www.simplilearn.com/tutorials/deep-learning-tutorial/rnn#:~:text=RNN%20works%20on%20the%20principle,the%20output%20of%20the%20layer.&amp;text=The%20nodes%20in%20different%20layers,layer%20of%20recurrent%20neural%20networks" TargetMode="External"/><Relationship Id="rId4" Type="http://schemas.openxmlformats.org/officeDocument/2006/relationships/hyperlink" Target="https://www.kaggle.com/datasets/jsphyg/weather-dataset-rattle-packa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simplilearn.com/tutorials/deep-learning-tutorial/rnn#:~:text=RNN%20works%20on%20the%20principle,the%20output%20of%20the%20layer.&amp;text=The%20nodes%20in%20different%20layers,layer%20of%20recurrent%20neural%20networks.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3337"/>
            <a:ext cx="914400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2"/>
          <p:cNvSpPr txBox="1"/>
          <p:nvPr/>
        </p:nvSpPr>
        <p:spPr>
          <a:xfrm>
            <a:off x="2443175" y="3536175"/>
            <a:ext cx="4127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2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RainSense AI</a:t>
            </a:r>
            <a:endParaRPr sz="44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Google Shape;277;p52"/>
          <p:cNvSpPr txBox="1"/>
          <p:nvPr/>
        </p:nvSpPr>
        <p:spPr>
          <a:xfrm>
            <a:off x="4770600" y="4493425"/>
            <a:ext cx="2481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Presented By:</a:t>
            </a:r>
            <a:endParaRPr sz="18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Group 18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>
            <a:spLocks noGrp="1"/>
          </p:cNvSpPr>
          <p:nvPr>
            <p:ph type="title"/>
          </p:nvPr>
        </p:nvSpPr>
        <p:spPr>
          <a:xfrm>
            <a:off x="311997" y="51035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lang="en-GB" sz="27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Results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700" y="578400"/>
            <a:ext cx="4289775" cy="45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61550"/>
            <a:ext cx="4712700" cy="32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0CF551-AAAB-0C7D-B253-1913130C4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8398"/>
            <a:ext cx="4823878" cy="12831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lang="en-GB" sz="27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Future works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2" name="Google Shape;412;p62"/>
          <p:cNvSpPr txBox="1">
            <a:spLocks noGrp="1"/>
          </p:cNvSpPr>
          <p:nvPr>
            <p:ph type="body" idx="1"/>
          </p:nvPr>
        </p:nvSpPr>
        <p:spPr>
          <a:xfrm>
            <a:off x="2721600" y="1152360"/>
            <a:ext cx="61102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With other algorithms, such as random forest, can </a:t>
            </a:r>
            <a:r>
              <a:rPr lang="en-GB" sz="1600"/>
              <a:t>evaluate the performance of the model.</a:t>
            </a:r>
            <a:endParaRPr sz="1600"/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Advanced feature engineering, ( merging different features to get new columns ) can make more effects o</a:t>
            </a:r>
            <a:r>
              <a:rPr lang="en-GB" sz="1600"/>
              <a:t>n the model training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Adding more parameters for </a:t>
            </a:r>
            <a:r>
              <a:rPr lang="en-GB" sz="1600"/>
              <a:t>parameter tuning. 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>
            <a:spLocks noGrp="1"/>
          </p:cNvSpPr>
          <p:nvPr>
            <p:ph type="title"/>
          </p:nvPr>
        </p:nvSpPr>
        <p:spPr>
          <a:xfrm>
            <a:off x="311750" y="0"/>
            <a:ext cx="85200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lang="en-GB" sz="27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References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8" name="Google Shape;418;p63"/>
          <p:cNvSpPr txBox="1">
            <a:spLocks noGrp="1"/>
          </p:cNvSpPr>
          <p:nvPr>
            <p:ph type="body" idx="1"/>
          </p:nvPr>
        </p:nvSpPr>
        <p:spPr>
          <a:xfrm>
            <a:off x="2736000" y="589750"/>
            <a:ext cx="6096000" cy="3978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https://www.kaggle.com/datasets/jsphyg/weather-dataset-rattle-package</a:t>
            </a:r>
            <a:endParaRPr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https://www.simplilearn.com/tutorials/deep-learning-tutorial/rnn#:~:text=RNN%20works%20on%20the%20principle,the%20output%20of%20the%20layer.&amp;text=The%20nodes%20in%20different%20layers,layer%20of%20recurrent%20neural%20networks</a:t>
            </a:r>
            <a:r>
              <a:rPr lang="en-GB">
                <a:solidFill>
                  <a:srgbClr val="595959"/>
                </a:solidFill>
              </a:rPr>
              <a:t>.</a:t>
            </a:r>
            <a:endParaRPr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https://en.wikipedia.org/wiki/Decision_tree_learning</a:t>
            </a:r>
            <a:endParaRPr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https://www.altexsoft.com/blog/semi-supervised-learning/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lang="en-GB" sz="2700" b="1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Problem Statement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53"/>
          <p:cNvSpPr txBox="1">
            <a:spLocks noGrp="1"/>
          </p:cNvSpPr>
          <p:nvPr>
            <p:ph type="body" idx="1"/>
          </p:nvPr>
        </p:nvSpPr>
        <p:spPr>
          <a:xfrm>
            <a:off x="2707560" y="1095120"/>
            <a:ext cx="6032880" cy="366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426240" marR="0" lvl="0" indent="-28584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Despite the evident importance of rainfall predictions, achieving a high level of accuracy remains a complex challenge. 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26240" marR="0" lvl="0" indent="-28584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Australia’s vast geographical expanse, diverse climatic zones, and unique weather patterns pose significant hurdles in accurately forecasting rainfall events. 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26240" marR="0" lvl="0" indent="-28584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This poses limitations on the ability of various sectors to plan effectively, allocate resources efficiently, and mitigate potential risks associated with extreme weather conditions.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26240" marR="0" lvl="0" indent="-28584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application of rainfall prediction spans a wide range of sectors and industries, playing a crucial role in decision-making and resource management. Agriculture, Water Resource Management, Urban Planning and Infrastructure, Disaster Management, and Energy sectors are the main application of rain predictions.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lang="en-GB" sz="2700" b="1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Final Goal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54"/>
          <p:cNvSpPr txBox="1">
            <a:spLocks noGrp="1"/>
          </p:cNvSpPr>
          <p:nvPr>
            <p:ph type="body" idx="1"/>
          </p:nvPr>
        </p:nvSpPr>
        <p:spPr>
          <a:xfrm>
            <a:off x="2728800" y="1152360"/>
            <a:ext cx="61030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marR="0" lvl="0" indent="-3430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Our goal is to develop an accurate rainfall forecast classification model using key features like temperature, humidity, wind speed, and atmospheric pressure. 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30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We aim to uncover patterns and correlations that contribute to precise rain prediction through advanced data exploration, feature engineering, and machine learning algorithms.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30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Compare the performance of the different approaches to solve the problem.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lang="en-GB" sz="2700" b="1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Proposed Methodology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55"/>
          <p:cNvSpPr txBox="1">
            <a:spLocks noGrp="1"/>
          </p:cNvSpPr>
          <p:nvPr>
            <p:ph type="body" idx="1"/>
          </p:nvPr>
        </p:nvSpPr>
        <p:spPr>
          <a:xfrm>
            <a:off x="2693160" y="1152360"/>
            <a:ext cx="61387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lang="en-GB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Data Visualization, feature engineering, identifying most appropriate features.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lang="en-GB" sz="18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Supervised learning</a:t>
            </a:r>
            <a:r>
              <a:rPr lang="en-GB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 Decision Tree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1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Improving model by hyper parameter tuning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lang="en-GB" sz="18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Semi-supervised learning</a:t>
            </a:r>
            <a:r>
              <a:rPr lang="en-GB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: Decision Tree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1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Continuous iterations until desired high confidence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3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800"/>
              <a:buFont typeface="Noto Sans Symbols"/>
              <a:buChar char="⮚"/>
            </a:pPr>
            <a:r>
              <a:rPr lang="en-GB" sz="1800" b="1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Unsupervised Learning</a:t>
            </a:r>
            <a:r>
              <a:rPr lang="en-GB" sz="18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1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Pts val="1600"/>
              <a:buFont typeface="Noto Sans Symbols"/>
              <a:buChar char="⮚"/>
            </a:pPr>
            <a:r>
              <a:rPr lang="en-GB" sz="16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RNN model</a:t>
            </a:r>
            <a:endParaRPr sz="16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/>
          <p:nvPr/>
        </p:nvSpPr>
        <p:spPr>
          <a:xfrm>
            <a:off x="2306117" y="288375"/>
            <a:ext cx="54708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Proposed Methodology</a:t>
            </a:r>
            <a:endParaRPr/>
          </a:p>
        </p:txBody>
      </p:sp>
      <p:sp>
        <p:nvSpPr>
          <p:cNvPr id="301" name="Google Shape;301;p56"/>
          <p:cNvSpPr/>
          <p:nvPr/>
        </p:nvSpPr>
        <p:spPr>
          <a:xfrm>
            <a:off x="894284" y="898336"/>
            <a:ext cx="662400" cy="612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6"/>
          <p:cNvSpPr/>
          <p:nvPr/>
        </p:nvSpPr>
        <p:spPr>
          <a:xfrm>
            <a:off x="1534969" y="2487285"/>
            <a:ext cx="335100" cy="310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6"/>
          <p:cNvSpPr/>
          <p:nvPr/>
        </p:nvSpPr>
        <p:spPr>
          <a:xfrm>
            <a:off x="1619116" y="1054258"/>
            <a:ext cx="1380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6"/>
          <p:cNvSpPr/>
          <p:nvPr/>
        </p:nvSpPr>
        <p:spPr>
          <a:xfrm>
            <a:off x="717912" y="796647"/>
            <a:ext cx="1380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6"/>
          <p:cNvSpPr/>
          <p:nvPr/>
        </p:nvSpPr>
        <p:spPr>
          <a:xfrm>
            <a:off x="1658936" y="4218425"/>
            <a:ext cx="1380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6"/>
          <p:cNvSpPr/>
          <p:nvPr/>
        </p:nvSpPr>
        <p:spPr>
          <a:xfrm>
            <a:off x="734066" y="1342811"/>
            <a:ext cx="684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6"/>
          <p:cNvSpPr/>
          <p:nvPr/>
        </p:nvSpPr>
        <p:spPr>
          <a:xfrm>
            <a:off x="999092" y="778569"/>
            <a:ext cx="684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6"/>
          <p:cNvSpPr/>
          <p:nvPr/>
        </p:nvSpPr>
        <p:spPr>
          <a:xfrm>
            <a:off x="1701573" y="1330469"/>
            <a:ext cx="68400" cy="6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6"/>
          <p:cNvSpPr/>
          <p:nvPr/>
        </p:nvSpPr>
        <p:spPr>
          <a:xfrm>
            <a:off x="90000" y="871740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6"/>
          <p:cNvSpPr/>
          <p:nvPr/>
        </p:nvSpPr>
        <p:spPr>
          <a:xfrm>
            <a:off x="90000" y="1406431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6"/>
          <p:cNvSpPr/>
          <p:nvPr/>
        </p:nvSpPr>
        <p:spPr>
          <a:xfrm>
            <a:off x="90000" y="1941122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90000" y="2475813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/>
          <p:nvPr/>
        </p:nvSpPr>
        <p:spPr>
          <a:xfrm>
            <a:off x="90000" y="3010503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6"/>
          <p:cNvSpPr/>
          <p:nvPr/>
        </p:nvSpPr>
        <p:spPr>
          <a:xfrm>
            <a:off x="90000" y="3545194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6"/>
          <p:cNvSpPr/>
          <p:nvPr/>
        </p:nvSpPr>
        <p:spPr>
          <a:xfrm>
            <a:off x="90000" y="4079885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56"/>
          <p:cNvGrpSpPr/>
          <p:nvPr/>
        </p:nvGrpSpPr>
        <p:grpSpPr>
          <a:xfrm>
            <a:off x="1183249" y="1474110"/>
            <a:ext cx="973240" cy="2438857"/>
            <a:chOff x="5154840" y="4860000"/>
            <a:chExt cx="1865160" cy="5050440"/>
          </a:xfrm>
        </p:grpSpPr>
        <p:sp>
          <p:nvSpPr>
            <p:cNvPr id="317" name="Google Shape;317;p56"/>
            <p:cNvSpPr/>
            <p:nvPr/>
          </p:nvSpPr>
          <p:spPr>
            <a:xfrm>
              <a:off x="5162760" y="6217200"/>
              <a:ext cx="1269360" cy="12693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6"/>
            <p:cNvSpPr/>
            <p:nvPr/>
          </p:nvSpPr>
          <p:spPr>
            <a:xfrm>
              <a:off x="5654160" y="8136360"/>
              <a:ext cx="642240" cy="64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6"/>
            <p:cNvSpPr/>
            <p:nvPr/>
          </p:nvSpPr>
          <p:spPr>
            <a:xfrm>
              <a:off x="5196960" y="4860000"/>
              <a:ext cx="642240" cy="64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6"/>
            <p:cNvSpPr/>
            <p:nvPr/>
          </p:nvSpPr>
          <p:spPr>
            <a:xfrm>
              <a:off x="5942160" y="572724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6"/>
            <p:cNvSpPr/>
            <p:nvPr/>
          </p:nvSpPr>
          <p:spPr>
            <a:xfrm>
              <a:off x="6755040" y="623520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6"/>
            <p:cNvSpPr/>
            <p:nvPr/>
          </p:nvSpPr>
          <p:spPr>
            <a:xfrm>
              <a:off x="6348600" y="770832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5180400" y="770832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6"/>
            <p:cNvSpPr/>
            <p:nvPr/>
          </p:nvSpPr>
          <p:spPr>
            <a:xfrm>
              <a:off x="5154840" y="8826120"/>
              <a:ext cx="264960" cy="26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6"/>
            <p:cNvSpPr/>
            <p:nvPr/>
          </p:nvSpPr>
          <p:spPr>
            <a:xfrm>
              <a:off x="6227280" y="914400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5236560" y="828072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6"/>
            <p:cNvSpPr/>
            <p:nvPr/>
          </p:nvSpPr>
          <p:spPr>
            <a:xfrm>
              <a:off x="5160240" y="586764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6"/>
            <p:cNvSpPr/>
            <p:nvPr/>
          </p:nvSpPr>
          <p:spPr>
            <a:xfrm>
              <a:off x="6786000" y="977904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6"/>
            <p:cNvSpPr/>
            <p:nvPr/>
          </p:nvSpPr>
          <p:spPr>
            <a:xfrm>
              <a:off x="6887520" y="787428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6"/>
            <p:cNvSpPr/>
            <p:nvPr/>
          </p:nvSpPr>
          <p:spPr>
            <a:xfrm>
              <a:off x="6074640" y="5029200"/>
              <a:ext cx="131400" cy="1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6"/>
            <p:cNvSpPr/>
            <p:nvPr/>
          </p:nvSpPr>
          <p:spPr>
            <a:xfrm rot="-5400000">
              <a:off x="4049640" y="6794640"/>
              <a:ext cx="3608640" cy="705960"/>
            </a:xfrm>
            <a:prstGeom prst="roundRect">
              <a:avLst>
                <a:gd name="adj" fmla="val 2800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6"/>
            <p:cNvSpPr/>
            <p:nvPr/>
          </p:nvSpPr>
          <p:spPr>
            <a:xfrm rot="-5400000">
              <a:off x="4337640" y="6898680"/>
              <a:ext cx="3020400" cy="497160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25" tIns="19025" rIns="19025" bIns="190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E"/>
                </a:buClr>
                <a:buSzPts val="1000"/>
                <a:buFont typeface="DM Sans Medium"/>
                <a:buNone/>
              </a:pPr>
              <a:r>
                <a:rPr lang="en-GB" sz="1000" b="0" i="0" u="none" strike="noStrike" cap="none">
                  <a:solidFill>
                    <a:srgbClr val="FEFFFE"/>
                  </a:solidFill>
                  <a:latin typeface="DM Sans Medium"/>
                  <a:ea typeface="DM Sans Medium"/>
                  <a:cs typeface="DM Sans Medium"/>
                  <a:sym typeface="DM Sans Medium"/>
                </a:rPr>
                <a:t>Dataset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56"/>
          <p:cNvSpPr/>
          <p:nvPr/>
        </p:nvSpPr>
        <p:spPr>
          <a:xfrm>
            <a:off x="1955330" y="22006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6"/>
          <p:cNvSpPr/>
          <p:nvPr/>
        </p:nvSpPr>
        <p:spPr>
          <a:xfrm>
            <a:off x="4736702" y="1762428"/>
            <a:ext cx="1196856" cy="14163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6" y="0"/>
                </a:moveTo>
                <a:lnTo>
                  <a:pt x="21600" y="3470"/>
                </a:lnTo>
                <a:lnTo>
                  <a:pt x="21600" y="18125"/>
                </a:lnTo>
                <a:lnTo>
                  <a:pt x="0" y="21600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5" name="Google Shape;335;p56"/>
          <p:cNvSpPr/>
          <p:nvPr/>
        </p:nvSpPr>
        <p:spPr>
          <a:xfrm>
            <a:off x="7111236" y="2216463"/>
            <a:ext cx="487500" cy="50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2370995" y="1314998"/>
            <a:ext cx="1195722" cy="2310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3" y="0"/>
                </a:moveTo>
                <a:lnTo>
                  <a:pt x="21600" y="2095"/>
                </a:lnTo>
                <a:lnTo>
                  <a:pt x="21582" y="19458"/>
                </a:lnTo>
                <a:lnTo>
                  <a:pt x="0" y="21600"/>
                </a:lnTo>
                <a:lnTo>
                  <a:pt x="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7" name="Google Shape;337;p56"/>
          <p:cNvSpPr/>
          <p:nvPr/>
        </p:nvSpPr>
        <p:spPr>
          <a:xfrm>
            <a:off x="3554506" y="1537670"/>
            <a:ext cx="1195722" cy="18623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615"/>
                </a:lnTo>
                <a:lnTo>
                  <a:pt x="21600" y="19001"/>
                </a:ln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38" name="Google Shape;338;p56"/>
          <p:cNvSpPr/>
          <p:nvPr/>
        </p:nvSpPr>
        <p:spPr>
          <a:xfrm>
            <a:off x="5924908" y="1990489"/>
            <a:ext cx="1202688" cy="9631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6" y="0"/>
                </a:moveTo>
                <a:lnTo>
                  <a:pt x="0" y="21600"/>
                </a:lnTo>
                <a:lnTo>
                  <a:pt x="21564" y="16367"/>
                </a:lnTo>
                <a:lnTo>
                  <a:pt x="21600" y="5054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339" name="Google Shape;339;p56"/>
          <p:cNvCxnSpPr/>
          <p:nvPr/>
        </p:nvCxnSpPr>
        <p:spPr>
          <a:xfrm rot="10800000" flipH="1">
            <a:off x="2305819" y="3702404"/>
            <a:ext cx="300" cy="1300500"/>
          </a:xfrm>
          <a:prstGeom prst="straightConnector1">
            <a:avLst/>
          </a:prstGeom>
          <a:noFill/>
          <a:ln w="25400" cap="flat" cmpd="sng">
            <a:solidFill>
              <a:srgbClr val="556A7C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340" name="Google Shape;340;p56"/>
          <p:cNvCxnSpPr/>
          <p:nvPr/>
        </p:nvCxnSpPr>
        <p:spPr>
          <a:xfrm rot="10800000" flipH="1">
            <a:off x="3547556" y="3510059"/>
            <a:ext cx="300" cy="1514400"/>
          </a:xfrm>
          <a:prstGeom prst="straightConnector1">
            <a:avLst/>
          </a:prstGeom>
          <a:noFill/>
          <a:ln w="25400" cap="flat" cmpd="sng">
            <a:solidFill>
              <a:srgbClr val="556A7C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341" name="Google Shape;341;p56"/>
          <p:cNvCxnSpPr/>
          <p:nvPr/>
        </p:nvCxnSpPr>
        <p:spPr>
          <a:xfrm rot="10800000" flipH="1">
            <a:off x="4771262" y="3278204"/>
            <a:ext cx="300" cy="1743300"/>
          </a:xfrm>
          <a:prstGeom prst="straightConnector1">
            <a:avLst/>
          </a:prstGeom>
          <a:noFill/>
          <a:ln w="25400" cap="flat" cmpd="sng">
            <a:solidFill>
              <a:srgbClr val="556A7C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342" name="Google Shape;342;p56"/>
          <p:cNvCxnSpPr/>
          <p:nvPr/>
        </p:nvCxnSpPr>
        <p:spPr>
          <a:xfrm rot="10800000" flipH="1">
            <a:off x="7127765" y="2818270"/>
            <a:ext cx="300" cy="2219400"/>
          </a:xfrm>
          <a:prstGeom prst="straightConnector1">
            <a:avLst/>
          </a:prstGeom>
          <a:noFill/>
          <a:ln w="25400" cap="flat" cmpd="sng">
            <a:solidFill>
              <a:srgbClr val="556A7C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343" name="Google Shape;343;p56"/>
          <p:cNvSpPr/>
          <p:nvPr/>
        </p:nvSpPr>
        <p:spPr>
          <a:xfrm>
            <a:off x="4786477" y="4229897"/>
            <a:ext cx="1094688" cy="4311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200" b="1" i="0" u="none" strike="noStrike" cap="non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sz="1200" b="1" i="0" u="none" strike="noStrike" cap="none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200" b="1" i="0" u="none" strike="noStrike" cap="non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building</a:t>
            </a:r>
            <a:endParaRPr sz="1200" b="1" i="0" u="none" strike="noStrike" cap="none"/>
          </a:p>
        </p:txBody>
      </p:sp>
      <p:sp>
        <p:nvSpPr>
          <p:cNvPr id="344" name="Google Shape;344;p56"/>
          <p:cNvSpPr/>
          <p:nvPr/>
        </p:nvSpPr>
        <p:spPr>
          <a:xfrm>
            <a:off x="7283100" y="4229897"/>
            <a:ext cx="10947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700" b="1" i="0" u="none" strike="noStrike" cap="non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Result</a:t>
            </a:r>
            <a:endParaRPr sz="1700" b="1" i="0" u="none" strike="noStrike" cap="none"/>
          </a:p>
        </p:txBody>
      </p:sp>
      <p:sp>
        <p:nvSpPr>
          <p:cNvPr id="345" name="Google Shape;345;p56"/>
          <p:cNvSpPr/>
          <p:nvPr/>
        </p:nvSpPr>
        <p:spPr>
          <a:xfrm>
            <a:off x="7212664" y="4523143"/>
            <a:ext cx="123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6B7E"/>
              </a:buClr>
              <a:buSzPts val="700"/>
              <a:buFont typeface="DM Sans"/>
              <a:buNone/>
            </a:pPr>
            <a:r>
              <a:rPr lang="en-GB" sz="700" b="0" i="0" u="none" strike="noStrike" cap="none">
                <a:solidFill>
                  <a:srgbClr val="516B7E"/>
                </a:solidFill>
                <a:latin typeface="DM Sans"/>
                <a:ea typeface="DM Sans"/>
                <a:cs typeface="DM Sans"/>
                <a:sym typeface="DM Sans"/>
              </a:rPr>
              <a:t>With Evaluation matrix comparing the results</a:t>
            </a:r>
            <a:endParaRPr sz="7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7459659" y="4035733"/>
            <a:ext cx="102008" cy="90056"/>
          </a:xfrm>
          <a:custGeom>
            <a:avLst/>
            <a:gdLst/>
            <a:ahLst/>
            <a:cxnLst/>
            <a:rect l="l" t="t" r="r" b="b"/>
            <a:pathLst>
              <a:path w="21498" h="21493" extrusionOk="0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6"/>
          <p:cNvSpPr/>
          <p:nvPr/>
        </p:nvSpPr>
        <p:spPr>
          <a:xfrm>
            <a:off x="7619501" y="4035733"/>
            <a:ext cx="102008" cy="90056"/>
          </a:xfrm>
          <a:custGeom>
            <a:avLst/>
            <a:gdLst/>
            <a:ahLst/>
            <a:cxnLst/>
            <a:rect l="l" t="t" r="r" b="b"/>
            <a:pathLst>
              <a:path w="21498" h="21493" extrusionOk="0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6"/>
          <p:cNvSpPr/>
          <p:nvPr/>
        </p:nvSpPr>
        <p:spPr>
          <a:xfrm>
            <a:off x="7779344" y="4035733"/>
            <a:ext cx="102008" cy="90056"/>
          </a:xfrm>
          <a:custGeom>
            <a:avLst/>
            <a:gdLst/>
            <a:ahLst/>
            <a:cxnLst/>
            <a:rect l="l" t="t" r="r" b="b"/>
            <a:pathLst>
              <a:path w="21498" h="21493" extrusionOk="0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6"/>
          <p:cNvSpPr/>
          <p:nvPr/>
        </p:nvSpPr>
        <p:spPr>
          <a:xfrm>
            <a:off x="7939374" y="4035733"/>
            <a:ext cx="102008" cy="90056"/>
          </a:xfrm>
          <a:custGeom>
            <a:avLst/>
            <a:gdLst/>
            <a:ahLst/>
            <a:cxnLst/>
            <a:rect l="l" t="t" r="r" b="b"/>
            <a:pathLst>
              <a:path w="21498" h="21493" extrusionOk="0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6"/>
          <p:cNvSpPr/>
          <p:nvPr/>
        </p:nvSpPr>
        <p:spPr>
          <a:xfrm>
            <a:off x="8099217" y="4035733"/>
            <a:ext cx="102008" cy="90056"/>
          </a:xfrm>
          <a:custGeom>
            <a:avLst/>
            <a:gdLst/>
            <a:ahLst/>
            <a:cxnLst/>
            <a:rect l="l" t="t" r="r" b="b"/>
            <a:pathLst>
              <a:path w="21498" h="21493" extrusionOk="0">
                <a:moveTo>
                  <a:pt x="21465" y="8141"/>
                </a:moveTo>
                <a:cubicBezTo>
                  <a:pt x="21391" y="7901"/>
                  <a:pt x="21200" y="7720"/>
                  <a:pt x="20964" y="7669"/>
                </a:cubicBezTo>
                <a:lnTo>
                  <a:pt x="14578" y="6269"/>
                </a:lnTo>
                <a:lnTo>
                  <a:pt x="11334" y="328"/>
                </a:lnTo>
                <a:cubicBezTo>
                  <a:pt x="11121" y="-9"/>
                  <a:pt x="10687" y="-102"/>
                  <a:pt x="10365" y="122"/>
                </a:cubicBezTo>
                <a:cubicBezTo>
                  <a:pt x="10287" y="176"/>
                  <a:pt x="10220" y="246"/>
                  <a:pt x="10168" y="328"/>
                </a:cubicBezTo>
                <a:lnTo>
                  <a:pt x="6919" y="6269"/>
                </a:lnTo>
                <a:lnTo>
                  <a:pt x="536" y="7669"/>
                </a:lnTo>
                <a:cubicBezTo>
                  <a:pt x="172" y="7748"/>
                  <a:pt x="-61" y="8121"/>
                  <a:pt x="14" y="8502"/>
                </a:cubicBezTo>
                <a:cubicBezTo>
                  <a:pt x="39" y="8624"/>
                  <a:pt x="93" y="8737"/>
                  <a:pt x="172" y="8829"/>
                </a:cubicBezTo>
                <a:lnTo>
                  <a:pt x="4556" y="13903"/>
                </a:lnTo>
                <a:lnTo>
                  <a:pt x="3851" y="20709"/>
                </a:lnTo>
                <a:cubicBezTo>
                  <a:pt x="3812" y="21096"/>
                  <a:pt x="4079" y="21443"/>
                  <a:pt x="4448" y="21485"/>
                </a:cubicBezTo>
                <a:cubicBezTo>
                  <a:pt x="4565" y="21498"/>
                  <a:pt x="4684" y="21478"/>
                  <a:pt x="4792" y="21428"/>
                </a:cubicBezTo>
                <a:lnTo>
                  <a:pt x="10748" y="18625"/>
                </a:lnTo>
                <a:lnTo>
                  <a:pt x="16702" y="21431"/>
                </a:lnTo>
                <a:cubicBezTo>
                  <a:pt x="16789" y="21472"/>
                  <a:pt x="16882" y="21493"/>
                  <a:pt x="16977" y="21493"/>
                </a:cubicBezTo>
                <a:cubicBezTo>
                  <a:pt x="17348" y="21493"/>
                  <a:pt x="17649" y="21177"/>
                  <a:pt x="17649" y="20788"/>
                </a:cubicBezTo>
                <a:cubicBezTo>
                  <a:pt x="17649" y="20763"/>
                  <a:pt x="17648" y="20737"/>
                  <a:pt x="17645" y="20711"/>
                </a:cubicBezTo>
                <a:lnTo>
                  <a:pt x="16940" y="13903"/>
                </a:lnTo>
                <a:lnTo>
                  <a:pt x="21324" y="8829"/>
                </a:lnTo>
                <a:cubicBezTo>
                  <a:pt x="21485" y="8643"/>
                  <a:pt x="21539" y="8380"/>
                  <a:pt x="21465" y="8141"/>
                </a:cubicBezTo>
                <a:close/>
              </a:path>
            </a:pathLst>
          </a:custGeom>
          <a:solidFill>
            <a:srgbClr val="EBECE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1" name="Google Shape;351;p56"/>
          <p:cNvCxnSpPr/>
          <p:nvPr/>
        </p:nvCxnSpPr>
        <p:spPr>
          <a:xfrm rot="10800000" flipH="1">
            <a:off x="5924345" y="3063625"/>
            <a:ext cx="300" cy="1977000"/>
          </a:xfrm>
          <a:prstGeom prst="straightConnector1">
            <a:avLst/>
          </a:prstGeom>
          <a:noFill/>
          <a:ln w="25400" cap="flat" cmpd="sng">
            <a:solidFill>
              <a:srgbClr val="556A7C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352" name="Google Shape;352;p56"/>
          <p:cNvSpPr/>
          <p:nvPr/>
        </p:nvSpPr>
        <p:spPr>
          <a:xfrm>
            <a:off x="5973556" y="4229897"/>
            <a:ext cx="1094688" cy="4311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300" b="1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sz="1300" b="1">
              <a:solidFill>
                <a:srgbClr val="1D1C2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300" b="1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Testing</a:t>
            </a:r>
            <a:endParaRPr sz="1300" b="1">
              <a:solidFill>
                <a:srgbClr val="1D1C2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3" name="Google Shape;353;p56"/>
          <p:cNvSpPr/>
          <p:nvPr/>
        </p:nvSpPr>
        <p:spPr>
          <a:xfrm>
            <a:off x="6007365" y="4523143"/>
            <a:ext cx="1027242" cy="4458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56"/>
          <p:cNvSpPr/>
          <p:nvPr/>
        </p:nvSpPr>
        <p:spPr>
          <a:xfrm>
            <a:off x="3599209" y="4229897"/>
            <a:ext cx="1094688" cy="4311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200" b="1" i="0" u="none" strike="noStrike" cap="non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Feature</a:t>
            </a:r>
            <a:endParaRPr sz="1200" b="1" i="0" u="none" strike="noStrike" cap="none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200" b="1" i="0" u="none" strike="noStrike" cap="non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Extraction</a:t>
            </a:r>
            <a:endParaRPr sz="1200" b="1" i="0" u="none" strike="noStrike" cap="none"/>
          </a:p>
        </p:txBody>
      </p:sp>
      <p:sp>
        <p:nvSpPr>
          <p:cNvPr id="355" name="Google Shape;355;p56"/>
          <p:cNvSpPr/>
          <p:nvPr/>
        </p:nvSpPr>
        <p:spPr>
          <a:xfrm>
            <a:off x="2271200" y="4255100"/>
            <a:ext cx="1235412" cy="6225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200" b="1" i="0" u="none" strike="noStrike" cap="non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Data </a:t>
            </a:r>
            <a:endParaRPr sz="1200" b="1" i="0" u="none" strike="noStrike" cap="none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21"/>
              </a:buClr>
              <a:buSzPts val="1000"/>
              <a:buFont typeface="DM Sans Medium"/>
              <a:buNone/>
            </a:pPr>
            <a:r>
              <a:rPr lang="en-GB" sz="1200" b="1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GB" sz="1200" b="1" i="0" u="none" strike="noStrike" cap="none">
                <a:solidFill>
                  <a:srgbClr val="1D1C21"/>
                </a:solidFill>
                <a:latin typeface="DM Sans"/>
                <a:ea typeface="DM Sans"/>
                <a:cs typeface="DM Sans"/>
                <a:sym typeface="DM Sans"/>
              </a:rPr>
              <a:t>Preprocessing</a:t>
            </a:r>
            <a:endParaRPr sz="1200" b="1" i="0" u="none" strike="noStrike" cap="none"/>
          </a:p>
        </p:txBody>
      </p:sp>
      <p:sp>
        <p:nvSpPr>
          <p:cNvPr id="356" name="Google Shape;356;p56"/>
          <p:cNvSpPr/>
          <p:nvPr/>
        </p:nvSpPr>
        <p:spPr>
          <a:xfrm>
            <a:off x="7921531" y="2283387"/>
            <a:ext cx="501000" cy="359400"/>
          </a:xfrm>
          <a:prstGeom prst="rightArrow">
            <a:avLst>
              <a:gd name="adj1" fmla="val 38349"/>
              <a:gd name="adj2" fmla="val 67546"/>
            </a:avLst>
          </a:prstGeom>
          <a:solidFill>
            <a:schemeClr val="dk2">
              <a:alpha val="29803"/>
            </a:scheme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6"/>
          <p:cNvSpPr/>
          <p:nvPr/>
        </p:nvSpPr>
        <p:spPr>
          <a:xfrm>
            <a:off x="5306951" y="1108319"/>
            <a:ext cx="1235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6"/>
          <p:cNvSpPr/>
          <p:nvPr/>
        </p:nvSpPr>
        <p:spPr>
          <a:xfrm>
            <a:off x="1646351" y="2359175"/>
            <a:ext cx="257526" cy="19590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56"/>
          <p:cNvSpPr/>
          <p:nvPr/>
        </p:nvSpPr>
        <p:spPr>
          <a:xfrm>
            <a:off x="2821034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6"/>
          <p:cNvSpPr/>
          <p:nvPr/>
        </p:nvSpPr>
        <p:spPr>
          <a:xfrm>
            <a:off x="3994965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6"/>
          <p:cNvSpPr/>
          <p:nvPr/>
        </p:nvSpPr>
        <p:spPr>
          <a:xfrm>
            <a:off x="5183359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/>
          <p:nvPr/>
        </p:nvSpPr>
        <p:spPr>
          <a:xfrm>
            <a:off x="6378140" y="2322845"/>
            <a:ext cx="303300" cy="28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>
            <a:spLocks noGrp="1"/>
          </p:cNvSpPr>
          <p:nvPr>
            <p:ph type="title"/>
          </p:nvPr>
        </p:nvSpPr>
        <p:spPr>
          <a:xfrm>
            <a:off x="598750" y="0"/>
            <a:ext cx="82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lang="en-GB" sz="2700" b="1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Supervised learning : Decision Tree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57"/>
          <p:cNvSpPr txBox="1"/>
          <p:nvPr/>
        </p:nvSpPr>
        <p:spPr>
          <a:xfrm>
            <a:off x="92300" y="668550"/>
            <a:ext cx="24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7"/>
          <p:cNvSpPr txBox="1"/>
          <p:nvPr/>
        </p:nvSpPr>
        <p:spPr>
          <a:xfrm>
            <a:off x="58525" y="679800"/>
            <a:ext cx="24198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Feature engineering and extraction</a:t>
            </a:r>
            <a:endParaRPr sz="1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Comparison of 2 models </a:t>
            </a:r>
            <a:endParaRPr sz="18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Without parameter tuning </a:t>
            </a:r>
            <a:endParaRPr sz="16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With hyper parameter tuning</a:t>
            </a:r>
            <a:endParaRPr sz="16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K-cross Validation</a:t>
            </a:r>
            <a:endParaRPr/>
          </a:p>
        </p:txBody>
      </p:sp>
      <p:pic>
        <p:nvPicPr>
          <p:cNvPr id="370" name="Google Shape;37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750" y="755200"/>
            <a:ext cx="4785549" cy="3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838" y="4425650"/>
            <a:ext cx="5015376" cy="7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7"/>
          <p:cNvSpPr txBox="1"/>
          <p:nvPr/>
        </p:nvSpPr>
        <p:spPr>
          <a:xfrm>
            <a:off x="265350" y="4569025"/>
            <a:ext cx="280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Hyper-tuning parameters</a:t>
            </a: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>
            <a:spLocks noGrp="1"/>
          </p:cNvSpPr>
          <p:nvPr>
            <p:ph type="title"/>
          </p:nvPr>
        </p:nvSpPr>
        <p:spPr>
          <a:xfrm>
            <a:off x="981425" y="0"/>
            <a:ext cx="785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lang="en-GB" sz="2700" b="1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Semi-supervised Learning : Decision Tree</a:t>
            </a:r>
            <a:endParaRPr sz="2700" b="1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8" name="Google Shape;378;p58"/>
          <p:cNvSpPr txBox="1">
            <a:spLocks noGrp="1"/>
          </p:cNvSpPr>
          <p:nvPr>
            <p:ph type="body" idx="1"/>
          </p:nvPr>
        </p:nvSpPr>
        <p:spPr>
          <a:xfrm>
            <a:off x="0" y="533475"/>
            <a:ext cx="2624700" cy="4270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Char char="➢"/>
            </a:pPr>
            <a:r>
              <a:rPr lang="en-GB" b="1">
                <a:solidFill>
                  <a:srgbClr val="595959"/>
                </a:solidFill>
              </a:rPr>
              <a:t>Labelled data -&gt; 20 %</a:t>
            </a:r>
            <a:endParaRPr b="1">
              <a:solidFill>
                <a:srgbClr val="595959"/>
              </a:solidFill>
            </a:endParaRPr>
          </a:p>
          <a:p>
            <a:pPr marL="457200" marR="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Char char="➢"/>
            </a:pPr>
            <a:r>
              <a:rPr lang="en-GB" b="1">
                <a:solidFill>
                  <a:srgbClr val="595959"/>
                </a:solidFill>
              </a:rPr>
              <a:t>Unlabelled data -&gt; 80%</a:t>
            </a:r>
            <a:endParaRPr b="1">
              <a:solidFill>
                <a:srgbClr val="595959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Char char="➢"/>
            </a:pPr>
            <a:r>
              <a:rPr lang="en-GB" b="1">
                <a:solidFill>
                  <a:srgbClr val="595959"/>
                </a:solidFill>
              </a:rPr>
              <a:t>Trained data -&gt; 85%</a:t>
            </a:r>
            <a:endParaRPr b="1"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b="1">
                <a:solidFill>
                  <a:srgbClr val="595959"/>
                </a:solidFill>
              </a:rPr>
              <a:t>Test data -&gt; 15%</a:t>
            </a:r>
            <a:endParaRPr b="1"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➢"/>
            </a:pPr>
            <a:r>
              <a:rPr lang="en-GB" b="1">
                <a:solidFill>
                  <a:srgbClr val="595959"/>
                </a:solidFill>
              </a:rPr>
              <a:t>Iterations till desired accuracy of 0.974</a:t>
            </a:r>
            <a:endParaRPr sz="1050" b="1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700" y="581800"/>
            <a:ext cx="3860374" cy="417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1350" y="605250"/>
            <a:ext cx="2535100" cy="41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8"/>
          <p:cNvSpPr txBox="1"/>
          <p:nvPr/>
        </p:nvSpPr>
        <p:spPr>
          <a:xfrm>
            <a:off x="0" y="4804275"/>
            <a:ext cx="9076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https://www.altexsoft.com/blog/semi-supervised-learning/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>
            <a:spLocks noGrp="1"/>
          </p:cNvSpPr>
          <p:nvPr>
            <p:ph type="title"/>
          </p:nvPr>
        </p:nvSpPr>
        <p:spPr>
          <a:xfrm>
            <a:off x="210427" y="0"/>
            <a:ext cx="9021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lang="en-GB" sz="2700" b="1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RNN</a:t>
            </a:r>
            <a:endParaRPr sz="2700" b="1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850" y="510975"/>
            <a:ext cx="6110275" cy="20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 txBox="1"/>
          <p:nvPr/>
        </p:nvSpPr>
        <p:spPr>
          <a:xfrm>
            <a:off x="36025" y="578500"/>
            <a:ext cx="24312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555555"/>
                </a:solidFill>
              </a:rPr>
              <a:t>RNNs have the concept of “memory” that helps them store the states or information of previous inputs to generate the next output of the sequence.</a:t>
            </a:r>
            <a:endParaRPr sz="1450" b="1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555555"/>
                </a:solidFill>
              </a:rPr>
              <a:t>Learning Rate = 0.001</a:t>
            </a:r>
            <a:endParaRPr sz="1450" b="1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555555"/>
                </a:solidFill>
              </a:rPr>
              <a:t>Batch Norm</a:t>
            </a:r>
            <a:endParaRPr sz="1450" b="1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1450" b="1">
                <a:solidFill>
                  <a:srgbClr val="555555"/>
                </a:solidFill>
              </a:rPr>
              <a:t>Adam optimizer</a:t>
            </a:r>
            <a:endParaRPr sz="1450" b="1">
              <a:solidFill>
                <a:srgbClr val="555555"/>
              </a:solidFill>
            </a:endParaRPr>
          </a:p>
        </p:txBody>
      </p:sp>
      <p:pic>
        <p:nvPicPr>
          <p:cNvPr id="389" name="Google Shape;38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850" y="2678000"/>
            <a:ext cx="6110275" cy="23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9"/>
          <p:cNvSpPr txBox="1"/>
          <p:nvPr/>
        </p:nvSpPr>
        <p:spPr>
          <a:xfrm>
            <a:off x="36025" y="4787850"/>
            <a:ext cx="1609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simplilearn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>
            <a:spLocks noGrp="1"/>
          </p:cNvSpPr>
          <p:nvPr>
            <p:ph type="title"/>
          </p:nvPr>
        </p:nvSpPr>
        <p:spPr>
          <a:xfrm>
            <a:off x="311997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rbel"/>
              <a:buNone/>
            </a:pPr>
            <a:r>
              <a:rPr lang="en-GB" sz="2700" b="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Comparison </a:t>
            </a:r>
            <a:endParaRPr sz="2700" b="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96" name="Google Shape;3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575" y="572400"/>
            <a:ext cx="3109801" cy="2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375" y="2632000"/>
            <a:ext cx="3176650" cy="251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71850"/>
            <a:ext cx="2947576" cy="23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16B7E"/>
      </a:dk2>
      <a:lt2>
        <a:srgbClr val="FEFFFE"/>
      </a:lt2>
      <a:accent1>
        <a:srgbClr val="4CADB2"/>
      </a:accent1>
      <a:accent2>
        <a:srgbClr val="3884A3"/>
      </a:accent2>
      <a:accent3>
        <a:srgbClr val="2D506C"/>
      </a:accent3>
      <a:accent4>
        <a:srgbClr val="6A88B6"/>
      </a:accent4>
      <a:accent5>
        <a:srgbClr val="4C5A75"/>
      </a:accent5>
      <a:accent6>
        <a:srgbClr val="4CADB2"/>
      </a:accent6>
      <a:hlink>
        <a:srgbClr val="3884A3"/>
      </a:hlink>
      <a:folHlink>
        <a:srgbClr val="2D50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DM Sans Medium</vt:lpstr>
      <vt:lpstr>DM Sans</vt:lpstr>
      <vt:lpstr>Helvetica Neue Light</vt:lpstr>
      <vt:lpstr>Times New Roman</vt:lpstr>
      <vt:lpstr>Arial</vt:lpstr>
      <vt:lpstr>Corbel</vt:lpstr>
      <vt:lpstr>Courier New</vt:lpstr>
      <vt:lpstr>Noto Sans Symbols</vt:lpstr>
      <vt:lpstr>Simple Light</vt:lpstr>
      <vt:lpstr>Office Theme</vt:lpstr>
      <vt:lpstr>Office Theme</vt:lpstr>
      <vt:lpstr>Office Theme</vt:lpstr>
      <vt:lpstr>PowerPoint Presentation</vt:lpstr>
      <vt:lpstr>Problem Statement</vt:lpstr>
      <vt:lpstr>Final Goal</vt:lpstr>
      <vt:lpstr>    Proposed Methodology</vt:lpstr>
      <vt:lpstr>PowerPoint Presentation</vt:lpstr>
      <vt:lpstr>Supervised learning : Decision Tree</vt:lpstr>
      <vt:lpstr>Semi-supervised Learning : Decision Tree</vt:lpstr>
      <vt:lpstr>RNN</vt:lpstr>
      <vt:lpstr>Comparison </vt:lpstr>
      <vt:lpstr>Results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Raveena Choudhary</cp:lastModifiedBy>
  <cp:revision>1</cp:revision>
  <dcterms:modified xsi:type="dcterms:W3CDTF">2023-06-22T00:26:08Z</dcterms:modified>
</cp:coreProperties>
</file>