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2"/>
  </p:sldMasterIdLst>
  <p:notesMasterIdLst>
    <p:notesMasterId r:id="rId8"/>
  </p:notesMasterIdLst>
  <p:sldIdLst>
    <p:sldId id="256" r:id="rId3"/>
    <p:sldId id="258" r:id="rId4"/>
    <p:sldId id="259" r:id="rId5"/>
    <p:sldId id="261" r:id="rId6"/>
    <p:sldId id="260" r:id="rId7"/>
  </p:sldIdLst>
  <p:sldSz cx="9144000" cy="5143500" type="screen16x9"/>
  <p:notesSz cx="6858000" cy="9144000"/>
  <p:embeddedFontLst>
    <p:embeddedFont>
      <p:font typeface="Caveat" panose="020B0604020202020204" charset="0"/>
      <p:regular r:id="rId9"/>
      <p:bold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Roboto" panose="02000000000000000000" pitchFamily="2" charset="0"/>
      <p:regular r:id="rId15"/>
      <p:bold r:id="rId16"/>
      <p:italic r:id="rId17"/>
      <p:boldItalic r:id="rId18"/>
    </p:embeddedFont>
    <p:embeddedFont>
      <p:font typeface="Roboto Medium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ylxTICfC1peabVkMYcDb5l71a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678967-88AA-4EF7-8AB7-E83405767198}" v="30" dt="2025-06-03T10:25:31.380"/>
  </p1510:revLst>
</p1510:revInfo>
</file>

<file path=ppt/tableStyles.xml><?xml version="1.0" encoding="utf-8"?>
<a:tblStyleLst xmlns:a="http://schemas.openxmlformats.org/drawingml/2006/main" def="{28D7C93B-4773-4D4A-A59A-FF9E22AA3CE4}">
  <a:tblStyle styleId="{28D7C93B-4773-4D4A-A59A-FF9E22AA3CE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280" y="244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1.xml"/><Relationship Id="rId21" Type="http://schemas.openxmlformats.org/officeDocument/2006/relationships/font" Target="fonts/font13.fntdata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font" Target="fonts/font14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veena Ayu" userId="2bb069e5beee0c62" providerId="LiveId" clId="{D7678967-88AA-4EF7-8AB7-E83405767198}"/>
    <pc:docChg chg="undo redo custSel addSld delSld modSld">
      <pc:chgData name="Raveena Ayu" userId="2bb069e5beee0c62" providerId="LiveId" clId="{D7678967-88AA-4EF7-8AB7-E83405767198}" dt="2025-06-03T10:30:11.867" v="699" actId="2696"/>
      <pc:docMkLst>
        <pc:docMk/>
      </pc:docMkLst>
      <pc:sldChg chg="del">
        <pc:chgData name="Raveena Ayu" userId="2bb069e5beee0c62" providerId="LiveId" clId="{D7678967-88AA-4EF7-8AB7-E83405767198}" dt="2025-06-03T10:30:11.867" v="699" actId="2696"/>
        <pc:sldMkLst>
          <pc:docMk/>
          <pc:sldMk cId="0" sldId="257"/>
        </pc:sldMkLst>
      </pc:sldChg>
      <pc:sldChg chg="addSp delSp modSp mod modNotes">
        <pc:chgData name="Raveena Ayu" userId="2bb069e5beee0c62" providerId="LiveId" clId="{D7678967-88AA-4EF7-8AB7-E83405767198}" dt="2025-06-03T10:19:00.124" v="143" actId="20577"/>
        <pc:sldMkLst>
          <pc:docMk/>
          <pc:sldMk cId="0" sldId="259"/>
        </pc:sldMkLst>
        <pc:spChg chg="add del mod">
          <ac:chgData name="Raveena Ayu" userId="2bb069e5beee0c62" providerId="LiveId" clId="{D7678967-88AA-4EF7-8AB7-E83405767198}" dt="2025-06-03T10:16:45.724" v="81" actId="1076"/>
          <ac:spMkLst>
            <pc:docMk/>
            <pc:sldMk cId="0" sldId="259"/>
            <ac:spMk id="14" creationId="{8DF65339-53E9-00C9-4265-C1D11E1149EC}"/>
          </ac:spMkLst>
        </pc:spChg>
        <pc:spChg chg="add del mod">
          <ac:chgData name="Raveena Ayu" userId="2bb069e5beee0c62" providerId="LiveId" clId="{D7678967-88AA-4EF7-8AB7-E83405767198}" dt="2025-06-03T10:15:23.141" v="62" actId="255"/>
          <ac:spMkLst>
            <pc:docMk/>
            <pc:sldMk cId="0" sldId="259"/>
            <ac:spMk id="15" creationId="{5F9273DF-C21C-FFF8-C675-CDC2A0224C05}"/>
          </ac:spMkLst>
        </pc:spChg>
        <pc:spChg chg="add">
          <ac:chgData name="Raveena Ayu" userId="2bb069e5beee0c62" providerId="LiveId" clId="{D7678967-88AA-4EF7-8AB7-E83405767198}" dt="2025-06-03T10:14:42.101" v="56"/>
          <ac:spMkLst>
            <pc:docMk/>
            <pc:sldMk cId="0" sldId="259"/>
            <ac:spMk id="16" creationId="{DBE7C69B-7562-24E3-7DA4-E5D0C4B951F4}"/>
          </ac:spMkLst>
        </pc:spChg>
        <pc:spChg chg="add">
          <ac:chgData name="Raveena Ayu" userId="2bb069e5beee0c62" providerId="LiveId" clId="{D7678967-88AA-4EF7-8AB7-E83405767198}" dt="2025-06-03T10:15:04.474" v="58"/>
          <ac:spMkLst>
            <pc:docMk/>
            <pc:sldMk cId="0" sldId="259"/>
            <ac:spMk id="17" creationId="{88E5377D-54A7-94B3-3125-FCEAD3D091FC}"/>
          </ac:spMkLst>
        </pc:spChg>
        <pc:spChg chg="add mod">
          <ac:chgData name="Raveena Ayu" userId="2bb069e5beee0c62" providerId="LiveId" clId="{D7678967-88AA-4EF7-8AB7-E83405767198}" dt="2025-06-03T10:18:02.567" v="95" actId="14100"/>
          <ac:spMkLst>
            <pc:docMk/>
            <pc:sldMk cId="0" sldId="259"/>
            <ac:spMk id="18" creationId="{6E2C9001-746A-8125-38AC-F23DD3ADDB0D}"/>
          </ac:spMkLst>
        </pc:spChg>
        <pc:spChg chg="del mod">
          <ac:chgData name="Raveena Ayu" userId="2bb069e5beee0c62" providerId="LiveId" clId="{D7678967-88AA-4EF7-8AB7-E83405767198}" dt="2025-06-03T10:18:16.066" v="97" actId="21"/>
          <ac:spMkLst>
            <pc:docMk/>
            <pc:sldMk cId="0" sldId="259"/>
            <ac:spMk id="179" creationId="{00000000-0000-0000-0000-000000000000}"/>
          </ac:spMkLst>
        </pc:spChg>
        <pc:spChg chg="mod">
          <ac:chgData name="Raveena Ayu" userId="2bb069e5beee0c62" providerId="LiveId" clId="{D7678967-88AA-4EF7-8AB7-E83405767198}" dt="2025-06-03T10:19:00.124" v="143" actId="20577"/>
          <ac:spMkLst>
            <pc:docMk/>
            <pc:sldMk cId="0" sldId="259"/>
            <ac:spMk id="196" creationId="{00000000-0000-0000-0000-000000000000}"/>
          </ac:spMkLst>
        </pc:spChg>
        <pc:picChg chg="add mod">
          <ac:chgData name="Raveena Ayu" userId="2bb069e5beee0c62" providerId="LiveId" clId="{D7678967-88AA-4EF7-8AB7-E83405767198}" dt="2025-06-03T10:18:20.284" v="98" actId="1076"/>
          <ac:picMkLst>
            <pc:docMk/>
            <pc:sldMk cId="0" sldId="259"/>
            <ac:picMk id="3" creationId="{2BEA5E26-DEB1-C73B-F940-BA17E2895455}"/>
          </ac:picMkLst>
        </pc:picChg>
        <pc:picChg chg="add mod">
          <ac:chgData name="Raveena Ayu" userId="2bb069e5beee0c62" providerId="LiveId" clId="{D7678967-88AA-4EF7-8AB7-E83405767198}" dt="2025-06-03T10:18:23.463" v="99" actId="1076"/>
          <ac:picMkLst>
            <pc:docMk/>
            <pc:sldMk cId="0" sldId="259"/>
            <ac:picMk id="5" creationId="{091C335E-7903-ABC4-822C-D64AA29BD925}"/>
          </ac:picMkLst>
        </pc:picChg>
        <pc:picChg chg="add mod">
          <ac:chgData name="Raveena Ayu" userId="2bb069e5beee0c62" providerId="LiveId" clId="{D7678967-88AA-4EF7-8AB7-E83405767198}" dt="2025-06-03T10:18:40.926" v="103" actId="14100"/>
          <ac:picMkLst>
            <pc:docMk/>
            <pc:sldMk cId="0" sldId="259"/>
            <ac:picMk id="7" creationId="{0B9D9D93-421A-ACA1-60E1-3C3D0A29C5E9}"/>
          </ac:picMkLst>
        </pc:picChg>
        <pc:picChg chg="add del mod">
          <ac:chgData name="Raveena Ayu" userId="2bb069e5beee0c62" providerId="LiveId" clId="{D7678967-88AA-4EF7-8AB7-E83405767198}" dt="2025-06-03T10:06:33.019" v="49" actId="21"/>
          <ac:picMkLst>
            <pc:docMk/>
            <pc:sldMk cId="0" sldId="259"/>
            <ac:picMk id="9" creationId="{7355222D-16CC-A410-538E-1510F6A4377F}"/>
          </ac:picMkLst>
        </pc:picChg>
        <pc:picChg chg="add del mod">
          <ac:chgData name="Raveena Ayu" userId="2bb069e5beee0c62" providerId="LiveId" clId="{D7678967-88AA-4EF7-8AB7-E83405767198}" dt="2025-06-03T10:06:25.093" v="48" actId="21"/>
          <ac:picMkLst>
            <pc:docMk/>
            <pc:sldMk cId="0" sldId="259"/>
            <ac:picMk id="11" creationId="{D5E391BA-ABC8-EE37-03B3-57872E75392B}"/>
          </ac:picMkLst>
        </pc:picChg>
        <pc:picChg chg="add del mod">
          <ac:chgData name="Raveena Ayu" userId="2bb069e5beee0c62" providerId="LiveId" clId="{D7678967-88AA-4EF7-8AB7-E83405767198}" dt="2025-06-03T10:06:44.171" v="50" actId="21"/>
          <ac:picMkLst>
            <pc:docMk/>
            <pc:sldMk cId="0" sldId="259"/>
            <ac:picMk id="13" creationId="{A7BFB4D2-FE20-160A-E111-83FC0ACF216A}"/>
          </ac:picMkLst>
        </pc:picChg>
      </pc:sldChg>
      <pc:sldChg chg="addSp delSp modSp add del mod modNotesTx">
        <pc:chgData name="Raveena Ayu" userId="2bb069e5beee0c62" providerId="LiveId" clId="{D7678967-88AA-4EF7-8AB7-E83405767198}" dt="2025-06-03T10:29:55.969" v="698" actId="1076"/>
        <pc:sldMkLst>
          <pc:docMk/>
          <pc:sldMk cId="3237143086" sldId="261"/>
        </pc:sldMkLst>
        <pc:spChg chg="add del mod">
          <ac:chgData name="Raveena Ayu" userId="2bb069e5beee0c62" providerId="LiveId" clId="{D7678967-88AA-4EF7-8AB7-E83405767198}" dt="2025-06-03T10:20:23.873" v="154"/>
          <ac:spMkLst>
            <pc:docMk/>
            <pc:sldMk cId="3237143086" sldId="261"/>
            <ac:spMk id="2" creationId="{BC2C8A7B-0629-4D55-48DA-3E32E31304CB}"/>
          </ac:spMkLst>
        </pc:spChg>
        <pc:spChg chg="add mod">
          <ac:chgData name="Raveena Ayu" userId="2bb069e5beee0c62" providerId="LiveId" clId="{D7678967-88AA-4EF7-8AB7-E83405767198}" dt="2025-06-03T10:20:21.506" v="152" actId="255"/>
          <ac:spMkLst>
            <pc:docMk/>
            <pc:sldMk cId="3237143086" sldId="261"/>
            <ac:spMk id="4" creationId="{482AA6EB-2A7E-1B2B-2A84-739F8E7F1947}"/>
          </ac:spMkLst>
        </pc:spChg>
        <pc:spChg chg="add del mod">
          <ac:chgData name="Raveena Ayu" userId="2bb069e5beee0c62" providerId="LiveId" clId="{D7678967-88AA-4EF7-8AB7-E83405767198}" dt="2025-06-03T10:29:16.858" v="657" actId="1076"/>
          <ac:spMkLst>
            <pc:docMk/>
            <pc:sldMk cId="3237143086" sldId="261"/>
            <ac:spMk id="8" creationId="{E018C35A-65D0-58A3-F32E-4E9BAA6B863C}"/>
          </ac:spMkLst>
        </pc:spChg>
        <pc:spChg chg="add">
          <ac:chgData name="Raveena Ayu" userId="2bb069e5beee0c62" providerId="LiveId" clId="{D7678967-88AA-4EF7-8AB7-E83405767198}" dt="2025-06-03T10:23:30.286" v="163"/>
          <ac:spMkLst>
            <pc:docMk/>
            <pc:sldMk cId="3237143086" sldId="261"/>
            <ac:spMk id="10" creationId="{BE8F24D9-E5C2-1647-01DC-420614683F44}"/>
          </ac:spMkLst>
        </pc:spChg>
        <pc:spChg chg="add mod">
          <ac:chgData name="Raveena Ayu" userId="2bb069e5beee0c62" providerId="LiveId" clId="{D7678967-88AA-4EF7-8AB7-E83405767198}" dt="2025-06-03T10:25:31.195" v="262" actId="20577"/>
          <ac:spMkLst>
            <pc:docMk/>
            <pc:sldMk cId="3237143086" sldId="261"/>
            <ac:spMk id="12" creationId="{1BDF212B-EFEE-424B-6BA7-233E2EAE7859}"/>
          </ac:spMkLst>
        </pc:spChg>
        <pc:spChg chg="del">
          <ac:chgData name="Raveena Ayu" userId="2bb069e5beee0c62" providerId="LiveId" clId="{D7678967-88AA-4EF7-8AB7-E83405767198}" dt="2025-06-03T10:19:29.003" v="145" actId="21"/>
          <ac:spMkLst>
            <pc:docMk/>
            <pc:sldMk cId="3237143086" sldId="261"/>
            <ac:spMk id="179" creationId="{B8BB4EB9-A11D-B618-273A-50C74F279461}"/>
          </ac:spMkLst>
        </pc:spChg>
        <pc:spChg chg="mod">
          <ac:chgData name="Raveena Ayu" userId="2bb069e5beee0c62" providerId="LiveId" clId="{D7678967-88AA-4EF7-8AB7-E83405767198}" dt="2025-06-03T10:29:55.969" v="698" actId="1076"/>
          <ac:spMkLst>
            <pc:docMk/>
            <pc:sldMk cId="3237143086" sldId="261"/>
            <ac:spMk id="194" creationId="{797C1EEB-2DF3-C9FB-CFB7-0D45FE83386C}"/>
          </ac:spMkLst>
        </pc:spChg>
        <pc:spChg chg="mod">
          <ac:chgData name="Raveena Ayu" userId="2bb069e5beee0c62" providerId="LiveId" clId="{D7678967-88AA-4EF7-8AB7-E83405767198}" dt="2025-06-03T10:29:30.885" v="697" actId="20577"/>
          <ac:spMkLst>
            <pc:docMk/>
            <pc:sldMk cId="3237143086" sldId="261"/>
            <ac:spMk id="196" creationId="{7A6F165B-5220-AE54-3EEA-4C581CB84D98}"/>
          </ac:spMkLst>
        </pc:spChg>
        <pc:picChg chg="del">
          <ac:chgData name="Raveena Ayu" userId="2bb069e5beee0c62" providerId="LiveId" clId="{D7678967-88AA-4EF7-8AB7-E83405767198}" dt="2025-06-03T10:05:36.581" v="35" actId="21"/>
          <ac:picMkLst>
            <pc:docMk/>
            <pc:sldMk cId="3237143086" sldId="261"/>
            <ac:picMk id="3" creationId="{3BDE9BC1-A317-3FE5-74D2-4E513EEEF073}"/>
          </ac:picMkLst>
        </pc:picChg>
        <pc:picChg chg="del">
          <ac:chgData name="Raveena Ayu" userId="2bb069e5beee0c62" providerId="LiveId" clId="{D7678967-88AA-4EF7-8AB7-E83405767198}" dt="2025-06-03T10:05:40.128" v="36" actId="21"/>
          <ac:picMkLst>
            <pc:docMk/>
            <pc:sldMk cId="3237143086" sldId="261"/>
            <ac:picMk id="5" creationId="{A8DCD39D-19AB-C350-A36D-040C145B8C1B}"/>
          </ac:picMkLst>
        </pc:picChg>
        <pc:picChg chg="del">
          <ac:chgData name="Raveena Ayu" userId="2bb069e5beee0c62" providerId="LiveId" clId="{D7678967-88AA-4EF7-8AB7-E83405767198}" dt="2025-06-03T10:05:42.955" v="37" actId="21"/>
          <ac:picMkLst>
            <pc:docMk/>
            <pc:sldMk cId="3237143086" sldId="261"/>
            <ac:picMk id="7" creationId="{2F341522-C0F0-8586-112F-241ED54252E9}"/>
          </ac:picMkLst>
        </pc:picChg>
        <pc:picChg chg="add del mod">
          <ac:chgData name="Raveena Ayu" userId="2bb069e5beee0c62" providerId="LiveId" clId="{D7678967-88AA-4EF7-8AB7-E83405767198}" dt="2025-06-03T10:19:42.610" v="148" actId="1076"/>
          <ac:picMkLst>
            <pc:docMk/>
            <pc:sldMk cId="3237143086" sldId="261"/>
            <ac:picMk id="9" creationId="{6295DC45-0E15-C81A-2F16-A5DA111B0EE8}"/>
          </ac:picMkLst>
        </pc:picChg>
        <pc:picChg chg="add del mod">
          <ac:chgData name="Raveena Ayu" userId="2bb069e5beee0c62" providerId="LiveId" clId="{D7678967-88AA-4EF7-8AB7-E83405767198}" dt="2025-06-03T10:19:31.845" v="146" actId="1076"/>
          <ac:picMkLst>
            <pc:docMk/>
            <pc:sldMk cId="3237143086" sldId="261"/>
            <ac:picMk id="11" creationId="{67AA3C67-2F05-DF7F-4285-5B4B6FB4F580}"/>
          </ac:picMkLst>
        </pc:picChg>
        <pc:picChg chg="mod">
          <ac:chgData name="Raveena Ayu" userId="2bb069e5beee0c62" providerId="LiveId" clId="{D7678967-88AA-4EF7-8AB7-E83405767198}" dt="2025-06-03T10:20:54.173" v="158" actId="1076"/>
          <ac:picMkLst>
            <pc:docMk/>
            <pc:sldMk cId="3237143086" sldId="261"/>
            <ac:picMk id="13" creationId="{B29F214E-E4EB-F703-32ED-6D6AB1AA8C0F}"/>
          </ac:picMkLst>
        </pc:picChg>
      </pc:sldChg>
      <pc:sldMasterChg chg="delSldLayout">
        <pc:chgData name="Raveena Ayu" userId="2bb069e5beee0c62" providerId="LiveId" clId="{D7678967-88AA-4EF7-8AB7-E83405767198}" dt="2025-06-03T10:30:11.867" v="699" actId="2696"/>
        <pc:sldMasterMkLst>
          <pc:docMk/>
          <pc:sldMasterMk cId="0" sldId="2147483648"/>
        </pc:sldMasterMkLst>
        <pc:sldLayoutChg chg="del">
          <pc:chgData name="Raveena Ayu" userId="2bb069e5beee0c62" providerId="LiveId" clId="{D7678967-88AA-4EF7-8AB7-E83405767198}" dt="2025-06-03T10:30:11.867" v="699" actId="2696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6c4c427c7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g26c4c427c7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6c4c427c7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26c4c427c7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c4c427c7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6c4c427c7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>
          <a:extLst>
            <a:ext uri="{FF2B5EF4-FFF2-40B4-BE49-F238E27FC236}">
              <a16:creationId xmlns:a16="http://schemas.microsoft.com/office/drawing/2014/main" id="{0302E51A-D3FE-703A-9188-48605826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6c4c427c72_0_227:notes">
            <a:extLst>
              <a:ext uri="{FF2B5EF4-FFF2-40B4-BE49-F238E27FC236}">
                <a16:creationId xmlns:a16="http://schemas.microsoft.com/office/drawing/2014/main" id="{244832D5-33A4-6C96-6B1D-25F56D3B01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26c4c427c72_0_227:notes">
            <a:extLst>
              <a:ext uri="{FF2B5EF4-FFF2-40B4-BE49-F238E27FC236}">
                <a16:creationId xmlns:a16="http://schemas.microsoft.com/office/drawing/2014/main" id="{7E2E1828-1A61-9069-1318-D13C7F131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11827"/>
                </a:solidFill>
                <a:effectLst/>
                <a:latin typeface="__Inter_e8ce0c"/>
              </a:rPr>
              <a:t>Analisis Data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: Menggunakan </a:t>
            </a:r>
            <a:r>
              <a:rPr lang="id-ID" b="0" i="0" dirty="0" err="1">
                <a:solidFill>
                  <a:srgbClr val="374151"/>
                </a:solidFill>
                <a:effectLst/>
                <a:latin typeface="__Inter_e8ce0c"/>
              </a:rPr>
              <a:t>describe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() untuk mendapatkan statistik deskriptif dan visualisasi menggunakan </a:t>
            </a:r>
            <a:r>
              <a:rPr lang="id-ID" b="0" i="0" dirty="0" err="1">
                <a:solidFill>
                  <a:srgbClr val="374151"/>
                </a:solidFill>
                <a:effectLst/>
                <a:latin typeface="__Inter_e8ce0c"/>
              </a:rPr>
              <a:t>Matplotlib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 dan </a:t>
            </a:r>
            <a:r>
              <a:rPr lang="id-ID" b="0" i="0" dirty="0" err="1">
                <a:solidFill>
                  <a:srgbClr val="374151"/>
                </a:solidFill>
                <a:effectLst/>
                <a:latin typeface="__Inter_e8ce0c"/>
              </a:rPr>
              <a:t>Seaborn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 untuk menggambarkan penjualan per kategori dan tren penjualan bulanan.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11827"/>
                </a:solidFill>
                <a:effectLst/>
                <a:latin typeface="__Inter_e8ce0c"/>
              </a:rPr>
              <a:t>Segmentasi Pelanggan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: Mengelompokkan data berdasarkan segmen pelanggan untuk analisis lebih lanjut.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d-ID" b="1" i="0" dirty="0">
                <a:solidFill>
                  <a:srgbClr val="111827"/>
                </a:solidFill>
                <a:effectLst/>
                <a:latin typeface="__Inter_e8ce0c"/>
              </a:rPr>
              <a:t>Penyimpanan dan Dokumentasi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: Menyimpan </a:t>
            </a:r>
            <a:r>
              <a:rPr lang="id-ID" b="0" i="0" dirty="0" err="1">
                <a:solidFill>
                  <a:srgbClr val="374151"/>
                </a:solidFill>
                <a:effectLst/>
                <a:latin typeface="__Inter_e8ce0c"/>
              </a:rPr>
              <a:t>dataset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 yang telah dibersihkan ke </a:t>
            </a:r>
            <a:r>
              <a:rPr lang="id-ID" b="0" i="0" dirty="0" err="1">
                <a:solidFill>
                  <a:srgbClr val="374151"/>
                </a:solidFill>
                <a:effectLst/>
                <a:latin typeface="__Inter_e8ce0c"/>
              </a:rPr>
              <a:t>file</a:t>
            </a:r>
            <a:r>
              <a:rPr lang="id-ID" b="0" i="0" dirty="0">
                <a:solidFill>
                  <a:srgbClr val="374151"/>
                </a:solidFill>
                <a:effectLst/>
                <a:latin typeface="__Inter_e8ce0c"/>
              </a:rPr>
              <a:t> CSV baru.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2708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6c4c427c72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26c4c427c72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6c4c427c72_0_1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26c4c427c72_0_1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26c4c427c72_0_1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c4c427c72_0_18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66" name="Google Shape;66;g26c4c427c72_0_18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7" name="Google Shape;67;g26c4c427c72_0_1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6c4c427c72_0_18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1" name="Google Shape;71;g26c4c427c72_0_18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6c4c427c72_0_19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g26c4c427c72_0_1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g26c4c427c72_0_19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g26c4c427c72_0_19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6c4c427c72_0_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g26c4c427c72_0_19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6c4c427c72_0_19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2" name="Google Shape;82;g26c4c427c72_0_19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3" name="Google Shape;83;g26c4c427c72_0_19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c4c427c72_0_20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6" name="Google Shape;86;g26c4c427c72_0_20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438150" y="1609089"/>
            <a:ext cx="8267700" cy="19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4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body" idx="1"/>
          </p:nvPr>
        </p:nvSpPr>
        <p:spPr>
          <a:xfrm>
            <a:off x="388937" y="1603438"/>
            <a:ext cx="8366100" cy="17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5700" b="1" i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6c4c427c72_0_20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g26c4c427c72_0_20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0" name="Google Shape;90;g26c4c427c72_0_20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1" name="Google Shape;91;g26c4c427c72_0_20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g26c4c427c72_0_20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6c4c427c72_0_21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5" name="Google Shape;95;g26c4c427c72_0_2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6c4c427c72_0_2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g26c4c427c72_0_2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9" name="Google Shape;99;g26c4c427c72_0_2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6c4c427c72_0_2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4c427c72_0_2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8287"/>
              </a:buClr>
              <a:buSzPts val="3300"/>
              <a:buFont typeface="Roboto"/>
              <a:buNone/>
              <a:defRPr b="1">
                <a:solidFill>
                  <a:srgbClr val="468287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26c4c427c72_0_2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g26c4c427c72_0_221"/>
          <p:cNvSpPr txBox="1">
            <a:spLocks noGrp="1"/>
          </p:cNvSpPr>
          <p:nvPr>
            <p:ph type="dt" idx="10"/>
          </p:nvPr>
        </p:nvSpPr>
        <p:spPr>
          <a:xfrm>
            <a:off x="624888" y="4742777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6" name="Google Shape;106;g26c4c427c72_0_2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g26c4c427c72_0_2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6c4c427c72_0_1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g26c4c427c72_0_17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26c4c427c72_0_1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A2A7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g26c4c427c72_0_6"/>
          <p:cNvPicPr preferRelativeResize="0"/>
          <p:nvPr/>
        </p:nvPicPr>
        <p:blipFill rotWithShape="1">
          <a:blip r:embed="rId3">
            <a:alphaModFix/>
          </a:blip>
          <a:srcRect l="44385" r="23207" b="4798"/>
          <a:stretch/>
        </p:blipFill>
        <p:spPr>
          <a:xfrm>
            <a:off x="0" y="0"/>
            <a:ext cx="2622848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26c4c427c72_0_6"/>
          <p:cNvSpPr txBox="1"/>
          <p:nvPr/>
        </p:nvSpPr>
        <p:spPr>
          <a:xfrm>
            <a:off x="2902325" y="406300"/>
            <a:ext cx="4362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d" sz="2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ANALYSIS</a:t>
            </a:r>
            <a:endParaRPr sz="24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6c4c427c72_0_6"/>
          <p:cNvSpPr txBox="1"/>
          <p:nvPr/>
        </p:nvSpPr>
        <p:spPr>
          <a:xfrm>
            <a:off x="2971725" y="2997225"/>
            <a:ext cx="6005100" cy="9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5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5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Oleh : (Nama Kamu)</a:t>
            </a:r>
            <a:endParaRPr sz="15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g26c4c427c72_0_6"/>
          <p:cNvSpPr txBox="1"/>
          <p:nvPr/>
        </p:nvSpPr>
        <p:spPr>
          <a:xfrm>
            <a:off x="2826125" y="1747813"/>
            <a:ext cx="60051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id" sz="50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Data Visualization Practice</a:t>
            </a:r>
            <a:endParaRPr sz="5000" b="1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6" name="Google Shape;116;g26c4c427c72_0_6"/>
          <p:cNvCxnSpPr/>
          <p:nvPr/>
        </p:nvCxnSpPr>
        <p:spPr>
          <a:xfrm>
            <a:off x="2971725" y="4105447"/>
            <a:ext cx="1053300" cy="0"/>
          </a:xfrm>
          <a:prstGeom prst="straightConnector1">
            <a:avLst/>
          </a:prstGeom>
          <a:noFill/>
          <a:ln w="476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g26c4c427c72_0_6"/>
          <p:cNvSpPr/>
          <p:nvPr/>
        </p:nvSpPr>
        <p:spPr>
          <a:xfrm>
            <a:off x="2971725" y="4345442"/>
            <a:ext cx="3808149" cy="586519"/>
          </a:xfrm>
          <a:custGeom>
            <a:avLst/>
            <a:gdLst/>
            <a:ahLst/>
            <a:cxnLst/>
            <a:rect l="l" t="t" r="r" b="b"/>
            <a:pathLst>
              <a:path w="2347087" h="361491" extrusionOk="0">
                <a:moveTo>
                  <a:pt x="30498" y="0"/>
                </a:moveTo>
                <a:lnTo>
                  <a:pt x="2316590" y="0"/>
                </a:lnTo>
                <a:cubicBezTo>
                  <a:pt x="2324678" y="0"/>
                  <a:pt x="2332435" y="3213"/>
                  <a:pt x="2338155" y="8933"/>
                </a:cubicBezTo>
                <a:cubicBezTo>
                  <a:pt x="2343874" y="14652"/>
                  <a:pt x="2347087" y="22409"/>
                  <a:pt x="2347087" y="30498"/>
                </a:cubicBezTo>
                <a:lnTo>
                  <a:pt x="2347087" y="330993"/>
                </a:lnTo>
                <a:cubicBezTo>
                  <a:pt x="2347087" y="339082"/>
                  <a:pt x="2343874" y="346839"/>
                  <a:pt x="2338155" y="352558"/>
                </a:cubicBezTo>
                <a:cubicBezTo>
                  <a:pt x="2332435" y="358278"/>
                  <a:pt x="2324678" y="361491"/>
                  <a:pt x="2316590" y="361491"/>
                </a:cubicBezTo>
                <a:lnTo>
                  <a:pt x="30498" y="361491"/>
                </a:lnTo>
                <a:cubicBezTo>
                  <a:pt x="22409" y="361491"/>
                  <a:pt x="14652" y="358278"/>
                  <a:pt x="8933" y="352558"/>
                </a:cubicBezTo>
                <a:cubicBezTo>
                  <a:pt x="3213" y="346839"/>
                  <a:pt x="0" y="339082"/>
                  <a:pt x="0" y="330993"/>
                </a:cubicBezTo>
                <a:lnTo>
                  <a:pt x="0" y="30498"/>
                </a:lnTo>
                <a:cubicBezTo>
                  <a:pt x="0" y="22409"/>
                  <a:pt x="3213" y="14652"/>
                  <a:pt x="8933" y="8933"/>
                </a:cubicBezTo>
                <a:cubicBezTo>
                  <a:pt x="14652" y="3213"/>
                  <a:pt x="22409" y="0"/>
                  <a:pt x="30498" y="0"/>
                </a:cubicBezTo>
                <a:close/>
              </a:path>
            </a:pathLst>
          </a:custGeom>
          <a:solidFill>
            <a:srgbClr val="1155CC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6c4c427c72_0_6"/>
          <p:cNvSpPr txBox="1"/>
          <p:nvPr/>
        </p:nvSpPr>
        <p:spPr>
          <a:xfrm>
            <a:off x="3128550" y="4423125"/>
            <a:ext cx="357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JOIN THE BEST UPSKILLING COMMUNITY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500" b="1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WITH ME at</a:t>
            </a:r>
            <a:r>
              <a:rPr lang="id" sz="1500" b="0" i="0" u="none" strike="noStrike" cap="none">
                <a:solidFill>
                  <a:srgbClr val="FFFFFF"/>
                </a:solidFill>
                <a:latin typeface="Roboto Medium"/>
                <a:ea typeface="Roboto Medium"/>
                <a:cs typeface="Roboto Medium"/>
                <a:sym typeface="Roboto Medium"/>
              </a:rPr>
              <a:t> myskill.id/bootcamp</a:t>
            </a:r>
            <a:endParaRPr sz="7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g26c4c427c72_0_6"/>
          <p:cNvSpPr txBox="1"/>
          <p:nvPr/>
        </p:nvSpPr>
        <p:spPr>
          <a:xfrm>
            <a:off x="2826125" y="76200"/>
            <a:ext cx="311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SHORT CLASS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6c4c427c72_0_6"/>
          <p:cNvSpPr txBox="1"/>
          <p:nvPr/>
        </p:nvSpPr>
        <p:spPr>
          <a:xfrm>
            <a:off x="6950475" y="4500100"/>
            <a:ext cx="2140800" cy="2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d" sz="18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MINI TASK</a:t>
            </a:r>
            <a:endParaRPr sz="18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g26c4c427c72_0_6"/>
          <p:cNvSpPr/>
          <p:nvPr/>
        </p:nvSpPr>
        <p:spPr>
          <a:xfrm>
            <a:off x="7868850" y="186749"/>
            <a:ext cx="1053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g26c4c427c72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53425" y="186750"/>
            <a:ext cx="684150" cy="68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6c4c427c72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9144003" cy="5143513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g26c4c427c72_0_6"/>
          <p:cNvSpPr txBox="1"/>
          <p:nvPr/>
        </p:nvSpPr>
        <p:spPr>
          <a:xfrm>
            <a:off x="3619500" y="1541575"/>
            <a:ext cx="5588100" cy="20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00"/>
              <a:buFont typeface="Arial"/>
              <a:buNone/>
            </a:pPr>
            <a:r>
              <a:rPr lang="id" sz="5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Python Introduction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6c4c427c72_0_6"/>
          <p:cNvSpPr txBox="1"/>
          <p:nvPr/>
        </p:nvSpPr>
        <p:spPr>
          <a:xfrm>
            <a:off x="3563525" y="100420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Short Class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6c4c427c72_0_6"/>
          <p:cNvSpPr txBox="1"/>
          <p:nvPr/>
        </p:nvSpPr>
        <p:spPr>
          <a:xfrm>
            <a:off x="3621675" y="3673806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Raveena Ayu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Desember</a:t>
            </a:r>
            <a:r>
              <a:rPr lang="en-US" sz="20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Suryoputri</a:t>
            </a:r>
            <a:endParaRPr sz="2300" b="0" i="0" u="none" strike="noStrike" cap="none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7" name="Google Shape;127;g26c4c427c72_0_6"/>
          <p:cNvSpPr txBox="1"/>
          <p:nvPr/>
        </p:nvSpPr>
        <p:spPr>
          <a:xfrm>
            <a:off x="3639125" y="4404650"/>
            <a:ext cx="5115900" cy="4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id" sz="1400" b="0" i="0" u="none" strike="noStrike" cap="none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400" b="0" i="0" u="none" strike="noStrike" cap="none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g26c4c427c72_0_152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55" name="Google Shape;155;g26c4c427c72_0_152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g26c4c427c72_0_152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g26c4c427c72_0_152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" name="Google Shape;158;g26c4c427c72_0_152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59" name="Google Shape;159;g26c4c427c72_0_152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g26c4c427c72_0_152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g26c4c427c72_0_152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g26c4c427c72_0_152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26c4c427c72_0_152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26c4c427c72_0_152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26c4c427c72_0_152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26c4c427c72_0_152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26c4c427c72_0_152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" name="Google Shape;168;g26c4c427c72_0_152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69" name="Google Shape;169;g26c4c427c72_0_1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26c4c427c72_0_152"/>
          <p:cNvSpPr txBox="1"/>
          <p:nvPr/>
        </p:nvSpPr>
        <p:spPr>
          <a:xfrm>
            <a:off x="359325" y="175850"/>
            <a:ext cx="7884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id" sz="3600" b="1" i="0" u="none" strike="noStrike" cap="none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Course Summary</a:t>
            </a:r>
            <a:endParaRPr sz="3600" b="1" i="0" u="none" strike="noStrike" cap="none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1" name="Google Shape;171;g26c4c427c72_0_152"/>
          <p:cNvSpPr txBox="1"/>
          <p:nvPr/>
        </p:nvSpPr>
        <p:spPr>
          <a:xfrm>
            <a:off x="359325" y="803275"/>
            <a:ext cx="7973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id" sz="1100" b="0" i="1" u="none" strike="noStrike" cap="none">
                <a:solidFill>
                  <a:srgbClr val="99999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Buat rangkuman singkat tentang materi yang baru kamu pelajari di sini, yuk! :)</a:t>
            </a:r>
            <a:endParaRPr sz="1100" b="0" i="1" u="none" strike="noStrike" cap="none">
              <a:solidFill>
                <a:srgbClr val="99999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72" name="Google Shape;172;g26c4c427c72_0_152"/>
          <p:cNvGraphicFramePr/>
          <p:nvPr>
            <p:extLst>
              <p:ext uri="{D42A27DB-BD31-4B8C-83A1-F6EECF244321}">
                <p14:modId xmlns:p14="http://schemas.microsoft.com/office/powerpoint/2010/main" val="2600779305"/>
              </p:ext>
            </p:extLst>
          </p:nvPr>
        </p:nvGraphicFramePr>
        <p:xfrm>
          <a:off x="436475" y="1220400"/>
          <a:ext cx="8024725" cy="3687870"/>
        </p:xfrm>
        <a:graphic>
          <a:graphicData uri="http://schemas.openxmlformats.org/drawingml/2006/table">
            <a:tbl>
              <a:tblPr>
                <a:noFill/>
                <a:tableStyleId>{28D7C93B-4773-4D4A-A59A-FF9E22AA3CE4}</a:tableStyleId>
              </a:tblPr>
              <a:tblGrid>
                <a:gridCol w="1803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0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Poin Belajar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id" sz="1400" b="1" u="none" strike="noStrike" cap="none">
                          <a:solidFill>
                            <a:schemeClr val="lt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Rangkuman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rgbClr val="20A2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Introduction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200" dirty="0" err="1"/>
                        <a:t>Python</a:t>
                      </a:r>
                      <a:r>
                        <a:rPr lang="id-ID" sz="1200" dirty="0"/>
                        <a:t> adalah bahasa pemrograman yang mudah dipahami, bersifat open-</a:t>
                      </a:r>
                      <a:r>
                        <a:rPr lang="id-ID" sz="1200" dirty="0" err="1"/>
                        <a:t>source</a:t>
                      </a:r>
                      <a:r>
                        <a:rPr lang="id-ID" sz="1200" dirty="0"/>
                        <a:t>, dan banyak digunakan untuk data </a:t>
                      </a:r>
                      <a:r>
                        <a:rPr lang="id-ID" sz="1200" dirty="0" err="1"/>
                        <a:t>science</a:t>
                      </a:r>
                      <a:r>
                        <a:rPr lang="id-ID" sz="1200" dirty="0"/>
                        <a:t>, web </a:t>
                      </a:r>
                      <a:r>
                        <a:rPr lang="id-ID" sz="1200" dirty="0" err="1"/>
                        <a:t>development</a:t>
                      </a:r>
                      <a:r>
                        <a:rPr lang="id-ID" sz="1200" dirty="0"/>
                        <a:t>, dan </a:t>
                      </a:r>
                      <a:r>
                        <a:rPr lang="id-ID" sz="1200" dirty="0" err="1"/>
                        <a:t>automasi</a:t>
                      </a:r>
                      <a:r>
                        <a:rPr lang="id-ID" sz="1200" dirty="0"/>
                        <a:t>.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Python Syntax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200" dirty="0" err="1"/>
                        <a:t>Sintaks</a:t>
                      </a:r>
                      <a:r>
                        <a:rPr lang="id-ID" sz="1200" dirty="0"/>
                        <a:t> </a:t>
                      </a:r>
                      <a:r>
                        <a:rPr lang="id-ID" sz="1200" dirty="0" err="1"/>
                        <a:t>Python</a:t>
                      </a:r>
                      <a:r>
                        <a:rPr lang="id-ID" sz="1200" dirty="0"/>
                        <a:t> sederhana dan mudah dibaca. Menggunakan </a:t>
                      </a:r>
                      <a:r>
                        <a:rPr lang="id-ID" sz="1200" dirty="0" err="1"/>
                        <a:t>indentasi</a:t>
                      </a:r>
                      <a:r>
                        <a:rPr lang="id-ID" sz="1200" dirty="0"/>
                        <a:t> untuk menandai blok kode. Tidak memerlukan tanda kurung kurawal seperti bahasa lain.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Common Python Data Structures</a:t>
                      </a:r>
                      <a:endParaRPr sz="12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id-ID" sz="1200" dirty="0"/>
                        <a:t>Struktur data umum di </a:t>
                      </a:r>
                      <a:r>
                        <a:rPr lang="id-ID" sz="1200" dirty="0" err="1"/>
                        <a:t>Python</a:t>
                      </a:r>
                      <a:r>
                        <a:rPr lang="id-ID" sz="1200" dirty="0"/>
                        <a:t> meliputi </a:t>
                      </a:r>
                      <a:r>
                        <a:rPr lang="id-ID" sz="1200" dirty="0" err="1"/>
                        <a:t>List</a:t>
                      </a:r>
                      <a:r>
                        <a:rPr lang="id-ID" sz="1200" dirty="0"/>
                        <a:t>, </a:t>
                      </a:r>
                      <a:r>
                        <a:rPr lang="id-ID" sz="1200" dirty="0" err="1"/>
                        <a:t>Tuple</a:t>
                      </a:r>
                      <a:r>
                        <a:rPr lang="id-ID" sz="1200" dirty="0"/>
                        <a:t>, </a:t>
                      </a:r>
                      <a:r>
                        <a:rPr lang="id-ID" sz="1200" dirty="0" err="1"/>
                        <a:t>Dictionary</a:t>
                      </a:r>
                      <a:r>
                        <a:rPr lang="id-ID" sz="1200" dirty="0"/>
                        <a:t>, dan Set. Masing-masing memiliki kegunaan berbeda dalam menyimpan dan mengakses data.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Conditional Statement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/>
                        <a:t>Menggunakan </a:t>
                      </a:r>
                      <a:r>
                        <a:rPr lang="id-ID" sz="1200" dirty="0" err="1"/>
                        <a:t>if</a:t>
                      </a:r>
                      <a:r>
                        <a:rPr lang="id-ID" sz="1200" dirty="0"/>
                        <a:t>, </a:t>
                      </a:r>
                      <a:r>
                        <a:rPr lang="id-ID" sz="1200" dirty="0" err="1"/>
                        <a:t>elif</a:t>
                      </a:r>
                      <a:r>
                        <a:rPr lang="id-ID" sz="1200" dirty="0"/>
                        <a:t>, dan </a:t>
                      </a:r>
                      <a:r>
                        <a:rPr lang="id-ID" sz="1200" dirty="0" err="1"/>
                        <a:t>else</a:t>
                      </a:r>
                      <a:r>
                        <a:rPr lang="id-ID" sz="1200" dirty="0"/>
                        <a:t> untuk membuat keputusan dalam program berdasarkan kondisi tertentu.</a:t>
                      </a:r>
                      <a:endParaRPr sz="1200" u="none" strike="noStrike" cap="none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Looping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 err="1"/>
                        <a:t>Python</a:t>
                      </a:r>
                      <a:r>
                        <a:rPr lang="id-ID" sz="1200" dirty="0"/>
                        <a:t> mendukung perulangan dengan </a:t>
                      </a:r>
                      <a:r>
                        <a:rPr lang="id-ID" sz="1200" dirty="0" err="1"/>
                        <a:t>for</a:t>
                      </a:r>
                      <a:r>
                        <a:rPr lang="id-ID" sz="1200" dirty="0"/>
                        <a:t> dan </a:t>
                      </a:r>
                      <a:r>
                        <a:rPr lang="id-ID" sz="1200" dirty="0" err="1"/>
                        <a:t>while</a:t>
                      </a:r>
                      <a:r>
                        <a:rPr lang="id-ID" sz="1200" dirty="0"/>
                        <a:t>. Digunakan untuk mengeksekusi blok kode secara berulang.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Function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-ID" sz="1200" dirty="0"/>
                        <a:t>Fungsi digunakan untuk mengelompokkan blok kode agar dapat digunakan kembali. Didefinisikan dengan </a:t>
                      </a:r>
                      <a:r>
                        <a:rPr lang="id-ID" sz="1200" dirty="0" err="1"/>
                        <a:t>def</a:t>
                      </a:r>
                      <a:r>
                        <a:rPr lang="id-ID" sz="1200" dirty="0"/>
                        <a:t>, bisa menerima parameter dan mengembalikan nilai.</a:t>
                      </a:r>
                      <a:endParaRPr sz="12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3" name="Google Shape;173;g26c4c427c72_0_152"/>
          <p:cNvSpPr txBox="1"/>
          <p:nvPr/>
        </p:nvSpPr>
        <p:spPr>
          <a:xfrm rot="-5400000">
            <a:off x="6972875" y="2746250"/>
            <a:ext cx="3602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Raveena Ayu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Desember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Suryoputri</a:t>
            </a: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i="0" u="none" strike="noStrike" cap="none" dirty="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4c427c72_0_227"/>
          <p:cNvSpPr txBox="1">
            <a:spLocks noGrp="1"/>
          </p:cNvSpPr>
          <p:nvPr>
            <p:ph type="title"/>
          </p:nvPr>
        </p:nvSpPr>
        <p:spPr>
          <a:xfrm>
            <a:off x="202750" y="198875"/>
            <a:ext cx="86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id" sz="3040" b="1">
                <a:solidFill>
                  <a:srgbClr val="36949B"/>
                </a:solidFill>
                <a:latin typeface="Roboto"/>
                <a:ea typeface="Roboto"/>
                <a:cs typeface="Roboto"/>
                <a:sym typeface="Roboto"/>
              </a:rPr>
              <a:t>Python Practice in Google Collaboration</a:t>
            </a:r>
            <a:endParaRPr sz="232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" name="Google Shape;180;g26c4c427c72_0_227"/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81" name="Google Shape;181;g26c4c427c72_0_227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6c4c427c72_0_227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6c4c427c72_0_227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g26c4c427c72_0_227"/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85" name="Google Shape;185;g26c4c427c72_0_227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6c4c427c72_0_227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6c4c427c72_0_227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6c4c427c72_0_227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6c4c427c72_0_227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6c4c427c72_0_227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6c4c427c72_0_227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6c4c427c72_0_227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6c4c427c72_0_227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26c4c427c72_0_227"/>
          <p:cNvSpPr txBox="1"/>
          <p:nvPr/>
        </p:nvSpPr>
        <p:spPr>
          <a:xfrm>
            <a:off x="212775" y="4649600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5" name="Google Shape;195;g26c4c427c72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c4c427c72_0_227"/>
          <p:cNvSpPr txBox="1"/>
          <p:nvPr/>
        </p:nvSpPr>
        <p:spPr>
          <a:xfrm rot="-5400000">
            <a:off x="6972875" y="2746250"/>
            <a:ext cx="3602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Raveena Ayu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Desember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Suryoputri</a:t>
            </a: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i="0" u="none" strike="noStrike" cap="none" dirty="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Gambar 2">
            <a:extLst>
              <a:ext uri="{FF2B5EF4-FFF2-40B4-BE49-F238E27FC236}">
                <a16:creationId xmlns:a16="http://schemas.microsoft.com/office/drawing/2014/main" id="{2BEA5E26-DEB1-C73B-F940-BA17E28954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18" y="973416"/>
            <a:ext cx="3597609" cy="1346591"/>
          </a:xfrm>
          <a:prstGeom prst="rect">
            <a:avLst/>
          </a:prstGeom>
        </p:spPr>
      </p:pic>
      <p:pic>
        <p:nvPicPr>
          <p:cNvPr id="5" name="Gambar 4">
            <a:extLst>
              <a:ext uri="{FF2B5EF4-FFF2-40B4-BE49-F238E27FC236}">
                <a16:creationId xmlns:a16="http://schemas.microsoft.com/office/drawing/2014/main" id="{091C335E-7903-ABC4-822C-D64AA29B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4867" y="973416"/>
            <a:ext cx="2507770" cy="3131614"/>
          </a:xfrm>
          <a:prstGeom prst="rect">
            <a:avLst/>
          </a:prstGeom>
        </p:spPr>
      </p:pic>
      <p:pic>
        <p:nvPicPr>
          <p:cNvPr id="7" name="Gambar 6">
            <a:extLst>
              <a:ext uri="{FF2B5EF4-FFF2-40B4-BE49-F238E27FC236}">
                <a16:creationId xmlns:a16="http://schemas.microsoft.com/office/drawing/2014/main" id="{0B9D9D93-421A-ACA1-60E1-3C3D0A29C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937" y="2522107"/>
            <a:ext cx="3588390" cy="1625787"/>
          </a:xfrm>
          <a:prstGeom prst="rect">
            <a:avLst/>
          </a:prstGeom>
        </p:spPr>
      </p:pic>
      <p:sp>
        <p:nvSpPr>
          <p:cNvPr id="14" name="Kotak Teks 13">
            <a:extLst>
              <a:ext uri="{FF2B5EF4-FFF2-40B4-BE49-F238E27FC236}">
                <a16:creationId xmlns:a16="http://schemas.microsoft.com/office/drawing/2014/main" id="{8DF65339-53E9-00C9-4265-C1D11E1149EC}"/>
              </a:ext>
            </a:extLst>
          </p:cNvPr>
          <p:cNvSpPr txBox="1"/>
          <p:nvPr/>
        </p:nvSpPr>
        <p:spPr>
          <a:xfrm>
            <a:off x="1320578" y="3091404"/>
            <a:ext cx="551089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d-ID" sz="800"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6E2C9001-746A-8125-38AC-F23DD3ADD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65476" y="1759174"/>
            <a:ext cx="1851766" cy="212417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Memuat </a:t>
            </a:r>
            <a:r>
              <a:rPr kumimoji="0" lang="id-ID" altLang="id-ID" sz="800" b="1" i="0" u="none" strike="noStrike" cap="none" normalizeH="0" baseline="0" dirty="0" err="1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Dataset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: Menggunakan </a:t>
            </a:r>
            <a:r>
              <a:rPr kumimoji="0" lang="id-ID" altLang="id-ID" sz="800" b="1" i="0" u="none" strike="noStrike" cap="none" normalizeH="0" baseline="0" dirty="0" err="1">
                <a:ln>
                  <a:noFill/>
                </a:ln>
                <a:solidFill>
                  <a:srgbClr val="111827"/>
                </a:solidFill>
                <a:effectLst/>
                <a:latin typeface="ui-monospace"/>
              </a:rPr>
              <a:t>pd.read_csv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 untuk memuat data dari </a:t>
            </a:r>
            <a:r>
              <a:rPr kumimoji="0" lang="id-ID" altLang="id-ID" sz="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file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 CSV.</a:t>
            </a:r>
            <a:endParaRPr kumimoji="0" lang="en-US" altLang="id-ID" sz="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__Inter_e8ce0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__Inter_e8ce0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Pembersihan Data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: Menghapus duplikasi, mengisi nilai hilang, dan mengonversi kolom tanggal ke format </a:t>
            </a:r>
            <a:r>
              <a:rPr kumimoji="0" lang="id-ID" altLang="id-ID" sz="800" b="0" i="0" u="none" strike="noStrike" cap="none" normalizeH="0" baseline="0" dirty="0" err="1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datetime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.</a:t>
            </a:r>
            <a:endParaRPr kumimoji="0" lang="en-US" altLang="id-ID" sz="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__Inter_e8ce0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__Inter_e8ce0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id-ID" altLang="id-ID" sz="8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Transformasi Data</a:t>
            </a:r>
            <a:r>
              <a:rPr kumimoji="0" lang="id-ID" altLang="id-ID" sz="8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__Inter_e8ce0c"/>
              </a:rPr>
              <a:t>: Mengubah tipe data kolom numerik dan menambahkan kolom baru untuk total penjualan dan margin keuntungan.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d-ID" altLang="id-ID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>
          <a:extLst>
            <a:ext uri="{FF2B5EF4-FFF2-40B4-BE49-F238E27FC236}">
              <a16:creationId xmlns:a16="http://schemas.microsoft.com/office/drawing/2014/main" id="{ACDE4095-8A46-5FEE-6518-867CAC28E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6c4c427c72_0_227">
            <a:extLst>
              <a:ext uri="{FF2B5EF4-FFF2-40B4-BE49-F238E27FC236}">
                <a16:creationId xmlns:a16="http://schemas.microsoft.com/office/drawing/2014/main" id="{0746F682-639E-C0C0-3091-7C384B0C88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2750" y="198875"/>
            <a:ext cx="8629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40"/>
              <a:buNone/>
            </a:pPr>
            <a:r>
              <a:rPr lang="id" sz="3040" b="1" dirty="0">
                <a:solidFill>
                  <a:srgbClr val="36949B"/>
                </a:solidFill>
                <a:latin typeface="Roboto"/>
                <a:ea typeface="Roboto"/>
                <a:cs typeface="Roboto"/>
                <a:sym typeface="Roboto"/>
              </a:rPr>
              <a:t>Python Practice in Google Collaboration</a:t>
            </a:r>
            <a:endParaRPr sz="2320" dirty="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0" name="Google Shape;180;g26c4c427c72_0_227">
            <a:extLst>
              <a:ext uri="{FF2B5EF4-FFF2-40B4-BE49-F238E27FC236}">
                <a16:creationId xmlns:a16="http://schemas.microsoft.com/office/drawing/2014/main" id="{D8020228-DA7A-2017-B06C-B1EC2B2A2991}"/>
              </a:ext>
            </a:extLst>
          </p:cNvPr>
          <p:cNvGrpSpPr/>
          <p:nvPr/>
        </p:nvGrpSpPr>
        <p:grpSpPr>
          <a:xfrm>
            <a:off x="3854590" y="4740701"/>
            <a:ext cx="1434817" cy="389011"/>
            <a:chOff x="3248325" y="4588800"/>
            <a:chExt cx="2045939" cy="554700"/>
          </a:xfrm>
        </p:grpSpPr>
        <p:sp>
          <p:nvSpPr>
            <p:cNvPr id="181" name="Google Shape;181;g26c4c427c72_0_227">
              <a:extLst>
                <a:ext uri="{FF2B5EF4-FFF2-40B4-BE49-F238E27FC236}">
                  <a16:creationId xmlns:a16="http://schemas.microsoft.com/office/drawing/2014/main" id="{95E750BA-767D-708D-F629-0F9A8A2016FE}"/>
                </a:ext>
              </a:extLst>
            </p:cNvPr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g26c4c427c72_0_227">
              <a:extLst>
                <a:ext uri="{FF2B5EF4-FFF2-40B4-BE49-F238E27FC236}">
                  <a16:creationId xmlns:a16="http://schemas.microsoft.com/office/drawing/2014/main" id="{6BDD7B0D-A676-688A-CE9A-E7F17DAFFA81}"/>
                </a:ext>
              </a:extLst>
            </p:cNvPr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g26c4c427c72_0_227">
              <a:extLst>
                <a:ext uri="{FF2B5EF4-FFF2-40B4-BE49-F238E27FC236}">
                  <a16:creationId xmlns:a16="http://schemas.microsoft.com/office/drawing/2014/main" id="{7D8CBB9F-FDD6-CD14-0788-C4CD0A8280F4}"/>
                </a:ext>
              </a:extLst>
            </p:cNvPr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" name="Google Shape;184;g26c4c427c72_0_227">
            <a:extLst>
              <a:ext uri="{FF2B5EF4-FFF2-40B4-BE49-F238E27FC236}">
                <a16:creationId xmlns:a16="http://schemas.microsoft.com/office/drawing/2014/main" id="{E1F5E2A6-ED1D-EF6E-B0E7-EF19B804B99B}"/>
              </a:ext>
            </a:extLst>
          </p:cNvPr>
          <p:cNvGrpSpPr/>
          <p:nvPr/>
        </p:nvGrpSpPr>
        <p:grpSpPr>
          <a:xfrm>
            <a:off x="8325085" y="65156"/>
            <a:ext cx="763768" cy="752531"/>
            <a:chOff x="695950" y="3458000"/>
            <a:chExt cx="966550" cy="952450"/>
          </a:xfrm>
        </p:grpSpPr>
        <p:sp>
          <p:nvSpPr>
            <p:cNvPr id="185" name="Google Shape;185;g26c4c427c72_0_227">
              <a:extLst>
                <a:ext uri="{FF2B5EF4-FFF2-40B4-BE49-F238E27FC236}">
                  <a16:creationId xmlns:a16="http://schemas.microsoft.com/office/drawing/2014/main" id="{3E50C130-BBD6-9733-BBAD-726CD84C532C}"/>
                </a:ext>
              </a:extLst>
            </p:cNvPr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g26c4c427c72_0_227">
              <a:extLst>
                <a:ext uri="{FF2B5EF4-FFF2-40B4-BE49-F238E27FC236}">
                  <a16:creationId xmlns:a16="http://schemas.microsoft.com/office/drawing/2014/main" id="{E56F261D-79AF-3504-BB82-429008E0EF12}"/>
                </a:ext>
              </a:extLst>
            </p:cNvPr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g26c4c427c72_0_227">
              <a:extLst>
                <a:ext uri="{FF2B5EF4-FFF2-40B4-BE49-F238E27FC236}">
                  <a16:creationId xmlns:a16="http://schemas.microsoft.com/office/drawing/2014/main" id="{A3F93326-0737-1CDF-767A-A643E69B9D00}"/>
                </a:ext>
              </a:extLst>
            </p:cNvPr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g26c4c427c72_0_227">
              <a:extLst>
                <a:ext uri="{FF2B5EF4-FFF2-40B4-BE49-F238E27FC236}">
                  <a16:creationId xmlns:a16="http://schemas.microsoft.com/office/drawing/2014/main" id="{6DC7E6B0-57B4-D808-6183-006C49809A75}"/>
                </a:ext>
              </a:extLst>
            </p:cNvPr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g26c4c427c72_0_227">
              <a:extLst>
                <a:ext uri="{FF2B5EF4-FFF2-40B4-BE49-F238E27FC236}">
                  <a16:creationId xmlns:a16="http://schemas.microsoft.com/office/drawing/2014/main" id="{460D0F36-C44F-F75B-C448-B369B250B382}"/>
                </a:ext>
              </a:extLst>
            </p:cNvPr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g26c4c427c72_0_227">
              <a:extLst>
                <a:ext uri="{FF2B5EF4-FFF2-40B4-BE49-F238E27FC236}">
                  <a16:creationId xmlns:a16="http://schemas.microsoft.com/office/drawing/2014/main" id="{0AAB5F85-8CD4-722F-9926-DC942B1B1334}"/>
                </a:ext>
              </a:extLst>
            </p:cNvPr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g26c4c427c72_0_227">
              <a:extLst>
                <a:ext uri="{FF2B5EF4-FFF2-40B4-BE49-F238E27FC236}">
                  <a16:creationId xmlns:a16="http://schemas.microsoft.com/office/drawing/2014/main" id="{6B131417-A61D-7AB5-1B56-B0C81194F797}"/>
                </a:ext>
              </a:extLst>
            </p:cNvPr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g26c4c427c72_0_227">
              <a:extLst>
                <a:ext uri="{FF2B5EF4-FFF2-40B4-BE49-F238E27FC236}">
                  <a16:creationId xmlns:a16="http://schemas.microsoft.com/office/drawing/2014/main" id="{C0F78249-BEBB-4F78-AF11-767B1F87B2DD}"/>
                </a:ext>
              </a:extLst>
            </p:cNvPr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g26c4c427c72_0_227">
              <a:extLst>
                <a:ext uri="{FF2B5EF4-FFF2-40B4-BE49-F238E27FC236}">
                  <a16:creationId xmlns:a16="http://schemas.microsoft.com/office/drawing/2014/main" id="{FFD5410C-4F4B-686B-C922-EE9EB9E36428}"/>
                </a:ext>
              </a:extLst>
            </p:cNvPr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" name="Google Shape;194;g26c4c427c72_0_227">
            <a:extLst>
              <a:ext uri="{FF2B5EF4-FFF2-40B4-BE49-F238E27FC236}">
                <a16:creationId xmlns:a16="http://schemas.microsoft.com/office/drawing/2014/main" id="{797C1EEB-2DF3-C9FB-CFB7-0D45FE83386C}"/>
              </a:ext>
            </a:extLst>
          </p:cNvPr>
          <p:cNvSpPr txBox="1"/>
          <p:nvPr/>
        </p:nvSpPr>
        <p:spPr>
          <a:xfrm>
            <a:off x="219424" y="4767625"/>
            <a:ext cx="143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id" sz="1100" b="1" i="0" u="none" strike="noStrike" cap="none" dirty="0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100" b="1" i="0" u="none" strike="noStrike" cap="none" dirty="0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95" name="Google Shape;195;g26c4c427c72_0_227">
            <a:extLst>
              <a:ext uri="{FF2B5EF4-FFF2-40B4-BE49-F238E27FC236}">
                <a16:creationId xmlns:a16="http://schemas.microsoft.com/office/drawing/2014/main" id="{1EC64A55-B912-F950-6F19-EA349571242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0175" y="4803796"/>
            <a:ext cx="558450" cy="2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c4c427c72_0_227">
            <a:extLst>
              <a:ext uri="{FF2B5EF4-FFF2-40B4-BE49-F238E27FC236}">
                <a16:creationId xmlns:a16="http://schemas.microsoft.com/office/drawing/2014/main" id="{7A6F165B-5220-AE54-3EEA-4C581CB84D98}"/>
              </a:ext>
            </a:extLst>
          </p:cNvPr>
          <p:cNvSpPr txBox="1"/>
          <p:nvPr/>
        </p:nvSpPr>
        <p:spPr>
          <a:xfrm rot="-5400000">
            <a:off x="6972875" y="2746250"/>
            <a:ext cx="3602400" cy="38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Owner : (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Raveena Ayu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Desember</a:t>
            </a:r>
            <a:r>
              <a:rPr lang="en-US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Suryoputri</a:t>
            </a:r>
            <a:r>
              <a:rPr lang="id" sz="1200" dirty="0">
                <a:solidFill>
                  <a:srgbClr val="888888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1200" i="0" u="none" strike="noStrike" cap="none" dirty="0">
              <a:solidFill>
                <a:srgbClr val="88888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6295DC45-0E15-C81A-2F16-A5DA111B0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99" y="3269647"/>
            <a:ext cx="2898246" cy="1556953"/>
          </a:xfrm>
          <a:prstGeom prst="rect">
            <a:avLst/>
          </a:prstGeom>
        </p:spPr>
      </p:pic>
      <p:pic>
        <p:nvPicPr>
          <p:cNvPr id="11" name="Gambar 10">
            <a:extLst>
              <a:ext uri="{FF2B5EF4-FFF2-40B4-BE49-F238E27FC236}">
                <a16:creationId xmlns:a16="http://schemas.microsoft.com/office/drawing/2014/main" id="{67AA3C67-2F05-DF7F-4285-5B4B6FB4F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99" y="905294"/>
            <a:ext cx="2898246" cy="2299134"/>
          </a:xfrm>
          <a:prstGeom prst="rect">
            <a:avLst/>
          </a:prstGeom>
        </p:spPr>
      </p:pic>
      <p:pic>
        <p:nvPicPr>
          <p:cNvPr id="13" name="Gambar 12">
            <a:extLst>
              <a:ext uri="{FF2B5EF4-FFF2-40B4-BE49-F238E27FC236}">
                <a16:creationId xmlns:a16="http://schemas.microsoft.com/office/drawing/2014/main" id="{B29F214E-E4EB-F703-32ED-6D6AB1AA8C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5083" y="918566"/>
            <a:ext cx="2828729" cy="1902076"/>
          </a:xfrm>
          <a:prstGeom prst="rect">
            <a:avLst/>
          </a:prstGeom>
        </p:spPr>
      </p:pic>
      <p:sp>
        <p:nvSpPr>
          <p:cNvPr id="8" name="Kotak Teks 7">
            <a:extLst>
              <a:ext uri="{FF2B5EF4-FFF2-40B4-BE49-F238E27FC236}">
                <a16:creationId xmlns:a16="http://schemas.microsoft.com/office/drawing/2014/main" id="{E018C35A-65D0-58A3-F32E-4E9BAA6B863C}"/>
              </a:ext>
            </a:extLst>
          </p:cNvPr>
          <p:cNvSpPr txBox="1"/>
          <p:nvPr/>
        </p:nvSpPr>
        <p:spPr>
          <a:xfrm>
            <a:off x="3585083" y="2940800"/>
            <a:ext cx="46220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id-ID" b="1" dirty="0" err="1">
                <a:solidFill>
                  <a:srgbClr val="111827"/>
                </a:solidFill>
                <a:latin typeface="__Inter_e8ce0c"/>
              </a:rPr>
              <a:t>Analisis</a:t>
            </a:r>
            <a:r>
              <a:rPr lang="en-US" altLang="id-ID" b="1" dirty="0">
                <a:solidFill>
                  <a:srgbClr val="111827"/>
                </a:solidFill>
                <a:latin typeface="__Inter_e8ce0c"/>
              </a:rPr>
              <a:t> Data :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menggunakan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describe()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untuk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mendapatkan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statistic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deskriptif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dan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visualisasi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menggunakan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matplotlib dan seaborn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untuk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menggambarkan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penjualan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perkategori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dan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tren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penjualan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bulanan</a:t>
            </a:r>
            <a:endParaRPr lang="en-US" altLang="id-ID" dirty="0">
              <a:solidFill>
                <a:srgbClr val="111827"/>
              </a:solidFill>
              <a:latin typeface="__Inter_e8ce0c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id-ID" b="1" dirty="0" err="1">
                <a:solidFill>
                  <a:srgbClr val="111827"/>
                </a:solidFill>
                <a:latin typeface="__Inter_e8ce0c"/>
              </a:rPr>
              <a:t>Segmentasi</a:t>
            </a:r>
            <a:r>
              <a:rPr lang="en-US" altLang="id-ID" b="1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b="1" dirty="0" err="1">
                <a:solidFill>
                  <a:srgbClr val="111827"/>
                </a:solidFill>
                <a:latin typeface="__Inter_e8ce0c"/>
              </a:rPr>
              <a:t>Pelanggan</a:t>
            </a:r>
            <a:r>
              <a:rPr lang="en-US" altLang="id-ID" b="1" dirty="0">
                <a:solidFill>
                  <a:srgbClr val="111827"/>
                </a:solidFill>
                <a:latin typeface="__Inter_e8ce0c"/>
              </a:rPr>
              <a:t> :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Mengelompokkan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data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berdasarkan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segmen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pelanggan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untuk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analisis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lebih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lanjut</a:t>
            </a:r>
            <a:endParaRPr lang="en-US" altLang="id-ID" dirty="0">
              <a:solidFill>
                <a:srgbClr val="111827"/>
              </a:solidFill>
              <a:latin typeface="__Inter_e8ce0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Penyimpanan</a:t>
            </a:r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 dan </a:t>
            </a:r>
            <a:r>
              <a:rPr kumimoji="0" lang="en-US" altLang="id-ID" sz="1400" b="1" i="0" u="none" strike="noStrike" cap="none" normalizeH="0" baseline="0" dirty="0" err="1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Dokumentasi</a:t>
            </a:r>
            <a:r>
              <a:rPr kumimoji="0" lang="en-US" altLang="id-ID" sz="1400" b="1" i="0" u="none" strike="noStrike" cap="none" normalizeH="0" baseline="0" dirty="0">
                <a:ln>
                  <a:noFill/>
                </a:ln>
                <a:solidFill>
                  <a:srgbClr val="111827"/>
                </a:solidFill>
                <a:effectLst/>
                <a:latin typeface="__Inter_e8ce0c"/>
              </a:rPr>
              <a:t> </a:t>
            </a:r>
            <a:r>
              <a:rPr lang="en-US" altLang="id-ID" b="1" dirty="0">
                <a:solidFill>
                  <a:srgbClr val="111827"/>
                </a:solidFill>
                <a:latin typeface="__Inter_e8ce0c"/>
              </a:rPr>
              <a:t>: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menyimpan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dataset yang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telah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dibersihkan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ke</a:t>
            </a:r>
            <a:r>
              <a:rPr lang="en-US" altLang="id-ID" dirty="0">
                <a:solidFill>
                  <a:srgbClr val="111827"/>
                </a:solidFill>
                <a:latin typeface="__Inter_e8ce0c"/>
              </a:rPr>
              <a:t> file CSV </a:t>
            </a:r>
            <a:r>
              <a:rPr lang="en-US" altLang="id-ID" dirty="0" err="1">
                <a:solidFill>
                  <a:srgbClr val="111827"/>
                </a:solidFill>
                <a:latin typeface="__Inter_e8ce0c"/>
              </a:rPr>
              <a:t>baru</a:t>
            </a:r>
            <a:endParaRPr kumimoji="0" lang="id-ID" altLang="id-ID" sz="1400" i="0" u="none" strike="noStrike" cap="none" normalizeH="0" baseline="0" dirty="0">
              <a:ln>
                <a:noFill/>
              </a:ln>
              <a:solidFill>
                <a:srgbClr val="374151"/>
              </a:solidFill>
              <a:effectLst/>
              <a:latin typeface="__Inter_e8ce0c"/>
            </a:endParaRPr>
          </a:p>
        </p:txBody>
      </p:sp>
    </p:spTree>
    <p:extLst>
      <p:ext uri="{BB962C8B-B14F-4D97-AF65-F5344CB8AC3E}">
        <p14:creationId xmlns:p14="http://schemas.microsoft.com/office/powerpoint/2010/main" val="3237143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4c427c72_0_305"/>
          <p:cNvSpPr txBox="1"/>
          <p:nvPr/>
        </p:nvSpPr>
        <p:spPr>
          <a:xfrm>
            <a:off x="332350" y="299525"/>
            <a:ext cx="8520600" cy="13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</a:pPr>
            <a:r>
              <a:rPr lang="id" sz="5200" b="1" i="0" u="none" strike="noStrike" cap="none">
                <a:solidFill>
                  <a:srgbClr val="0097A7"/>
                </a:solidFill>
                <a:latin typeface="Roboto"/>
                <a:ea typeface="Roboto"/>
                <a:cs typeface="Roboto"/>
                <a:sym typeface="Roboto"/>
              </a:rPr>
              <a:t>Follow me!</a:t>
            </a:r>
            <a:endParaRPr sz="5200" b="0" i="0" u="none" strike="noStrike" cap="none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g26c4c427c72_0_305"/>
          <p:cNvSpPr txBox="1"/>
          <p:nvPr/>
        </p:nvSpPr>
        <p:spPr>
          <a:xfrm>
            <a:off x="398525" y="1685150"/>
            <a:ext cx="4962000" cy="17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Instagram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@raapiina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Twitter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 sz="20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d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LinkedIn :</a:t>
            </a:r>
            <a:r>
              <a:rPr lang="en-US" sz="2000" b="0" i="0" u="none" strike="noStrike" cap="none" dirty="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http://linkedin.com/in/raveenaayu</a:t>
            </a:r>
            <a:endParaRPr sz="1100" b="0" i="0" u="none" strike="noStrike" cap="none" dirty="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3" name="Google Shape;203;g26c4c427c72_0_3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12925" y="830550"/>
            <a:ext cx="3482400" cy="348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26c4c427c72_0_305"/>
          <p:cNvSpPr txBox="1"/>
          <p:nvPr/>
        </p:nvSpPr>
        <p:spPr>
          <a:xfrm>
            <a:off x="454075" y="3800825"/>
            <a:ext cx="52677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Short Class Data Science and Data Analysis</a:t>
            </a:r>
            <a:endParaRPr sz="20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d"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by @myskill.id</a:t>
            </a:r>
            <a:endParaRPr sz="20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437</Words>
  <Application>Microsoft Office PowerPoint</Application>
  <PresentationFormat>Peragaan Layar (16:9)</PresentationFormat>
  <Paragraphs>56</Paragraphs>
  <Slides>5</Slides>
  <Notes>5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2</vt:i4>
      </vt:variant>
      <vt:variant>
        <vt:lpstr>Judul Slide</vt:lpstr>
      </vt:variant>
      <vt:variant>
        <vt:i4>5</vt:i4>
      </vt:variant>
    </vt:vector>
  </HeadingPairs>
  <TitlesOfParts>
    <vt:vector size="15" baseType="lpstr">
      <vt:lpstr>Caveat</vt:lpstr>
      <vt:lpstr>Roboto</vt:lpstr>
      <vt:lpstr>ui-monospace</vt:lpstr>
      <vt:lpstr>__Inter_e8ce0c</vt:lpstr>
      <vt:lpstr>Roboto Medium</vt:lpstr>
      <vt:lpstr>Arial</vt:lpstr>
      <vt:lpstr>Open Sans</vt:lpstr>
      <vt:lpstr>Calibri</vt:lpstr>
      <vt:lpstr>Simple Light</vt:lpstr>
      <vt:lpstr>Simple Light</vt:lpstr>
      <vt:lpstr>Presentasi PowerPoint</vt:lpstr>
      <vt:lpstr>Presentasi PowerPoint</vt:lpstr>
      <vt:lpstr>Python Practice in Google Collaboration</vt:lpstr>
      <vt:lpstr>Python Practice in Google Collaboration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Raveena Ayu</cp:lastModifiedBy>
  <cp:revision>1</cp:revision>
  <dcterms:modified xsi:type="dcterms:W3CDTF">2025-06-03T10:30:16Z</dcterms:modified>
</cp:coreProperties>
</file>