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veendra-7/WaterQualityPred_AICTE.gi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Water Quality Prediction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2CDFAC96-2D98-D83D-31E1-92E79F285ECE}"/>
              </a:ext>
            </a:extLst>
          </p:cNvPr>
          <p:cNvSpPr txBox="1"/>
          <p:nvPr/>
        </p:nvSpPr>
        <p:spPr>
          <a:xfrm>
            <a:off x="7680682" y="4358640"/>
            <a:ext cx="2946678" cy="461665"/>
          </a:xfrm>
          <a:prstGeom prst="rect">
            <a:avLst/>
          </a:prstGeom>
          <a:noFill/>
        </p:spPr>
        <p:txBody>
          <a:bodyPr wrap="square" rtlCol="0">
            <a:spAutoFit/>
          </a:bodyPr>
          <a:lstStyle/>
          <a:p>
            <a:r>
              <a:rPr lang="en-IN" sz="2400" dirty="0">
                <a:solidFill>
                  <a:schemeClr val="bg1"/>
                </a:solidFill>
              </a:rPr>
              <a:t>Raveendra Gunapu</a:t>
            </a:r>
          </a:p>
        </p:txBody>
      </p:sp>
      <p:sp>
        <p:nvSpPr>
          <p:cNvPr id="9" name="TextBox 8">
            <a:extLst>
              <a:ext uri="{FF2B5EF4-FFF2-40B4-BE49-F238E27FC236}">
                <a16:creationId xmlns:a16="http://schemas.microsoft.com/office/drawing/2014/main" id="{3FC699B5-C522-99FB-C224-2BF7E456D74D}"/>
              </a:ext>
            </a:extLst>
          </p:cNvPr>
          <p:cNvSpPr txBox="1"/>
          <p:nvPr/>
        </p:nvSpPr>
        <p:spPr>
          <a:xfrm>
            <a:off x="7680682" y="4791045"/>
            <a:ext cx="2724150" cy="400110"/>
          </a:xfrm>
          <a:prstGeom prst="rect">
            <a:avLst/>
          </a:prstGeom>
          <a:noFill/>
        </p:spPr>
        <p:txBody>
          <a:bodyPr wrap="square" rtlCol="0">
            <a:spAutoFit/>
          </a:bodyPr>
          <a:lstStyle/>
          <a:p>
            <a:r>
              <a:rPr lang="en-IN" sz="2000" dirty="0">
                <a:solidFill>
                  <a:schemeClr val="bg1"/>
                </a:solidFill>
              </a:rPr>
              <a:t>24A35A0508</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9" y="93189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TextBox 11">
            <a:extLst>
              <a:ext uri="{FF2B5EF4-FFF2-40B4-BE49-F238E27FC236}">
                <a16:creationId xmlns:a16="http://schemas.microsoft.com/office/drawing/2014/main" id="{B5BC6080-A001-5F1B-4919-9F66860E4627}"/>
              </a:ext>
            </a:extLst>
          </p:cNvPr>
          <p:cNvSpPr txBox="1"/>
          <p:nvPr/>
        </p:nvSpPr>
        <p:spPr>
          <a:xfrm flipV="1">
            <a:off x="1371599" y="3659605"/>
            <a:ext cx="3646305" cy="45719"/>
          </a:xfrm>
          <a:prstGeom prst="rect">
            <a:avLst/>
          </a:prstGeom>
          <a:noFill/>
        </p:spPr>
        <p:txBody>
          <a:bodyPr wrap="square" rtlCol="0">
            <a:spAutoFit/>
          </a:bodyPr>
          <a:lstStyle/>
          <a:p>
            <a:endParaRPr lang="en-IN" dirty="0"/>
          </a:p>
        </p:txBody>
      </p:sp>
      <p:sp>
        <p:nvSpPr>
          <p:cNvPr id="14" name="Rectangle 3">
            <a:extLst>
              <a:ext uri="{FF2B5EF4-FFF2-40B4-BE49-F238E27FC236}">
                <a16:creationId xmlns:a16="http://schemas.microsoft.com/office/drawing/2014/main" id="{DC62B5D4-1AC8-7FD8-B3D1-A16048BCACF9}"/>
              </a:ext>
            </a:extLst>
          </p:cNvPr>
          <p:cNvSpPr>
            <a:spLocks noChangeArrowheads="1"/>
          </p:cNvSpPr>
          <p:nvPr/>
        </p:nvSpPr>
        <p:spPr bwMode="auto">
          <a:xfrm>
            <a:off x="519848" y="2458716"/>
            <a:ext cx="1008888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Apply RFR to predict key water metrics accurately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6505D92A-5EFA-089F-B965-EC506975D079}"/>
              </a:ext>
            </a:extLst>
          </p:cNvPr>
          <p:cNvSpPr>
            <a:spLocks noChangeArrowheads="1"/>
          </p:cNvSpPr>
          <p:nvPr/>
        </p:nvSpPr>
        <p:spPr bwMode="auto">
          <a:xfrm>
            <a:off x="531416" y="3066702"/>
            <a:ext cx="125374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Evaluate model performance using regression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metrics like </a:t>
            </a:r>
            <a:r>
              <a:rPr kumimoji="0" lang="en-US" altLang="en-US" sz="2000" b="0" i="0" u="none" strike="noStrike" cap="none" normalizeH="0" baseline="0" dirty="0">
                <a:ln>
                  <a:noFill/>
                </a:ln>
                <a:solidFill>
                  <a:schemeClr val="tx1"/>
                </a:solidFill>
                <a:effectLst/>
                <a:latin typeface="Arial" panose="020B0604020202020204" pitchFamily="34" charset="0"/>
              </a:rPr>
              <a:t>RMSE,  R²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D754EC48-B897-4307-EC84-EEB9FD8D2E73}"/>
              </a:ext>
            </a:extLst>
          </p:cNvPr>
          <p:cNvSpPr>
            <a:spLocks noChangeArrowheads="1"/>
          </p:cNvSpPr>
          <p:nvPr/>
        </p:nvSpPr>
        <p:spPr bwMode="auto">
          <a:xfrm>
            <a:off x="572056" y="1542668"/>
            <a:ext cx="88916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Understand the basics of water quality parameters and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their environmental significance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8F4A474E-A084-1158-3912-E17FE2D95D02}"/>
              </a:ext>
            </a:extLst>
          </p:cNvPr>
          <p:cNvSpPr>
            <a:spLocks noChangeArrowheads="1"/>
          </p:cNvSpPr>
          <p:nvPr/>
        </p:nvSpPr>
        <p:spPr bwMode="auto">
          <a:xfrm>
            <a:off x="519848" y="3954757"/>
            <a:ext cx="1301327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 and Train th</a:t>
            </a:r>
            <a:r>
              <a:rPr lang="en-US" altLang="en-US" sz="2400" dirty="0">
                <a:solidFill>
                  <a:schemeClr val="tx1"/>
                </a:solidFill>
                <a:latin typeface="Arial" panose="020B0604020202020204" pitchFamily="34" charset="0"/>
              </a:rPr>
              <a:t>e Model </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88318131-F1EF-5192-6183-F16A3DBB65BF}"/>
              </a:ext>
            </a:extLst>
          </p:cNvPr>
          <p:cNvSpPr>
            <a:spLocks noChangeArrowheads="1"/>
          </p:cNvSpPr>
          <p:nvPr/>
        </p:nvSpPr>
        <p:spPr bwMode="auto">
          <a:xfrm>
            <a:off x="519848" y="4353382"/>
            <a:ext cx="1301327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Reflect on the real-world impact of predictive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monitoring on public healt</a:t>
            </a:r>
            <a:r>
              <a:rPr lang="en-US" altLang="en-US" sz="2400" dirty="0">
                <a:solidFill>
                  <a:schemeClr val="tx1"/>
                </a:solidFill>
                <a:latin typeface="Arial" panose="020B0604020202020204" pitchFamily="34" charset="0"/>
              </a:rPr>
              <a:t>h</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61665"/>
          </a:xfrm>
          <a:prstGeom prst="rect">
            <a:avLst/>
          </a:prstGeom>
          <a:noFill/>
        </p:spPr>
        <p:txBody>
          <a:bodyPr wrap="square">
            <a:spAutoFit/>
          </a:bodyPr>
          <a:lstStyle/>
          <a:p>
            <a:r>
              <a:rPr lang="en-US" sz="2400" b="1" dirty="0">
                <a:solidFill>
                  <a:srgbClr val="213163"/>
                </a:solidFill>
              </a:rPr>
              <a:t>T</a:t>
            </a:r>
            <a:r>
              <a:rPr lang="en-IN" sz="2400" b="1" dirty="0" err="1">
                <a:solidFill>
                  <a:srgbClr val="213163"/>
                </a:solidFill>
              </a:rPr>
              <a:t>ools</a:t>
            </a:r>
            <a:r>
              <a:rPr lang="en-IN" sz="2400" b="1" dirty="0">
                <a:solidFill>
                  <a:srgbClr val="213163"/>
                </a:solidFill>
              </a:rPr>
              <a:t> and Technology used </a:t>
            </a:r>
          </a:p>
        </p:txBody>
      </p:sp>
      <p:sp>
        <p:nvSpPr>
          <p:cNvPr id="2" name="Rectangle 1">
            <a:extLst>
              <a:ext uri="{FF2B5EF4-FFF2-40B4-BE49-F238E27FC236}">
                <a16:creationId xmlns:a16="http://schemas.microsoft.com/office/drawing/2014/main" id="{493098BA-97D9-1180-B9B0-1D4B3B5D61A4}"/>
              </a:ext>
            </a:extLst>
          </p:cNvPr>
          <p:cNvSpPr>
            <a:spLocks noChangeArrowheads="1"/>
          </p:cNvSpPr>
          <p:nvPr/>
        </p:nvSpPr>
        <p:spPr bwMode="auto">
          <a:xfrm>
            <a:off x="851894" y="1649234"/>
            <a:ext cx="1256792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8ACD083-E540-2CB5-CE64-84D2FF5F8DD9}"/>
              </a:ext>
            </a:extLst>
          </p:cNvPr>
          <p:cNvSpPr>
            <a:spLocks noChangeArrowheads="1"/>
          </p:cNvSpPr>
          <p:nvPr/>
        </p:nvSpPr>
        <p:spPr bwMode="auto">
          <a:xfrm>
            <a:off x="851894" y="2198423"/>
            <a:ext cx="1256792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Pandas &amp; NumPy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7F7AA63-B1E1-8FAE-61C0-8EBD1E783A06}"/>
              </a:ext>
            </a:extLst>
          </p:cNvPr>
          <p:cNvSpPr>
            <a:spLocks noChangeArrowheads="1"/>
          </p:cNvSpPr>
          <p:nvPr/>
        </p:nvSpPr>
        <p:spPr bwMode="auto">
          <a:xfrm>
            <a:off x="851894" y="2695176"/>
            <a:ext cx="1281330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err="1">
                <a:ln>
                  <a:noFill/>
                </a:ln>
                <a:solidFill>
                  <a:schemeClr val="tx1"/>
                </a:solidFill>
                <a:effectLst/>
                <a:latin typeface="Arial" panose="020B0604020202020204" pitchFamily="34" charset="0"/>
              </a:rPr>
              <a:t>Streamlit</a:t>
            </a: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EF826467-5981-AF01-18EB-F539A0E0DDDD}"/>
              </a:ext>
            </a:extLst>
          </p:cNvPr>
          <p:cNvSpPr>
            <a:spLocks noChangeArrowheads="1"/>
          </p:cNvSpPr>
          <p:nvPr/>
        </p:nvSpPr>
        <p:spPr bwMode="auto">
          <a:xfrm>
            <a:off x="851894" y="3191929"/>
            <a:ext cx="1269138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err="1">
                <a:ln>
                  <a:noFill/>
                </a:ln>
                <a:solidFill>
                  <a:schemeClr val="tx1"/>
                </a:solidFill>
                <a:effectLst/>
                <a:latin typeface="Arial" panose="020B0604020202020204" pitchFamily="34" charset="0"/>
              </a:rPr>
              <a:t>Jupyter</a:t>
            </a:r>
            <a:r>
              <a:rPr kumimoji="0" lang="en-US" altLang="en-US" sz="2400" i="0" u="none" strike="noStrike" cap="none" normalizeH="0" baseline="0" dirty="0">
                <a:ln>
                  <a:noFill/>
                </a:ln>
                <a:solidFill>
                  <a:schemeClr val="tx1"/>
                </a:solidFill>
                <a:effectLst/>
                <a:latin typeface="Arial" panose="020B0604020202020204" pitchFamily="34" charset="0"/>
              </a:rPr>
              <a:t> Notebook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B9139E07-0B49-0DA2-6872-3825BAEDB4B2}"/>
              </a:ext>
            </a:extLst>
          </p:cNvPr>
          <p:cNvSpPr>
            <a:spLocks noChangeArrowheads="1"/>
          </p:cNvSpPr>
          <p:nvPr/>
        </p:nvSpPr>
        <p:spPr bwMode="auto">
          <a:xfrm>
            <a:off x="851894" y="3688682"/>
            <a:ext cx="1243738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solidFill>
                  <a:schemeClr val="tx1"/>
                </a:solidFill>
                <a:latin typeface="Arial" panose="020B0604020202020204" pitchFamily="34" charset="0"/>
              </a:rPr>
              <a:t>Joblib</a:t>
            </a:r>
            <a:r>
              <a:rPr lang="en-US" altLang="en-US" sz="2400" dirty="0">
                <a:solidFill>
                  <a:schemeClr val="tx1"/>
                </a:solidFill>
                <a:latin typeface="Arial" panose="020B0604020202020204" pitchFamily="34" charset="0"/>
              </a:rPr>
              <a:t> &amp; pickle</a:t>
            </a:r>
            <a:r>
              <a:rPr kumimoji="0" lang="en-US" altLang="en-US" sz="24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587ACFC0-F11D-C74B-15AB-D246816CE917}"/>
              </a:ext>
            </a:extLst>
          </p:cNvPr>
          <p:cNvSpPr>
            <a:spLocks noChangeArrowheads="1"/>
          </p:cNvSpPr>
          <p:nvPr/>
        </p:nvSpPr>
        <p:spPr bwMode="auto">
          <a:xfrm>
            <a:off x="851894" y="4185435"/>
            <a:ext cx="1269138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CSV Data Files</a:t>
            </a: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E5EE3144-8D90-A6AE-AE26-E5A658BE81AC}"/>
              </a:ext>
            </a:extLst>
          </p:cNvPr>
          <p:cNvSpPr>
            <a:spLocks noChangeArrowheads="1"/>
          </p:cNvSpPr>
          <p:nvPr/>
        </p:nvSpPr>
        <p:spPr bwMode="auto">
          <a:xfrm>
            <a:off x="851895" y="4705595"/>
            <a:ext cx="1269138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Visual Studio Code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D9BE2EFD-811A-B395-B216-8D590AAC267A}"/>
              </a:ext>
            </a:extLst>
          </p:cNvPr>
          <p:cNvSpPr txBox="1"/>
          <p:nvPr/>
        </p:nvSpPr>
        <p:spPr>
          <a:xfrm>
            <a:off x="906780" y="1547532"/>
            <a:ext cx="6101080" cy="400110"/>
          </a:xfrm>
          <a:prstGeom prst="rect">
            <a:avLst/>
          </a:prstGeom>
          <a:noFill/>
        </p:spPr>
        <p:txBody>
          <a:bodyPr wrap="square">
            <a:spAutoFit/>
          </a:bodyPr>
          <a:lstStyle/>
          <a:p>
            <a:pPr>
              <a:buNone/>
            </a:pPr>
            <a:r>
              <a:rPr lang="en-IN" sz="2000" dirty="0"/>
              <a:t>1️⃣ Problem Identification</a:t>
            </a:r>
          </a:p>
        </p:txBody>
      </p:sp>
      <p:sp>
        <p:nvSpPr>
          <p:cNvPr id="6" name="TextBox 5">
            <a:extLst>
              <a:ext uri="{FF2B5EF4-FFF2-40B4-BE49-F238E27FC236}">
                <a16:creationId xmlns:a16="http://schemas.microsoft.com/office/drawing/2014/main" id="{8EFDAB8C-895C-6D8C-067B-E54779F1DAF4}"/>
              </a:ext>
            </a:extLst>
          </p:cNvPr>
          <p:cNvSpPr txBox="1"/>
          <p:nvPr/>
        </p:nvSpPr>
        <p:spPr>
          <a:xfrm>
            <a:off x="906780" y="2167292"/>
            <a:ext cx="6101080" cy="379656"/>
          </a:xfrm>
          <a:prstGeom prst="rect">
            <a:avLst/>
          </a:prstGeom>
          <a:noFill/>
        </p:spPr>
        <p:txBody>
          <a:bodyPr wrap="square">
            <a:spAutoFit/>
          </a:bodyPr>
          <a:lstStyle/>
          <a:p>
            <a:pPr>
              <a:buNone/>
            </a:pPr>
            <a:r>
              <a:rPr lang="en-IN" dirty="0"/>
              <a:t>2️⃣ Data Acquisition</a:t>
            </a:r>
          </a:p>
        </p:txBody>
      </p:sp>
      <p:sp>
        <p:nvSpPr>
          <p:cNvPr id="8" name="TextBox 7">
            <a:extLst>
              <a:ext uri="{FF2B5EF4-FFF2-40B4-BE49-F238E27FC236}">
                <a16:creationId xmlns:a16="http://schemas.microsoft.com/office/drawing/2014/main" id="{03E62DAD-573D-F8F9-A8F9-0A727119561F}"/>
              </a:ext>
            </a:extLst>
          </p:cNvPr>
          <p:cNvSpPr txBox="1"/>
          <p:nvPr/>
        </p:nvSpPr>
        <p:spPr>
          <a:xfrm>
            <a:off x="906780" y="2766598"/>
            <a:ext cx="6101080" cy="379656"/>
          </a:xfrm>
          <a:prstGeom prst="rect">
            <a:avLst/>
          </a:prstGeom>
          <a:noFill/>
        </p:spPr>
        <p:txBody>
          <a:bodyPr wrap="square">
            <a:spAutoFit/>
          </a:bodyPr>
          <a:lstStyle/>
          <a:p>
            <a:pPr>
              <a:buNone/>
            </a:pPr>
            <a:r>
              <a:rPr lang="en-IN" dirty="0"/>
              <a:t>3️⃣ Data Preprocessing</a:t>
            </a:r>
          </a:p>
        </p:txBody>
      </p:sp>
      <p:sp>
        <p:nvSpPr>
          <p:cNvPr id="10" name="TextBox 9">
            <a:extLst>
              <a:ext uri="{FF2B5EF4-FFF2-40B4-BE49-F238E27FC236}">
                <a16:creationId xmlns:a16="http://schemas.microsoft.com/office/drawing/2014/main" id="{227D5BBD-5F42-EEA5-4110-8F714350A56C}"/>
              </a:ext>
            </a:extLst>
          </p:cNvPr>
          <p:cNvSpPr txBox="1"/>
          <p:nvPr/>
        </p:nvSpPr>
        <p:spPr>
          <a:xfrm>
            <a:off x="906780" y="3365904"/>
            <a:ext cx="6101080" cy="379656"/>
          </a:xfrm>
          <a:prstGeom prst="rect">
            <a:avLst/>
          </a:prstGeom>
          <a:noFill/>
        </p:spPr>
        <p:txBody>
          <a:bodyPr wrap="square">
            <a:spAutoFit/>
          </a:bodyPr>
          <a:lstStyle/>
          <a:p>
            <a:pPr>
              <a:buNone/>
            </a:pPr>
            <a:r>
              <a:rPr lang="en-IN" dirty="0"/>
              <a:t>4️⃣ Model Development</a:t>
            </a:r>
          </a:p>
        </p:txBody>
      </p:sp>
      <p:sp>
        <p:nvSpPr>
          <p:cNvPr id="12" name="TextBox 11">
            <a:extLst>
              <a:ext uri="{FF2B5EF4-FFF2-40B4-BE49-F238E27FC236}">
                <a16:creationId xmlns:a16="http://schemas.microsoft.com/office/drawing/2014/main" id="{DA99C7A7-DE2C-5125-0E5A-00BAE7C8E923}"/>
              </a:ext>
            </a:extLst>
          </p:cNvPr>
          <p:cNvSpPr txBox="1"/>
          <p:nvPr/>
        </p:nvSpPr>
        <p:spPr>
          <a:xfrm>
            <a:off x="906780" y="4002010"/>
            <a:ext cx="6101080" cy="379656"/>
          </a:xfrm>
          <a:prstGeom prst="rect">
            <a:avLst/>
          </a:prstGeom>
          <a:noFill/>
        </p:spPr>
        <p:txBody>
          <a:bodyPr wrap="square">
            <a:spAutoFit/>
          </a:bodyPr>
          <a:lstStyle/>
          <a:p>
            <a:pPr>
              <a:buNone/>
            </a:pPr>
            <a:r>
              <a:rPr lang="en-IN" dirty="0"/>
              <a:t>5️⃣ Evaluation &amp; Validation</a:t>
            </a:r>
          </a:p>
        </p:txBody>
      </p:sp>
      <p:sp>
        <p:nvSpPr>
          <p:cNvPr id="14" name="TextBox 13">
            <a:extLst>
              <a:ext uri="{FF2B5EF4-FFF2-40B4-BE49-F238E27FC236}">
                <a16:creationId xmlns:a16="http://schemas.microsoft.com/office/drawing/2014/main" id="{184C23DF-102C-A25D-BF0D-164389017339}"/>
              </a:ext>
            </a:extLst>
          </p:cNvPr>
          <p:cNvSpPr txBox="1"/>
          <p:nvPr/>
        </p:nvSpPr>
        <p:spPr>
          <a:xfrm>
            <a:off x="906780" y="4656239"/>
            <a:ext cx="6101080" cy="379656"/>
          </a:xfrm>
          <a:prstGeom prst="rect">
            <a:avLst/>
          </a:prstGeom>
          <a:noFill/>
        </p:spPr>
        <p:txBody>
          <a:bodyPr wrap="square">
            <a:spAutoFit/>
          </a:bodyPr>
          <a:lstStyle/>
          <a:p>
            <a:pPr>
              <a:buNone/>
            </a:pPr>
            <a:r>
              <a:rPr lang="en-IN" dirty="0"/>
              <a:t>6️⃣ Prototype &amp; Visualization</a:t>
            </a:r>
          </a:p>
        </p:txBody>
      </p:sp>
      <p:sp>
        <p:nvSpPr>
          <p:cNvPr id="16" name="TextBox 15">
            <a:extLst>
              <a:ext uri="{FF2B5EF4-FFF2-40B4-BE49-F238E27FC236}">
                <a16:creationId xmlns:a16="http://schemas.microsoft.com/office/drawing/2014/main" id="{FFAD509A-1690-19A7-9A60-82EDBB3CF70F}"/>
              </a:ext>
            </a:extLst>
          </p:cNvPr>
          <p:cNvSpPr txBox="1"/>
          <p:nvPr/>
        </p:nvSpPr>
        <p:spPr>
          <a:xfrm>
            <a:off x="906780" y="5310468"/>
            <a:ext cx="6101080" cy="379656"/>
          </a:xfrm>
          <a:prstGeom prst="rect">
            <a:avLst/>
          </a:prstGeom>
          <a:noFill/>
        </p:spPr>
        <p:txBody>
          <a:bodyPr wrap="square">
            <a:spAutoFit/>
          </a:bodyPr>
          <a:lstStyle/>
          <a:p>
            <a:pPr>
              <a:buNone/>
            </a:pPr>
            <a:r>
              <a:rPr lang="en-IN" dirty="0"/>
              <a:t>7️⃣ Local Deployment</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65949368-B820-ABD8-B94E-672444CBE198}"/>
              </a:ext>
            </a:extLst>
          </p:cNvPr>
          <p:cNvSpPr txBox="1"/>
          <p:nvPr/>
        </p:nvSpPr>
        <p:spPr>
          <a:xfrm>
            <a:off x="1303020" y="1800334"/>
            <a:ext cx="8481060" cy="3416320"/>
          </a:xfrm>
          <a:prstGeom prst="rect">
            <a:avLst/>
          </a:prstGeom>
          <a:noFill/>
        </p:spPr>
        <p:txBody>
          <a:bodyPr wrap="square">
            <a:spAutoFit/>
          </a:bodyPr>
          <a:lstStyle/>
          <a:p>
            <a:r>
              <a:rPr lang="en-US" sz="2400" dirty="0"/>
              <a:t>Access to clean and safe drinking water remains a critical challenge across urban and rural regions. Traditional water quality monitoring methods rely heavily on manual sampling and lab-based testing, which are time-consuming, resource-intensive, and often delayed in response. As water sources become increasingly vulnerable to pollution due to industrial discharge, agricultural runoff, and population growth, there's a growing need for real-time and predictive monitoring systems.</a:t>
            </a:r>
            <a:endParaRPr lang="en-IN" sz="24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4A92E6E8-7646-3457-DD1C-EDE47C5365CE}"/>
              </a:ext>
            </a:extLst>
          </p:cNvPr>
          <p:cNvSpPr txBox="1"/>
          <p:nvPr/>
        </p:nvSpPr>
        <p:spPr>
          <a:xfrm>
            <a:off x="855980" y="1454522"/>
            <a:ext cx="8968740" cy="3170099"/>
          </a:xfrm>
          <a:prstGeom prst="rect">
            <a:avLst/>
          </a:prstGeom>
          <a:noFill/>
        </p:spPr>
        <p:txBody>
          <a:bodyPr wrap="square">
            <a:spAutoFit/>
          </a:bodyPr>
          <a:lstStyle/>
          <a:p>
            <a:pPr>
              <a:buNone/>
            </a:pPr>
            <a:r>
              <a:rPr lang="en-US" sz="2000" dirty="0"/>
              <a:t>Polluted water doesn’t always look dirty but hidden contaminants like nitrates, heavy metals, or high turbidity levels can seriously impact health and the environment. Waiting days for lab results just isn’t fast enough when people’s safety is at stake.</a:t>
            </a:r>
          </a:p>
          <a:p>
            <a:pPr>
              <a:buNone/>
            </a:pPr>
            <a:endParaRPr lang="en-US" sz="2000" dirty="0"/>
          </a:p>
          <a:p>
            <a:pPr>
              <a:buNone/>
            </a:pPr>
            <a:r>
              <a:rPr lang="en-US" sz="2000" dirty="0"/>
              <a:t>This project uses machine learning to spot pollutants before they become a bigger problem. By analyzing data from sensors and past samples, the model learns to recognize patterns that reveal which harmful substances are present and how much. With a smart dashboard built in Python, it turns raw data into clear, usable insights that help communities act fast and stay safe.</a:t>
            </a:r>
          </a:p>
        </p:txBody>
      </p:sp>
      <p:sp>
        <p:nvSpPr>
          <p:cNvPr id="5" name="TextBox 4">
            <a:extLst>
              <a:ext uri="{FF2B5EF4-FFF2-40B4-BE49-F238E27FC236}">
                <a16:creationId xmlns:a16="http://schemas.microsoft.com/office/drawing/2014/main" id="{15AD2DAD-9D04-4C5F-4936-76A6F1118B92}"/>
              </a:ext>
            </a:extLst>
          </p:cNvPr>
          <p:cNvSpPr txBox="1"/>
          <p:nvPr/>
        </p:nvSpPr>
        <p:spPr>
          <a:xfrm>
            <a:off x="855980" y="4736501"/>
            <a:ext cx="8859520" cy="666977"/>
          </a:xfrm>
          <a:prstGeom prst="rect">
            <a:avLst/>
          </a:prstGeom>
          <a:noFill/>
        </p:spPr>
        <p:txBody>
          <a:bodyPr wrap="square" rtlCol="0">
            <a:spAutoFit/>
          </a:bodyPr>
          <a:lstStyle/>
          <a:p>
            <a:r>
              <a:rPr lang="en-IN" dirty="0"/>
              <a:t>With this analysis of data the model will show us the pollutants that are present in wate and its values and use that data to predict the quality od the water </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86DE09FF-D9D1-F27C-6B63-86259328332B}"/>
              </a:ext>
            </a:extLst>
          </p:cNvPr>
          <p:cNvPicPr>
            <a:picLocks noChangeAspect="1"/>
          </p:cNvPicPr>
          <p:nvPr/>
        </p:nvPicPr>
        <p:blipFill>
          <a:blip r:embed="rId2"/>
          <a:stretch>
            <a:fillRect/>
          </a:stretch>
        </p:blipFill>
        <p:spPr>
          <a:xfrm>
            <a:off x="1168400" y="1475338"/>
            <a:ext cx="9894502" cy="524042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82909-C34D-3E08-999C-B50DA0307D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9C4172-5BCE-AEEE-A324-0FA992D164AD}"/>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26672F79-3BF0-52F2-B96D-C33CF45D0BB8}"/>
              </a:ext>
            </a:extLst>
          </p:cNvPr>
          <p:cNvPicPr>
            <a:picLocks noChangeAspect="1"/>
          </p:cNvPicPr>
          <p:nvPr/>
        </p:nvPicPr>
        <p:blipFill>
          <a:blip r:embed="rId2"/>
          <a:stretch>
            <a:fillRect/>
          </a:stretch>
        </p:blipFill>
        <p:spPr>
          <a:xfrm>
            <a:off x="1187450" y="1531620"/>
            <a:ext cx="9817100" cy="5199427"/>
          </a:xfrm>
          <a:prstGeom prst="rect">
            <a:avLst/>
          </a:prstGeom>
        </p:spPr>
      </p:pic>
    </p:spTree>
    <p:extLst>
      <p:ext uri="{BB962C8B-B14F-4D97-AF65-F5344CB8AC3E}">
        <p14:creationId xmlns:p14="http://schemas.microsoft.com/office/powerpoint/2010/main" val="122978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9CE6FFC3-AAD3-DE75-391B-58EF4D3729DE}"/>
              </a:ext>
            </a:extLst>
          </p:cNvPr>
          <p:cNvSpPr txBox="1"/>
          <p:nvPr/>
        </p:nvSpPr>
        <p:spPr>
          <a:xfrm>
            <a:off x="957580" y="1507105"/>
            <a:ext cx="8785860" cy="2677656"/>
          </a:xfrm>
          <a:prstGeom prst="rect">
            <a:avLst/>
          </a:prstGeom>
          <a:noFill/>
        </p:spPr>
        <p:txBody>
          <a:bodyPr wrap="square">
            <a:spAutoFit/>
          </a:bodyPr>
          <a:lstStyle/>
          <a:p>
            <a:pPr>
              <a:buNone/>
            </a:pPr>
            <a:r>
              <a:rPr lang="en-US" sz="2400" dirty="0"/>
              <a:t>By training a model with real-world water data, we built a system that can flag unsafe conditions faster and more accurately. And with a simple dashboard, anyone from field workers to official can understand the results and take action quickly.</a:t>
            </a:r>
          </a:p>
          <a:p>
            <a:pPr>
              <a:buNone/>
            </a:pPr>
            <a:r>
              <a:rPr lang="en-US" sz="2400" dirty="0"/>
              <a:t>It’s a small shift with big impact: giving communities the tools to stay ahead of pollution and make water safer for everyone.</a:t>
            </a:r>
          </a:p>
        </p:txBody>
      </p:sp>
      <p:sp>
        <p:nvSpPr>
          <p:cNvPr id="7" name="TextBox 6">
            <a:extLst>
              <a:ext uri="{FF2B5EF4-FFF2-40B4-BE49-F238E27FC236}">
                <a16:creationId xmlns:a16="http://schemas.microsoft.com/office/drawing/2014/main" id="{34D970AF-3FD7-7242-73C1-E01F5B2EDCB2}"/>
              </a:ext>
            </a:extLst>
          </p:cNvPr>
          <p:cNvSpPr txBox="1"/>
          <p:nvPr/>
        </p:nvSpPr>
        <p:spPr>
          <a:xfrm>
            <a:off x="957580" y="5638800"/>
            <a:ext cx="554960" cy="379656"/>
          </a:xfrm>
          <a:prstGeom prst="rect">
            <a:avLst/>
          </a:prstGeom>
          <a:noFill/>
        </p:spPr>
        <p:txBody>
          <a:bodyPr wrap="none" rtlCol="0">
            <a:spAutoFit/>
          </a:bodyPr>
          <a:lstStyle/>
          <a:p>
            <a:r>
              <a:rPr lang="en-IN" dirty="0"/>
              <a:t>Git:</a:t>
            </a:r>
          </a:p>
        </p:txBody>
      </p:sp>
      <p:sp>
        <p:nvSpPr>
          <p:cNvPr id="8" name="TextBox 7">
            <a:hlinkClick r:id="rId2"/>
            <a:extLst>
              <a:ext uri="{FF2B5EF4-FFF2-40B4-BE49-F238E27FC236}">
                <a16:creationId xmlns:a16="http://schemas.microsoft.com/office/drawing/2014/main" id="{B5CE1146-3217-AECA-85D9-D4C4AB5AEDF6}"/>
              </a:ext>
            </a:extLst>
          </p:cNvPr>
          <p:cNvSpPr txBox="1"/>
          <p:nvPr/>
        </p:nvSpPr>
        <p:spPr>
          <a:xfrm>
            <a:off x="1400780" y="5638800"/>
            <a:ext cx="6535764" cy="379656"/>
          </a:xfrm>
          <a:prstGeom prst="rect">
            <a:avLst/>
          </a:prstGeom>
          <a:noFill/>
        </p:spPr>
        <p:txBody>
          <a:bodyPr wrap="none" rtlCol="0">
            <a:spAutoFit/>
          </a:bodyPr>
          <a:lstStyle/>
          <a:p>
            <a:r>
              <a:rPr lang="en-IN" dirty="0">
                <a:hlinkClick r:id="rId2"/>
              </a:rPr>
              <a:t>https://github.com/raveendra-7/WaterQualityPred_AICTE.git</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86</TotalTime>
  <Words>423</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Raveendra Gunapu</cp:lastModifiedBy>
  <cp:revision>7</cp:revision>
  <dcterms:created xsi:type="dcterms:W3CDTF">2024-12-31T09:40:01Z</dcterms:created>
  <dcterms:modified xsi:type="dcterms:W3CDTF">2025-07-07T11:02:08Z</dcterms:modified>
</cp:coreProperties>
</file>