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7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5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1209"/>
            <a:ext cx="7772400" cy="1563623"/>
          </a:xfrm>
        </p:spPr>
        <p:txBody>
          <a:bodyPr/>
          <a:lstStyle/>
          <a:p>
            <a:r>
              <a:rPr lang="en-US" dirty="0">
                <a:solidFill>
                  <a:srgbClr val="4E2A84"/>
                </a:solidFill>
                <a:latin typeface="Arial MT"/>
              </a:rPr>
              <a:t>Trading</a:t>
            </a:r>
            <a:r>
              <a:rPr lang="en-US" dirty="0"/>
              <a:t> </a:t>
            </a:r>
            <a:r>
              <a:rPr lang="en-US" dirty="0">
                <a:solidFill>
                  <a:srgbClr val="4E2A84"/>
                </a:solidFill>
                <a:latin typeface="Arial MT"/>
              </a:rPr>
              <a:t>Strategy Based on 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2215250"/>
            <a:ext cx="8138160" cy="3767328"/>
          </a:xfrm>
        </p:spPr>
        <p:txBody>
          <a:bodyPr>
            <a:normAutofit/>
          </a:bodyPr>
          <a:lstStyle/>
          <a:p>
            <a:r>
              <a:rPr lang="en-US" dirty="0"/>
              <a:t>Presented by: Ajaz Ahmad &amp; Raveendra Pujari </a:t>
            </a:r>
          </a:p>
          <a:p>
            <a:r>
              <a:rPr lang="en-US" dirty="0"/>
              <a:t>Subject: Applied Reinforcement Learning</a:t>
            </a:r>
          </a:p>
          <a:p>
            <a:r>
              <a:rPr lang="en-US" dirty="0"/>
              <a:t>Instructor: Dr. Rodrigue Rizk</a:t>
            </a:r>
          </a:p>
          <a:p>
            <a:r>
              <a:rPr lang="en-US" dirty="0"/>
              <a:t>Spring 2025</a:t>
            </a:r>
          </a:p>
          <a:p>
            <a:endParaRPr lang="en-US" dirty="0"/>
          </a:p>
          <a:p>
            <a:r>
              <a:rPr lang="en-US" dirty="0"/>
              <a:t>University of South Dakota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CA631EA1-347D-3BF6-561F-241BE9802B0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4384" y="5440680"/>
            <a:ext cx="1238366" cy="1047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 MT"/>
              </a:rPr>
              <a:t>Hyperparameters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" y="2048257"/>
            <a:ext cx="7227453" cy="47183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These are the key settings we used during training to control how the agent learns: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Window Size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10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number of past time steps the agent sees at each decision point.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Discount Factor (γ)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0.95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Determines how much future rewards matter compared to immediate ones.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Replay Buffer Size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10,000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Stores past experiences so the agent can learn from them in batches.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Exploration Rate (ε)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starts at 1.0 → decays to 0.01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Controls how often the agent explores new actions vs. exploiting what it knows.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Batch Size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16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experiences sampled at a time during training updates.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rPr lang="en-US" dirty="0">
                <a:latin typeface="Arial MT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7" y="1691640"/>
            <a:ext cx="4489704" cy="442449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1600" b="1" dirty="0"/>
              <a:t>How well did the agent perform?</a:t>
            </a:r>
            <a:endParaRPr lang="en-US" sz="16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best episode generated a </a:t>
            </a:r>
            <a:r>
              <a:rPr lang="en-US" sz="1600" b="1" dirty="0"/>
              <a:t>total profit of $731.93</a:t>
            </a:r>
            <a:r>
              <a:rPr lang="en-US" sz="1600" dirty="0"/>
              <a:t>, showing that the agent could learn a profitable strategy from the data.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It </a:t>
            </a:r>
            <a:r>
              <a:rPr lang="en-US" sz="1600" b="1" dirty="0"/>
              <a:t>avoided trading in sideways markets</a:t>
            </a:r>
            <a:r>
              <a:rPr lang="en-US" sz="1600" dirty="0"/>
              <a:t>, where random actions could lead to small gains or losses — this shows it learned to recognize when not to act.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Compared to a random baseline strategy, our agent achieved </a:t>
            </a:r>
            <a:r>
              <a:rPr lang="en-US" sz="1600" b="1" dirty="0"/>
              <a:t>higher profitability</a:t>
            </a:r>
            <a:r>
              <a:rPr lang="en-US" sz="1600" dirty="0"/>
              <a:t>, proving the value of reinforcement learning in trading.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action plots revealed that the agent followed </a:t>
            </a:r>
            <a:r>
              <a:rPr lang="en-US" sz="1600" b="1" dirty="0"/>
              <a:t>momentum-based behavior</a:t>
            </a:r>
            <a:r>
              <a:rPr lang="en-US" sz="1600" dirty="0"/>
              <a:t>, often buying during upward trends and exiting at peaks.</a:t>
            </a:r>
          </a:p>
        </p:txBody>
      </p:sp>
      <p:pic>
        <p:nvPicPr>
          <p:cNvPr id="5" name="Picture 4" descr="A graph with orange bars">
            <a:extLst>
              <a:ext uri="{FF2B5EF4-FFF2-40B4-BE49-F238E27FC236}">
                <a16:creationId xmlns:a16="http://schemas.microsoft.com/office/drawing/2014/main" id="{5BA80E9A-A5FC-86C0-3A4F-F8C0A9E5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857" y="2807208"/>
            <a:ext cx="4333796" cy="2578608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rPr lang="en-US">
                <a:latin typeface="Arial MT"/>
              </a:rPr>
              <a:t>Visual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69" y="1572768"/>
            <a:ext cx="4252632" cy="45433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600" b="1" dirty="0"/>
              <a:t>How do we show what the agent did?</a:t>
            </a:r>
          </a:p>
          <a:p>
            <a:pPr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plot displays </a:t>
            </a:r>
            <a:r>
              <a:rPr lang="en-US" sz="1600" b="1" dirty="0"/>
              <a:t>trading actions and cumulative profit</a:t>
            </a:r>
            <a:r>
              <a:rPr lang="en-US" sz="1600" dirty="0"/>
              <a:t> for the best-performing episode.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Green triangles</a:t>
            </a:r>
            <a:r>
              <a:rPr lang="en-US" sz="1600" dirty="0"/>
              <a:t> mark the agent’s </a:t>
            </a:r>
            <a:r>
              <a:rPr lang="en-US" sz="1600" b="1" dirty="0"/>
              <a:t>Buy</a:t>
            </a:r>
            <a:r>
              <a:rPr lang="en-US" sz="1600" dirty="0"/>
              <a:t> decisions.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Red triangles</a:t>
            </a:r>
            <a:r>
              <a:rPr lang="en-US" sz="1600" dirty="0"/>
              <a:t> indicate </a:t>
            </a:r>
            <a:r>
              <a:rPr lang="en-US" sz="1600" b="1" dirty="0"/>
              <a:t>Sell</a:t>
            </a:r>
            <a:r>
              <a:rPr lang="en-US" sz="1600" dirty="0"/>
              <a:t> actions.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blue line</a:t>
            </a:r>
            <a:r>
              <a:rPr lang="en-US" sz="1600" dirty="0"/>
              <a:t> tracks </a:t>
            </a:r>
            <a:r>
              <a:rPr lang="en-US" sz="1600" b="1" dirty="0"/>
              <a:t>cumulative profit</a:t>
            </a:r>
            <a:r>
              <a:rPr lang="en-US" sz="1600" dirty="0"/>
              <a:t> over time, showing how performance evolves as trades occur.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visualization helps us evaluate the </a:t>
            </a:r>
            <a:r>
              <a:rPr lang="en-US" sz="1600" b="1" dirty="0"/>
              <a:t>effectiveness and timing</a:t>
            </a:r>
            <a:r>
              <a:rPr lang="en-US" sz="1600" dirty="0"/>
              <a:t> of the agent’s decisions at a glance.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5" name="Picture 4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0451C4A0-1E48-3A57-1EC8-EEFF90B22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56586"/>
            <a:ext cx="4447678" cy="397572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MT"/>
              </a:rPr>
              <a:t>Conclusion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584D3B5-F10A-2D8D-EA51-55FDD529C0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3504" y="1517549"/>
            <a:ext cx="7254885" cy="44533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successfully trained a </a:t>
            </a:r>
            <a:r>
              <a:rPr lang="en-US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 Q-Network (DQN) 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agent to make informed trading decisions using raw OHLCV market data.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performance-based model selection mechanism ensured that only the most profitable policy was retained.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built an interactive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Streamlit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dashboard allowing users to: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Upload custom stock data,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Adjust model parameters,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Visualize trading actions and performance without writing any code.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Overall, the system provides a reproducible, interpretable, and user-friendly approach to applying reinforcement learning in financial markets.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 MT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08" y="1737361"/>
            <a:ext cx="7382901" cy="401443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can be improved or added next?</a:t>
            </a:r>
          </a:p>
          <a:p>
            <a:pPr>
              <a:lnSpc>
                <a:spcPct val="90000"/>
              </a:lnSpc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Include slippage and limit order modeling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Real-world trading involves price slippage and execution delays. Adding these factors can help simulate more realistic trading conditions.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Explore ensemble reinforcement learning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Combining multiple agents could improve decision stability and reduce overfitting to specific data patterns.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Deploy as a cloud-based microservice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Hosting the model in the cloud would allow real-time trading, remote access, and integration with live data feeds for testing or production use.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9144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85" y="2039254"/>
            <a:ext cx="5540829" cy="22061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8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667538" y="0"/>
            <a:ext cx="5476462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164" y="64009"/>
            <a:ext cx="7157553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MT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1234441"/>
            <a:ext cx="8165592" cy="562355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is stock trading challenging?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Financial markets are unpredictable — prices move up and down based on countless factors like news, earnings, and investor sentiment.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makes the environment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non-stationary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meaning patterns that worked yesterday might not work tomorrow.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 top of that, there's a lot of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noise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price data. Not every price move is meaningful, and spotting real opportunities becomes difficult.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Where does Reinforcement Learning fit in?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Traditional models often struggle because they rely on fixed rules or assumptions.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Reinforcement Learning (RL)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takes a different approach. It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learns by doing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— like a human learning a skill through trial and error.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our case, the RL agent interacts with the market, makes decisions (buy, sell, hold), and learns what actions lead to good outcomes based on the rewards it receives.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are we trying to do?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Our goal is to train an RL agent that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learns how to trade profitably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by analyzing historical stock data.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Instead of predicting prices, we focus on teaching the agent to take the right actions at the right time.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ultimate objective is to build a system that can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adapt to market conditions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maximize profit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provide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clear visual feedback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on its decisions.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 MT"/>
              </a:rPr>
              <a:t>Our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" y="1289305"/>
            <a:ext cx="8421624" cy="516636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Smarter Market Understanding</a:t>
            </a:r>
            <a:b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designed a way for the RL agent to understand the market using a sliding window of 	recent price and volume changes. This dynamic state representation helps the agent track 	trends and momentum — it’s like giving it memory of the last few days so it can make 	smarter decisions.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Profit-Focused Model Selection</a:t>
            </a:r>
            <a:b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Instead of saving every model, we built a system that keeps only the best-performing version — the one that made the most profit. This ensures that the final model used for evaluation or deployment is always the most effective one.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Clear Visualization of Actions</a:t>
            </a:r>
            <a:b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avoid confusion from noisy trading signals, we visualize actions only from the best-performing episode. This helps us clearly see where the agent chose to buy or sell and how those decisions impacted performance.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User-Friendly Interface</a:t>
            </a:r>
            <a:b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developed an interactive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Streamlit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dashboard where users can upload data, adjust training parameters, and view trading outcomes. It makes the entire system more accessible — no coding needed to test or retrain the agent.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rial MT"/>
              </a:rP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2295242"/>
            <a:ext cx="8814816" cy="3320031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Moody &amp; Saffell (2001)</a:t>
            </a:r>
            <a:b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They were among the first to apply reinforcement learning to financial trading. Their work introduced direct reinforcement strategies to handle decision-making in dynamic environments like stock markets.</a:t>
            </a:r>
          </a:p>
          <a:p>
            <a:pPr>
              <a:lnSpc>
                <a:spcPct val="90000"/>
              </a:lnSpc>
              <a:buNone/>
            </a:pP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Mnih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et al. (2015)</a:t>
            </a:r>
            <a:b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was a breakthrough paper where Deep Q-Networks (DQNs) were introduced. It showed how neural networks could learn to play Atari games directly from pixels — and inspired many financial applications where high-dimensional input data (like stock prices) needs to be handled.</a:t>
            </a:r>
          </a:p>
          <a:p>
            <a:pPr>
              <a:lnSpc>
                <a:spcPct val="90000"/>
              </a:lnSpc>
              <a:buNone/>
            </a:pP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Liang et al. (2018)</a:t>
            </a:r>
            <a:b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They brought the idea of adversarial reinforcement learning into portfolio management. By simulating tough, unpredictable markets, they made agents more robust and adaptable to market volatility.</a:t>
            </a:r>
          </a:p>
          <a:p>
            <a:pPr>
              <a:lnSpc>
                <a:spcPct val="90000"/>
              </a:lnSpc>
              <a:buNone/>
            </a:pP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Multi-Agent Systems in Finance</a:t>
            </a:r>
            <a:b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Recent studies have explored using multiple RL agents that either compete or collaborate in 	a trading environment. These setups mimic real-world market dynamics more closely and 	open the door to more advanced trading simulations.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11E4AAB-26D0-6B90-0AED-84CEC97F4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5" y="1700784"/>
            <a:ext cx="5020056" cy="44153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/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/>
              <a:t>What kind of data are we using?</a:t>
            </a:r>
            <a:br>
              <a:rPr lang="en-US" altLang="en-US" sz="1600" dirty="0"/>
            </a:br>
            <a:r>
              <a:rPr lang="en-US" altLang="en-US" sz="1600" dirty="0"/>
              <a:t>We use market data in the OHLCV format — Open, High, Low, Close, and Volume — which captures essential stock behavior at each time step.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/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/>
              <a:t>How do we prepare this data for the RL agent?</a:t>
            </a:r>
            <a:br>
              <a:rPr lang="en-US" altLang="en-US" sz="1600" dirty="0"/>
            </a:br>
            <a:r>
              <a:rPr lang="en-US" altLang="en-US" sz="1600" dirty="0"/>
              <a:t>We calculate raw differences between time steps rather than percentage changes.</a:t>
            </a:r>
            <a:br>
              <a:rPr lang="en-US" altLang="en-US" sz="1600" dirty="0"/>
            </a:br>
            <a:r>
              <a:rPr lang="en-US" altLang="en-US" sz="1600" dirty="0"/>
              <a:t>This gives us:</a:t>
            </a:r>
            <a:br>
              <a:rPr lang="en-US" altLang="en-US" sz="1600" dirty="0"/>
            </a:br>
            <a:r>
              <a:rPr lang="en-US" altLang="en-US" sz="1600" dirty="0"/>
              <a:t>ΔXₜ = Xₜ − Xₜ₋₁</a:t>
            </a:r>
            <a:br>
              <a:rPr lang="en-US" altLang="en-US" sz="1600" dirty="0"/>
            </a:br>
            <a:r>
              <a:rPr lang="en-US" altLang="en-US" sz="1600" dirty="0"/>
              <a:t>This approach preserves directional price movement without scaling distortion.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/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/>
              <a:t>How does the agent view the market?</a:t>
            </a:r>
            <a:br>
              <a:rPr lang="en-US" altLang="en-US" sz="1600" dirty="0"/>
            </a:br>
            <a:r>
              <a:rPr lang="en-US" altLang="en-US" sz="1600" dirty="0"/>
              <a:t>We give the agent a sliding window of 10 time steps.</a:t>
            </a:r>
            <a:br>
              <a:rPr lang="en-US" altLang="en-US" sz="1600" dirty="0"/>
            </a:br>
            <a:r>
              <a:rPr lang="en-US" altLang="en-US" sz="1600" dirty="0"/>
              <a:t>Since we compute differences, we get 9 rows of feature differences, each with 5 values (OHLCV).</a:t>
            </a:r>
            <a:br>
              <a:rPr lang="en-US" altLang="en-US" sz="1600" dirty="0"/>
            </a:br>
            <a:r>
              <a:rPr lang="en-US" altLang="en-US" sz="1600" dirty="0"/>
              <a:t>This results in a 45-dimensional input vector for the neural network.</a:t>
            </a:r>
          </a:p>
        </p:txBody>
      </p:sp>
      <p:pic>
        <p:nvPicPr>
          <p:cNvPr id="15" name="Picture 14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91D1BD1F-375A-BC56-20D7-963A35D7E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525" y="2639788"/>
            <a:ext cx="3591379" cy="2846166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7D5ECA-07E8-E1D4-2CD4-4CDABF503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16AB69B-EA52-5351-4EB7-4462B6B01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CBBCFF7-DA76-EF49-8D1D-BBB70DFA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F0BC4-9FDA-6B98-1483-589553EE7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dirty="0">
                <a:latin typeface="Arial MT"/>
              </a:rPr>
              <a:t>Reward Function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4F310B7A-6B4C-EA98-7693-9047A2DA3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" y="2431765"/>
            <a:ext cx="7291461" cy="33200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latin typeface="Calibri"/>
              </a:rPr>
              <a:t>How does the agent know if it made a good decision?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alibri"/>
              </a:rPr>
              <a:t>	We use a reward system to guide the agent’s learning. After each action (Buy, Sell, or Hold), the agent receives feedback based on the outcome of that choice.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alibri"/>
              </a:rPr>
              <a:t>What happens if it buys or sells?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alibri"/>
              </a:rPr>
              <a:t>	If the agent chooses to Buy or Sell, the reward is calculated as profit from selling compared to the buy price. But we also subtract a small penalty (β) to simulate transaction costs. This teaches the agent to trade only when it’s worth it: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latin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latin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alibri"/>
              </a:rPr>
              <a:t>What if it decides to Hold?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alibri"/>
              </a:rPr>
              <a:t>	If the agent decides to Hold, it gets no reward or penalty. This makes Hold a 'safe' action — useful when the market is uncertain: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alibri"/>
              </a:rPr>
              <a:t>				rₜ = 0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Calibri"/>
              </a:rPr>
              <a:t>Why include a penalty β?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alibri"/>
              </a:rPr>
              <a:t>	Trading too often can reduce profits due to fees or slippage. The β term encourages the agent to avoid unnecessary trades and only act when confident.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26F6AF-FCF6-9B74-46D2-739CBA122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CC988F-960F-7DF1-CB72-62EF9B9A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681" y="3886201"/>
            <a:ext cx="4013073" cy="6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7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MT"/>
              </a:rPr>
              <a:t>DQN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36" y="1609345"/>
            <a:ext cx="8567928" cy="524865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does the agent actually learn from?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feed the RL agent a 45-dimensional input vector, created by flattening 9 rows of OHLCV differences (5 features × 9 rows) from the past 10 timesteps.</a:t>
            </a:r>
          </a:p>
          <a:p>
            <a:pPr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is this input processed?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input passes through a small neural network made up of two layers: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First layer: 64 neurons with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ReLU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activation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Second layer: 32 neurons, also using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ReLU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These layers help the model learn patterns in recent price and volume changes.</a:t>
            </a:r>
          </a:p>
          <a:p>
            <a:pPr>
              <a:lnSpc>
                <a:spcPct val="90000"/>
              </a:lnSpc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does the output mean?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final output layer gives us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three Q-values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— one for each possible action: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Buy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Sell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Hold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agent chooses the action with the highest Q-value.</a:t>
            </a:r>
          </a:p>
          <a:p>
            <a:pPr>
              <a:lnSpc>
                <a:spcPct val="90000"/>
              </a:lnSpc>
              <a:buNone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is it trained?</a:t>
            </a:r>
            <a:b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use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Adam optimizer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efficient gradient updates and apply an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ε-greedy strategy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during training. This means the agent sometimes explores random actions to avoid getting stuck in local optima — and gradually shifts toward exploitation as it learns.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9582A1-5F2B-67C3-9B2B-051ABA26E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E76F22-4F26-6237-A5CF-0F7C65861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E4940C6-0A61-2755-E471-37B8818AD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4A11D-0220-A201-6736-6D2EE192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MT"/>
              </a:rPr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8FE90-F8B6-FF55-3B99-BA40D1DF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36" y="1609345"/>
            <a:ext cx="8567928" cy="5248655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600" b="1" dirty="0"/>
              <a:t>Why do we need model selection?</a:t>
            </a:r>
            <a:br>
              <a:rPr lang="en-US" sz="1600" b="1" dirty="0"/>
            </a:br>
            <a:r>
              <a:rPr lang="en-US" sz="1600" dirty="0"/>
              <a:t>Not every model trained during the learning process performs well — some episodes might result in random or even loss-making trades.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What’s our solution?</a:t>
            </a:r>
            <a:br>
              <a:rPr lang="en-US" sz="2000" dirty="0"/>
            </a:br>
            <a:r>
              <a:rPr lang="en-US" sz="1600" dirty="0"/>
              <a:t>We designed a system to track the most profitable model during training. After every episode, the agent’s performance is evaluated, and only the model that achieves the highest total profit is saved.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What else do we save?</a:t>
            </a:r>
            <a:br>
              <a:rPr lang="en-US" sz="1600" b="1" dirty="0"/>
            </a:br>
            <a:r>
              <a:rPr lang="en-US" sz="1600" dirty="0"/>
              <a:t>We also save the actions from the best-performing episode, labeled as </a:t>
            </a:r>
            <a:r>
              <a:rPr lang="en-US" sz="1600" dirty="0" err="1"/>
              <a:t>A_best</a:t>
            </a:r>
            <a:r>
              <a:rPr lang="en-US" sz="1600" dirty="0"/>
              <a:t>. This helps us later visualize and analyze exactly how the agent succeeded in achieving high profits.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Why does this matter?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1600" dirty="0"/>
              <a:t>By keeping only the top-performing policy and its decisions, we 	make our results more reliable, interpretable, and less affected by 	randomness from weaker training episodes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F6BF50-7600-024C-64E5-8EEF747FC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rPr lang="en-US">
                <a:latin typeface="Arial MT"/>
              </a:rPr>
              <a:t>Experiment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71" y="1990340"/>
            <a:ext cx="4672583" cy="45707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b="1" dirty="0"/>
              <a:t>What kind of data was used?</a:t>
            </a:r>
            <a:br>
              <a:rPr lang="en-US" sz="1400" dirty="0"/>
            </a:br>
            <a:r>
              <a:rPr lang="en-US" sz="1400" dirty="0"/>
              <a:t>We worked with a sample OHLCV dataset — this includes Open, High, Low, Close prices and trading Volume. Although it doesn’t represent a real company’s stock, it captures realistic market patterns.</a:t>
            </a:r>
          </a:p>
          <a:p>
            <a:pPr>
              <a:lnSpc>
                <a:spcPct val="90000"/>
              </a:lnSpc>
              <a:buNone/>
            </a:pPr>
            <a:endParaRPr lang="en-US" sz="1400" dirty="0"/>
          </a:p>
          <a:p>
            <a:pPr>
              <a:lnSpc>
                <a:spcPct val="90000"/>
              </a:lnSpc>
              <a:buNone/>
            </a:pPr>
            <a:r>
              <a:rPr lang="en-US" sz="1400" b="1" dirty="0"/>
              <a:t>How was the agent trained?</a:t>
            </a:r>
            <a:br>
              <a:rPr lang="en-US" sz="1400" dirty="0"/>
            </a:br>
            <a:r>
              <a:rPr lang="en-US" sz="1400" dirty="0"/>
              <a:t>The reinforcement learning agent was trained across 10 full episodes, with each episode running over the entire dataset. This gave it multiple chances to learn and improve its decision-making.</a:t>
            </a:r>
          </a:p>
          <a:p>
            <a:pPr>
              <a:lnSpc>
                <a:spcPct val="90000"/>
              </a:lnSpc>
              <a:buNone/>
            </a:pPr>
            <a:endParaRPr lang="en-US" sz="1400" dirty="0"/>
          </a:p>
          <a:p>
            <a:pPr>
              <a:lnSpc>
                <a:spcPct val="90000"/>
              </a:lnSpc>
              <a:buNone/>
            </a:pPr>
            <a:r>
              <a:rPr lang="en-US" sz="1400" b="1" dirty="0"/>
              <a:t>How did we make the system interactive?</a:t>
            </a:r>
          </a:p>
          <a:p>
            <a:pPr>
              <a:lnSpc>
                <a:spcPct val="90000"/>
              </a:lnSpc>
              <a:buNone/>
            </a:pPr>
            <a:br>
              <a:rPr lang="en-US" sz="1400" dirty="0"/>
            </a:br>
            <a:r>
              <a:rPr lang="en-US" sz="1400" dirty="0"/>
              <a:t>We built a </a:t>
            </a:r>
            <a:r>
              <a:rPr lang="en-US" sz="1400" dirty="0" err="1"/>
              <a:t>Streamlit</a:t>
            </a:r>
            <a:r>
              <a:rPr lang="en-US" sz="1400" dirty="0"/>
              <a:t>-based interface where users can: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/>
              <a:t>			Upload their own CSV files,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/>
              <a:t>			Adjust training parameters (like window size, batch size),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/>
              <a:t>			And view results visually — including buy/sell signals and profit curves — in real time.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5" name="Picture 4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8783D9CC-B534-8FF5-213A-DB2589D4A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525" y="2523068"/>
            <a:ext cx="3591379" cy="307960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1920</Words>
  <Application>Microsoft Office PowerPoint</Application>
  <PresentationFormat>On-screen Show (4:3)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MT</vt:lpstr>
      <vt:lpstr>Calibri</vt:lpstr>
      <vt:lpstr>Office Theme</vt:lpstr>
      <vt:lpstr>Trading Strategy Based on Reinforcement Learning</vt:lpstr>
      <vt:lpstr>Introduction</vt:lpstr>
      <vt:lpstr>Our Contributions</vt:lpstr>
      <vt:lpstr>Related Work</vt:lpstr>
      <vt:lpstr>Data Preprocessing</vt:lpstr>
      <vt:lpstr>Reward Function</vt:lpstr>
      <vt:lpstr>DQN Architecture</vt:lpstr>
      <vt:lpstr>Model Selection</vt:lpstr>
      <vt:lpstr>Experiment Setup</vt:lpstr>
      <vt:lpstr>Hyperparameters</vt:lpstr>
      <vt:lpstr>Results</vt:lpstr>
      <vt:lpstr>Visual Output</vt:lpstr>
      <vt:lpstr>Conclusion</vt:lpstr>
      <vt:lpstr>Future Work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Raveendra Pujari</cp:lastModifiedBy>
  <cp:revision>15</cp:revision>
  <cp:lastPrinted>2025-05-02T20:27:33Z</cp:lastPrinted>
  <dcterms:created xsi:type="dcterms:W3CDTF">2013-01-27T09:14:16Z</dcterms:created>
  <dcterms:modified xsi:type="dcterms:W3CDTF">2025-05-04T21:34:51Z</dcterms:modified>
  <cp:category/>
</cp:coreProperties>
</file>